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6"/>
  </p:notesMasterIdLst>
  <p:handoutMasterIdLst>
    <p:handoutMasterId r:id="rId57"/>
  </p:handoutMasterIdLst>
  <p:sldIdLst>
    <p:sldId id="526" r:id="rId2"/>
    <p:sldId id="306" r:id="rId3"/>
    <p:sldId id="301" r:id="rId4"/>
    <p:sldId id="307" r:id="rId5"/>
    <p:sldId id="557" r:id="rId6"/>
    <p:sldId id="558" r:id="rId7"/>
    <p:sldId id="559" r:id="rId8"/>
    <p:sldId id="560" r:id="rId9"/>
    <p:sldId id="561" r:id="rId10"/>
    <p:sldId id="562" r:id="rId11"/>
    <p:sldId id="563" r:id="rId12"/>
    <p:sldId id="564" r:id="rId13"/>
    <p:sldId id="565" r:id="rId14"/>
    <p:sldId id="566" r:id="rId15"/>
    <p:sldId id="567" r:id="rId16"/>
    <p:sldId id="568" r:id="rId17"/>
    <p:sldId id="381" r:id="rId18"/>
    <p:sldId id="478" r:id="rId19"/>
    <p:sldId id="507" r:id="rId20"/>
    <p:sldId id="529" r:id="rId21"/>
    <p:sldId id="527" r:id="rId22"/>
    <p:sldId id="550" r:id="rId23"/>
    <p:sldId id="485" r:id="rId24"/>
    <p:sldId id="538" r:id="rId25"/>
    <p:sldId id="539" r:id="rId26"/>
    <p:sldId id="551" r:id="rId27"/>
    <p:sldId id="552" r:id="rId28"/>
    <p:sldId id="486" r:id="rId29"/>
    <p:sldId id="515" r:id="rId30"/>
    <p:sldId id="540" r:id="rId31"/>
    <p:sldId id="541" r:id="rId32"/>
    <p:sldId id="517" r:id="rId33"/>
    <p:sldId id="546" r:id="rId34"/>
    <p:sldId id="488" r:id="rId35"/>
    <p:sldId id="553" r:id="rId36"/>
    <p:sldId id="487" r:id="rId37"/>
    <p:sldId id="490" r:id="rId38"/>
    <p:sldId id="491" r:id="rId39"/>
    <p:sldId id="492" r:id="rId40"/>
    <p:sldId id="510" r:id="rId41"/>
    <p:sldId id="554" r:id="rId42"/>
    <p:sldId id="495" r:id="rId43"/>
    <p:sldId id="496" r:id="rId44"/>
    <p:sldId id="555" r:id="rId45"/>
    <p:sldId id="504" r:id="rId46"/>
    <p:sldId id="547" r:id="rId47"/>
    <p:sldId id="530" r:id="rId48"/>
    <p:sldId id="531" r:id="rId49"/>
    <p:sldId id="537" r:id="rId50"/>
    <p:sldId id="532" r:id="rId51"/>
    <p:sldId id="533" r:id="rId52"/>
    <p:sldId id="534" r:id="rId53"/>
    <p:sldId id="535" r:id="rId54"/>
    <p:sldId id="536" r:id="rId5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F3289D-BEE6-45D9-9813-396A58D5B84F}" v="10" dt="2024-02-20T15:31:42.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16" autoAdjust="0"/>
    <p:restoredTop sz="80887" autoAdjust="0"/>
  </p:normalViewPr>
  <p:slideViewPr>
    <p:cSldViewPr>
      <p:cViewPr varScale="1">
        <p:scale>
          <a:sx n="88" d="100"/>
          <a:sy n="88" d="100"/>
        </p:scale>
        <p:origin x="1896" y="96"/>
      </p:cViewPr>
      <p:guideLst>
        <p:guide orient="horz" pos="2160"/>
        <p:guide pos="2880"/>
      </p:guideLst>
    </p:cSldViewPr>
  </p:slideViewPr>
  <p:notesTextViewPr>
    <p:cViewPr>
      <p:scale>
        <a:sx n="3" d="2"/>
        <a:sy n="3" d="2"/>
      </p:scale>
      <p:origin x="0" y="0"/>
    </p:cViewPr>
  </p:notesTextViewPr>
  <p:sorterViewPr>
    <p:cViewPr>
      <p:scale>
        <a:sx n="162" d="100"/>
        <a:sy n="162"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Gutiérrez-Fonseca" userId="25bdc618-995f-415b-9b28-31563f05eb38" providerId="ADAL" clId="{A1B3420A-8347-470B-A8F1-3FBA316FA0DD}"/>
    <pc:docChg chg="custSel delSld modSld">
      <pc:chgData name="Pablo Gutiérrez-Fonseca" userId="25bdc618-995f-415b-9b28-31563f05eb38" providerId="ADAL" clId="{A1B3420A-8347-470B-A8F1-3FBA316FA0DD}" dt="2023-01-02T03:45:45.271" v="110" actId="20577"/>
      <pc:docMkLst>
        <pc:docMk/>
      </pc:docMkLst>
      <pc:sldChg chg="modNotesTx">
        <pc:chgData name="Pablo Gutiérrez-Fonseca" userId="25bdc618-995f-415b-9b28-31563f05eb38" providerId="ADAL" clId="{A1B3420A-8347-470B-A8F1-3FBA316FA0DD}" dt="2023-01-02T03:45:45.271" v="110" actId="20577"/>
        <pc:sldMkLst>
          <pc:docMk/>
          <pc:sldMk cId="2777609879" sldId="520"/>
        </pc:sldMkLst>
      </pc:sldChg>
      <pc:sldChg chg="del">
        <pc:chgData name="Pablo Gutiérrez-Fonseca" userId="25bdc618-995f-415b-9b28-31563f05eb38" providerId="ADAL" clId="{A1B3420A-8347-470B-A8F1-3FBA316FA0DD}" dt="2022-12-30T00:03:44.852" v="0" actId="47"/>
        <pc:sldMkLst>
          <pc:docMk/>
          <pc:sldMk cId="3978607448" sldId="528"/>
        </pc:sldMkLst>
      </pc:sldChg>
    </pc:docChg>
  </pc:docChgLst>
  <pc:docChgLst>
    <pc:chgData name="Pablo Esteban Gutiérrez-Fonseca (he/him)" userId="25bdc618-995f-415b-9b28-31563f05eb38" providerId="ADAL" clId="{2A582DC1-B097-47BA-9619-A476B39FE3D0}"/>
    <pc:docChg chg="undo redo custSel addSld delSld modSld sldOrd">
      <pc:chgData name="Pablo Esteban Gutiérrez-Fonseca (he/him)" userId="25bdc618-995f-415b-9b28-31563f05eb38" providerId="ADAL" clId="{2A582DC1-B097-47BA-9619-A476B39FE3D0}" dt="2024-02-19T19:29:27.437" v="508" actId="313"/>
      <pc:docMkLst>
        <pc:docMk/>
      </pc:docMkLst>
      <pc:sldChg chg="modSp add mod chgLayout">
        <pc:chgData name="Pablo Esteban Gutiérrez-Fonseca (he/him)" userId="25bdc618-995f-415b-9b28-31563f05eb38" providerId="ADAL" clId="{2A582DC1-B097-47BA-9619-A476B39FE3D0}" dt="2024-02-19T19:06:36.834" v="242" actId="404"/>
        <pc:sldMkLst>
          <pc:docMk/>
          <pc:sldMk cId="2266437536" sldId="301"/>
        </pc:sldMkLst>
        <pc:spChg chg="mod ord">
          <ac:chgData name="Pablo Esteban Gutiérrez-Fonseca (he/him)" userId="25bdc618-995f-415b-9b28-31563f05eb38" providerId="ADAL" clId="{2A582DC1-B097-47BA-9619-A476B39FE3D0}" dt="2024-02-19T19:06:36.834" v="242" actId="404"/>
          <ac:spMkLst>
            <pc:docMk/>
            <pc:sldMk cId="2266437536" sldId="301"/>
            <ac:spMk id="9" creationId="{00000000-0000-0000-0000-000000000000}"/>
          </ac:spMkLst>
        </pc:spChg>
        <pc:spChg chg="mod ord">
          <ac:chgData name="Pablo Esteban Gutiérrez-Fonseca (he/him)" userId="25bdc618-995f-415b-9b28-31563f05eb38" providerId="ADAL" clId="{2A582DC1-B097-47BA-9619-A476B39FE3D0}" dt="2024-02-19T19:06:28.588" v="239" actId="700"/>
          <ac:spMkLst>
            <pc:docMk/>
            <pc:sldMk cId="2266437536" sldId="301"/>
            <ac:spMk id="1029" creationId="{00000000-0000-0000-0000-000000000000}"/>
          </ac:spMkLst>
        </pc:spChg>
      </pc:sldChg>
      <pc:sldChg chg="modSp add mod ord chgLayout">
        <pc:chgData name="Pablo Esteban Gutiérrez-Fonseca (he/him)" userId="25bdc618-995f-415b-9b28-31563f05eb38" providerId="ADAL" clId="{2A582DC1-B097-47BA-9619-A476B39FE3D0}" dt="2024-02-19T19:07:44.499" v="249"/>
        <pc:sldMkLst>
          <pc:docMk/>
          <pc:sldMk cId="126418829" sldId="306"/>
        </pc:sldMkLst>
        <pc:spChg chg="mod ord">
          <ac:chgData name="Pablo Esteban Gutiérrez-Fonseca (he/him)" userId="25bdc618-995f-415b-9b28-31563f05eb38" providerId="ADAL" clId="{2A582DC1-B097-47BA-9619-A476B39FE3D0}" dt="2024-02-19T19:06:44.276" v="245" actId="404"/>
          <ac:spMkLst>
            <pc:docMk/>
            <pc:sldMk cId="126418829" sldId="306"/>
            <ac:spMk id="9" creationId="{00000000-0000-0000-0000-000000000000}"/>
          </ac:spMkLst>
        </pc:spChg>
        <pc:spChg chg="mod ord">
          <ac:chgData name="Pablo Esteban Gutiérrez-Fonseca (he/him)" userId="25bdc618-995f-415b-9b28-31563f05eb38" providerId="ADAL" clId="{2A582DC1-B097-47BA-9619-A476B39FE3D0}" dt="2024-02-19T19:06:22.425" v="238" actId="700"/>
          <ac:spMkLst>
            <pc:docMk/>
            <pc:sldMk cId="126418829" sldId="306"/>
            <ac:spMk id="1029" creationId="{00000000-0000-0000-0000-000000000000}"/>
          </ac:spMkLst>
        </pc:spChg>
      </pc:sldChg>
      <pc:sldChg chg="modSp add mod chgLayout">
        <pc:chgData name="Pablo Esteban Gutiérrez-Fonseca (he/him)" userId="25bdc618-995f-415b-9b28-31563f05eb38" providerId="ADAL" clId="{2A582DC1-B097-47BA-9619-A476B39FE3D0}" dt="2024-02-19T19:07:52.752" v="253" actId="404"/>
        <pc:sldMkLst>
          <pc:docMk/>
          <pc:sldMk cId="660410769" sldId="307"/>
        </pc:sldMkLst>
        <pc:spChg chg="mod ord">
          <ac:chgData name="Pablo Esteban Gutiérrez-Fonseca (he/him)" userId="25bdc618-995f-415b-9b28-31563f05eb38" providerId="ADAL" clId="{2A582DC1-B097-47BA-9619-A476B39FE3D0}" dt="2024-02-19T19:07:52.752" v="253" actId="404"/>
          <ac:spMkLst>
            <pc:docMk/>
            <pc:sldMk cId="660410769" sldId="307"/>
            <ac:spMk id="9" creationId="{00000000-0000-0000-0000-000000000000}"/>
          </ac:spMkLst>
        </pc:spChg>
        <pc:spChg chg="mod ord">
          <ac:chgData name="Pablo Esteban Gutiérrez-Fonseca (he/him)" userId="25bdc618-995f-415b-9b28-31563f05eb38" providerId="ADAL" clId="{2A582DC1-B097-47BA-9619-A476B39FE3D0}" dt="2024-02-19T19:07:47.861" v="250" actId="700"/>
          <ac:spMkLst>
            <pc:docMk/>
            <pc:sldMk cId="660410769" sldId="307"/>
            <ac:spMk id="1029" creationId="{00000000-0000-0000-0000-000000000000}"/>
          </ac:spMkLst>
        </pc:spChg>
      </pc:sldChg>
      <pc:sldChg chg="modSp add del mod chgLayout">
        <pc:chgData name="Pablo Esteban Gutiérrez-Fonseca (he/him)" userId="25bdc618-995f-415b-9b28-31563f05eb38" providerId="ADAL" clId="{2A582DC1-B097-47BA-9619-A476B39FE3D0}" dt="2024-02-19T19:07:39.505" v="246" actId="47"/>
        <pc:sldMkLst>
          <pc:docMk/>
          <pc:sldMk cId="1659064071" sldId="330"/>
        </pc:sldMkLst>
        <pc:spChg chg="mod ord">
          <ac:chgData name="Pablo Esteban Gutiérrez-Fonseca (he/him)" userId="25bdc618-995f-415b-9b28-31563f05eb38" providerId="ADAL" clId="{2A582DC1-B097-47BA-9619-A476B39FE3D0}" dt="2024-02-19T19:06:15.778" v="237" actId="700"/>
          <ac:spMkLst>
            <pc:docMk/>
            <pc:sldMk cId="1659064071" sldId="330"/>
            <ac:spMk id="9" creationId="{00000000-0000-0000-0000-000000000000}"/>
          </ac:spMkLst>
        </pc:spChg>
        <pc:spChg chg="mod ord">
          <ac:chgData name="Pablo Esteban Gutiérrez-Fonseca (he/him)" userId="25bdc618-995f-415b-9b28-31563f05eb38" providerId="ADAL" clId="{2A582DC1-B097-47BA-9619-A476B39FE3D0}" dt="2024-02-19T19:06:15.778" v="237" actId="700"/>
          <ac:spMkLst>
            <pc:docMk/>
            <pc:sldMk cId="1659064071" sldId="330"/>
            <ac:spMk id="1029" creationId="{00000000-0000-0000-0000-000000000000}"/>
          </ac:spMkLst>
        </pc:spChg>
      </pc:sldChg>
      <pc:sldChg chg="addSp modSp mod modAnim">
        <pc:chgData name="Pablo Esteban Gutiérrez-Fonseca (he/him)" userId="25bdc618-995f-415b-9b28-31563f05eb38" providerId="ADAL" clId="{2A582DC1-B097-47BA-9619-A476B39FE3D0}" dt="2024-02-19T18:23:21.299" v="66"/>
        <pc:sldMkLst>
          <pc:docMk/>
          <pc:sldMk cId="1045680807" sldId="485"/>
        </pc:sldMkLst>
        <pc:spChg chg="mod">
          <ac:chgData name="Pablo Esteban Gutiérrez-Fonseca (he/him)" userId="25bdc618-995f-415b-9b28-31563f05eb38" providerId="ADAL" clId="{2A582DC1-B097-47BA-9619-A476B39FE3D0}" dt="2024-02-19T18:19:14.238" v="30" actId="1076"/>
          <ac:spMkLst>
            <pc:docMk/>
            <pc:sldMk cId="1045680807" sldId="485"/>
            <ac:spMk id="5" creationId="{00000000-0000-0000-0000-000000000000}"/>
          </ac:spMkLst>
        </pc:spChg>
        <pc:spChg chg="add mod">
          <ac:chgData name="Pablo Esteban Gutiérrez-Fonseca (he/him)" userId="25bdc618-995f-415b-9b28-31563f05eb38" providerId="ADAL" clId="{2A582DC1-B097-47BA-9619-A476B39FE3D0}" dt="2024-02-19T18:20:09.785" v="47" actId="115"/>
          <ac:spMkLst>
            <pc:docMk/>
            <pc:sldMk cId="1045680807" sldId="485"/>
            <ac:spMk id="6" creationId="{A498ADC1-814D-7D9D-AD53-131D9532461C}"/>
          </ac:spMkLst>
        </pc:spChg>
        <pc:spChg chg="add mod">
          <ac:chgData name="Pablo Esteban Gutiérrez-Fonseca (he/him)" userId="25bdc618-995f-415b-9b28-31563f05eb38" providerId="ADAL" clId="{2A582DC1-B097-47BA-9619-A476B39FE3D0}" dt="2024-02-19T18:22:29.545" v="61" actId="115"/>
          <ac:spMkLst>
            <pc:docMk/>
            <pc:sldMk cId="1045680807" sldId="485"/>
            <ac:spMk id="8" creationId="{6588DD62-5421-52D4-A297-34A15543FE9F}"/>
          </ac:spMkLst>
        </pc:spChg>
        <pc:picChg chg="mod">
          <ac:chgData name="Pablo Esteban Gutiérrez-Fonseca (he/him)" userId="25bdc618-995f-415b-9b28-31563f05eb38" providerId="ADAL" clId="{2A582DC1-B097-47BA-9619-A476B39FE3D0}" dt="2024-02-19T18:21:22.763" v="54" actId="1076"/>
          <ac:picMkLst>
            <pc:docMk/>
            <pc:sldMk cId="1045680807" sldId="485"/>
            <ac:picMk id="4" creationId="{00000000-0000-0000-0000-000000000000}"/>
          </ac:picMkLst>
        </pc:picChg>
        <pc:picChg chg="add mod">
          <ac:chgData name="Pablo Esteban Gutiérrez-Fonseca (he/him)" userId="25bdc618-995f-415b-9b28-31563f05eb38" providerId="ADAL" clId="{2A582DC1-B097-47BA-9619-A476B39FE3D0}" dt="2024-02-19T18:21:32.875" v="55" actId="14100"/>
          <ac:picMkLst>
            <pc:docMk/>
            <pc:sldMk cId="1045680807" sldId="485"/>
            <ac:picMk id="7" creationId="{AED0ACF8-D22F-B613-8B34-42C72394D5CE}"/>
          </ac:picMkLst>
        </pc:picChg>
      </pc:sldChg>
      <pc:sldChg chg="add del">
        <pc:chgData name="Pablo Esteban Gutiérrez-Fonseca (he/him)" userId="25bdc618-995f-415b-9b28-31563f05eb38" providerId="ADAL" clId="{2A582DC1-B097-47BA-9619-A476B39FE3D0}" dt="2024-02-19T18:51:39.180" v="158" actId="47"/>
        <pc:sldMkLst>
          <pc:docMk/>
          <pc:sldMk cId="2069830318" sldId="493"/>
        </pc:sldMkLst>
      </pc:sldChg>
      <pc:sldChg chg="modSp mod">
        <pc:chgData name="Pablo Esteban Gutiérrez-Fonseca (he/him)" userId="25bdc618-995f-415b-9b28-31563f05eb38" providerId="ADAL" clId="{2A582DC1-B097-47BA-9619-A476B39FE3D0}" dt="2024-02-19T18:53:19.778" v="194" actId="20577"/>
        <pc:sldMkLst>
          <pc:docMk/>
          <pc:sldMk cId="2800182131" sldId="496"/>
        </pc:sldMkLst>
        <pc:spChg chg="mod">
          <ac:chgData name="Pablo Esteban Gutiérrez-Fonseca (he/him)" userId="25bdc618-995f-415b-9b28-31563f05eb38" providerId="ADAL" clId="{2A582DC1-B097-47BA-9619-A476B39FE3D0}" dt="2024-02-19T18:53:19.778" v="194" actId="20577"/>
          <ac:spMkLst>
            <pc:docMk/>
            <pc:sldMk cId="2800182131" sldId="496"/>
            <ac:spMk id="2" creationId="{00000000-0000-0000-0000-000000000000}"/>
          </ac:spMkLst>
        </pc:spChg>
      </pc:sldChg>
      <pc:sldChg chg="del">
        <pc:chgData name="Pablo Esteban Gutiérrez-Fonseca (he/him)" userId="25bdc618-995f-415b-9b28-31563f05eb38" providerId="ADAL" clId="{2A582DC1-B097-47BA-9619-A476B39FE3D0}" dt="2024-02-19T18:51:39.180" v="158" actId="47"/>
        <pc:sldMkLst>
          <pc:docMk/>
          <pc:sldMk cId="790612262" sldId="506"/>
        </pc:sldMkLst>
      </pc:sldChg>
      <pc:sldChg chg="add del">
        <pc:chgData name="Pablo Esteban Gutiérrez-Fonseca (he/him)" userId="25bdc618-995f-415b-9b28-31563f05eb38" providerId="ADAL" clId="{2A582DC1-B097-47BA-9619-A476B39FE3D0}" dt="2024-02-19T18:51:39.180" v="158" actId="47"/>
        <pc:sldMkLst>
          <pc:docMk/>
          <pc:sldMk cId="1466716020" sldId="509"/>
        </pc:sldMkLst>
      </pc:sldChg>
      <pc:sldChg chg="add del">
        <pc:chgData name="Pablo Esteban Gutiérrez-Fonseca (he/him)" userId="25bdc618-995f-415b-9b28-31563f05eb38" providerId="ADAL" clId="{2A582DC1-B097-47BA-9619-A476B39FE3D0}" dt="2024-02-19T18:49:53.726" v="130" actId="47"/>
        <pc:sldMkLst>
          <pc:docMk/>
          <pc:sldMk cId="4022406893" sldId="516"/>
        </pc:sldMkLst>
      </pc:sldChg>
      <pc:sldChg chg="add del">
        <pc:chgData name="Pablo Esteban Gutiérrez-Fonseca (he/him)" userId="25bdc618-995f-415b-9b28-31563f05eb38" providerId="ADAL" clId="{2A582DC1-B097-47BA-9619-A476B39FE3D0}" dt="2024-02-19T18:50:01.207" v="132" actId="47"/>
        <pc:sldMkLst>
          <pc:docMk/>
          <pc:sldMk cId="2108450878" sldId="518"/>
        </pc:sldMkLst>
      </pc:sldChg>
      <pc:sldChg chg="del">
        <pc:chgData name="Pablo Esteban Gutiérrez-Fonseca (he/him)" userId="25bdc618-995f-415b-9b28-31563f05eb38" providerId="ADAL" clId="{2A582DC1-B097-47BA-9619-A476B39FE3D0}" dt="2024-02-19T19:18:15.770" v="333" actId="47"/>
        <pc:sldMkLst>
          <pc:docMk/>
          <pc:sldMk cId="2777609879" sldId="520"/>
        </pc:sldMkLst>
      </pc:sldChg>
      <pc:sldChg chg="del">
        <pc:chgData name="Pablo Esteban Gutiérrez-Fonseca (he/him)" userId="25bdc618-995f-415b-9b28-31563f05eb38" providerId="ADAL" clId="{2A582DC1-B097-47BA-9619-A476B39FE3D0}" dt="2024-02-19T19:18:15.770" v="333" actId="47"/>
        <pc:sldMkLst>
          <pc:docMk/>
          <pc:sldMk cId="2099816463" sldId="522"/>
        </pc:sldMkLst>
      </pc:sldChg>
      <pc:sldChg chg="del">
        <pc:chgData name="Pablo Esteban Gutiérrez-Fonseca (he/him)" userId="25bdc618-995f-415b-9b28-31563f05eb38" providerId="ADAL" clId="{2A582DC1-B097-47BA-9619-A476B39FE3D0}" dt="2024-02-19T19:18:15.770" v="333" actId="47"/>
        <pc:sldMkLst>
          <pc:docMk/>
          <pc:sldMk cId="1123138818" sldId="523"/>
        </pc:sldMkLst>
      </pc:sldChg>
      <pc:sldChg chg="del">
        <pc:chgData name="Pablo Esteban Gutiérrez-Fonseca (he/him)" userId="25bdc618-995f-415b-9b28-31563f05eb38" providerId="ADAL" clId="{2A582DC1-B097-47BA-9619-A476B39FE3D0}" dt="2024-02-19T19:18:15.770" v="333" actId="47"/>
        <pc:sldMkLst>
          <pc:docMk/>
          <pc:sldMk cId="1493036745" sldId="525"/>
        </pc:sldMkLst>
      </pc:sldChg>
      <pc:sldChg chg="modSp mod">
        <pc:chgData name="Pablo Esteban Gutiérrez-Fonseca (he/him)" userId="25bdc618-995f-415b-9b28-31563f05eb38" providerId="ADAL" clId="{2A582DC1-B097-47BA-9619-A476B39FE3D0}" dt="2024-02-19T18:24:38.732" v="75" actId="1076"/>
        <pc:sldMkLst>
          <pc:docMk/>
          <pc:sldMk cId="3549347182" sldId="538"/>
        </pc:sldMkLst>
        <pc:spChg chg="mod">
          <ac:chgData name="Pablo Esteban Gutiérrez-Fonseca (he/him)" userId="25bdc618-995f-415b-9b28-31563f05eb38" providerId="ADAL" clId="{2A582DC1-B097-47BA-9619-A476B39FE3D0}" dt="2024-02-19T18:24:23.206" v="70" actId="1076"/>
          <ac:spMkLst>
            <pc:docMk/>
            <pc:sldMk cId="3549347182" sldId="538"/>
            <ac:spMk id="5" creationId="{00000000-0000-0000-0000-000000000000}"/>
          </ac:spMkLst>
        </pc:spChg>
        <pc:spChg chg="mod">
          <ac:chgData name="Pablo Esteban Gutiérrez-Fonseca (he/him)" userId="25bdc618-995f-415b-9b28-31563f05eb38" providerId="ADAL" clId="{2A582DC1-B097-47BA-9619-A476B39FE3D0}" dt="2024-02-19T18:24:10.410" v="67" actId="1076"/>
          <ac:spMkLst>
            <pc:docMk/>
            <pc:sldMk cId="3549347182" sldId="538"/>
            <ac:spMk id="7" creationId="{4E894DA3-85E0-0149-A3A9-24A961AF82AA}"/>
          </ac:spMkLst>
        </pc:spChg>
        <pc:spChg chg="mod">
          <ac:chgData name="Pablo Esteban Gutiérrez-Fonseca (he/him)" userId="25bdc618-995f-415b-9b28-31563f05eb38" providerId="ADAL" clId="{2A582DC1-B097-47BA-9619-A476B39FE3D0}" dt="2024-02-19T18:24:23.206" v="70" actId="1076"/>
          <ac:spMkLst>
            <pc:docMk/>
            <pc:sldMk cId="3549347182" sldId="538"/>
            <ac:spMk id="10" creationId="{2B33C820-7FCB-CD44-A58C-8537FC901670}"/>
          </ac:spMkLst>
        </pc:spChg>
        <pc:picChg chg="mod">
          <ac:chgData name="Pablo Esteban Gutiérrez-Fonseca (he/him)" userId="25bdc618-995f-415b-9b28-31563f05eb38" providerId="ADAL" clId="{2A582DC1-B097-47BA-9619-A476B39FE3D0}" dt="2024-02-19T18:24:38.732" v="75" actId="1076"/>
          <ac:picMkLst>
            <pc:docMk/>
            <pc:sldMk cId="3549347182" sldId="538"/>
            <ac:picMk id="4" creationId="{00000000-0000-0000-0000-000000000000}"/>
          </ac:picMkLst>
        </pc:picChg>
        <pc:picChg chg="mod">
          <ac:chgData name="Pablo Esteban Gutiérrez-Fonseca (he/him)" userId="25bdc618-995f-415b-9b28-31563f05eb38" providerId="ADAL" clId="{2A582DC1-B097-47BA-9619-A476B39FE3D0}" dt="2024-02-19T18:24:38.732" v="75" actId="1076"/>
          <ac:picMkLst>
            <pc:docMk/>
            <pc:sldMk cId="3549347182" sldId="538"/>
            <ac:picMk id="9" creationId="{DE5EFF2F-6743-E94C-8501-4F8FA710F243}"/>
          </ac:picMkLst>
        </pc:picChg>
      </pc:sldChg>
      <pc:sldChg chg="addSp delSp modSp mod">
        <pc:chgData name="Pablo Esteban Gutiérrez-Fonseca (he/him)" userId="25bdc618-995f-415b-9b28-31563f05eb38" providerId="ADAL" clId="{2A582DC1-B097-47BA-9619-A476B39FE3D0}" dt="2024-02-19T18:25:05.875" v="78"/>
        <pc:sldMkLst>
          <pc:docMk/>
          <pc:sldMk cId="325023421" sldId="539"/>
        </pc:sldMkLst>
        <pc:spChg chg="del">
          <ac:chgData name="Pablo Esteban Gutiérrez-Fonseca (he/him)" userId="25bdc618-995f-415b-9b28-31563f05eb38" providerId="ADAL" clId="{2A582DC1-B097-47BA-9619-A476B39FE3D0}" dt="2024-02-19T18:24:56.263" v="76" actId="478"/>
          <ac:spMkLst>
            <pc:docMk/>
            <pc:sldMk cId="325023421" sldId="539"/>
            <ac:spMk id="5" creationId="{00000000-0000-0000-0000-000000000000}"/>
          </ac:spMkLst>
        </pc:spChg>
        <pc:spChg chg="del">
          <ac:chgData name="Pablo Esteban Gutiérrez-Fonseca (he/him)" userId="25bdc618-995f-415b-9b28-31563f05eb38" providerId="ADAL" clId="{2A582DC1-B097-47BA-9619-A476B39FE3D0}" dt="2024-02-19T18:25:04.943" v="77" actId="478"/>
          <ac:spMkLst>
            <pc:docMk/>
            <pc:sldMk cId="325023421" sldId="539"/>
            <ac:spMk id="7" creationId="{4E894DA3-85E0-0149-A3A9-24A961AF82AA}"/>
          </ac:spMkLst>
        </pc:spChg>
        <pc:spChg chg="del">
          <ac:chgData name="Pablo Esteban Gutiérrez-Fonseca (he/him)" userId="25bdc618-995f-415b-9b28-31563f05eb38" providerId="ADAL" clId="{2A582DC1-B097-47BA-9619-A476B39FE3D0}" dt="2024-02-19T18:24:56.263" v="76" actId="478"/>
          <ac:spMkLst>
            <pc:docMk/>
            <pc:sldMk cId="325023421" sldId="539"/>
            <ac:spMk id="12" creationId="{F30DE923-2A88-B94A-B4C6-2AAC76F449C9}"/>
          </ac:spMkLst>
        </pc:spChg>
        <pc:spChg chg="add mod">
          <ac:chgData name="Pablo Esteban Gutiérrez-Fonseca (he/him)" userId="25bdc618-995f-415b-9b28-31563f05eb38" providerId="ADAL" clId="{2A582DC1-B097-47BA-9619-A476B39FE3D0}" dt="2024-02-19T18:25:05.875" v="78"/>
          <ac:spMkLst>
            <pc:docMk/>
            <pc:sldMk cId="325023421" sldId="539"/>
            <ac:spMk id="13" creationId="{8C285D35-A7CF-920D-6F79-2F04347EBFFB}"/>
          </ac:spMkLst>
        </pc:spChg>
        <pc:spChg chg="add mod">
          <ac:chgData name="Pablo Esteban Gutiérrez-Fonseca (he/him)" userId="25bdc618-995f-415b-9b28-31563f05eb38" providerId="ADAL" clId="{2A582DC1-B097-47BA-9619-A476B39FE3D0}" dt="2024-02-19T18:25:05.875" v="78"/>
          <ac:spMkLst>
            <pc:docMk/>
            <pc:sldMk cId="325023421" sldId="539"/>
            <ac:spMk id="14" creationId="{FC9EC431-B05D-0649-692B-4EF4D1743F9E}"/>
          </ac:spMkLst>
        </pc:spChg>
        <pc:spChg chg="add mod">
          <ac:chgData name="Pablo Esteban Gutiérrez-Fonseca (he/him)" userId="25bdc618-995f-415b-9b28-31563f05eb38" providerId="ADAL" clId="{2A582DC1-B097-47BA-9619-A476B39FE3D0}" dt="2024-02-19T18:25:05.875" v="78"/>
          <ac:spMkLst>
            <pc:docMk/>
            <pc:sldMk cId="325023421" sldId="539"/>
            <ac:spMk id="16" creationId="{A4F882FF-EB68-2187-CB93-358D3D030B40}"/>
          </ac:spMkLst>
        </pc:spChg>
        <pc:picChg chg="del">
          <ac:chgData name="Pablo Esteban Gutiérrez-Fonseca (he/him)" userId="25bdc618-995f-415b-9b28-31563f05eb38" providerId="ADAL" clId="{2A582DC1-B097-47BA-9619-A476B39FE3D0}" dt="2024-02-19T18:24:56.263" v="76" actId="478"/>
          <ac:picMkLst>
            <pc:docMk/>
            <pc:sldMk cId="325023421" sldId="539"/>
            <ac:picMk id="4" creationId="{00000000-0000-0000-0000-000000000000}"/>
          </ac:picMkLst>
        </pc:picChg>
        <pc:picChg chg="add mod">
          <ac:chgData name="Pablo Esteban Gutiérrez-Fonseca (he/him)" userId="25bdc618-995f-415b-9b28-31563f05eb38" providerId="ADAL" clId="{2A582DC1-B097-47BA-9619-A476B39FE3D0}" dt="2024-02-19T18:25:05.875" v="78"/>
          <ac:picMkLst>
            <pc:docMk/>
            <pc:sldMk cId="325023421" sldId="539"/>
            <ac:picMk id="10" creationId="{60C1345F-4A77-0A7D-E7FB-152A245DE53D}"/>
          </ac:picMkLst>
        </pc:picChg>
        <pc:picChg chg="del">
          <ac:chgData name="Pablo Esteban Gutiérrez-Fonseca (he/him)" userId="25bdc618-995f-415b-9b28-31563f05eb38" providerId="ADAL" clId="{2A582DC1-B097-47BA-9619-A476B39FE3D0}" dt="2024-02-19T18:24:56.263" v="76" actId="478"/>
          <ac:picMkLst>
            <pc:docMk/>
            <pc:sldMk cId="325023421" sldId="539"/>
            <ac:picMk id="11" creationId="{E805D583-6CC7-8243-9CE9-6A57F895B9C6}"/>
          </ac:picMkLst>
        </pc:picChg>
        <pc:picChg chg="add mod">
          <ac:chgData name="Pablo Esteban Gutiérrez-Fonseca (he/him)" userId="25bdc618-995f-415b-9b28-31563f05eb38" providerId="ADAL" clId="{2A582DC1-B097-47BA-9619-A476B39FE3D0}" dt="2024-02-19T18:25:05.875" v="78"/>
          <ac:picMkLst>
            <pc:docMk/>
            <pc:sldMk cId="325023421" sldId="539"/>
            <ac:picMk id="15" creationId="{4ABDAADB-FAB9-D447-8D94-DF45A0829A77}"/>
          </ac:picMkLst>
        </pc:picChg>
      </pc:sldChg>
      <pc:sldChg chg="add del">
        <pc:chgData name="Pablo Esteban Gutiérrez-Fonseca (he/him)" userId="25bdc618-995f-415b-9b28-31563f05eb38" providerId="ADAL" clId="{2A582DC1-B097-47BA-9619-A476B39FE3D0}" dt="2024-02-19T18:51:39.180" v="158" actId="47"/>
        <pc:sldMkLst>
          <pc:docMk/>
          <pc:sldMk cId="3078344708" sldId="542"/>
        </pc:sldMkLst>
      </pc:sldChg>
      <pc:sldChg chg="add del">
        <pc:chgData name="Pablo Esteban Gutiérrez-Fonseca (he/him)" userId="25bdc618-995f-415b-9b28-31563f05eb38" providerId="ADAL" clId="{2A582DC1-B097-47BA-9619-A476B39FE3D0}" dt="2024-02-19T18:50:01.207" v="132" actId="47"/>
        <pc:sldMkLst>
          <pc:docMk/>
          <pc:sldMk cId="1822782162" sldId="543"/>
        </pc:sldMkLst>
      </pc:sldChg>
      <pc:sldChg chg="add del">
        <pc:chgData name="Pablo Esteban Gutiérrez-Fonseca (he/him)" userId="25bdc618-995f-415b-9b28-31563f05eb38" providerId="ADAL" clId="{2A582DC1-B097-47BA-9619-A476B39FE3D0}" dt="2024-02-19T18:50:01.207" v="132" actId="47"/>
        <pc:sldMkLst>
          <pc:docMk/>
          <pc:sldMk cId="429095010" sldId="544"/>
        </pc:sldMkLst>
      </pc:sldChg>
      <pc:sldChg chg="add del">
        <pc:chgData name="Pablo Esteban Gutiérrez-Fonseca (he/him)" userId="25bdc618-995f-415b-9b28-31563f05eb38" providerId="ADAL" clId="{2A582DC1-B097-47BA-9619-A476B39FE3D0}" dt="2024-02-19T18:49:55.771" v="131" actId="47"/>
        <pc:sldMkLst>
          <pc:docMk/>
          <pc:sldMk cId="2718150905" sldId="549"/>
        </pc:sldMkLst>
      </pc:sldChg>
      <pc:sldChg chg="addSp delSp modSp new mod modClrScheme chgLayout">
        <pc:chgData name="Pablo Esteban Gutiérrez-Fonseca (he/him)" userId="25bdc618-995f-415b-9b28-31563f05eb38" providerId="ADAL" clId="{2A582DC1-B097-47BA-9619-A476B39FE3D0}" dt="2024-02-19T18:15:34.147" v="29" actId="404"/>
        <pc:sldMkLst>
          <pc:docMk/>
          <pc:sldMk cId="3545562446" sldId="550"/>
        </pc:sldMkLst>
        <pc:spChg chg="del mod ord">
          <ac:chgData name="Pablo Esteban Gutiérrez-Fonseca (he/him)" userId="25bdc618-995f-415b-9b28-31563f05eb38" providerId="ADAL" clId="{2A582DC1-B097-47BA-9619-A476B39FE3D0}" dt="2024-02-19T18:14:06.270" v="1" actId="700"/>
          <ac:spMkLst>
            <pc:docMk/>
            <pc:sldMk cId="3545562446" sldId="550"/>
            <ac:spMk id="2" creationId="{B11CDFDC-C914-7FC3-454E-9B62CF9E0934}"/>
          </ac:spMkLst>
        </pc:spChg>
        <pc:spChg chg="add mod ord">
          <ac:chgData name="Pablo Esteban Gutiérrez-Fonseca (he/him)" userId="25bdc618-995f-415b-9b28-31563f05eb38" providerId="ADAL" clId="{2A582DC1-B097-47BA-9619-A476B39FE3D0}" dt="2024-02-19T18:15:34.147" v="29" actId="404"/>
          <ac:spMkLst>
            <pc:docMk/>
            <pc:sldMk cId="3545562446" sldId="550"/>
            <ac:spMk id="3" creationId="{E4CF4525-DCF5-EC18-3E1C-0AA6F22EDAEF}"/>
          </ac:spMkLst>
        </pc:spChg>
        <pc:spChg chg="add mod ord">
          <ac:chgData name="Pablo Esteban Gutiérrez-Fonseca (he/him)" userId="25bdc618-995f-415b-9b28-31563f05eb38" providerId="ADAL" clId="{2A582DC1-B097-47BA-9619-A476B39FE3D0}" dt="2024-02-19T18:15:20.221" v="24" actId="404"/>
          <ac:spMkLst>
            <pc:docMk/>
            <pc:sldMk cId="3545562446" sldId="550"/>
            <ac:spMk id="4" creationId="{D1A2AEA2-1878-813E-350D-9E897EF66559}"/>
          </ac:spMkLst>
        </pc:spChg>
      </pc:sldChg>
      <pc:sldChg chg="addSp modSp new mod">
        <pc:chgData name="Pablo Esteban Gutiérrez-Fonseca (he/him)" userId="25bdc618-995f-415b-9b28-31563f05eb38" providerId="ADAL" clId="{2A582DC1-B097-47BA-9619-A476B39FE3D0}" dt="2024-02-19T18:27:18.105" v="89" actId="1076"/>
        <pc:sldMkLst>
          <pc:docMk/>
          <pc:sldMk cId="1056628530" sldId="551"/>
        </pc:sldMkLst>
        <pc:spChg chg="mod">
          <ac:chgData name="Pablo Esteban Gutiérrez-Fonseca (he/him)" userId="25bdc618-995f-415b-9b28-31563f05eb38" providerId="ADAL" clId="{2A582DC1-B097-47BA-9619-A476B39FE3D0}" dt="2024-02-19T18:26:52.962" v="85" actId="404"/>
          <ac:spMkLst>
            <pc:docMk/>
            <pc:sldMk cId="1056628530" sldId="551"/>
            <ac:spMk id="2" creationId="{75CB3115-8A62-A1C1-EA45-10923F2889D1}"/>
          </ac:spMkLst>
        </pc:spChg>
        <pc:spChg chg="mod">
          <ac:chgData name="Pablo Esteban Gutiérrez-Fonseca (he/him)" userId="25bdc618-995f-415b-9b28-31563f05eb38" providerId="ADAL" clId="{2A582DC1-B097-47BA-9619-A476B39FE3D0}" dt="2024-02-19T18:26:43.881" v="81" actId="5793"/>
          <ac:spMkLst>
            <pc:docMk/>
            <pc:sldMk cId="1056628530" sldId="551"/>
            <ac:spMk id="3" creationId="{91ECCF2C-25BD-1F4A-4481-9D82A4437253}"/>
          </ac:spMkLst>
        </pc:spChg>
        <pc:picChg chg="add mod">
          <ac:chgData name="Pablo Esteban Gutiérrez-Fonseca (he/him)" userId="25bdc618-995f-415b-9b28-31563f05eb38" providerId="ADAL" clId="{2A582DC1-B097-47BA-9619-A476B39FE3D0}" dt="2024-02-19T18:27:18.105" v="89" actId="1076"/>
          <ac:picMkLst>
            <pc:docMk/>
            <pc:sldMk cId="1056628530" sldId="551"/>
            <ac:picMk id="5" creationId="{A23F261F-8D3F-2E73-1375-9A332FA35147}"/>
          </ac:picMkLst>
        </pc:picChg>
      </pc:sldChg>
      <pc:sldChg chg="addSp modSp new mod modAnim">
        <pc:chgData name="Pablo Esteban Gutiérrez-Fonseca (he/him)" userId="25bdc618-995f-415b-9b28-31563f05eb38" providerId="ADAL" clId="{2A582DC1-B097-47BA-9619-A476B39FE3D0}" dt="2024-02-19T18:41:36.274" v="101"/>
        <pc:sldMkLst>
          <pc:docMk/>
          <pc:sldMk cId="314001419" sldId="552"/>
        </pc:sldMkLst>
        <pc:spChg chg="mod">
          <ac:chgData name="Pablo Esteban Gutiérrez-Fonseca (he/him)" userId="25bdc618-995f-415b-9b28-31563f05eb38" providerId="ADAL" clId="{2A582DC1-B097-47BA-9619-A476B39FE3D0}" dt="2024-02-19T18:40:39.850" v="93" actId="404"/>
          <ac:spMkLst>
            <pc:docMk/>
            <pc:sldMk cId="314001419" sldId="552"/>
            <ac:spMk id="2" creationId="{CB036B29-D449-280F-491C-257F4270CA71}"/>
          </ac:spMkLst>
        </pc:spChg>
        <pc:picChg chg="add mod">
          <ac:chgData name="Pablo Esteban Gutiérrez-Fonseca (he/him)" userId="25bdc618-995f-415b-9b28-31563f05eb38" providerId="ADAL" clId="{2A582DC1-B097-47BA-9619-A476B39FE3D0}" dt="2024-02-19T18:41:25.384" v="99" actId="14100"/>
          <ac:picMkLst>
            <pc:docMk/>
            <pc:sldMk cId="314001419" sldId="552"/>
            <ac:picMk id="5" creationId="{EDC8996B-1B5E-A981-C7E5-D3FCFA2E5C10}"/>
          </ac:picMkLst>
        </pc:picChg>
        <pc:picChg chg="add mod">
          <ac:chgData name="Pablo Esteban Gutiérrez-Fonseca (he/him)" userId="25bdc618-995f-415b-9b28-31563f05eb38" providerId="ADAL" clId="{2A582DC1-B097-47BA-9619-A476B39FE3D0}" dt="2024-02-19T18:41:27.931" v="100" actId="14100"/>
          <ac:picMkLst>
            <pc:docMk/>
            <pc:sldMk cId="314001419" sldId="552"/>
            <ac:picMk id="7" creationId="{6012368E-64B5-12B1-8269-D6F7C1AEA0A8}"/>
          </ac:picMkLst>
        </pc:picChg>
      </pc:sldChg>
      <pc:sldChg chg="modSp new mod">
        <pc:chgData name="Pablo Esteban Gutiérrez-Fonseca (he/him)" userId="25bdc618-995f-415b-9b28-31563f05eb38" providerId="ADAL" clId="{2A582DC1-B097-47BA-9619-A476B39FE3D0}" dt="2024-02-19T18:50:37.171" v="157" actId="404"/>
        <pc:sldMkLst>
          <pc:docMk/>
          <pc:sldMk cId="683948377" sldId="553"/>
        </pc:sldMkLst>
        <pc:spChg chg="mod">
          <ac:chgData name="Pablo Esteban Gutiérrez-Fonseca (he/him)" userId="25bdc618-995f-415b-9b28-31563f05eb38" providerId="ADAL" clId="{2A582DC1-B097-47BA-9619-A476B39FE3D0}" dt="2024-02-19T18:50:37.171" v="157" actId="404"/>
          <ac:spMkLst>
            <pc:docMk/>
            <pc:sldMk cId="683948377" sldId="553"/>
            <ac:spMk id="2" creationId="{A30B02C0-2D96-9F84-AC6D-D66A0396F8C0}"/>
          </ac:spMkLst>
        </pc:spChg>
      </pc:sldChg>
      <pc:sldChg chg="addSp delSp modSp new del mod">
        <pc:chgData name="Pablo Esteban Gutiérrez-Fonseca (he/him)" userId="25bdc618-995f-415b-9b28-31563f05eb38" providerId="ADAL" clId="{2A582DC1-B097-47BA-9619-A476B39FE3D0}" dt="2024-02-19T18:49:36.514" v="125" actId="680"/>
        <pc:sldMkLst>
          <pc:docMk/>
          <pc:sldMk cId="813959120" sldId="553"/>
        </pc:sldMkLst>
        <pc:spChg chg="mod">
          <ac:chgData name="Pablo Esteban Gutiérrez-Fonseca (he/him)" userId="25bdc618-995f-415b-9b28-31563f05eb38" providerId="ADAL" clId="{2A582DC1-B097-47BA-9619-A476B39FE3D0}" dt="2024-02-19T18:49:36.044" v="124"/>
          <ac:spMkLst>
            <pc:docMk/>
            <pc:sldMk cId="813959120" sldId="553"/>
            <ac:spMk id="2" creationId="{D1C92E06-3E47-2D3A-1541-CD38C85E1E0C}"/>
          </ac:spMkLst>
        </pc:spChg>
        <pc:picChg chg="add del mod">
          <ac:chgData name="Pablo Esteban Gutiérrez-Fonseca (he/him)" userId="25bdc618-995f-415b-9b28-31563f05eb38" providerId="ADAL" clId="{2A582DC1-B097-47BA-9619-A476B39FE3D0}" dt="2024-02-19T18:49:33.558" v="120" actId="22"/>
          <ac:picMkLst>
            <pc:docMk/>
            <pc:sldMk cId="813959120" sldId="553"/>
            <ac:picMk id="5" creationId="{67D30CB6-7F05-0735-28D9-DF5E72209C81}"/>
          </ac:picMkLst>
        </pc:picChg>
      </pc:sldChg>
      <pc:sldChg chg="addSp modSp new mod">
        <pc:chgData name="Pablo Esteban Gutiérrez-Fonseca (he/him)" userId="25bdc618-995f-415b-9b28-31563f05eb38" providerId="ADAL" clId="{2A582DC1-B097-47BA-9619-A476B39FE3D0}" dt="2024-02-19T18:52:10.764" v="191" actId="14100"/>
        <pc:sldMkLst>
          <pc:docMk/>
          <pc:sldMk cId="508907821" sldId="554"/>
        </pc:sldMkLst>
        <pc:spChg chg="mod">
          <ac:chgData name="Pablo Esteban Gutiérrez-Fonseca (he/him)" userId="25bdc618-995f-415b-9b28-31563f05eb38" providerId="ADAL" clId="{2A582DC1-B097-47BA-9619-A476B39FE3D0}" dt="2024-02-19T18:51:59.500" v="187" actId="404"/>
          <ac:spMkLst>
            <pc:docMk/>
            <pc:sldMk cId="508907821" sldId="554"/>
            <ac:spMk id="2" creationId="{00391443-EFBF-1A58-AA11-E4E975B26467}"/>
          </ac:spMkLst>
        </pc:spChg>
        <pc:picChg chg="add mod">
          <ac:chgData name="Pablo Esteban Gutiérrez-Fonseca (he/him)" userId="25bdc618-995f-415b-9b28-31563f05eb38" providerId="ADAL" clId="{2A582DC1-B097-47BA-9619-A476B39FE3D0}" dt="2024-02-19T18:52:10.764" v="191" actId="14100"/>
          <ac:picMkLst>
            <pc:docMk/>
            <pc:sldMk cId="508907821" sldId="554"/>
            <ac:picMk id="5" creationId="{569BF178-D54A-BD64-0946-A5AF3E82C26C}"/>
          </ac:picMkLst>
        </pc:picChg>
      </pc:sldChg>
      <pc:sldChg chg="addSp modSp new mod modAnim">
        <pc:chgData name="Pablo Esteban Gutiérrez-Fonseca (he/him)" userId="25bdc618-995f-415b-9b28-31563f05eb38" providerId="ADAL" clId="{2A582DC1-B097-47BA-9619-A476B39FE3D0}" dt="2024-02-19T19:03:11.479" v="233" actId="1076"/>
        <pc:sldMkLst>
          <pc:docMk/>
          <pc:sldMk cId="4142330772" sldId="555"/>
        </pc:sldMkLst>
        <pc:spChg chg="mod">
          <ac:chgData name="Pablo Esteban Gutiérrez-Fonseca (he/him)" userId="25bdc618-995f-415b-9b28-31563f05eb38" providerId="ADAL" clId="{2A582DC1-B097-47BA-9619-A476B39FE3D0}" dt="2024-02-19T18:57:59.120" v="214" actId="404"/>
          <ac:spMkLst>
            <pc:docMk/>
            <pc:sldMk cId="4142330772" sldId="555"/>
            <ac:spMk id="2" creationId="{461DEA59-85E4-747C-E005-10F0C0670178}"/>
          </ac:spMkLst>
        </pc:spChg>
        <pc:spChg chg="mod">
          <ac:chgData name="Pablo Esteban Gutiérrez-Fonseca (he/him)" userId="25bdc618-995f-415b-9b28-31563f05eb38" providerId="ADAL" clId="{2A582DC1-B097-47BA-9619-A476B39FE3D0}" dt="2024-02-19T19:02:24.923" v="231" actId="404"/>
          <ac:spMkLst>
            <pc:docMk/>
            <pc:sldMk cId="4142330772" sldId="555"/>
            <ac:spMk id="3" creationId="{25620222-A5D7-E9A0-375F-E26C8C455005}"/>
          </ac:spMkLst>
        </pc:spChg>
        <pc:picChg chg="add mod">
          <ac:chgData name="Pablo Esteban Gutiérrez-Fonseca (he/him)" userId="25bdc618-995f-415b-9b28-31563f05eb38" providerId="ADAL" clId="{2A582DC1-B097-47BA-9619-A476B39FE3D0}" dt="2024-02-19T19:03:11.479" v="233" actId="1076"/>
          <ac:picMkLst>
            <pc:docMk/>
            <pc:sldMk cId="4142330772" sldId="555"/>
            <ac:picMk id="4" creationId="{71EC95DB-EE1A-E4E0-CF1C-C2F7B611A582}"/>
          </ac:picMkLst>
        </pc:picChg>
      </pc:sldChg>
      <pc:sldChg chg="add del">
        <pc:chgData name="Pablo Esteban Gutiérrez-Fonseca (he/him)" userId="25bdc618-995f-415b-9b28-31563f05eb38" providerId="ADAL" clId="{2A582DC1-B097-47BA-9619-A476B39FE3D0}" dt="2024-02-19T19:18:15.770" v="333" actId="47"/>
        <pc:sldMkLst>
          <pc:docMk/>
          <pc:sldMk cId="955918730" sldId="556"/>
        </pc:sldMkLst>
      </pc:sldChg>
      <pc:sldChg chg="modSp new mod">
        <pc:chgData name="Pablo Esteban Gutiérrez-Fonseca (he/him)" userId="25bdc618-995f-415b-9b28-31563f05eb38" providerId="ADAL" clId="{2A582DC1-B097-47BA-9619-A476B39FE3D0}" dt="2024-02-19T19:12:27.348" v="302" actId="20577"/>
        <pc:sldMkLst>
          <pc:docMk/>
          <pc:sldMk cId="510658928" sldId="557"/>
        </pc:sldMkLst>
        <pc:spChg chg="mod">
          <ac:chgData name="Pablo Esteban Gutiérrez-Fonseca (he/him)" userId="25bdc618-995f-415b-9b28-31563f05eb38" providerId="ADAL" clId="{2A582DC1-B097-47BA-9619-A476B39FE3D0}" dt="2024-02-19T19:08:43.958" v="259" actId="6549"/>
          <ac:spMkLst>
            <pc:docMk/>
            <pc:sldMk cId="510658928" sldId="557"/>
            <ac:spMk id="2" creationId="{CEDB58E6-0342-5240-B8DB-A9E9D2FCD94D}"/>
          </ac:spMkLst>
        </pc:spChg>
        <pc:spChg chg="mod">
          <ac:chgData name="Pablo Esteban Gutiérrez-Fonseca (he/him)" userId="25bdc618-995f-415b-9b28-31563f05eb38" providerId="ADAL" clId="{2A582DC1-B097-47BA-9619-A476B39FE3D0}" dt="2024-02-19T19:12:27.348" v="302" actId="20577"/>
          <ac:spMkLst>
            <pc:docMk/>
            <pc:sldMk cId="510658928" sldId="557"/>
            <ac:spMk id="3" creationId="{21FE9670-D568-523D-E884-6B07FFE8300E}"/>
          </ac:spMkLst>
        </pc:spChg>
      </pc:sldChg>
      <pc:sldChg chg="modSp add mod">
        <pc:chgData name="Pablo Esteban Gutiérrez-Fonseca (he/him)" userId="25bdc618-995f-415b-9b28-31563f05eb38" providerId="ADAL" clId="{2A582DC1-B097-47BA-9619-A476B39FE3D0}" dt="2024-02-19T19:13:47.775" v="317" actId="15"/>
        <pc:sldMkLst>
          <pc:docMk/>
          <pc:sldMk cId="634839275" sldId="558"/>
        </pc:sldMkLst>
        <pc:spChg chg="mod">
          <ac:chgData name="Pablo Esteban Gutiérrez-Fonseca (he/him)" userId="25bdc618-995f-415b-9b28-31563f05eb38" providerId="ADAL" clId="{2A582DC1-B097-47BA-9619-A476B39FE3D0}" dt="2024-02-19T19:13:47.775" v="317" actId="15"/>
          <ac:spMkLst>
            <pc:docMk/>
            <pc:sldMk cId="634839275" sldId="558"/>
            <ac:spMk id="3" creationId="{81604DB0-6C0C-EAD0-3C04-13CCE966561B}"/>
          </ac:spMkLst>
        </pc:spChg>
      </pc:sldChg>
      <pc:sldChg chg="add">
        <pc:chgData name="Pablo Esteban Gutiérrez-Fonseca (he/him)" userId="25bdc618-995f-415b-9b28-31563f05eb38" providerId="ADAL" clId="{2A582DC1-B097-47BA-9619-A476B39FE3D0}" dt="2024-02-19T19:15:06.533" v="318"/>
        <pc:sldMkLst>
          <pc:docMk/>
          <pc:sldMk cId="2738616397" sldId="559"/>
        </pc:sldMkLst>
      </pc:sldChg>
      <pc:sldChg chg="modSp add mod">
        <pc:chgData name="Pablo Esteban Gutiérrez-Fonseca (he/him)" userId="25bdc618-995f-415b-9b28-31563f05eb38" providerId="ADAL" clId="{2A582DC1-B097-47BA-9619-A476B39FE3D0}" dt="2024-02-19T19:16:05.862" v="328" actId="20577"/>
        <pc:sldMkLst>
          <pc:docMk/>
          <pc:sldMk cId="630841974" sldId="560"/>
        </pc:sldMkLst>
        <pc:spChg chg="mod">
          <ac:chgData name="Pablo Esteban Gutiérrez-Fonseca (he/him)" userId="25bdc618-995f-415b-9b28-31563f05eb38" providerId="ADAL" clId="{2A582DC1-B097-47BA-9619-A476B39FE3D0}" dt="2024-02-19T19:16:05.862" v="328" actId="20577"/>
          <ac:spMkLst>
            <pc:docMk/>
            <pc:sldMk cId="630841974" sldId="560"/>
            <ac:spMk id="3" creationId="{391756B7-0DBD-5F49-4FB1-F59B612B6312}"/>
          </ac:spMkLst>
        </pc:spChg>
      </pc:sldChg>
      <pc:sldChg chg="modSp add mod">
        <pc:chgData name="Pablo Esteban Gutiérrez-Fonseca (he/him)" userId="25bdc618-995f-415b-9b28-31563f05eb38" providerId="ADAL" clId="{2A582DC1-B097-47BA-9619-A476B39FE3D0}" dt="2024-02-19T19:16:33.533" v="330" actId="207"/>
        <pc:sldMkLst>
          <pc:docMk/>
          <pc:sldMk cId="3374191079" sldId="561"/>
        </pc:sldMkLst>
        <pc:spChg chg="mod">
          <ac:chgData name="Pablo Esteban Gutiérrez-Fonseca (he/him)" userId="25bdc618-995f-415b-9b28-31563f05eb38" providerId="ADAL" clId="{2A582DC1-B097-47BA-9619-A476B39FE3D0}" dt="2024-02-19T19:16:33.533" v="330" actId="207"/>
          <ac:spMkLst>
            <pc:docMk/>
            <pc:sldMk cId="3374191079" sldId="561"/>
            <ac:spMk id="28" creationId="{1AA665AB-0BA1-7891-C77B-476626BFC6E8}"/>
          </ac:spMkLst>
        </pc:spChg>
      </pc:sldChg>
      <pc:sldChg chg="add">
        <pc:chgData name="Pablo Esteban Gutiérrez-Fonseca (he/him)" userId="25bdc618-995f-415b-9b28-31563f05eb38" providerId="ADAL" clId="{2A582DC1-B097-47BA-9619-A476B39FE3D0}" dt="2024-02-19T19:17:24.251" v="331"/>
        <pc:sldMkLst>
          <pc:docMk/>
          <pc:sldMk cId="2432540453" sldId="562"/>
        </pc:sldMkLst>
      </pc:sldChg>
      <pc:sldChg chg="add">
        <pc:chgData name="Pablo Esteban Gutiérrez-Fonseca (he/him)" userId="25bdc618-995f-415b-9b28-31563f05eb38" providerId="ADAL" clId="{2A582DC1-B097-47BA-9619-A476B39FE3D0}" dt="2024-02-19T19:17:40.923" v="332"/>
        <pc:sldMkLst>
          <pc:docMk/>
          <pc:sldMk cId="2935336404" sldId="563"/>
        </pc:sldMkLst>
      </pc:sldChg>
      <pc:sldChg chg="modSp new mod ord modAnim">
        <pc:chgData name="Pablo Esteban Gutiérrez-Fonseca (he/him)" userId="25bdc618-995f-415b-9b28-31563f05eb38" providerId="ADAL" clId="{2A582DC1-B097-47BA-9619-A476B39FE3D0}" dt="2024-02-19T19:22:51.949" v="405"/>
        <pc:sldMkLst>
          <pc:docMk/>
          <pc:sldMk cId="3053705734" sldId="564"/>
        </pc:sldMkLst>
        <pc:spChg chg="mod">
          <ac:chgData name="Pablo Esteban Gutiérrez-Fonseca (he/him)" userId="25bdc618-995f-415b-9b28-31563f05eb38" providerId="ADAL" clId="{2A582DC1-B097-47BA-9619-A476B39FE3D0}" dt="2024-02-19T19:19:57.559" v="345" actId="20577"/>
          <ac:spMkLst>
            <pc:docMk/>
            <pc:sldMk cId="3053705734" sldId="564"/>
            <ac:spMk id="2" creationId="{C0A81408-9784-A964-1E76-8F22DA414E6C}"/>
          </ac:spMkLst>
        </pc:spChg>
        <pc:spChg chg="mod">
          <ac:chgData name="Pablo Esteban Gutiérrez-Fonseca (he/him)" userId="25bdc618-995f-415b-9b28-31563f05eb38" providerId="ADAL" clId="{2A582DC1-B097-47BA-9619-A476B39FE3D0}" dt="2024-02-19T19:21:56.298" v="399" actId="20577"/>
          <ac:spMkLst>
            <pc:docMk/>
            <pc:sldMk cId="3053705734" sldId="564"/>
            <ac:spMk id="3" creationId="{8C36916F-53FA-5A10-D018-0454F9B6B16B}"/>
          </ac:spMkLst>
        </pc:spChg>
      </pc:sldChg>
      <pc:sldChg chg="modSp add mod ord">
        <pc:chgData name="Pablo Esteban Gutiérrez-Fonseca (he/him)" userId="25bdc618-995f-415b-9b28-31563f05eb38" providerId="ADAL" clId="{2A582DC1-B097-47BA-9619-A476B39FE3D0}" dt="2024-02-19T19:22:51.949" v="405"/>
        <pc:sldMkLst>
          <pc:docMk/>
          <pc:sldMk cId="1328208793" sldId="565"/>
        </pc:sldMkLst>
        <pc:spChg chg="mod">
          <ac:chgData name="Pablo Esteban Gutiérrez-Fonseca (he/him)" userId="25bdc618-995f-415b-9b28-31563f05eb38" providerId="ADAL" clId="{2A582DC1-B097-47BA-9619-A476B39FE3D0}" dt="2024-02-19T19:22:14.292" v="403" actId="20577"/>
          <ac:spMkLst>
            <pc:docMk/>
            <pc:sldMk cId="1328208793" sldId="565"/>
            <ac:spMk id="3" creationId="{D7CFEBF3-5A38-5B9C-5FA5-1D57BF885633}"/>
          </ac:spMkLst>
        </pc:spChg>
      </pc:sldChg>
      <pc:sldChg chg="addSp delSp modSp new mod modClrScheme chgLayout">
        <pc:chgData name="Pablo Esteban Gutiérrez-Fonseca (he/him)" userId="25bdc618-995f-415b-9b28-31563f05eb38" providerId="ADAL" clId="{2A582DC1-B097-47BA-9619-A476B39FE3D0}" dt="2024-02-19T19:25:44.666" v="419" actId="22"/>
        <pc:sldMkLst>
          <pc:docMk/>
          <pc:sldMk cId="2262650454" sldId="566"/>
        </pc:sldMkLst>
        <pc:spChg chg="add mod">
          <ac:chgData name="Pablo Esteban Gutiérrez-Fonseca (he/him)" userId="25bdc618-995f-415b-9b28-31563f05eb38" providerId="ADAL" clId="{2A582DC1-B097-47BA-9619-A476B39FE3D0}" dt="2024-02-19T19:25:07.573" v="411" actId="207"/>
          <ac:spMkLst>
            <pc:docMk/>
            <pc:sldMk cId="2262650454" sldId="566"/>
            <ac:spMk id="2" creationId="{8DC2F8C1-55BC-C807-7DCF-DB85DD7778F4}"/>
          </ac:spMkLst>
        </pc:spChg>
        <pc:picChg chg="add mod">
          <ac:chgData name="Pablo Esteban Gutiérrez-Fonseca (he/him)" userId="25bdc618-995f-415b-9b28-31563f05eb38" providerId="ADAL" clId="{2A582DC1-B097-47BA-9619-A476B39FE3D0}" dt="2024-02-19T19:25:31.802" v="417" actId="1037"/>
          <ac:picMkLst>
            <pc:docMk/>
            <pc:sldMk cId="2262650454" sldId="566"/>
            <ac:picMk id="4" creationId="{7431324C-ABFC-7E15-E8C6-0F9CDFD091EC}"/>
          </ac:picMkLst>
        </pc:picChg>
        <pc:picChg chg="add del">
          <ac:chgData name="Pablo Esteban Gutiérrez-Fonseca (he/him)" userId="25bdc618-995f-415b-9b28-31563f05eb38" providerId="ADAL" clId="{2A582DC1-B097-47BA-9619-A476B39FE3D0}" dt="2024-02-19T19:25:44.666" v="419" actId="22"/>
          <ac:picMkLst>
            <pc:docMk/>
            <pc:sldMk cId="2262650454" sldId="566"/>
            <ac:picMk id="6" creationId="{4091421D-2660-5550-64AC-1DD6E784486C}"/>
          </ac:picMkLst>
        </pc:picChg>
      </pc:sldChg>
      <pc:sldChg chg="modSp new mod modAnim">
        <pc:chgData name="Pablo Esteban Gutiérrez-Fonseca (he/him)" userId="25bdc618-995f-415b-9b28-31563f05eb38" providerId="ADAL" clId="{2A582DC1-B097-47BA-9619-A476B39FE3D0}" dt="2024-02-19T19:27:53.286" v="442"/>
        <pc:sldMkLst>
          <pc:docMk/>
          <pc:sldMk cId="1275374399" sldId="567"/>
        </pc:sldMkLst>
        <pc:spChg chg="mod">
          <ac:chgData name="Pablo Esteban Gutiérrez-Fonseca (he/him)" userId="25bdc618-995f-415b-9b28-31563f05eb38" providerId="ADAL" clId="{2A582DC1-B097-47BA-9619-A476B39FE3D0}" dt="2024-02-19T19:26:10.405" v="426" actId="20577"/>
          <ac:spMkLst>
            <pc:docMk/>
            <pc:sldMk cId="1275374399" sldId="567"/>
            <ac:spMk id="2" creationId="{59A35F50-2C01-C144-9D8E-DB282D0BB6DF}"/>
          </ac:spMkLst>
        </pc:spChg>
        <pc:spChg chg="mod">
          <ac:chgData name="Pablo Esteban Gutiérrez-Fonseca (he/him)" userId="25bdc618-995f-415b-9b28-31563f05eb38" providerId="ADAL" clId="{2A582DC1-B097-47BA-9619-A476B39FE3D0}" dt="2024-02-19T19:27:39.646" v="439" actId="207"/>
          <ac:spMkLst>
            <pc:docMk/>
            <pc:sldMk cId="1275374399" sldId="567"/>
            <ac:spMk id="3" creationId="{89B9BB4C-FDC3-131D-867D-5E1D1907FC4F}"/>
          </ac:spMkLst>
        </pc:spChg>
      </pc:sldChg>
      <pc:sldChg chg="modSp add modAnim">
        <pc:chgData name="Pablo Esteban Gutiérrez-Fonseca (he/him)" userId="25bdc618-995f-415b-9b28-31563f05eb38" providerId="ADAL" clId="{2A582DC1-B097-47BA-9619-A476B39FE3D0}" dt="2024-02-19T19:29:27.437" v="508" actId="313"/>
        <pc:sldMkLst>
          <pc:docMk/>
          <pc:sldMk cId="1307387704" sldId="568"/>
        </pc:sldMkLst>
        <pc:spChg chg="mod">
          <ac:chgData name="Pablo Esteban Gutiérrez-Fonseca (he/him)" userId="25bdc618-995f-415b-9b28-31563f05eb38" providerId="ADAL" clId="{2A582DC1-B097-47BA-9619-A476B39FE3D0}" dt="2024-02-19T19:29:27.437" v="508" actId="313"/>
          <ac:spMkLst>
            <pc:docMk/>
            <pc:sldMk cId="1307387704" sldId="568"/>
            <ac:spMk id="3" creationId="{541D03F9-B2D3-003B-D9F1-03ACF69D93B4}"/>
          </ac:spMkLst>
        </pc:spChg>
      </pc:sldChg>
    </pc:docChg>
  </pc:docChgLst>
  <pc:docChgLst>
    <pc:chgData name="Pablo Gutiérrez-Fonseca" userId="25bdc618-995f-415b-9b28-31563f05eb38" providerId="ADAL" clId="{D8FDC135-A699-4E1C-B5E6-667E436C3870}"/>
    <pc:docChg chg="delSld">
      <pc:chgData name="Pablo Gutiérrez-Fonseca" userId="25bdc618-995f-415b-9b28-31563f05eb38" providerId="ADAL" clId="{D8FDC135-A699-4E1C-B5E6-667E436C3870}" dt="2022-12-29T23:38:01.833" v="0" actId="47"/>
      <pc:docMkLst>
        <pc:docMk/>
      </pc:docMkLst>
      <pc:sldChg chg="del">
        <pc:chgData name="Pablo Gutiérrez-Fonseca" userId="25bdc618-995f-415b-9b28-31563f05eb38" providerId="ADAL" clId="{D8FDC135-A699-4E1C-B5E6-667E436C3870}" dt="2022-12-29T23:38:01.833" v="0" actId="47"/>
        <pc:sldMkLst>
          <pc:docMk/>
          <pc:sldMk cId="1372690371" sldId="548"/>
        </pc:sldMkLst>
      </pc:sldChg>
    </pc:docChg>
  </pc:docChgLst>
  <pc:docChgLst>
    <pc:chgData name="Pablo Esteban Gutiérrez-Fonseca (he/him)" userId="25bdc618-995f-415b-9b28-31563f05eb38" providerId="ADAL" clId="{A4F3289D-BEE6-45D9-9813-396A58D5B84F}"/>
    <pc:docChg chg="undo custSel modSld">
      <pc:chgData name="Pablo Esteban Gutiérrez-Fonseca (he/him)" userId="25bdc618-995f-415b-9b28-31563f05eb38" providerId="ADAL" clId="{A4F3289D-BEE6-45D9-9813-396A58D5B84F}" dt="2024-02-20T15:39:29.511" v="179" actId="1076"/>
      <pc:docMkLst>
        <pc:docMk/>
      </pc:docMkLst>
      <pc:sldChg chg="modSp mod">
        <pc:chgData name="Pablo Esteban Gutiérrez-Fonseca (he/him)" userId="25bdc618-995f-415b-9b28-31563f05eb38" providerId="ADAL" clId="{A4F3289D-BEE6-45D9-9813-396A58D5B84F}" dt="2024-02-20T15:12:44.945" v="83" actId="113"/>
        <pc:sldMkLst>
          <pc:docMk/>
          <pc:sldMk cId="2266437536" sldId="301"/>
        </pc:sldMkLst>
        <pc:spChg chg="mod">
          <ac:chgData name="Pablo Esteban Gutiérrez-Fonseca (he/him)" userId="25bdc618-995f-415b-9b28-31563f05eb38" providerId="ADAL" clId="{A4F3289D-BEE6-45D9-9813-396A58D5B84F}" dt="2024-02-20T15:12:44.945" v="83" actId="113"/>
          <ac:spMkLst>
            <pc:docMk/>
            <pc:sldMk cId="2266437536" sldId="301"/>
            <ac:spMk id="9" creationId="{00000000-0000-0000-0000-000000000000}"/>
          </ac:spMkLst>
        </pc:spChg>
      </pc:sldChg>
      <pc:sldChg chg="addSp modSp mod">
        <pc:chgData name="Pablo Esteban Gutiérrez-Fonseca (he/him)" userId="25bdc618-995f-415b-9b28-31563f05eb38" providerId="ADAL" clId="{A4F3289D-BEE6-45D9-9813-396A58D5B84F}" dt="2024-02-20T15:12:11.809" v="82" actId="20577"/>
        <pc:sldMkLst>
          <pc:docMk/>
          <pc:sldMk cId="126418829" sldId="306"/>
        </pc:sldMkLst>
        <pc:spChg chg="add mod">
          <ac:chgData name="Pablo Esteban Gutiérrez-Fonseca (he/him)" userId="25bdc618-995f-415b-9b28-31563f05eb38" providerId="ADAL" clId="{A4F3289D-BEE6-45D9-9813-396A58D5B84F}" dt="2024-02-20T15:10:35.242" v="19" actId="1076"/>
          <ac:spMkLst>
            <pc:docMk/>
            <pc:sldMk cId="126418829" sldId="306"/>
            <ac:spMk id="7" creationId="{66E54FE5-261C-9D1C-F4D7-343438D8E763}"/>
          </ac:spMkLst>
        </pc:spChg>
        <pc:spChg chg="add mod">
          <ac:chgData name="Pablo Esteban Gutiérrez-Fonseca (he/him)" userId="25bdc618-995f-415b-9b28-31563f05eb38" providerId="ADAL" clId="{A4F3289D-BEE6-45D9-9813-396A58D5B84F}" dt="2024-02-20T15:12:11.809" v="82" actId="20577"/>
          <ac:spMkLst>
            <pc:docMk/>
            <pc:sldMk cId="126418829" sldId="306"/>
            <ac:spMk id="8" creationId="{104C109B-943E-9739-BCAD-196CDA6C7FF0}"/>
          </ac:spMkLst>
        </pc:spChg>
        <pc:spChg chg="add mod">
          <ac:chgData name="Pablo Esteban Gutiérrez-Fonseca (he/him)" userId="25bdc618-995f-415b-9b28-31563f05eb38" providerId="ADAL" clId="{A4F3289D-BEE6-45D9-9813-396A58D5B84F}" dt="2024-02-20T15:11:36.850" v="45" actId="1076"/>
          <ac:spMkLst>
            <pc:docMk/>
            <pc:sldMk cId="126418829" sldId="306"/>
            <ac:spMk id="10" creationId="{484BA149-1531-BD40-7015-D8A14D5BFAE5}"/>
          </ac:spMkLst>
        </pc:spChg>
        <pc:spChg chg="add mod">
          <ac:chgData name="Pablo Esteban Gutiérrez-Fonseca (he/him)" userId="25bdc618-995f-415b-9b28-31563f05eb38" providerId="ADAL" clId="{A4F3289D-BEE6-45D9-9813-396A58D5B84F}" dt="2024-02-20T15:11:55.934" v="73" actId="20577"/>
          <ac:spMkLst>
            <pc:docMk/>
            <pc:sldMk cId="126418829" sldId="306"/>
            <ac:spMk id="11" creationId="{E9729078-41EA-B72D-F740-73F393343DD6}"/>
          </ac:spMkLst>
        </pc:spChg>
        <pc:picChg chg="mod">
          <ac:chgData name="Pablo Esteban Gutiérrez-Fonseca (he/him)" userId="25bdc618-995f-415b-9b28-31563f05eb38" providerId="ADAL" clId="{A4F3289D-BEE6-45D9-9813-396A58D5B84F}" dt="2024-02-20T15:11:34.245" v="44" actId="1076"/>
          <ac:picMkLst>
            <pc:docMk/>
            <pc:sldMk cId="126418829" sldId="306"/>
            <ac:picMk id="2" creationId="{00000000-0000-0000-0000-000000000000}"/>
          </ac:picMkLst>
        </pc:picChg>
        <pc:picChg chg="mod">
          <ac:chgData name="Pablo Esteban Gutiérrez-Fonseca (he/him)" userId="25bdc618-995f-415b-9b28-31563f05eb38" providerId="ADAL" clId="{A4F3289D-BEE6-45D9-9813-396A58D5B84F}" dt="2024-02-20T15:12:00.582" v="74" actId="1076"/>
          <ac:picMkLst>
            <pc:docMk/>
            <pc:sldMk cId="126418829" sldId="306"/>
            <ac:picMk id="3" creationId="{00000000-0000-0000-0000-000000000000}"/>
          </ac:picMkLst>
        </pc:picChg>
        <pc:picChg chg="mod">
          <ac:chgData name="Pablo Esteban Gutiérrez-Fonseca (he/him)" userId="25bdc618-995f-415b-9b28-31563f05eb38" providerId="ADAL" clId="{A4F3289D-BEE6-45D9-9813-396A58D5B84F}" dt="2024-02-20T15:10:57.999" v="29" actId="1076"/>
          <ac:picMkLst>
            <pc:docMk/>
            <pc:sldMk cId="126418829" sldId="306"/>
            <ac:picMk id="4" creationId="{00000000-0000-0000-0000-000000000000}"/>
          </ac:picMkLst>
        </pc:picChg>
        <pc:picChg chg="mod">
          <ac:chgData name="Pablo Esteban Gutiérrez-Fonseca (he/him)" userId="25bdc618-995f-415b-9b28-31563f05eb38" providerId="ADAL" clId="{A4F3289D-BEE6-45D9-9813-396A58D5B84F}" dt="2024-02-20T15:11:34.245" v="44" actId="1076"/>
          <ac:picMkLst>
            <pc:docMk/>
            <pc:sldMk cId="126418829" sldId="306"/>
            <ac:picMk id="5" creationId="{00000000-0000-0000-0000-000000000000}"/>
          </ac:picMkLst>
        </pc:picChg>
        <pc:picChg chg="mod">
          <ac:chgData name="Pablo Esteban Gutiérrez-Fonseca (he/him)" userId="25bdc618-995f-415b-9b28-31563f05eb38" providerId="ADAL" clId="{A4F3289D-BEE6-45D9-9813-396A58D5B84F}" dt="2024-02-20T15:11:04.103" v="30" actId="1076"/>
          <ac:picMkLst>
            <pc:docMk/>
            <pc:sldMk cId="126418829" sldId="306"/>
            <ac:picMk id="6" creationId="{00000000-0000-0000-0000-000000000000}"/>
          </ac:picMkLst>
        </pc:picChg>
      </pc:sldChg>
      <pc:sldChg chg="modSp mod">
        <pc:chgData name="Pablo Esteban Gutiérrez-Fonseca (he/him)" userId="25bdc618-995f-415b-9b28-31563f05eb38" providerId="ADAL" clId="{A4F3289D-BEE6-45D9-9813-396A58D5B84F}" dt="2024-02-20T15:14:45.448" v="90" actId="20577"/>
        <pc:sldMkLst>
          <pc:docMk/>
          <pc:sldMk cId="660410769" sldId="307"/>
        </pc:sldMkLst>
        <pc:spChg chg="mod">
          <ac:chgData name="Pablo Esteban Gutiérrez-Fonseca (he/him)" userId="25bdc618-995f-415b-9b28-31563f05eb38" providerId="ADAL" clId="{A4F3289D-BEE6-45D9-9813-396A58D5B84F}" dt="2024-02-20T15:14:45.448" v="90" actId="20577"/>
          <ac:spMkLst>
            <pc:docMk/>
            <pc:sldMk cId="660410769" sldId="307"/>
            <ac:spMk id="2" creationId="{00000000-0000-0000-0000-000000000000}"/>
          </ac:spMkLst>
        </pc:spChg>
        <pc:spChg chg="mod">
          <ac:chgData name="Pablo Esteban Gutiérrez-Fonseca (he/him)" userId="25bdc618-995f-415b-9b28-31563f05eb38" providerId="ADAL" clId="{A4F3289D-BEE6-45D9-9813-396A58D5B84F}" dt="2024-02-20T15:13:53.479" v="87" actId="115"/>
          <ac:spMkLst>
            <pc:docMk/>
            <pc:sldMk cId="660410769" sldId="307"/>
            <ac:spMk id="1029" creationId="{00000000-0000-0000-0000-000000000000}"/>
          </ac:spMkLst>
        </pc:spChg>
      </pc:sldChg>
      <pc:sldChg chg="addSp delSp modSp mod">
        <pc:chgData name="Pablo Esteban Gutiérrez-Fonseca (he/him)" userId="25bdc618-995f-415b-9b28-31563f05eb38" providerId="ADAL" clId="{A4F3289D-BEE6-45D9-9813-396A58D5B84F}" dt="2024-02-20T15:39:29.511" v="179" actId="1076"/>
        <pc:sldMkLst>
          <pc:docMk/>
          <pc:sldMk cId="508907821" sldId="554"/>
        </pc:sldMkLst>
        <pc:spChg chg="mod">
          <ac:chgData name="Pablo Esteban Gutiérrez-Fonseca (he/him)" userId="25bdc618-995f-415b-9b28-31563f05eb38" providerId="ADAL" clId="{A4F3289D-BEE6-45D9-9813-396A58D5B84F}" dt="2024-02-20T15:20:45.869" v="92" actId="20577"/>
          <ac:spMkLst>
            <pc:docMk/>
            <pc:sldMk cId="508907821" sldId="554"/>
            <ac:spMk id="2" creationId="{00391443-EFBF-1A58-AA11-E4E975B26467}"/>
          </ac:spMkLst>
        </pc:spChg>
        <pc:picChg chg="del">
          <ac:chgData name="Pablo Esteban Gutiérrez-Fonseca (he/him)" userId="25bdc618-995f-415b-9b28-31563f05eb38" providerId="ADAL" clId="{A4F3289D-BEE6-45D9-9813-396A58D5B84F}" dt="2024-02-20T15:39:19.311" v="173" actId="478"/>
          <ac:picMkLst>
            <pc:docMk/>
            <pc:sldMk cId="508907821" sldId="554"/>
            <ac:picMk id="5" creationId="{569BF178-D54A-BD64-0946-A5AF3E82C26C}"/>
          </ac:picMkLst>
        </pc:picChg>
        <pc:picChg chg="add mod">
          <ac:chgData name="Pablo Esteban Gutiérrez-Fonseca (he/him)" userId="25bdc618-995f-415b-9b28-31563f05eb38" providerId="ADAL" clId="{A4F3289D-BEE6-45D9-9813-396A58D5B84F}" dt="2024-02-20T15:39:29.511" v="179" actId="1076"/>
          <ac:picMkLst>
            <pc:docMk/>
            <pc:sldMk cId="508907821" sldId="554"/>
            <ac:picMk id="6" creationId="{686A1290-BD6D-2F76-3F56-815ED0EBC41E}"/>
          </ac:picMkLst>
        </pc:picChg>
      </pc:sldChg>
      <pc:sldChg chg="modSp mod">
        <pc:chgData name="Pablo Esteban Gutiérrez-Fonseca (he/him)" userId="25bdc618-995f-415b-9b28-31563f05eb38" providerId="ADAL" clId="{A4F3289D-BEE6-45D9-9813-396A58D5B84F}" dt="2024-02-20T15:25:49.128" v="93" actId="20577"/>
        <pc:sldMkLst>
          <pc:docMk/>
          <pc:sldMk cId="510658928" sldId="557"/>
        </pc:sldMkLst>
        <pc:spChg chg="mod">
          <ac:chgData name="Pablo Esteban Gutiérrez-Fonseca (he/him)" userId="25bdc618-995f-415b-9b28-31563f05eb38" providerId="ADAL" clId="{A4F3289D-BEE6-45D9-9813-396A58D5B84F}" dt="2024-02-20T15:25:49.128" v="93" actId="20577"/>
          <ac:spMkLst>
            <pc:docMk/>
            <pc:sldMk cId="510658928" sldId="557"/>
            <ac:spMk id="3" creationId="{21FE9670-D568-523D-E884-6B07FFE8300E}"/>
          </ac:spMkLst>
        </pc:spChg>
      </pc:sldChg>
      <pc:sldChg chg="addSp modSp mod modAnim">
        <pc:chgData name="Pablo Esteban Gutiérrez-Fonseca (he/him)" userId="25bdc618-995f-415b-9b28-31563f05eb38" providerId="ADAL" clId="{A4F3289D-BEE6-45D9-9813-396A58D5B84F}" dt="2024-02-20T15:31:42.088" v="172"/>
        <pc:sldMkLst>
          <pc:docMk/>
          <pc:sldMk cId="3053705734" sldId="564"/>
        </pc:sldMkLst>
        <pc:spChg chg="add mod">
          <ac:chgData name="Pablo Esteban Gutiérrez-Fonseca (he/him)" userId="25bdc618-995f-415b-9b28-31563f05eb38" providerId="ADAL" clId="{A4F3289D-BEE6-45D9-9813-396A58D5B84F}" dt="2024-02-20T15:31:36.698" v="170" actId="164"/>
          <ac:spMkLst>
            <pc:docMk/>
            <pc:sldMk cId="3053705734" sldId="564"/>
            <ac:spMk id="4" creationId="{40AC6F04-F40E-0392-2094-BC8982272DF4}"/>
          </ac:spMkLst>
        </pc:spChg>
        <pc:spChg chg="add mod">
          <ac:chgData name="Pablo Esteban Gutiérrez-Fonseca (he/him)" userId="25bdc618-995f-415b-9b28-31563f05eb38" providerId="ADAL" clId="{A4F3289D-BEE6-45D9-9813-396A58D5B84F}" dt="2024-02-20T15:31:36.698" v="170" actId="164"/>
          <ac:spMkLst>
            <pc:docMk/>
            <pc:sldMk cId="3053705734" sldId="564"/>
            <ac:spMk id="5" creationId="{4B2CD163-998D-B43C-3630-3D1C4FB00257}"/>
          </ac:spMkLst>
        </pc:spChg>
        <pc:spChg chg="add mod">
          <ac:chgData name="Pablo Esteban Gutiérrez-Fonseca (he/him)" userId="25bdc618-995f-415b-9b28-31563f05eb38" providerId="ADAL" clId="{A4F3289D-BEE6-45D9-9813-396A58D5B84F}" dt="2024-02-20T15:31:36.698" v="170" actId="164"/>
          <ac:spMkLst>
            <pc:docMk/>
            <pc:sldMk cId="3053705734" sldId="564"/>
            <ac:spMk id="6" creationId="{F817316E-CF21-79EA-08B5-013F674C69FC}"/>
          </ac:spMkLst>
        </pc:spChg>
        <pc:grpChg chg="add mod">
          <ac:chgData name="Pablo Esteban Gutiérrez-Fonseca (he/him)" userId="25bdc618-995f-415b-9b28-31563f05eb38" providerId="ADAL" clId="{A4F3289D-BEE6-45D9-9813-396A58D5B84F}" dt="2024-02-20T15:31:38.970" v="171" actId="1076"/>
          <ac:grpSpMkLst>
            <pc:docMk/>
            <pc:sldMk cId="3053705734" sldId="564"/>
            <ac:grpSpMk id="11" creationId="{726EBD3B-833B-9336-357B-920F416F3571}"/>
          </ac:grpSpMkLst>
        </pc:grpChg>
        <pc:cxnChg chg="add mod">
          <ac:chgData name="Pablo Esteban Gutiérrez-Fonseca (he/him)" userId="25bdc618-995f-415b-9b28-31563f05eb38" providerId="ADAL" clId="{A4F3289D-BEE6-45D9-9813-396A58D5B84F}" dt="2024-02-20T15:31:36.698" v="170" actId="164"/>
          <ac:cxnSpMkLst>
            <pc:docMk/>
            <pc:sldMk cId="3053705734" sldId="564"/>
            <ac:cxnSpMk id="8" creationId="{130C1B5F-79F4-4BE3-585B-FDEDF7C09586}"/>
          </ac:cxnSpMkLst>
        </pc:cxnChg>
        <pc:cxnChg chg="add mod">
          <ac:chgData name="Pablo Esteban Gutiérrez-Fonseca (he/him)" userId="25bdc618-995f-415b-9b28-31563f05eb38" providerId="ADAL" clId="{A4F3289D-BEE6-45D9-9813-396A58D5B84F}" dt="2024-02-20T15:31:36.698" v="170" actId="164"/>
          <ac:cxnSpMkLst>
            <pc:docMk/>
            <pc:sldMk cId="3053705734" sldId="564"/>
            <ac:cxnSpMk id="10" creationId="{C74BDD3A-ED66-FAC7-D4E8-860FA1A25DBE}"/>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itchFamily="34"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pitchFamily="34" charset="0"/>
              </a:defRPr>
            </a:lvl1pPr>
          </a:lstStyle>
          <a:p>
            <a:pPr>
              <a:defRPr/>
            </a:pPr>
            <a:fld id="{E49E3174-7262-4CAA-A4F8-9269A40702C7}" type="datetimeFigureOut">
              <a:rPr lang="en-US"/>
              <a:pPr>
                <a:defRPr/>
              </a:pPr>
              <a:t>2/20/2024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atin typeface="Arial" pitchFamily="34" charset="0"/>
              </a:defRPr>
            </a:lvl1pPr>
          </a:lstStyle>
          <a:p>
            <a:pPr>
              <a:defRPr/>
            </a:pPr>
            <a:fld id="{BAC56694-12D2-412C-8EED-FF3EF48F57FF}" type="slidenum">
              <a:rPr lang="en-US"/>
              <a:pPr>
                <a:defRPr/>
              </a:pPr>
              <a:t>‹#›</a:t>
            </a:fld>
            <a:endParaRPr lang="en-US"/>
          </a:p>
        </p:txBody>
      </p:sp>
    </p:spTree>
    <p:extLst>
      <p:ext uri="{BB962C8B-B14F-4D97-AF65-F5344CB8AC3E}">
        <p14:creationId xmlns:p14="http://schemas.microsoft.com/office/powerpoint/2010/main" val="1404777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B47332E8-2B57-4D61-9517-56E6BBAB688E}" type="datetimeFigureOut">
              <a:rPr lang="en-US"/>
              <a:pPr>
                <a:defRPr/>
              </a:pPr>
              <a:t>2/20/2024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defRPr>
            </a:lvl1pPr>
          </a:lstStyle>
          <a:p>
            <a:pPr>
              <a:defRPr/>
            </a:pPr>
            <a:fld id="{8E545910-A148-4CCD-BDFF-145A008B776D}" type="slidenum">
              <a:rPr lang="en-US"/>
              <a:pPr>
                <a:defRPr/>
              </a:pPr>
              <a:t>‹#›</a:t>
            </a:fld>
            <a:endParaRPr lang="en-US"/>
          </a:p>
        </p:txBody>
      </p:sp>
    </p:spTree>
    <p:extLst>
      <p:ext uri="{BB962C8B-B14F-4D97-AF65-F5344CB8AC3E}">
        <p14:creationId xmlns:p14="http://schemas.microsoft.com/office/powerpoint/2010/main" val="1508854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E84DE-8049-E3FA-4F7A-DFE7B0ED49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E2B02-738D-76B0-815B-41ECAA6FFD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57C3B-6527-C75D-5B18-34DB05E3D643}"/>
              </a:ext>
            </a:extLst>
          </p:cNvPr>
          <p:cNvSpPr>
            <a:spLocks noGrp="1"/>
          </p:cNvSpPr>
          <p:nvPr>
            <p:ph type="body" idx="1"/>
          </p:nvPr>
        </p:nvSpPr>
        <p:spPr/>
        <p:txBody>
          <a:bodyPr/>
          <a:lstStyle/>
          <a:p>
            <a:r>
              <a:rPr lang="en-US" dirty="0"/>
              <a:t>Minute 2:09</a:t>
            </a:r>
          </a:p>
          <a:p>
            <a:r>
              <a:rPr lang="en-US" dirty="0"/>
              <a:t>P value </a:t>
            </a:r>
            <a:r>
              <a:rPr lang="en-US"/>
              <a:t>is reporting </a:t>
            </a:r>
            <a:r>
              <a:rPr lang="en-US" dirty="0"/>
              <a:t>the Probability that the Null Hypothesis is True</a:t>
            </a:r>
          </a:p>
        </p:txBody>
      </p:sp>
      <p:sp>
        <p:nvSpPr>
          <p:cNvPr id="4" name="Slide Number Placeholder 3">
            <a:extLst>
              <a:ext uri="{FF2B5EF4-FFF2-40B4-BE49-F238E27FC236}">
                <a16:creationId xmlns:a16="http://schemas.microsoft.com/office/drawing/2014/main" id="{0164E711-EAA8-832D-DFDF-F2CEFA62350A}"/>
              </a:ext>
            </a:extLst>
          </p:cNvPr>
          <p:cNvSpPr>
            <a:spLocks noGrp="1"/>
          </p:cNvSpPr>
          <p:nvPr>
            <p:ph type="sldNum" sz="quarter" idx="5"/>
          </p:nvPr>
        </p:nvSpPr>
        <p:spPr/>
        <p:txBody>
          <a:bodyPr/>
          <a:lstStyle/>
          <a:p>
            <a:pPr>
              <a:defRPr/>
            </a:pPr>
            <a:fld id="{8E545910-A148-4CCD-BDFF-145A008B776D}" type="slidenum">
              <a:rPr lang="en-US" smtClean="0"/>
              <a:pPr>
                <a:defRPr/>
              </a:pPr>
              <a:t>11</a:t>
            </a:fld>
            <a:endParaRPr lang="en-US"/>
          </a:p>
        </p:txBody>
      </p:sp>
    </p:spTree>
    <p:extLst>
      <p:ext uri="{BB962C8B-B14F-4D97-AF65-F5344CB8AC3E}">
        <p14:creationId xmlns:p14="http://schemas.microsoft.com/office/powerpoint/2010/main" val="2093818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32</a:t>
            </a:fld>
            <a:endParaRPr lang="en-US"/>
          </a:p>
        </p:txBody>
      </p:sp>
    </p:spTree>
    <p:extLst>
      <p:ext uri="{BB962C8B-B14F-4D97-AF65-F5344CB8AC3E}">
        <p14:creationId xmlns:p14="http://schemas.microsoft.com/office/powerpoint/2010/main" val="488978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Critical value</a:t>
            </a:r>
          </a:p>
          <a:p>
            <a:r>
              <a:rPr lang="en-US" dirty="0"/>
              <a:t>Alpha</a:t>
            </a:r>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33</a:t>
            </a:fld>
            <a:endParaRPr lang="en-US"/>
          </a:p>
        </p:txBody>
      </p:sp>
    </p:spTree>
    <p:extLst>
      <p:ext uri="{BB962C8B-B14F-4D97-AF65-F5344CB8AC3E}">
        <p14:creationId xmlns:p14="http://schemas.microsoft.com/office/powerpoint/2010/main" val="50725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34</a:t>
            </a:fld>
            <a:endParaRPr lang="en-US"/>
          </a:p>
        </p:txBody>
      </p:sp>
    </p:spTree>
    <p:extLst>
      <p:ext uri="{BB962C8B-B14F-4D97-AF65-F5344CB8AC3E}">
        <p14:creationId xmlns:p14="http://schemas.microsoft.com/office/powerpoint/2010/main" val="384901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E545910-A148-4CCD-BDFF-145A008B776D}" type="slidenum">
              <a:rPr lang="en-US" smtClean="0"/>
              <a:pPr>
                <a:defRPr/>
              </a:pPr>
              <a:t>12</a:t>
            </a:fld>
            <a:endParaRPr lang="en-US"/>
          </a:p>
        </p:txBody>
      </p:sp>
    </p:spTree>
    <p:extLst>
      <p:ext uri="{BB962C8B-B14F-4D97-AF65-F5344CB8AC3E}">
        <p14:creationId xmlns:p14="http://schemas.microsoft.com/office/powerpoint/2010/main" val="365460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23</a:t>
            </a:fld>
            <a:endParaRPr lang="en-US"/>
          </a:p>
        </p:txBody>
      </p:sp>
    </p:spTree>
    <p:extLst>
      <p:ext uri="{BB962C8B-B14F-4D97-AF65-F5344CB8AC3E}">
        <p14:creationId xmlns:p14="http://schemas.microsoft.com/office/powerpoint/2010/main" val="116535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24</a:t>
            </a:fld>
            <a:endParaRPr lang="en-US"/>
          </a:p>
        </p:txBody>
      </p:sp>
    </p:spTree>
    <p:extLst>
      <p:ext uri="{BB962C8B-B14F-4D97-AF65-F5344CB8AC3E}">
        <p14:creationId xmlns:p14="http://schemas.microsoft.com/office/powerpoint/2010/main" val="321114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25</a:t>
            </a:fld>
            <a:endParaRPr lang="en-US"/>
          </a:p>
        </p:txBody>
      </p:sp>
    </p:spTree>
    <p:extLst>
      <p:ext uri="{BB962C8B-B14F-4D97-AF65-F5344CB8AC3E}">
        <p14:creationId xmlns:p14="http://schemas.microsoft.com/office/powerpoint/2010/main" val="3309802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28</a:t>
            </a:fld>
            <a:endParaRPr lang="en-US"/>
          </a:p>
        </p:txBody>
      </p:sp>
    </p:spTree>
    <p:extLst>
      <p:ext uri="{BB962C8B-B14F-4D97-AF65-F5344CB8AC3E}">
        <p14:creationId xmlns:p14="http://schemas.microsoft.com/office/powerpoint/2010/main" val="3250293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29</a:t>
            </a:fld>
            <a:endParaRPr lang="en-US"/>
          </a:p>
        </p:txBody>
      </p:sp>
    </p:spTree>
    <p:extLst>
      <p:ext uri="{BB962C8B-B14F-4D97-AF65-F5344CB8AC3E}">
        <p14:creationId xmlns:p14="http://schemas.microsoft.com/office/powerpoint/2010/main" val="3219486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30</a:t>
            </a:fld>
            <a:endParaRPr lang="en-US"/>
          </a:p>
        </p:txBody>
      </p:sp>
    </p:spTree>
    <p:extLst>
      <p:ext uri="{BB962C8B-B14F-4D97-AF65-F5344CB8AC3E}">
        <p14:creationId xmlns:p14="http://schemas.microsoft.com/office/powerpoint/2010/main" val="21786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31</a:t>
            </a:fld>
            <a:endParaRPr lang="en-US"/>
          </a:p>
        </p:txBody>
      </p:sp>
    </p:spTree>
    <p:extLst>
      <p:ext uri="{BB962C8B-B14F-4D97-AF65-F5344CB8AC3E}">
        <p14:creationId xmlns:p14="http://schemas.microsoft.com/office/powerpoint/2010/main" val="198900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a:defRPr/>
                </a:pPr>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en-US"/>
              </a:p>
            </p:txBody>
          </p:sp>
        </p:grpSp>
      </p:grpSp>
      <p:sp>
        <p:nvSpPr>
          <p:cNvPr id="109579"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10958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E8D1C54D-C213-4079-A986-3D0977D79F19}" type="slidenum">
              <a:rPr lang="en-US"/>
              <a:pPr>
                <a:defRPr/>
              </a:pPr>
              <a:t>‹#›</a:t>
            </a:fld>
            <a:endParaRPr lang="en-US"/>
          </a:p>
        </p:txBody>
      </p:sp>
    </p:spTree>
    <p:extLst>
      <p:ext uri="{BB962C8B-B14F-4D97-AF65-F5344CB8AC3E}">
        <p14:creationId xmlns:p14="http://schemas.microsoft.com/office/powerpoint/2010/main" val="145417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DEBBA8CC-4162-4040-9D08-87845FE1E72F}" type="slidenum">
              <a:rPr lang="en-US"/>
              <a:pPr>
                <a:defRPr/>
              </a:pPr>
              <a:t>‹#›</a:t>
            </a:fld>
            <a:endParaRPr lang="en-US"/>
          </a:p>
        </p:txBody>
      </p:sp>
    </p:spTree>
    <p:extLst>
      <p:ext uri="{BB962C8B-B14F-4D97-AF65-F5344CB8AC3E}">
        <p14:creationId xmlns:p14="http://schemas.microsoft.com/office/powerpoint/2010/main" val="9375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314DBFA7-5A68-4B11-A262-ADFBEFD8F55E}" type="slidenum">
              <a:rPr lang="en-US"/>
              <a:pPr>
                <a:defRPr/>
              </a:pPr>
              <a:t>‹#›</a:t>
            </a:fld>
            <a:endParaRPr lang="en-US"/>
          </a:p>
        </p:txBody>
      </p:sp>
    </p:spTree>
    <p:extLst>
      <p:ext uri="{BB962C8B-B14F-4D97-AF65-F5344CB8AC3E}">
        <p14:creationId xmlns:p14="http://schemas.microsoft.com/office/powerpoint/2010/main" val="1303962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Table Placeholder 2"/>
          <p:cNvSpPr>
            <a:spLocks noGrp="1"/>
          </p:cNvSpPr>
          <p:nvPr>
            <p:ph type="tbl" idx="1"/>
          </p:nvPr>
        </p:nvSpPr>
        <p:spPr>
          <a:xfrm>
            <a:off x="914400" y="1600200"/>
            <a:ext cx="7772400" cy="4530725"/>
          </a:xfrm>
        </p:spPr>
        <p:txBody>
          <a:bodyPr/>
          <a:lstStyle/>
          <a:p>
            <a:pPr lvl="0"/>
            <a:endParaRPr lang="en-US" noProof="0"/>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2AF9EF5C-540E-4474-AA3D-8E36F1F72E35}" type="slidenum">
              <a:rPr lang="en-US"/>
              <a:pPr>
                <a:defRPr/>
              </a:pPr>
              <a:t>‹#›</a:t>
            </a:fld>
            <a:endParaRPr lang="en-US"/>
          </a:p>
        </p:txBody>
      </p:sp>
    </p:spTree>
    <p:extLst>
      <p:ext uri="{BB962C8B-B14F-4D97-AF65-F5344CB8AC3E}">
        <p14:creationId xmlns:p14="http://schemas.microsoft.com/office/powerpoint/2010/main" val="61086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8FE03718-E7DE-41BF-B6D4-000DB2D1AD52}" type="slidenum">
              <a:rPr lang="en-US"/>
              <a:pPr>
                <a:defRPr/>
              </a:pPr>
              <a:t>‹#›</a:t>
            </a:fld>
            <a:endParaRPr lang="en-US"/>
          </a:p>
        </p:txBody>
      </p:sp>
    </p:spTree>
    <p:extLst>
      <p:ext uri="{BB962C8B-B14F-4D97-AF65-F5344CB8AC3E}">
        <p14:creationId xmlns:p14="http://schemas.microsoft.com/office/powerpoint/2010/main" val="387349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99AD9EAC-564D-4F0F-8454-F51D72138CF9}" type="slidenum">
              <a:rPr lang="en-US"/>
              <a:pPr>
                <a:defRPr/>
              </a:pPr>
              <a:t>‹#›</a:t>
            </a:fld>
            <a:endParaRPr lang="en-US"/>
          </a:p>
        </p:txBody>
      </p:sp>
    </p:spTree>
    <p:extLst>
      <p:ext uri="{BB962C8B-B14F-4D97-AF65-F5344CB8AC3E}">
        <p14:creationId xmlns:p14="http://schemas.microsoft.com/office/powerpoint/2010/main" val="280433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D05A4242-B5C3-401D-A22C-F1057D109C47}" type="slidenum">
              <a:rPr lang="en-US"/>
              <a:pPr>
                <a:defRPr/>
              </a:pPr>
              <a:t>‹#›</a:t>
            </a:fld>
            <a:endParaRPr lang="en-US"/>
          </a:p>
        </p:txBody>
      </p:sp>
    </p:spTree>
    <p:extLst>
      <p:ext uri="{BB962C8B-B14F-4D97-AF65-F5344CB8AC3E}">
        <p14:creationId xmlns:p14="http://schemas.microsoft.com/office/powerpoint/2010/main" val="120200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D8582FC1-DE87-4CF5-9F39-47D1FF97FD12}" type="slidenum">
              <a:rPr lang="en-US"/>
              <a:pPr>
                <a:defRPr/>
              </a:pPr>
              <a:t>‹#›</a:t>
            </a:fld>
            <a:endParaRPr lang="en-US"/>
          </a:p>
        </p:txBody>
      </p:sp>
    </p:spTree>
    <p:extLst>
      <p:ext uri="{BB962C8B-B14F-4D97-AF65-F5344CB8AC3E}">
        <p14:creationId xmlns:p14="http://schemas.microsoft.com/office/powerpoint/2010/main" val="262225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6F7B1A7C-DEF9-4B17-8185-7104412AFDCD}" type="slidenum">
              <a:rPr lang="en-US"/>
              <a:pPr>
                <a:defRPr/>
              </a:pPr>
              <a:t>‹#›</a:t>
            </a:fld>
            <a:endParaRPr lang="en-US"/>
          </a:p>
        </p:txBody>
      </p:sp>
    </p:spTree>
    <p:extLst>
      <p:ext uri="{BB962C8B-B14F-4D97-AF65-F5344CB8AC3E}">
        <p14:creationId xmlns:p14="http://schemas.microsoft.com/office/powerpoint/2010/main" val="50651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C2CDDCE6-516D-45EB-ACB6-69B7EEEA41D3}" type="slidenum">
              <a:rPr lang="en-US"/>
              <a:pPr>
                <a:defRPr/>
              </a:pPr>
              <a:t>‹#›</a:t>
            </a:fld>
            <a:endParaRPr lang="en-US"/>
          </a:p>
        </p:txBody>
      </p:sp>
    </p:spTree>
    <p:extLst>
      <p:ext uri="{BB962C8B-B14F-4D97-AF65-F5344CB8AC3E}">
        <p14:creationId xmlns:p14="http://schemas.microsoft.com/office/powerpoint/2010/main" val="396916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41AEDE77-883D-411A-95E8-D19568CA7779}" type="slidenum">
              <a:rPr lang="en-US"/>
              <a:pPr>
                <a:defRPr/>
              </a:pPr>
              <a:t>‹#›</a:t>
            </a:fld>
            <a:endParaRPr lang="en-US"/>
          </a:p>
        </p:txBody>
      </p:sp>
    </p:spTree>
    <p:extLst>
      <p:ext uri="{BB962C8B-B14F-4D97-AF65-F5344CB8AC3E}">
        <p14:creationId xmlns:p14="http://schemas.microsoft.com/office/powerpoint/2010/main" val="215269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0DF3A347-D308-4592-88AE-7D672F4BA80F}" type="slidenum">
              <a:rPr lang="en-US"/>
              <a:pPr>
                <a:defRPr/>
              </a:pPr>
              <a:t>‹#›</a:t>
            </a:fld>
            <a:endParaRPr lang="en-US"/>
          </a:p>
        </p:txBody>
      </p:sp>
    </p:spTree>
    <p:extLst>
      <p:ext uri="{BB962C8B-B14F-4D97-AF65-F5344CB8AC3E}">
        <p14:creationId xmlns:p14="http://schemas.microsoft.com/office/powerpoint/2010/main" val="166030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8686800" cy="4876800"/>
            <a:chOff x="0" y="0"/>
            <a:chExt cx="5472" cy="3072"/>
          </a:xfrm>
        </p:grpSpPr>
        <p:sp>
          <p:nvSpPr>
            <p:cNvPr id="108547"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2058" name="Group 4"/>
            <p:cNvGrpSpPr>
              <a:grpSpLocks/>
            </p:cNvGrpSpPr>
            <p:nvPr/>
          </p:nvGrpSpPr>
          <p:grpSpPr bwMode="auto">
            <a:xfrm>
              <a:off x="240" y="893"/>
              <a:ext cx="5232" cy="115"/>
              <a:chOff x="240" y="893"/>
              <a:chExt cx="5232" cy="115"/>
            </a:xfrm>
          </p:grpSpPr>
          <p:sp>
            <p:nvSpPr>
              <p:cNvPr id="108549"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08550"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p>
            </p:txBody>
          </p:sp>
        </p:grpSp>
      </p:grpSp>
      <p:sp>
        <p:nvSpPr>
          <p:cNvPr id="2051"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2"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8553"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p>
        </p:txBody>
      </p:sp>
      <p:sp>
        <p:nvSpPr>
          <p:cNvPr id="108554"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p>
        </p:txBody>
      </p:sp>
      <p:sp>
        <p:nvSpPr>
          <p:cNvPr id="108555"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F26E652D-8A5B-4F6D-A1DB-734320E03A84}" type="slidenum">
              <a:rPr lang="en-US"/>
              <a:pPr>
                <a:defRPr/>
              </a:pPr>
              <a:t>‹#›</a:t>
            </a:fld>
            <a:endParaRPr lang="en-US"/>
          </a:p>
        </p:txBody>
      </p:sp>
      <p:sp>
        <p:nvSpPr>
          <p:cNvPr id="108556"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8"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wmf"/><Relationship Id="rId7"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oleObject" Target="../embeddings/oleObject2.bin"/><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4.xml"/><Relationship Id="rId1" Type="http://schemas.openxmlformats.org/officeDocument/2006/relationships/video" Target="https://www.youtube.com/embed/gXXOkhoki8s"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subTitle" idx="1"/>
          </p:nvPr>
        </p:nvSpPr>
        <p:spPr>
          <a:xfrm>
            <a:off x="1524000" y="4017963"/>
            <a:ext cx="6781800" cy="1468437"/>
          </a:xfrm>
        </p:spPr>
        <p:txBody>
          <a:bodyPr/>
          <a:lstStyle/>
          <a:p>
            <a:pPr eaLnBrk="1" hangingPunct="1"/>
            <a:r>
              <a:rPr lang="en-US" dirty="0"/>
              <a:t>Inferential Test Basics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749988" cy="1600200"/>
          </a:xfrm>
          <a:prstGeom prst="rect">
            <a:avLst/>
          </a:prstGeom>
        </p:spPr>
      </p:pic>
    </p:spTree>
    <p:extLst>
      <p:ext uri="{BB962C8B-B14F-4D97-AF65-F5344CB8AC3E}">
        <p14:creationId xmlns:p14="http://schemas.microsoft.com/office/powerpoint/2010/main" val="318139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958F4-4681-16D6-804E-17BAFF199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55E43-0DC8-92F6-6BEB-61A155DD998E}"/>
              </a:ext>
            </a:extLst>
          </p:cNvPr>
          <p:cNvSpPr>
            <a:spLocks noGrp="1"/>
          </p:cNvSpPr>
          <p:nvPr>
            <p:ph type="title"/>
          </p:nvPr>
        </p:nvSpPr>
        <p:spPr/>
        <p:txBody>
          <a:bodyPr/>
          <a:lstStyle/>
          <a:p>
            <a:r>
              <a:rPr lang="en-US" dirty="0"/>
              <a:t>Significant or Not?</a:t>
            </a:r>
          </a:p>
        </p:txBody>
      </p:sp>
      <p:sp>
        <p:nvSpPr>
          <p:cNvPr id="5" name="Rectangle 4">
            <a:extLst>
              <a:ext uri="{FF2B5EF4-FFF2-40B4-BE49-F238E27FC236}">
                <a16:creationId xmlns:a16="http://schemas.microsoft.com/office/drawing/2014/main" id="{DAF4009A-3868-74D4-F1BE-7C152C709661}"/>
              </a:ext>
            </a:extLst>
          </p:cNvPr>
          <p:cNvSpPr/>
          <p:nvPr/>
        </p:nvSpPr>
        <p:spPr>
          <a:xfrm>
            <a:off x="914400" y="1600200"/>
            <a:ext cx="7772400" cy="369332"/>
          </a:xfrm>
          <a:prstGeom prst="rect">
            <a:avLst/>
          </a:prstGeom>
        </p:spPr>
        <p:txBody>
          <a:bodyPr wrap="square">
            <a:spAutoFit/>
          </a:bodyPr>
          <a:lstStyle/>
          <a:p>
            <a:r>
              <a:rPr lang="en-US" dirty="0">
                <a:solidFill>
                  <a:srgbClr val="111111"/>
                </a:solidFill>
                <a:latin typeface="Helvetica Neue"/>
              </a:rPr>
              <a:t>Terminology basics:</a:t>
            </a:r>
            <a:endParaRPr lang="en-US" dirty="0"/>
          </a:p>
        </p:txBody>
      </p:sp>
      <p:sp>
        <p:nvSpPr>
          <p:cNvPr id="6" name="TextBox 5">
            <a:extLst>
              <a:ext uri="{FF2B5EF4-FFF2-40B4-BE49-F238E27FC236}">
                <a16:creationId xmlns:a16="http://schemas.microsoft.com/office/drawing/2014/main" id="{1393EA8C-E8C7-CC2C-550C-CC01EBF3F38A}"/>
              </a:ext>
            </a:extLst>
          </p:cNvPr>
          <p:cNvSpPr txBox="1"/>
          <p:nvPr/>
        </p:nvSpPr>
        <p:spPr>
          <a:xfrm>
            <a:off x="1283130" y="1969532"/>
            <a:ext cx="7034939" cy="4616648"/>
          </a:xfrm>
          <a:prstGeom prst="rect">
            <a:avLst/>
          </a:prstGeom>
          <a:noFill/>
        </p:spPr>
        <p:txBody>
          <a:bodyPr wrap="none" rtlCol="0">
            <a:spAutoFit/>
          </a:bodyPr>
          <a:lstStyle/>
          <a:p>
            <a:pPr>
              <a:spcBef>
                <a:spcPts val="600"/>
              </a:spcBef>
            </a:pPr>
            <a:r>
              <a:rPr lang="en-US" dirty="0">
                <a:solidFill>
                  <a:srgbClr val="00B0F0"/>
                </a:solidFill>
              </a:rPr>
              <a:t>Not significant =</a:t>
            </a:r>
          </a:p>
          <a:p>
            <a:pPr marL="285750" indent="-285750">
              <a:spcBef>
                <a:spcPts val="600"/>
              </a:spcBef>
              <a:buFont typeface="Arial" panose="020B0604020202020204" pitchFamily="34" charset="0"/>
              <a:buChar char="•"/>
            </a:pPr>
            <a:r>
              <a:rPr lang="en-US" dirty="0">
                <a:solidFill>
                  <a:srgbClr val="00B0F0"/>
                </a:solidFill>
              </a:rPr>
              <a:t>Accept the null hypothesis, </a:t>
            </a:r>
          </a:p>
          <a:p>
            <a:pPr marL="285750" indent="-285750">
              <a:spcBef>
                <a:spcPts val="600"/>
              </a:spcBef>
              <a:buFont typeface="Arial" panose="020B0604020202020204" pitchFamily="34" charset="0"/>
              <a:buChar char="•"/>
            </a:pPr>
            <a:r>
              <a:rPr lang="en-US" dirty="0">
                <a:solidFill>
                  <a:srgbClr val="00B0F0"/>
                </a:solidFill>
              </a:rPr>
              <a:t>there is no difference between the sample and population mean,</a:t>
            </a:r>
          </a:p>
          <a:p>
            <a:pPr marL="285750" indent="-285750">
              <a:spcBef>
                <a:spcPts val="600"/>
              </a:spcBef>
              <a:buFont typeface="Arial" panose="020B0604020202020204" pitchFamily="34" charset="0"/>
              <a:buChar char="•"/>
            </a:pPr>
            <a:r>
              <a:rPr lang="en-US" dirty="0">
                <a:solidFill>
                  <a:srgbClr val="00B0F0"/>
                </a:solidFill>
              </a:rPr>
              <a:t>Obtained test statistic &lt; critical value threshold</a:t>
            </a:r>
          </a:p>
          <a:p>
            <a:pPr marL="285750" indent="-285750">
              <a:spcBef>
                <a:spcPts val="600"/>
              </a:spcBef>
              <a:buFont typeface="Arial" panose="020B0604020202020204" pitchFamily="34" charset="0"/>
              <a:buChar char="•"/>
            </a:pPr>
            <a:r>
              <a:rPr lang="en-US" dirty="0">
                <a:solidFill>
                  <a:srgbClr val="00B0F0"/>
                </a:solidFill>
              </a:rPr>
              <a:t>P- value &gt; alpha threshold (usually 0.05)</a:t>
            </a:r>
          </a:p>
          <a:p>
            <a:pPr>
              <a:spcBef>
                <a:spcPts val="600"/>
              </a:spcBef>
            </a:pPr>
            <a:endParaRPr lang="en-US" dirty="0">
              <a:solidFill>
                <a:srgbClr val="00B0F0"/>
              </a:solidFill>
            </a:endParaRPr>
          </a:p>
          <a:p>
            <a:pPr>
              <a:spcBef>
                <a:spcPts val="600"/>
              </a:spcBef>
            </a:pPr>
            <a:r>
              <a:rPr lang="en-US" dirty="0">
                <a:solidFill>
                  <a:srgbClr val="FF0000"/>
                </a:solidFill>
              </a:rPr>
              <a:t>Significant = </a:t>
            </a:r>
          </a:p>
          <a:p>
            <a:pPr marL="285750" indent="-285750">
              <a:spcBef>
                <a:spcPts val="600"/>
              </a:spcBef>
              <a:buFont typeface="Arial" panose="020B0604020202020204" pitchFamily="34" charset="0"/>
              <a:buChar char="•"/>
            </a:pPr>
            <a:r>
              <a:rPr lang="en-US" dirty="0">
                <a:solidFill>
                  <a:srgbClr val="FF0000"/>
                </a:solidFill>
              </a:rPr>
              <a:t>Reject the null hypothesis, </a:t>
            </a:r>
          </a:p>
          <a:p>
            <a:pPr marL="285750" indent="-285750">
              <a:spcBef>
                <a:spcPts val="600"/>
              </a:spcBef>
              <a:buFont typeface="Arial" panose="020B0604020202020204" pitchFamily="34" charset="0"/>
              <a:buChar char="•"/>
            </a:pPr>
            <a:r>
              <a:rPr lang="en-US" dirty="0">
                <a:solidFill>
                  <a:srgbClr val="FF0000"/>
                </a:solidFill>
              </a:rPr>
              <a:t>there IS a difference between the sample and population mean,</a:t>
            </a:r>
          </a:p>
          <a:p>
            <a:pPr marL="285750" indent="-285750">
              <a:spcBef>
                <a:spcPts val="600"/>
              </a:spcBef>
              <a:buFont typeface="Arial" panose="020B0604020202020204" pitchFamily="34" charset="0"/>
              <a:buChar char="•"/>
            </a:pPr>
            <a:r>
              <a:rPr lang="en-US" dirty="0">
                <a:solidFill>
                  <a:srgbClr val="FF0000"/>
                </a:solidFill>
              </a:rPr>
              <a:t>Obtained test statistic &gt; critical value threshold</a:t>
            </a:r>
          </a:p>
          <a:p>
            <a:pPr marL="285750" indent="-285750">
              <a:spcBef>
                <a:spcPts val="600"/>
              </a:spcBef>
              <a:buFont typeface="Arial" panose="020B0604020202020204" pitchFamily="34" charset="0"/>
              <a:buChar char="•"/>
            </a:pPr>
            <a:r>
              <a:rPr lang="en-US" dirty="0">
                <a:solidFill>
                  <a:srgbClr val="FF0000"/>
                </a:solidFill>
              </a:rPr>
              <a:t>P- value &lt; alpha threshold (usually 0.05)</a:t>
            </a:r>
          </a:p>
          <a:p>
            <a:pPr>
              <a:spcBef>
                <a:spcPts val="600"/>
              </a:spcBef>
            </a:pPr>
            <a:endParaRPr lang="en-US" dirty="0">
              <a:solidFill>
                <a:srgbClr val="FF0000"/>
              </a:solidFill>
            </a:endParaRPr>
          </a:p>
          <a:p>
            <a:pPr>
              <a:spcBef>
                <a:spcPts val="600"/>
              </a:spcBef>
            </a:pPr>
            <a:endParaRPr lang="en-US" dirty="0">
              <a:solidFill>
                <a:srgbClr val="00B0F0"/>
              </a:solidFill>
            </a:endParaRPr>
          </a:p>
        </p:txBody>
      </p:sp>
    </p:spTree>
    <p:extLst>
      <p:ext uri="{BB962C8B-B14F-4D97-AF65-F5344CB8AC3E}">
        <p14:creationId xmlns:p14="http://schemas.microsoft.com/office/powerpoint/2010/main" val="243254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510B5-0D22-ED50-2037-00A4FB4FF7FF}"/>
            </a:ext>
          </a:extLst>
        </p:cNvPr>
        <p:cNvGrpSpPr/>
        <p:nvPr/>
      </p:nvGrpSpPr>
      <p:grpSpPr>
        <a:xfrm>
          <a:off x="0" y="0"/>
          <a:ext cx="0" cy="0"/>
          <a:chOff x="0" y="0"/>
          <a:chExt cx="0" cy="0"/>
        </a:xfrm>
      </p:grpSpPr>
      <p:sp>
        <p:nvSpPr>
          <p:cNvPr id="44034" name="Rectangle 2">
            <a:extLst>
              <a:ext uri="{FF2B5EF4-FFF2-40B4-BE49-F238E27FC236}">
                <a16:creationId xmlns:a16="http://schemas.microsoft.com/office/drawing/2014/main" id="{2248E3AA-2022-8272-5806-BA20FD0F0B93}"/>
              </a:ext>
            </a:extLst>
          </p:cNvPr>
          <p:cNvSpPr>
            <a:spLocks noGrp="1" noChangeArrowheads="1"/>
          </p:cNvSpPr>
          <p:nvPr>
            <p:ph type="title"/>
          </p:nvPr>
        </p:nvSpPr>
        <p:spPr/>
        <p:txBody>
          <a:bodyPr/>
          <a:lstStyle/>
          <a:p>
            <a:pPr eaLnBrk="1" hangingPunct="1"/>
            <a:r>
              <a:rPr lang="en-US" dirty="0"/>
              <a:t>Basic Steps for an Inferential Test</a:t>
            </a:r>
          </a:p>
        </p:txBody>
      </p:sp>
      <p:sp>
        <p:nvSpPr>
          <p:cNvPr id="44035" name="Rectangle 3">
            <a:extLst>
              <a:ext uri="{FF2B5EF4-FFF2-40B4-BE49-F238E27FC236}">
                <a16:creationId xmlns:a16="http://schemas.microsoft.com/office/drawing/2014/main" id="{1499B9EF-5D36-5E25-0811-F7094F70FA82}"/>
              </a:ext>
            </a:extLst>
          </p:cNvPr>
          <p:cNvSpPr>
            <a:spLocks noGrp="1" noChangeArrowheads="1"/>
          </p:cNvSpPr>
          <p:nvPr>
            <p:ph type="body" idx="1"/>
          </p:nvPr>
        </p:nvSpPr>
        <p:spPr>
          <a:xfrm>
            <a:off x="951037" y="1599395"/>
            <a:ext cx="8022431" cy="4724400"/>
          </a:xfrm>
        </p:spPr>
        <p:txBody>
          <a:bodyPr/>
          <a:lstStyle/>
          <a:p>
            <a:pPr eaLnBrk="1" hangingPunct="1">
              <a:lnSpc>
                <a:spcPct val="80000"/>
              </a:lnSpc>
              <a:buFont typeface="Wingdings" pitchFamily="2" charset="2"/>
              <a:buNone/>
            </a:pPr>
            <a:r>
              <a:rPr lang="en-US" sz="1800" dirty="0"/>
              <a:t>Assume that you have a research question and data in hand</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r>
              <a:rPr lang="en-US" sz="1800" b="1" u="sng" dirty="0">
                <a:solidFill>
                  <a:srgbClr val="FF0000"/>
                </a:solidFill>
              </a:rPr>
              <a:t>Follow these steps</a:t>
            </a:r>
            <a:r>
              <a:rPr lang="en-US" sz="1800" u="sng" dirty="0"/>
              <a:t>:</a:t>
            </a:r>
          </a:p>
          <a:p>
            <a:pPr eaLnBrk="1" hangingPunct="1">
              <a:spcBef>
                <a:spcPts val="800"/>
              </a:spcBef>
            </a:pPr>
            <a:r>
              <a:rPr lang="en-US" sz="1800" dirty="0"/>
              <a:t> A statement of null hypothesis. </a:t>
            </a:r>
          </a:p>
          <a:p>
            <a:pPr eaLnBrk="1" hangingPunct="1">
              <a:spcBef>
                <a:spcPts val="800"/>
              </a:spcBef>
            </a:pPr>
            <a:r>
              <a:rPr lang="en-US" sz="1800" dirty="0"/>
              <a:t>Choose the appropriate test.</a:t>
            </a:r>
          </a:p>
          <a:p>
            <a:pPr eaLnBrk="1" hangingPunct="1">
              <a:spcBef>
                <a:spcPts val="800"/>
              </a:spcBef>
            </a:pPr>
            <a:r>
              <a:rPr lang="en-US" sz="1800" dirty="0"/>
              <a:t>Set the level of Type I error risk (alpha)</a:t>
            </a:r>
          </a:p>
          <a:p>
            <a:pPr eaLnBrk="1" hangingPunct="1">
              <a:spcBef>
                <a:spcPts val="800"/>
              </a:spcBef>
            </a:pPr>
            <a:r>
              <a:rPr lang="en-US" sz="1800" dirty="0"/>
              <a:t>Analyze data distribution </a:t>
            </a:r>
            <a:endParaRPr lang="en-US" sz="1800" i="1" kern="1200" dirty="0">
              <a:solidFill>
                <a:srgbClr val="FF0000"/>
              </a:solidFill>
              <a:latin typeface="Arial" charset="0"/>
            </a:endParaRPr>
          </a:p>
          <a:p>
            <a:pPr eaLnBrk="1" hangingPunct="1">
              <a:spcBef>
                <a:spcPts val="800"/>
              </a:spcBef>
            </a:pPr>
            <a:r>
              <a:rPr lang="en-US" sz="1800" dirty="0"/>
              <a:t>Compute the test statistic (</a:t>
            </a:r>
            <a:r>
              <a:rPr lang="en-US" sz="1800" b="1" dirty="0"/>
              <a:t>obtained</a:t>
            </a:r>
            <a:r>
              <a:rPr lang="en-US" sz="1800" dirty="0"/>
              <a:t>) value</a:t>
            </a:r>
          </a:p>
          <a:p>
            <a:pPr eaLnBrk="1" hangingPunct="1">
              <a:spcBef>
                <a:spcPts val="800"/>
              </a:spcBef>
            </a:pPr>
            <a:r>
              <a:rPr lang="en-US" sz="1800" dirty="0"/>
              <a:t>Assess significance:</a:t>
            </a:r>
          </a:p>
          <a:p>
            <a:pPr lvl="1" eaLnBrk="1" hangingPunct="1">
              <a:spcBef>
                <a:spcPts val="800"/>
              </a:spcBef>
            </a:pPr>
            <a:r>
              <a:rPr lang="en-US" sz="1600" dirty="0"/>
              <a:t>Determine the critical value needed to  reject the null hypothesis and compare it to your calculated test statistic</a:t>
            </a:r>
          </a:p>
          <a:p>
            <a:pPr lvl="1" eaLnBrk="1" hangingPunct="1">
              <a:spcBef>
                <a:spcPts val="800"/>
              </a:spcBef>
            </a:pPr>
            <a:r>
              <a:rPr lang="en-US" sz="1600" dirty="0"/>
              <a:t>Determine the p-value associated with your calculated test statistic  </a:t>
            </a:r>
            <a:r>
              <a:rPr lang="en-US" sz="1800" dirty="0"/>
              <a:t> </a:t>
            </a:r>
          </a:p>
          <a:p>
            <a:pPr eaLnBrk="1" hangingPunct="1">
              <a:spcBef>
                <a:spcPts val="800"/>
              </a:spcBef>
            </a:pPr>
            <a:r>
              <a:rPr lang="en-US" sz="1800" dirty="0"/>
              <a:t>Summarize</a:t>
            </a:r>
          </a:p>
        </p:txBody>
      </p:sp>
      <p:sp>
        <p:nvSpPr>
          <p:cNvPr id="2" name="TextBox 1">
            <a:extLst>
              <a:ext uri="{FF2B5EF4-FFF2-40B4-BE49-F238E27FC236}">
                <a16:creationId xmlns:a16="http://schemas.microsoft.com/office/drawing/2014/main" id="{0AE4F40E-DD9C-6611-2815-0D897687A6B6}"/>
              </a:ext>
            </a:extLst>
          </p:cNvPr>
          <p:cNvSpPr txBox="1"/>
          <p:nvPr/>
        </p:nvSpPr>
        <p:spPr>
          <a:xfrm>
            <a:off x="4440951" y="2897194"/>
            <a:ext cx="2190023" cy="276999"/>
          </a:xfrm>
          <a:prstGeom prst="rect">
            <a:avLst/>
          </a:prstGeom>
          <a:noFill/>
        </p:spPr>
        <p:txBody>
          <a:bodyPr wrap="none" rtlCol="0">
            <a:spAutoFit/>
          </a:bodyPr>
          <a:lstStyle/>
          <a:p>
            <a:r>
              <a:rPr lang="en-US" sz="1200" i="1" dirty="0">
                <a:solidFill>
                  <a:srgbClr val="FF0000"/>
                </a:solidFill>
              </a:rPr>
              <a:t>Including if a 1 or 2-tailed test</a:t>
            </a:r>
          </a:p>
        </p:txBody>
      </p:sp>
      <p:sp>
        <p:nvSpPr>
          <p:cNvPr id="6" name="TextBox 5">
            <a:extLst>
              <a:ext uri="{FF2B5EF4-FFF2-40B4-BE49-F238E27FC236}">
                <a16:creationId xmlns:a16="http://schemas.microsoft.com/office/drawing/2014/main" id="{0FB0549B-EE7C-EA37-469B-D055DB821A82}"/>
              </a:ext>
            </a:extLst>
          </p:cNvPr>
          <p:cNvSpPr txBox="1"/>
          <p:nvPr/>
        </p:nvSpPr>
        <p:spPr>
          <a:xfrm>
            <a:off x="5343011" y="3256505"/>
            <a:ext cx="3496189" cy="276999"/>
          </a:xfrm>
          <a:prstGeom prst="rect">
            <a:avLst/>
          </a:prstGeom>
          <a:noFill/>
        </p:spPr>
        <p:txBody>
          <a:bodyPr wrap="square" rtlCol="0">
            <a:spAutoFit/>
          </a:bodyPr>
          <a:lstStyle/>
          <a:p>
            <a:r>
              <a:rPr lang="en-US" sz="1200" i="1" dirty="0">
                <a:solidFill>
                  <a:srgbClr val="FF0000"/>
                </a:solidFill>
              </a:rPr>
              <a:t>Usually &lt; 0.05 but adjustable to manage power</a:t>
            </a:r>
          </a:p>
        </p:txBody>
      </p:sp>
      <p:sp>
        <p:nvSpPr>
          <p:cNvPr id="4" name="Rectangle 3">
            <a:extLst>
              <a:ext uri="{FF2B5EF4-FFF2-40B4-BE49-F238E27FC236}">
                <a16:creationId xmlns:a16="http://schemas.microsoft.com/office/drawing/2014/main" id="{55D08157-DE92-F2F2-3957-30C36AB2A7C7}"/>
              </a:ext>
            </a:extLst>
          </p:cNvPr>
          <p:cNvSpPr/>
          <p:nvPr/>
        </p:nvSpPr>
        <p:spPr>
          <a:xfrm>
            <a:off x="3911319" y="3683675"/>
            <a:ext cx="5057795" cy="264688"/>
          </a:xfrm>
          <a:prstGeom prst="rect">
            <a:avLst/>
          </a:prstGeom>
        </p:spPr>
        <p:txBody>
          <a:bodyPr wrap="none">
            <a:spAutoFit/>
          </a:bodyPr>
          <a:lstStyle/>
          <a:p>
            <a:pPr marL="0" indent="0" eaLnBrk="1" hangingPunct="1">
              <a:lnSpc>
                <a:spcPct val="80000"/>
              </a:lnSpc>
              <a:buNone/>
            </a:pPr>
            <a:r>
              <a:rPr lang="en-US" sz="1400" i="1" dirty="0">
                <a:solidFill>
                  <a:srgbClr val="FF0000"/>
                </a:solidFill>
              </a:rPr>
              <a:t>(do you meet assumptions like normality and independence?)</a:t>
            </a:r>
          </a:p>
        </p:txBody>
      </p:sp>
      <p:sp>
        <p:nvSpPr>
          <p:cNvPr id="8" name="Rectangle 7">
            <a:extLst>
              <a:ext uri="{FF2B5EF4-FFF2-40B4-BE49-F238E27FC236}">
                <a16:creationId xmlns:a16="http://schemas.microsoft.com/office/drawing/2014/main" id="{3209815F-4B94-3CEC-9564-82B9CC9D091F}"/>
              </a:ext>
            </a:extLst>
          </p:cNvPr>
          <p:cNvSpPr/>
          <p:nvPr/>
        </p:nvSpPr>
        <p:spPr>
          <a:xfrm>
            <a:off x="5920098" y="4098534"/>
            <a:ext cx="2084225" cy="264688"/>
          </a:xfrm>
          <a:prstGeom prst="rect">
            <a:avLst/>
          </a:prstGeom>
        </p:spPr>
        <p:txBody>
          <a:bodyPr wrap="none">
            <a:spAutoFit/>
          </a:bodyPr>
          <a:lstStyle/>
          <a:p>
            <a:pPr marL="0" indent="0" eaLnBrk="1" hangingPunct="1">
              <a:lnSpc>
                <a:spcPct val="80000"/>
              </a:lnSpc>
              <a:buNone/>
            </a:pPr>
            <a:r>
              <a:rPr lang="en-US" sz="1400" i="1" dirty="0">
                <a:solidFill>
                  <a:srgbClr val="FF0000"/>
                </a:solidFill>
              </a:rPr>
              <a:t>Calculated from formula</a:t>
            </a:r>
          </a:p>
        </p:txBody>
      </p:sp>
      <p:sp>
        <p:nvSpPr>
          <p:cNvPr id="12" name="Rectangle 11">
            <a:extLst>
              <a:ext uri="{FF2B5EF4-FFF2-40B4-BE49-F238E27FC236}">
                <a16:creationId xmlns:a16="http://schemas.microsoft.com/office/drawing/2014/main" id="{FE275738-B69E-23CE-0F7D-CD29F46DB7C6}"/>
              </a:ext>
            </a:extLst>
          </p:cNvPr>
          <p:cNvSpPr/>
          <p:nvPr/>
        </p:nvSpPr>
        <p:spPr>
          <a:xfrm>
            <a:off x="1295400" y="6086168"/>
            <a:ext cx="2821991" cy="387798"/>
          </a:xfrm>
          <a:prstGeom prst="rect">
            <a:avLst/>
          </a:prstGeom>
        </p:spPr>
        <p:txBody>
          <a:bodyPr wrap="square">
            <a:spAutoFit/>
          </a:bodyPr>
          <a:lstStyle/>
          <a:p>
            <a:pPr eaLnBrk="1" hangingPunct="1">
              <a:lnSpc>
                <a:spcPct val="80000"/>
              </a:lnSpc>
              <a:buFont typeface="Wingdings" pitchFamily="2" charset="2"/>
              <a:buNone/>
            </a:pPr>
            <a:r>
              <a:rPr lang="en-US" sz="1200" i="1" dirty="0">
                <a:solidFill>
                  <a:srgbClr val="FF0000"/>
                </a:solidFill>
              </a:rPr>
              <a:t>Clear, succinct paragraph with all pertinent information and interpretation</a:t>
            </a:r>
          </a:p>
        </p:txBody>
      </p:sp>
      <p:sp>
        <p:nvSpPr>
          <p:cNvPr id="10" name="Rectangle 9">
            <a:extLst>
              <a:ext uri="{FF2B5EF4-FFF2-40B4-BE49-F238E27FC236}">
                <a16:creationId xmlns:a16="http://schemas.microsoft.com/office/drawing/2014/main" id="{50B649F1-428E-3A42-4017-C79C2810E8B4}"/>
              </a:ext>
            </a:extLst>
          </p:cNvPr>
          <p:cNvSpPr/>
          <p:nvPr/>
        </p:nvSpPr>
        <p:spPr>
          <a:xfrm>
            <a:off x="4759621" y="2470024"/>
            <a:ext cx="2367956" cy="276999"/>
          </a:xfrm>
          <a:prstGeom prst="rect">
            <a:avLst/>
          </a:prstGeom>
        </p:spPr>
        <p:txBody>
          <a:bodyPr wrap="none">
            <a:spAutoFit/>
          </a:bodyPr>
          <a:lstStyle/>
          <a:p>
            <a:pPr eaLnBrk="1" hangingPunct="1">
              <a:spcBef>
                <a:spcPts val="800"/>
              </a:spcBef>
            </a:pPr>
            <a:r>
              <a:rPr lang="en-US" sz="1200" i="1" dirty="0">
                <a:solidFill>
                  <a:srgbClr val="FF0000"/>
                </a:solidFill>
              </a:rPr>
              <a:t>(Know the research Hypothesis)</a:t>
            </a:r>
          </a:p>
        </p:txBody>
      </p:sp>
      <p:sp>
        <p:nvSpPr>
          <p:cNvPr id="14" name="Rectangle 13">
            <a:extLst>
              <a:ext uri="{FF2B5EF4-FFF2-40B4-BE49-F238E27FC236}">
                <a16:creationId xmlns:a16="http://schemas.microsoft.com/office/drawing/2014/main" id="{6F409D25-CFCA-01DA-A1F1-946EEA474D00}"/>
              </a:ext>
            </a:extLst>
          </p:cNvPr>
          <p:cNvSpPr/>
          <p:nvPr/>
        </p:nvSpPr>
        <p:spPr>
          <a:xfrm>
            <a:off x="5356074" y="5058270"/>
            <a:ext cx="3273653" cy="264688"/>
          </a:xfrm>
          <a:prstGeom prst="rect">
            <a:avLst/>
          </a:prstGeom>
        </p:spPr>
        <p:txBody>
          <a:bodyPr wrap="none">
            <a:spAutoFit/>
          </a:bodyPr>
          <a:lstStyle/>
          <a:p>
            <a:pPr marL="0" indent="0" eaLnBrk="1" hangingPunct="1">
              <a:lnSpc>
                <a:spcPct val="80000"/>
              </a:lnSpc>
              <a:buNone/>
            </a:pPr>
            <a:r>
              <a:rPr lang="en-US" sz="1400" i="1" dirty="0">
                <a:solidFill>
                  <a:srgbClr val="FF0000"/>
                </a:solidFill>
              </a:rPr>
              <a:t>|calculated| &gt; critical value = significant</a:t>
            </a:r>
          </a:p>
        </p:txBody>
      </p:sp>
      <p:sp>
        <p:nvSpPr>
          <p:cNvPr id="15" name="Rectangle 14">
            <a:extLst>
              <a:ext uri="{FF2B5EF4-FFF2-40B4-BE49-F238E27FC236}">
                <a16:creationId xmlns:a16="http://schemas.microsoft.com/office/drawing/2014/main" id="{E65A0697-65AA-EAD4-0372-6AF5B77E9C56}"/>
              </a:ext>
            </a:extLst>
          </p:cNvPr>
          <p:cNvSpPr/>
          <p:nvPr/>
        </p:nvSpPr>
        <p:spPr>
          <a:xfrm>
            <a:off x="5356074" y="5673595"/>
            <a:ext cx="3219151" cy="264688"/>
          </a:xfrm>
          <a:prstGeom prst="rect">
            <a:avLst/>
          </a:prstGeom>
        </p:spPr>
        <p:txBody>
          <a:bodyPr wrap="none">
            <a:spAutoFit/>
          </a:bodyPr>
          <a:lstStyle/>
          <a:p>
            <a:pPr marL="0" indent="0" eaLnBrk="1" hangingPunct="1">
              <a:lnSpc>
                <a:spcPct val="80000"/>
              </a:lnSpc>
              <a:buNone/>
            </a:pPr>
            <a:r>
              <a:rPr lang="en-US" sz="1400" i="1" dirty="0">
                <a:solidFill>
                  <a:srgbClr val="FF0000"/>
                </a:solidFill>
              </a:rPr>
              <a:t>P-value &lt; alpha threshold = significant</a:t>
            </a:r>
          </a:p>
        </p:txBody>
      </p:sp>
    </p:spTree>
    <p:extLst>
      <p:ext uri="{BB962C8B-B14F-4D97-AF65-F5344CB8AC3E}">
        <p14:creationId xmlns:p14="http://schemas.microsoft.com/office/powerpoint/2010/main" val="29353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1408-9784-A964-1E76-8F22DA414E6C}"/>
              </a:ext>
            </a:extLst>
          </p:cNvPr>
          <p:cNvSpPr>
            <a:spLocks noGrp="1"/>
          </p:cNvSpPr>
          <p:nvPr>
            <p:ph type="title"/>
          </p:nvPr>
        </p:nvSpPr>
        <p:spPr/>
        <p:txBody>
          <a:bodyPr/>
          <a:lstStyle/>
          <a:p>
            <a:r>
              <a:rPr lang="en-US" sz="3200" dirty="0">
                <a:solidFill>
                  <a:srgbClr val="0070C0"/>
                </a:solidFill>
              </a:rPr>
              <a:t>We can select an appropriate test simply by</a:t>
            </a:r>
            <a:br>
              <a:rPr lang="en-US" sz="3200" dirty="0">
                <a:solidFill>
                  <a:srgbClr val="0070C0"/>
                </a:solidFill>
              </a:rPr>
            </a:br>
            <a:r>
              <a:rPr lang="en-US" sz="3200" dirty="0">
                <a:solidFill>
                  <a:srgbClr val="0070C0"/>
                </a:solidFill>
              </a:rPr>
              <a:t>answering some questions.</a:t>
            </a:r>
            <a:endParaRPr lang="en-US" dirty="0"/>
          </a:p>
        </p:txBody>
      </p:sp>
      <p:sp>
        <p:nvSpPr>
          <p:cNvPr id="3" name="Content Placeholder 2">
            <a:extLst>
              <a:ext uri="{FF2B5EF4-FFF2-40B4-BE49-F238E27FC236}">
                <a16:creationId xmlns:a16="http://schemas.microsoft.com/office/drawing/2014/main" id="{8C36916F-53FA-5A10-D018-0454F9B6B16B}"/>
              </a:ext>
            </a:extLst>
          </p:cNvPr>
          <p:cNvSpPr>
            <a:spLocks noGrp="1"/>
          </p:cNvSpPr>
          <p:nvPr>
            <p:ph idx="1"/>
          </p:nvPr>
        </p:nvSpPr>
        <p:spPr/>
        <p:txBody>
          <a:bodyPr/>
          <a:lstStyle/>
          <a:p>
            <a:pPr marL="0" indent="0">
              <a:buNone/>
            </a:pPr>
            <a:r>
              <a:rPr lang="en-US" sz="2000" dirty="0"/>
              <a:t>What type of data do we have?</a:t>
            </a:r>
          </a:p>
          <a:p>
            <a:pPr marL="400050" lvl="1" indent="0">
              <a:buNone/>
            </a:pPr>
            <a:r>
              <a:rPr lang="en-US" sz="1800" dirty="0"/>
              <a:t>If we have Frequency Data, we select the Chi-square family</a:t>
            </a:r>
          </a:p>
          <a:p>
            <a:pPr marL="400050" lvl="1" indent="0">
              <a:buNone/>
            </a:pPr>
            <a:r>
              <a:rPr lang="en-US" sz="1800" dirty="0"/>
              <a:t>Continuous and categorical variables will  have a variety </a:t>
            </a:r>
            <a:r>
              <a:rPr lang="en-US" sz="1800" dirty="0" err="1"/>
              <a:t>ofdifferent</a:t>
            </a:r>
            <a:r>
              <a:rPr lang="en-US" sz="1800" dirty="0"/>
              <a:t> tests depending on the research question:</a:t>
            </a:r>
          </a:p>
          <a:p>
            <a:pPr marL="400050" lvl="1" indent="0">
              <a:buNone/>
            </a:pPr>
            <a:endParaRPr lang="en-US" sz="1800" dirty="0"/>
          </a:p>
          <a:p>
            <a:pPr marL="0" indent="0">
              <a:buNone/>
            </a:pPr>
            <a:r>
              <a:rPr lang="en-US" sz="2000" dirty="0"/>
              <a:t>What type of research question are we considering?</a:t>
            </a:r>
          </a:p>
          <a:p>
            <a:pPr marL="400050" lvl="1" indent="0">
              <a:buNone/>
            </a:pPr>
            <a:r>
              <a:rPr lang="en-US" sz="1800" dirty="0"/>
              <a:t>If comparing one sample mean to a population = z-test</a:t>
            </a:r>
          </a:p>
          <a:p>
            <a:pPr marL="400050" lvl="1" indent="0">
              <a:buNone/>
            </a:pPr>
            <a:r>
              <a:rPr lang="en-US" sz="1800" dirty="0"/>
              <a:t>If focus is on differences we go to the family of tests concerned with comparing groups or treatments (i.e. t-tests, ANOVA).</a:t>
            </a:r>
          </a:p>
          <a:p>
            <a:pPr marL="400050" lvl="1" indent="0">
              <a:buNone/>
            </a:pPr>
            <a:r>
              <a:rPr lang="en-US" sz="1800" dirty="0"/>
              <a:t>If the focus is on relationships between variables, we go to the correlation tests.</a:t>
            </a:r>
          </a:p>
          <a:p>
            <a:pPr marL="400050" lvl="1" indent="0">
              <a:buNone/>
            </a:pPr>
            <a:r>
              <a:rPr lang="en-US" sz="1800" dirty="0"/>
              <a:t>If we want to predict outcomes we go to the regression family</a:t>
            </a:r>
          </a:p>
        </p:txBody>
      </p:sp>
      <p:grpSp>
        <p:nvGrpSpPr>
          <p:cNvPr id="11" name="Group 10">
            <a:extLst>
              <a:ext uri="{FF2B5EF4-FFF2-40B4-BE49-F238E27FC236}">
                <a16:creationId xmlns:a16="http://schemas.microsoft.com/office/drawing/2014/main" id="{726EBD3B-833B-9336-357B-920F416F3571}"/>
              </a:ext>
            </a:extLst>
          </p:cNvPr>
          <p:cNvGrpSpPr/>
          <p:nvPr/>
        </p:nvGrpSpPr>
        <p:grpSpPr>
          <a:xfrm>
            <a:off x="3625415" y="5715000"/>
            <a:ext cx="1893170" cy="918051"/>
            <a:chOff x="3370527" y="5761593"/>
            <a:chExt cx="1893170" cy="918051"/>
          </a:xfrm>
        </p:grpSpPr>
        <p:sp>
          <p:nvSpPr>
            <p:cNvPr id="4" name="TextBox 3">
              <a:extLst>
                <a:ext uri="{FF2B5EF4-FFF2-40B4-BE49-F238E27FC236}">
                  <a16:creationId xmlns:a16="http://schemas.microsoft.com/office/drawing/2014/main" id="{40AC6F04-F40E-0392-2094-BC8982272DF4}"/>
                </a:ext>
              </a:extLst>
            </p:cNvPr>
            <p:cNvSpPr txBox="1"/>
            <p:nvPr/>
          </p:nvSpPr>
          <p:spPr>
            <a:xfrm>
              <a:off x="3733800" y="5761593"/>
              <a:ext cx="1261884" cy="369332"/>
            </a:xfrm>
            <a:prstGeom prst="rect">
              <a:avLst/>
            </a:prstGeom>
            <a:noFill/>
          </p:spPr>
          <p:txBody>
            <a:bodyPr wrap="none" rtlCol="0">
              <a:spAutoFit/>
            </a:bodyPr>
            <a:lstStyle/>
            <a:p>
              <a:r>
                <a:rPr lang="en-US" dirty="0"/>
                <a:t>y = b + mx</a:t>
              </a:r>
            </a:p>
          </p:txBody>
        </p:sp>
        <p:sp>
          <p:nvSpPr>
            <p:cNvPr id="5" name="TextBox 4">
              <a:extLst>
                <a:ext uri="{FF2B5EF4-FFF2-40B4-BE49-F238E27FC236}">
                  <a16:creationId xmlns:a16="http://schemas.microsoft.com/office/drawing/2014/main" id="{4B2CD163-998D-B43C-3630-3D1C4FB00257}"/>
                </a:ext>
              </a:extLst>
            </p:cNvPr>
            <p:cNvSpPr txBox="1"/>
            <p:nvPr/>
          </p:nvSpPr>
          <p:spPr>
            <a:xfrm>
              <a:off x="4527598" y="6310312"/>
              <a:ext cx="736099" cy="369332"/>
            </a:xfrm>
            <a:prstGeom prst="rect">
              <a:avLst/>
            </a:prstGeom>
            <a:noFill/>
          </p:spPr>
          <p:txBody>
            <a:bodyPr wrap="none" rtlCol="0">
              <a:spAutoFit/>
            </a:bodyPr>
            <a:lstStyle/>
            <a:p>
              <a:r>
                <a:rPr lang="en-US" dirty="0"/>
                <a:t>slope</a:t>
              </a:r>
            </a:p>
          </p:txBody>
        </p:sp>
        <p:sp>
          <p:nvSpPr>
            <p:cNvPr id="6" name="TextBox 5">
              <a:extLst>
                <a:ext uri="{FF2B5EF4-FFF2-40B4-BE49-F238E27FC236}">
                  <a16:creationId xmlns:a16="http://schemas.microsoft.com/office/drawing/2014/main" id="{F817316E-CF21-79EA-08B5-013F674C69FC}"/>
                </a:ext>
              </a:extLst>
            </p:cNvPr>
            <p:cNvSpPr txBox="1"/>
            <p:nvPr/>
          </p:nvSpPr>
          <p:spPr>
            <a:xfrm>
              <a:off x="3370527" y="6310312"/>
              <a:ext cx="1082348" cy="369332"/>
            </a:xfrm>
            <a:prstGeom prst="rect">
              <a:avLst/>
            </a:prstGeom>
            <a:noFill/>
          </p:spPr>
          <p:txBody>
            <a:bodyPr wrap="none" rtlCol="0">
              <a:spAutoFit/>
            </a:bodyPr>
            <a:lstStyle/>
            <a:p>
              <a:r>
                <a:rPr lang="en-US" dirty="0"/>
                <a:t>intercept</a:t>
              </a:r>
            </a:p>
          </p:txBody>
        </p:sp>
        <p:cxnSp>
          <p:nvCxnSpPr>
            <p:cNvPr id="8" name="Straight Arrow Connector 7">
              <a:extLst>
                <a:ext uri="{FF2B5EF4-FFF2-40B4-BE49-F238E27FC236}">
                  <a16:creationId xmlns:a16="http://schemas.microsoft.com/office/drawing/2014/main" id="{130C1B5F-79F4-4BE3-585B-FDEDF7C09586}"/>
                </a:ext>
              </a:extLst>
            </p:cNvPr>
            <p:cNvCxnSpPr>
              <a:cxnSpLocks/>
            </p:cNvCxnSpPr>
            <p:nvPr/>
          </p:nvCxnSpPr>
          <p:spPr>
            <a:xfrm flipV="1">
              <a:off x="4724400" y="6096000"/>
              <a:ext cx="0" cy="2143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C74BDD3A-ED66-FAC7-D4E8-860FA1A25DBE}"/>
                </a:ext>
              </a:extLst>
            </p:cNvPr>
            <p:cNvCxnSpPr>
              <a:cxnSpLocks/>
            </p:cNvCxnSpPr>
            <p:nvPr/>
          </p:nvCxnSpPr>
          <p:spPr>
            <a:xfrm flipV="1">
              <a:off x="4267200" y="6096000"/>
              <a:ext cx="0" cy="2143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05370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39491-DAAD-B066-607C-4991619A2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179F9-3B37-0943-434A-7C99CB37F847}"/>
              </a:ext>
            </a:extLst>
          </p:cNvPr>
          <p:cNvSpPr>
            <a:spLocks noGrp="1"/>
          </p:cNvSpPr>
          <p:nvPr>
            <p:ph type="title"/>
          </p:nvPr>
        </p:nvSpPr>
        <p:spPr/>
        <p:txBody>
          <a:bodyPr/>
          <a:lstStyle/>
          <a:p>
            <a:r>
              <a:rPr lang="en-US" sz="3200" dirty="0">
                <a:solidFill>
                  <a:srgbClr val="0070C0"/>
                </a:solidFill>
              </a:rPr>
              <a:t>We can select an appropriate test simply by</a:t>
            </a:r>
            <a:br>
              <a:rPr lang="en-US" sz="3200" dirty="0">
                <a:solidFill>
                  <a:srgbClr val="0070C0"/>
                </a:solidFill>
              </a:rPr>
            </a:br>
            <a:r>
              <a:rPr lang="en-US" sz="3200" dirty="0">
                <a:solidFill>
                  <a:srgbClr val="0070C0"/>
                </a:solidFill>
              </a:rPr>
              <a:t>answering some questions.</a:t>
            </a:r>
            <a:endParaRPr lang="en-US" dirty="0"/>
          </a:p>
        </p:txBody>
      </p:sp>
      <p:sp>
        <p:nvSpPr>
          <p:cNvPr id="3" name="Content Placeholder 2">
            <a:extLst>
              <a:ext uri="{FF2B5EF4-FFF2-40B4-BE49-F238E27FC236}">
                <a16:creationId xmlns:a16="http://schemas.microsoft.com/office/drawing/2014/main" id="{D7CFEBF3-5A38-5B9C-5FA5-1D57BF885633}"/>
              </a:ext>
            </a:extLst>
          </p:cNvPr>
          <p:cNvSpPr>
            <a:spLocks noGrp="1"/>
          </p:cNvSpPr>
          <p:nvPr>
            <p:ph idx="1"/>
          </p:nvPr>
        </p:nvSpPr>
        <p:spPr/>
        <p:txBody>
          <a:bodyPr/>
          <a:lstStyle/>
          <a:p>
            <a:pPr marL="0" indent="0">
              <a:buNone/>
            </a:pPr>
            <a:r>
              <a:rPr lang="en-US" sz="1800" dirty="0"/>
              <a:t>How many variables, how many groups are we including? (multivariate)</a:t>
            </a:r>
          </a:p>
          <a:p>
            <a:pPr marL="0" indent="0">
              <a:buNone/>
            </a:pPr>
            <a:endParaRPr lang="en-US" sz="1800" dirty="0"/>
          </a:p>
          <a:p>
            <a:pPr marL="0" indent="0">
              <a:buNone/>
            </a:pPr>
            <a:r>
              <a:rPr lang="en-US" sz="1800" dirty="0"/>
              <a:t>Are observations independent from each other or purposely paired?</a:t>
            </a:r>
          </a:p>
          <a:p>
            <a:pPr marL="0" indent="0">
              <a:buNone/>
            </a:pPr>
            <a:endParaRPr lang="en-US" sz="1800" dirty="0"/>
          </a:p>
          <a:p>
            <a:pPr marL="0" indent="0">
              <a:buNone/>
            </a:pPr>
            <a:r>
              <a:rPr lang="en-US" sz="1800" dirty="0"/>
              <a:t>Is my data not normally distributed? (non-parametric tests)</a:t>
            </a:r>
          </a:p>
        </p:txBody>
      </p:sp>
    </p:spTree>
    <p:extLst>
      <p:ext uri="{BB962C8B-B14F-4D97-AF65-F5344CB8AC3E}">
        <p14:creationId xmlns:p14="http://schemas.microsoft.com/office/powerpoint/2010/main" val="132820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F8C1-55BC-C807-7DCF-DB85DD7778F4}"/>
              </a:ext>
            </a:extLst>
          </p:cNvPr>
          <p:cNvSpPr>
            <a:spLocks noGrp="1"/>
          </p:cNvSpPr>
          <p:nvPr>
            <p:ph type="title"/>
          </p:nvPr>
        </p:nvSpPr>
        <p:spPr/>
        <p:txBody>
          <a:bodyPr/>
          <a:lstStyle/>
          <a:p>
            <a:r>
              <a:rPr lang="en-US" sz="3600" dirty="0">
                <a:solidFill>
                  <a:srgbClr val="0070C0"/>
                </a:solidFill>
              </a:rPr>
              <a:t>Statistical Shorthand z-test example</a:t>
            </a:r>
          </a:p>
        </p:txBody>
      </p:sp>
      <p:pic>
        <p:nvPicPr>
          <p:cNvPr id="4" name="Picture 3">
            <a:extLst>
              <a:ext uri="{FF2B5EF4-FFF2-40B4-BE49-F238E27FC236}">
                <a16:creationId xmlns:a16="http://schemas.microsoft.com/office/drawing/2014/main" id="{7431324C-ABFC-7E15-E8C6-0F9CDFD091EC}"/>
              </a:ext>
            </a:extLst>
          </p:cNvPr>
          <p:cNvPicPr>
            <a:picLocks noChangeAspect="1"/>
          </p:cNvPicPr>
          <p:nvPr/>
        </p:nvPicPr>
        <p:blipFill>
          <a:blip r:embed="rId2"/>
          <a:stretch>
            <a:fillRect/>
          </a:stretch>
        </p:blipFill>
        <p:spPr>
          <a:xfrm>
            <a:off x="0" y="1420813"/>
            <a:ext cx="9276677" cy="5437187"/>
          </a:xfrm>
          <a:prstGeom prst="rect">
            <a:avLst/>
          </a:prstGeom>
        </p:spPr>
      </p:pic>
    </p:spTree>
    <p:extLst>
      <p:ext uri="{BB962C8B-B14F-4D97-AF65-F5344CB8AC3E}">
        <p14:creationId xmlns:p14="http://schemas.microsoft.com/office/powerpoint/2010/main" val="226265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5F50-2C01-C144-9D8E-DB282D0BB6DF}"/>
              </a:ext>
            </a:extLst>
          </p:cNvPr>
          <p:cNvSpPr>
            <a:spLocks noGrp="1"/>
          </p:cNvSpPr>
          <p:nvPr>
            <p:ph type="title"/>
          </p:nvPr>
        </p:nvSpPr>
        <p:spPr/>
        <p:txBody>
          <a:bodyPr/>
          <a:lstStyle/>
          <a:p>
            <a:r>
              <a:rPr lang="en-US" sz="3200" dirty="0">
                <a:solidFill>
                  <a:srgbClr val="0070C0"/>
                </a:solidFill>
              </a:rPr>
              <a:t>How to summarize your analysis </a:t>
            </a:r>
            <a:br>
              <a:rPr lang="en-US" sz="3200" dirty="0">
                <a:solidFill>
                  <a:srgbClr val="0070C0"/>
                </a:solidFill>
              </a:rPr>
            </a:br>
            <a:r>
              <a:rPr lang="en-US" sz="3200" dirty="0">
                <a:solidFill>
                  <a:srgbClr val="0070C0"/>
                </a:solidFill>
              </a:rPr>
              <a:t>Key Components of a Statistical Summary</a:t>
            </a:r>
          </a:p>
        </p:txBody>
      </p:sp>
      <p:sp>
        <p:nvSpPr>
          <p:cNvPr id="3" name="Content Placeholder 2">
            <a:extLst>
              <a:ext uri="{FF2B5EF4-FFF2-40B4-BE49-F238E27FC236}">
                <a16:creationId xmlns:a16="http://schemas.microsoft.com/office/drawing/2014/main" id="{89B9BB4C-FDC3-131D-867D-5E1D1907FC4F}"/>
              </a:ext>
            </a:extLst>
          </p:cNvPr>
          <p:cNvSpPr>
            <a:spLocks noGrp="1"/>
          </p:cNvSpPr>
          <p:nvPr>
            <p:ph idx="1"/>
          </p:nvPr>
        </p:nvSpPr>
        <p:spPr/>
        <p:txBody>
          <a:bodyPr/>
          <a:lstStyle/>
          <a:p>
            <a:r>
              <a:rPr lang="en-US" sz="2000" dirty="0">
                <a:solidFill>
                  <a:srgbClr val="00B050"/>
                </a:solidFill>
              </a:rPr>
              <a:t>Before installing a new air quality monitoring instrument, we tested to see if a sample of measurements taken at the testing lab differed significantly different from the long-term mean for the larger network population. </a:t>
            </a:r>
          </a:p>
          <a:p>
            <a:r>
              <a:rPr lang="en-US" sz="2000" dirty="0">
                <a:solidFill>
                  <a:schemeClr val="accent6"/>
                </a:solidFill>
              </a:rPr>
              <a:t>Using a 2-tailed, one-sample z-test for on our normally distributed samples (W = 0.78). </a:t>
            </a:r>
          </a:p>
          <a:p>
            <a:r>
              <a:rPr lang="en-US" sz="2000" dirty="0">
                <a:solidFill>
                  <a:srgbClr val="0070C0"/>
                </a:solidFill>
              </a:rPr>
              <a:t>While the mean of the new instrument sample was slightly higher (sample mean = 117 vs. population mean = 108), we found no significant difference (z</a:t>
            </a:r>
            <a:r>
              <a:rPr lang="en-US" sz="2000" baseline="-25000" dirty="0">
                <a:solidFill>
                  <a:srgbClr val="0070C0"/>
                </a:solidFill>
              </a:rPr>
              <a:t>(100) </a:t>
            </a:r>
            <a:r>
              <a:rPr lang="en-US" sz="2000" dirty="0">
                <a:solidFill>
                  <a:srgbClr val="0070C0"/>
                </a:solidFill>
              </a:rPr>
              <a:t>= 1.4, p = 0.16)</a:t>
            </a:r>
          </a:p>
          <a:p>
            <a:r>
              <a:rPr lang="en-US" sz="2000" dirty="0"/>
              <a:t>Based on these results we approve the installation of this instrument at the new site. However, we would suggest statistical comparisons of the current and new unit side-by-side, prior to decommissioning the current instrument.</a:t>
            </a:r>
          </a:p>
        </p:txBody>
      </p:sp>
    </p:spTree>
    <p:extLst>
      <p:ext uri="{BB962C8B-B14F-4D97-AF65-F5344CB8AC3E}">
        <p14:creationId xmlns:p14="http://schemas.microsoft.com/office/powerpoint/2010/main" val="127537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30F94-CA1F-3808-DB86-5F09EEC45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1775F-6B1E-83ED-F907-DAA871E99C1E}"/>
              </a:ext>
            </a:extLst>
          </p:cNvPr>
          <p:cNvSpPr>
            <a:spLocks noGrp="1"/>
          </p:cNvSpPr>
          <p:nvPr>
            <p:ph type="title"/>
          </p:nvPr>
        </p:nvSpPr>
        <p:spPr/>
        <p:txBody>
          <a:bodyPr/>
          <a:lstStyle/>
          <a:p>
            <a:r>
              <a:rPr lang="en-US" sz="3200" dirty="0">
                <a:solidFill>
                  <a:srgbClr val="0070C0"/>
                </a:solidFill>
              </a:rPr>
              <a:t>How to summarize your analysis </a:t>
            </a:r>
            <a:br>
              <a:rPr lang="en-US" sz="3200" dirty="0">
                <a:solidFill>
                  <a:srgbClr val="0070C0"/>
                </a:solidFill>
              </a:rPr>
            </a:br>
            <a:r>
              <a:rPr lang="en-US" sz="3200" dirty="0">
                <a:solidFill>
                  <a:srgbClr val="0070C0"/>
                </a:solidFill>
              </a:rPr>
              <a:t>Key Components of a Statistical Summary</a:t>
            </a:r>
          </a:p>
        </p:txBody>
      </p:sp>
      <p:sp>
        <p:nvSpPr>
          <p:cNvPr id="3" name="Content Placeholder 2">
            <a:extLst>
              <a:ext uri="{FF2B5EF4-FFF2-40B4-BE49-F238E27FC236}">
                <a16:creationId xmlns:a16="http://schemas.microsoft.com/office/drawing/2014/main" id="{541D03F9-B2D3-003B-D9F1-03ACF69D93B4}"/>
              </a:ext>
            </a:extLst>
          </p:cNvPr>
          <p:cNvSpPr>
            <a:spLocks noGrp="1"/>
          </p:cNvSpPr>
          <p:nvPr>
            <p:ph idx="1"/>
          </p:nvPr>
        </p:nvSpPr>
        <p:spPr/>
        <p:txBody>
          <a:bodyPr/>
          <a:lstStyle/>
          <a:p>
            <a:r>
              <a:rPr lang="en-US" sz="2000" dirty="0">
                <a:solidFill>
                  <a:srgbClr val="00B050"/>
                </a:solidFill>
              </a:rPr>
              <a:t>Introduction/Background:</a:t>
            </a:r>
          </a:p>
          <a:p>
            <a:pPr lvl="1"/>
            <a:r>
              <a:rPr lang="en-US" sz="1800" dirty="0">
                <a:solidFill>
                  <a:srgbClr val="00B050"/>
                </a:solidFill>
              </a:rPr>
              <a:t>Before installing a new air quality monitoring instrument, we tested to see if a sample of measurements taken at the testing lab differed significantly different from the long-term mean for the larger network population. </a:t>
            </a:r>
          </a:p>
          <a:p>
            <a:r>
              <a:rPr lang="en-US" sz="2000" dirty="0">
                <a:solidFill>
                  <a:schemeClr val="accent6"/>
                </a:solidFill>
              </a:rPr>
              <a:t>Methods:</a:t>
            </a:r>
          </a:p>
          <a:p>
            <a:pPr lvl="1"/>
            <a:r>
              <a:rPr lang="en-US" sz="1800" dirty="0">
                <a:solidFill>
                  <a:schemeClr val="accent6"/>
                </a:solidFill>
              </a:rPr>
              <a:t>Using a 2-tailed, one-sample z-test for on our normally distributed samples (W = 0.78). </a:t>
            </a:r>
          </a:p>
          <a:p>
            <a:r>
              <a:rPr lang="en-US" sz="2000" dirty="0">
                <a:solidFill>
                  <a:srgbClr val="0070C0"/>
                </a:solidFill>
              </a:rPr>
              <a:t>Results:</a:t>
            </a:r>
          </a:p>
          <a:p>
            <a:pPr lvl="1"/>
            <a:r>
              <a:rPr lang="en-US" sz="1800" dirty="0">
                <a:solidFill>
                  <a:srgbClr val="0070C0"/>
                </a:solidFill>
              </a:rPr>
              <a:t>While the mean of the new instrument sample was slightly higher (sample mean = 117 vs. population mean = 108), we found no significant difference (z</a:t>
            </a:r>
            <a:r>
              <a:rPr lang="en-US" sz="1800" baseline="-25000" dirty="0">
                <a:solidFill>
                  <a:srgbClr val="0070C0"/>
                </a:solidFill>
              </a:rPr>
              <a:t>(100) </a:t>
            </a:r>
            <a:r>
              <a:rPr lang="en-US" sz="1800" dirty="0">
                <a:solidFill>
                  <a:srgbClr val="0070C0"/>
                </a:solidFill>
              </a:rPr>
              <a:t>= 1.4, p = 0.16)</a:t>
            </a:r>
          </a:p>
          <a:p>
            <a:r>
              <a:rPr lang="en-US" sz="2000" dirty="0"/>
              <a:t>Implications:</a:t>
            </a:r>
          </a:p>
          <a:p>
            <a:pPr lvl="1"/>
            <a:r>
              <a:rPr lang="en-US" sz="1800" dirty="0"/>
              <a:t>Based on these results we approve the installation of this instrument at the new site. However, we would suggest statistical comparisons of the current and new unit side-by-side, prior to decommissioning the current instrument.</a:t>
            </a:r>
          </a:p>
        </p:txBody>
      </p:sp>
    </p:spTree>
    <p:extLst>
      <p:ext uri="{BB962C8B-B14F-4D97-AF65-F5344CB8AC3E}">
        <p14:creationId xmlns:p14="http://schemas.microsoft.com/office/powerpoint/2010/main" val="13073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subTitle" idx="1"/>
          </p:nvPr>
        </p:nvSpPr>
        <p:spPr>
          <a:xfrm>
            <a:off x="1524000" y="4017963"/>
            <a:ext cx="6781800" cy="1468437"/>
          </a:xfrm>
        </p:spPr>
        <p:txBody>
          <a:bodyPr/>
          <a:lstStyle/>
          <a:p>
            <a:pPr eaLnBrk="1" hangingPunct="1"/>
            <a:r>
              <a:rPr lang="en-US" dirty="0"/>
              <a:t>Our First Inferential Tests!!!</a:t>
            </a:r>
          </a:p>
          <a:p>
            <a:pPr eaLnBrk="1" hangingPunct="1"/>
            <a:r>
              <a:rPr lang="en-US" dirty="0"/>
              <a:t>Z-scores and the one sample z-test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749988" cy="1600200"/>
          </a:xfrm>
          <a:prstGeom prst="rect">
            <a:avLst/>
          </a:prstGeom>
        </p:spPr>
      </p:pic>
    </p:spTree>
    <p:extLst>
      <p:ext uri="{BB962C8B-B14F-4D97-AF65-F5344CB8AC3E}">
        <p14:creationId xmlns:p14="http://schemas.microsoft.com/office/powerpoint/2010/main" val="135366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would you run a                          one-sample z-test?</a:t>
            </a:r>
          </a:p>
        </p:txBody>
      </p:sp>
      <p:sp>
        <p:nvSpPr>
          <p:cNvPr id="3" name="Content Placeholder 2"/>
          <p:cNvSpPr>
            <a:spLocks noGrp="1"/>
          </p:cNvSpPr>
          <p:nvPr>
            <p:ph idx="1"/>
          </p:nvPr>
        </p:nvSpPr>
        <p:spPr/>
        <p:txBody>
          <a:bodyPr/>
          <a:lstStyle/>
          <a:p>
            <a:pPr marL="0" indent="0" algn="ctr">
              <a:buNone/>
            </a:pPr>
            <a:endParaRPr lang="en-US" sz="3200" b="1" dirty="0"/>
          </a:p>
          <a:p>
            <a:pPr marL="0" indent="0" algn="ctr">
              <a:buNone/>
            </a:pPr>
            <a:endParaRPr lang="en-US" sz="3200" b="1" dirty="0"/>
          </a:p>
        </p:txBody>
      </p:sp>
      <p:sp>
        <p:nvSpPr>
          <p:cNvPr id="4" name="Rectangle 3"/>
          <p:cNvSpPr/>
          <p:nvPr/>
        </p:nvSpPr>
        <p:spPr>
          <a:xfrm>
            <a:off x="762000" y="1717548"/>
            <a:ext cx="6400800" cy="5047536"/>
          </a:xfrm>
          <a:prstGeom prst="rect">
            <a:avLst/>
          </a:prstGeom>
        </p:spPr>
        <p:txBody>
          <a:bodyPr wrap="square">
            <a:spAutoFit/>
          </a:bodyPr>
          <a:lstStyle/>
          <a:p>
            <a:pPr marL="0" indent="0">
              <a:buFont typeface="Wingdings" pitchFamily="2" charset="2"/>
              <a:buNone/>
            </a:pPr>
            <a:r>
              <a:rPr lang="en-US" sz="2800" b="1" dirty="0"/>
              <a:t>Use the One Sample z-test when:</a:t>
            </a:r>
          </a:p>
          <a:p>
            <a:pPr marL="0" indent="0">
              <a:buFont typeface="Wingdings" pitchFamily="2" charset="2"/>
              <a:buNone/>
            </a:pPr>
            <a:endParaRPr lang="en-US" sz="2800" dirty="0"/>
          </a:p>
          <a:p>
            <a:pPr marL="457200" indent="-457200">
              <a:spcBef>
                <a:spcPts val="1200"/>
              </a:spcBef>
              <a:spcAft>
                <a:spcPts val="1200"/>
              </a:spcAft>
              <a:buFont typeface="Arial" pitchFamily="34" charset="0"/>
              <a:buChar char="•"/>
            </a:pPr>
            <a:r>
              <a:rPr lang="en-US" sz="2200" dirty="0"/>
              <a:t>You want to test for a </a:t>
            </a:r>
            <a:r>
              <a:rPr lang="en-US" sz="2200" b="1" dirty="0"/>
              <a:t>difference</a:t>
            </a:r>
            <a:r>
              <a:rPr lang="en-US" sz="2200" dirty="0"/>
              <a:t> between </a:t>
            </a:r>
            <a:r>
              <a:rPr lang="en-US" sz="2200" b="1" dirty="0"/>
              <a:t>one</a:t>
            </a:r>
            <a:r>
              <a:rPr lang="en-US" sz="2200" dirty="0"/>
              <a:t> </a:t>
            </a:r>
            <a:r>
              <a:rPr lang="en-US" sz="2200" b="1" dirty="0"/>
              <a:t>sample mean </a:t>
            </a:r>
            <a:r>
              <a:rPr lang="en-US" sz="2200" dirty="0"/>
              <a:t>and a larger </a:t>
            </a:r>
            <a:r>
              <a:rPr lang="en-US" sz="2200" b="1" dirty="0"/>
              <a:t>population mean</a:t>
            </a:r>
          </a:p>
          <a:p>
            <a:pPr marL="457200" indent="-457200">
              <a:spcBef>
                <a:spcPts val="1200"/>
              </a:spcBef>
              <a:spcAft>
                <a:spcPts val="1200"/>
              </a:spcAft>
              <a:buFont typeface="Arial" pitchFamily="34" charset="0"/>
              <a:buChar char="•"/>
            </a:pPr>
            <a:r>
              <a:rPr lang="en-US" sz="2200" dirty="0"/>
              <a:t>There is only </a:t>
            </a:r>
            <a:r>
              <a:rPr lang="en-US" sz="2200" b="1" dirty="0"/>
              <a:t>one group (sample) </a:t>
            </a:r>
            <a:r>
              <a:rPr lang="en-US" sz="2200" dirty="0"/>
              <a:t>being tested against the larger population</a:t>
            </a:r>
          </a:p>
          <a:p>
            <a:pPr marL="457200" indent="-457200">
              <a:spcBef>
                <a:spcPts val="1200"/>
              </a:spcBef>
              <a:spcAft>
                <a:spcPts val="1200"/>
              </a:spcAft>
              <a:buFont typeface="Arial" pitchFamily="34" charset="0"/>
              <a:buChar char="•"/>
            </a:pPr>
            <a:r>
              <a:rPr lang="en-US" sz="2200" dirty="0"/>
              <a:t>You know (or can estimate) the mean and standard deviation of the population</a:t>
            </a:r>
          </a:p>
          <a:p>
            <a:pPr marL="457200" indent="-457200">
              <a:spcBef>
                <a:spcPts val="1200"/>
              </a:spcBef>
              <a:spcAft>
                <a:spcPts val="1200"/>
              </a:spcAft>
              <a:buFont typeface="Arial" pitchFamily="34" charset="0"/>
              <a:buChar char="•"/>
            </a:pPr>
            <a:r>
              <a:rPr lang="en-US" sz="2200" dirty="0"/>
              <a:t>Data is </a:t>
            </a:r>
            <a:r>
              <a:rPr lang="en-US" sz="2200" b="1" dirty="0"/>
              <a:t>normally distributed</a:t>
            </a:r>
          </a:p>
          <a:p>
            <a:pPr marL="457200" indent="-457200" algn="r">
              <a:spcBef>
                <a:spcPts val="1200"/>
              </a:spcBef>
              <a:spcAft>
                <a:spcPts val="1200"/>
              </a:spcAft>
              <a:buFont typeface="Arial" pitchFamily="34" charset="0"/>
              <a:buChar char="•"/>
            </a:pPr>
            <a:r>
              <a:rPr lang="en-US" sz="2200" b="1" dirty="0"/>
              <a:t>Your formula:              .</a:t>
            </a:r>
          </a:p>
        </p:txBody>
      </p:sp>
      <p:pic>
        <p:nvPicPr>
          <p:cNvPr id="5" name="Picture 4"/>
          <p:cNvPicPr>
            <a:picLocks noChangeAspect="1"/>
          </p:cNvPicPr>
          <p:nvPr/>
        </p:nvPicPr>
        <p:blipFill>
          <a:blip r:embed="rId2"/>
          <a:stretch>
            <a:fillRect/>
          </a:stretch>
        </p:blipFill>
        <p:spPr>
          <a:xfrm>
            <a:off x="7217735" y="2819400"/>
            <a:ext cx="1773865" cy="533400"/>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473" y="5302414"/>
            <a:ext cx="2399455" cy="147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49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would you run a                          one-sample z-test?</a:t>
            </a:r>
          </a:p>
        </p:txBody>
      </p:sp>
      <p:sp>
        <p:nvSpPr>
          <p:cNvPr id="3" name="Content Placeholder 2"/>
          <p:cNvSpPr>
            <a:spLocks noGrp="1"/>
          </p:cNvSpPr>
          <p:nvPr>
            <p:ph idx="1"/>
          </p:nvPr>
        </p:nvSpPr>
        <p:spPr/>
        <p:txBody>
          <a:bodyPr/>
          <a:lstStyle/>
          <a:p>
            <a:pPr marL="0" indent="0" algn="ctr">
              <a:buNone/>
            </a:pPr>
            <a:endParaRPr lang="en-US" sz="3200" b="1" dirty="0"/>
          </a:p>
          <a:p>
            <a:pPr marL="0" indent="0" algn="ctr">
              <a:buNone/>
            </a:pPr>
            <a:endParaRPr lang="en-US" sz="3200" b="1" dirty="0"/>
          </a:p>
        </p:txBody>
      </p:sp>
      <p:sp>
        <p:nvSpPr>
          <p:cNvPr id="4" name="Rectangle 3"/>
          <p:cNvSpPr/>
          <p:nvPr/>
        </p:nvSpPr>
        <p:spPr>
          <a:xfrm>
            <a:off x="762000" y="1717548"/>
            <a:ext cx="7696200" cy="4616648"/>
          </a:xfrm>
          <a:prstGeom prst="rect">
            <a:avLst/>
          </a:prstGeom>
        </p:spPr>
        <p:txBody>
          <a:bodyPr wrap="square">
            <a:spAutoFit/>
          </a:bodyPr>
          <a:lstStyle/>
          <a:p>
            <a:pPr marL="0" indent="0">
              <a:buFont typeface="Wingdings" pitchFamily="2" charset="2"/>
              <a:buNone/>
            </a:pPr>
            <a:r>
              <a:rPr lang="en-US" sz="2800" b="1" dirty="0"/>
              <a:t>Use the One Sample z-test when:</a:t>
            </a:r>
          </a:p>
          <a:p>
            <a:pPr marL="0" indent="0">
              <a:buFont typeface="Wingdings" pitchFamily="2" charset="2"/>
              <a:buNone/>
            </a:pPr>
            <a:endParaRPr lang="en-US" sz="2800" dirty="0"/>
          </a:p>
          <a:p>
            <a:pPr marL="457200" indent="-457200">
              <a:spcBef>
                <a:spcPts val="1200"/>
              </a:spcBef>
              <a:spcAft>
                <a:spcPts val="1200"/>
              </a:spcAft>
              <a:buFont typeface="Arial" pitchFamily="34" charset="0"/>
              <a:buChar char="•"/>
            </a:pPr>
            <a:r>
              <a:rPr lang="en-US" sz="2400" dirty="0">
                <a:solidFill>
                  <a:schemeClr val="accent5">
                    <a:lumMod val="90000"/>
                  </a:schemeClr>
                </a:solidFill>
              </a:rPr>
              <a:t>You want to test for a </a:t>
            </a:r>
            <a:r>
              <a:rPr lang="en-US" sz="2400" b="1" dirty="0">
                <a:solidFill>
                  <a:schemeClr val="accent5">
                    <a:lumMod val="90000"/>
                  </a:schemeClr>
                </a:solidFill>
              </a:rPr>
              <a:t>difference</a:t>
            </a:r>
            <a:r>
              <a:rPr lang="en-US" sz="2400" dirty="0">
                <a:solidFill>
                  <a:schemeClr val="accent5">
                    <a:lumMod val="90000"/>
                  </a:schemeClr>
                </a:solidFill>
              </a:rPr>
              <a:t> between one </a:t>
            </a:r>
            <a:r>
              <a:rPr lang="en-US" sz="2400" b="1" dirty="0">
                <a:solidFill>
                  <a:schemeClr val="accent5">
                    <a:lumMod val="90000"/>
                  </a:schemeClr>
                </a:solidFill>
              </a:rPr>
              <a:t>sample mean </a:t>
            </a:r>
            <a:r>
              <a:rPr lang="en-US" sz="2400" dirty="0">
                <a:solidFill>
                  <a:schemeClr val="accent5">
                    <a:lumMod val="90000"/>
                  </a:schemeClr>
                </a:solidFill>
              </a:rPr>
              <a:t>and a larger population</a:t>
            </a:r>
          </a:p>
          <a:p>
            <a:pPr marL="457200" indent="-457200">
              <a:spcBef>
                <a:spcPts val="1200"/>
              </a:spcBef>
              <a:spcAft>
                <a:spcPts val="1200"/>
              </a:spcAft>
              <a:buFont typeface="Arial" pitchFamily="34" charset="0"/>
              <a:buChar char="•"/>
            </a:pPr>
            <a:r>
              <a:rPr lang="en-US" sz="2400" dirty="0">
                <a:solidFill>
                  <a:schemeClr val="accent5">
                    <a:lumMod val="90000"/>
                  </a:schemeClr>
                </a:solidFill>
              </a:rPr>
              <a:t>There is only </a:t>
            </a:r>
            <a:r>
              <a:rPr lang="en-US" sz="2400" b="1" dirty="0">
                <a:solidFill>
                  <a:schemeClr val="accent5">
                    <a:lumMod val="90000"/>
                  </a:schemeClr>
                </a:solidFill>
              </a:rPr>
              <a:t>one group </a:t>
            </a:r>
            <a:r>
              <a:rPr lang="en-US" sz="2400" dirty="0">
                <a:solidFill>
                  <a:schemeClr val="accent5">
                    <a:lumMod val="90000"/>
                  </a:schemeClr>
                </a:solidFill>
              </a:rPr>
              <a:t>being tested against the larger population</a:t>
            </a:r>
          </a:p>
          <a:p>
            <a:pPr marL="457200" indent="-457200">
              <a:spcBef>
                <a:spcPts val="1200"/>
              </a:spcBef>
              <a:spcAft>
                <a:spcPts val="1200"/>
              </a:spcAft>
              <a:buFont typeface="Arial" pitchFamily="34" charset="0"/>
              <a:buChar char="•"/>
            </a:pPr>
            <a:r>
              <a:rPr lang="en-US" sz="2400" dirty="0">
                <a:solidFill>
                  <a:srgbClr val="FF0000"/>
                </a:solidFill>
              </a:rPr>
              <a:t>You know (or can estimate) the mean and standard deviation of the population</a:t>
            </a:r>
          </a:p>
          <a:p>
            <a:pPr marL="457200" indent="-457200">
              <a:spcBef>
                <a:spcPts val="1200"/>
              </a:spcBef>
              <a:spcAft>
                <a:spcPts val="1200"/>
              </a:spcAft>
              <a:buFont typeface="Arial" pitchFamily="34" charset="0"/>
              <a:buChar char="•"/>
            </a:pPr>
            <a:r>
              <a:rPr lang="en-US" sz="2400" dirty="0">
                <a:solidFill>
                  <a:schemeClr val="accent5">
                    <a:lumMod val="90000"/>
                  </a:schemeClr>
                </a:solidFill>
              </a:rPr>
              <a:t>Data is </a:t>
            </a:r>
            <a:r>
              <a:rPr lang="en-US" sz="2400" b="1" dirty="0">
                <a:solidFill>
                  <a:schemeClr val="accent5">
                    <a:lumMod val="90000"/>
                  </a:schemeClr>
                </a:solidFill>
              </a:rPr>
              <a:t>normally distributed</a:t>
            </a:r>
          </a:p>
        </p:txBody>
      </p:sp>
      <p:sp>
        <p:nvSpPr>
          <p:cNvPr id="5" name="TextBox 4"/>
          <p:cNvSpPr txBox="1"/>
          <p:nvPr/>
        </p:nvSpPr>
        <p:spPr>
          <a:xfrm>
            <a:off x="5850467" y="5334000"/>
            <a:ext cx="2997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solidFill>
              </a:rPr>
              <a:t>Expert Information</a:t>
            </a:r>
          </a:p>
          <a:p>
            <a:pPr marL="285750" indent="-285750">
              <a:buFont typeface="Arial" panose="020B0604020202020204" pitchFamily="34" charset="0"/>
              <a:buChar char="•"/>
            </a:pPr>
            <a:r>
              <a:rPr lang="en-US" dirty="0">
                <a:solidFill>
                  <a:schemeClr val="accent6"/>
                </a:solidFill>
              </a:rPr>
              <a:t>Scientific Literature</a:t>
            </a:r>
          </a:p>
          <a:p>
            <a:pPr marL="285750" indent="-285750">
              <a:buFont typeface="Arial" panose="020B0604020202020204" pitchFamily="34" charset="0"/>
              <a:buChar char="•"/>
            </a:pPr>
            <a:r>
              <a:rPr lang="en-US" dirty="0">
                <a:solidFill>
                  <a:schemeClr val="accent6"/>
                </a:solidFill>
              </a:rPr>
              <a:t>Data archives</a:t>
            </a:r>
          </a:p>
          <a:p>
            <a:pPr marL="285750" indent="-285750">
              <a:buFont typeface="Arial" panose="020B0604020202020204" pitchFamily="34" charset="0"/>
              <a:buChar char="•"/>
            </a:pPr>
            <a:r>
              <a:rPr lang="en-US" dirty="0">
                <a:solidFill>
                  <a:schemeClr val="accent6"/>
                </a:solidFill>
              </a:rPr>
              <a:t>Meaningful (hypothesized value)</a:t>
            </a:r>
          </a:p>
        </p:txBody>
      </p:sp>
      <p:cxnSp>
        <p:nvCxnSpPr>
          <p:cNvPr id="7" name="Straight Arrow Connector 6"/>
          <p:cNvCxnSpPr/>
          <p:nvPr/>
        </p:nvCxnSpPr>
        <p:spPr>
          <a:xfrm>
            <a:off x="5105400" y="5334000"/>
            <a:ext cx="8382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25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sz="3600" dirty="0">
                <a:solidFill>
                  <a:srgbClr val="0070C0"/>
                </a:solidFill>
              </a:rPr>
              <a:t>Hypothesis Testing </a:t>
            </a:r>
          </a:p>
        </p:txBody>
      </p:sp>
      <p:sp>
        <p:nvSpPr>
          <p:cNvPr id="1029" name="Rectangle 3"/>
          <p:cNvSpPr>
            <a:spLocks noGrp="1" noChangeArrowheads="1"/>
          </p:cNvSpPr>
          <p:nvPr>
            <p:ph idx="1"/>
          </p:nvPr>
        </p:nvSpPr>
        <p:spPr/>
        <p:txBody>
          <a:bodyPr>
            <a:normAutofit/>
          </a:bodyPr>
          <a:lstStyle/>
          <a:p>
            <a:pPr eaLnBrk="1" hangingPunct="1">
              <a:lnSpc>
                <a:spcPct val="90000"/>
              </a:lnSpc>
            </a:pPr>
            <a:r>
              <a:rPr lang="en-US" sz="2100" dirty="0"/>
              <a:t>All inferential tests include a formula that quantifies what you are testing (</a:t>
            </a:r>
            <a:r>
              <a:rPr lang="en-US" sz="2100" b="1" dirty="0"/>
              <a:t>test statistic</a:t>
            </a:r>
            <a:r>
              <a:rPr lang="en-US" sz="2100" dirty="0"/>
              <a:t>).</a:t>
            </a:r>
          </a:p>
        </p:txBody>
      </p:sp>
      <p:sp>
        <p:nvSpPr>
          <p:cNvPr id="1030" name="Rectangle 5"/>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6" name="Object 2"/>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2" imgW="838597" imgH="228997" progId="Equation.DSMT4">
                  <p:embed/>
                </p:oleObj>
              </mc:Choice>
              <mc:Fallback>
                <p:oleObj r:id="rId2" imgW="838597" imgH="228997" progId="Equation.DSMT4">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7" name="Object 3"/>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4" imgW="838597" imgH="228997" progId="Equation.DSMT4">
                  <p:embed/>
                </p:oleObj>
              </mc:Choice>
              <mc:Fallback>
                <p:oleObj r:id="rId4" imgW="838597" imgH="228997" progId="Equation.DSMT4">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838200" y="4382535"/>
            <a:ext cx="3658303" cy="1117206"/>
          </a:xfrm>
          <a:prstGeom prst="rect">
            <a:avLst/>
          </a:prstGeom>
        </p:spPr>
      </p:pic>
      <p:pic>
        <p:nvPicPr>
          <p:cNvPr id="3" name="Picture 2"/>
          <p:cNvPicPr>
            <a:picLocks noChangeAspect="1"/>
          </p:cNvPicPr>
          <p:nvPr/>
        </p:nvPicPr>
        <p:blipFill>
          <a:blip r:embed="rId6"/>
          <a:stretch>
            <a:fillRect/>
          </a:stretch>
        </p:blipFill>
        <p:spPr>
          <a:xfrm>
            <a:off x="1023225" y="3050269"/>
            <a:ext cx="1807369" cy="871538"/>
          </a:xfrm>
          <a:prstGeom prst="rect">
            <a:avLst/>
          </a:prstGeom>
        </p:spPr>
      </p:pic>
      <p:pic>
        <p:nvPicPr>
          <p:cNvPr id="4" name="Picture 3"/>
          <p:cNvPicPr>
            <a:picLocks noChangeAspect="1"/>
          </p:cNvPicPr>
          <p:nvPr/>
        </p:nvPicPr>
        <p:blipFill>
          <a:blip r:embed="rId7"/>
          <a:stretch>
            <a:fillRect/>
          </a:stretch>
        </p:blipFill>
        <p:spPr>
          <a:xfrm>
            <a:off x="5510677" y="5623182"/>
            <a:ext cx="3633323" cy="927842"/>
          </a:xfrm>
          <a:prstGeom prst="rect">
            <a:avLst/>
          </a:prstGeom>
        </p:spPr>
      </p:pic>
      <p:pic>
        <p:nvPicPr>
          <p:cNvPr id="5" name="Picture 4"/>
          <p:cNvPicPr>
            <a:picLocks noChangeAspect="1"/>
          </p:cNvPicPr>
          <p:nvPr/>
        </p:nvPicPr>
        <p:blipFill>
          <a:blip r:embed="rId8"/>
          <a:stretch>
            <a:fillRect/>
          </a:stretch>
        </p:blipFill>
        <p:spPr>
          <a:xfrm>
            <a:off x="969061" y="5639471"/>
            <a:ext cx="1843246" cy="981082"/>
          </a:xfrm>
          <a:prstGeom prst="rect">
            <a:avLst/>
          </a:prstGeom>
        </p:spPr>
      </p:pic>
      <p:pic>
        <p:nvPicPr>
          <p:cNvPr id="6" name="Picture 5"/>
          <p:cNvPicPr>
            <a:picLocks noChangeAspect="1"/>
          </p:cNvPicPr>
          <p:nvPr/>
        </p:nvPicPr>
        <p:blipFill>
          <a:blip r:embed="rId9"/>
          <a:stretch>
            <a:fillRect/>
          </a:stretch>
        </p:blipFill>
        <p:spPr>
          <a:xfrm>
            <a:off x="5510677" y="2960682"/>
            <a:ext cx="2667532" cy="1803140"/>
          </a:xfrm>
          <a:prstGeom prst="rect">
            <a:avLst/>
          </a:prstGeom>
        </p:spPr>
      </p:pic>
      <p:sp>
        <p:nvSpPr>
          <p:cNvPr id="7" name="TextBox 6">
            <a:extLst>
              <a:ext uri="{FF2B5EF4-FFF2-40B4-BE49-F238E27FC236}">
                <a16:creationId xmlns:a16="http://schemas.microsoft.com/office/drawing/2014/main" id="{66E54FE5-261C-9D1C-F4D7-343438D8E763}"/>
              </a:ext>
            </a:extLst>
          </p:cNvPr>
          <p:cNvSpPr txBox="1"/>
          <p:nvPr/>
        </p:nvSpPr>
        <p:spPr>
          <a:xfrm>
            <a:off x="5195231" y="5312904"/>
            <a:ext cx="1236236" cy="369332"/>
          </a:xfrm>
          <a:prstGeom prst="rect">
            <a:avLst/>
          </a:prstGeom>
          <a:noFill/>
        </p:spPr>
        <p:txBody>
          <a:bodyPr wrap="none" rtlCol="0">
            <a:spAutoFit/>
          </a:bodyPr>
          <a:lstStyle/>
          <a:p>
            <a:r>
              <a:rPr lang="en-US" dirty="0">
                <a:solidFill>
                  <a:srgbClr val="0070C0"/>
                </a:solidFill>
                <a:latin typeface="+mj-lt"/>
              </a:rPr>
              <a:t>Correlation</a:t>
            </a:r>
          </a:p>
        </p:txBody>
      </p:sp>
      <p:sp>
        <p:nvSpPr>
          <p:cNvPr id="8" name="TextBox 7">
            <a:extLst>
              <a:ext uri="{FF2B5EF4-FFF2-40B4-BE49-F238E27FC236}">
                <a16:creationId xmlns:a16="http://schemas.microsoft.com/office/drawing/2014/main" id="{104C109B-943E-9739-BCAD-196CDA6C7FF0}"/>
              </a:ext>
            </a:extLst>
          </p:cNvPr>
          <p:cNvSpPr txBox="1"/>
          <p:nvPr/>
        </p:nvSpPr>
        <p:spPr>
          <a:xfrm>
            <a:off x="5080846" y="2545773"/>
            <a:ext cx="800219" cy="369332"/>
          </a:xfrm>
          <a:prstGeom prst="rect">
            <a:avLst/>
          </a:prstGeom>
          <a:noFill/>
        </p:spPr>
        <p:txBody>
          <a:bodyPr wrap="none" rtlCol="0">
            <a:spAutoFit/>
          </a:bodyPr>
          <a:lstStyle/>
          <a:p>
            <a:r>
              <a:rPr lang="en-US" dirty="0" err="1">
                <a:solidFill>
                  <a:srgbClr val="0070C0"/>
                </a:solidFill>
                <a:latin typeface="+mj-lt"/>
              </a:rPr>
              <a:t>Anova</a:t>
            </a:r>
            <a:endParaRPr lang="en-US" dirty="0">
              <a:solidFill>
                <a:srgbClr val="0070C0"/>
              </a:solidFill>
              <a:latin typeface="+mj-lt"/>
            </a:endParaRPr>
          </a:p>
        </p:txBody>
      </p:sp>
      <p:sp>
        <p:nvSpPr>
          <p:cNvPr id="10" name="TextBox 9">
            <a:extLst>
              <a:ext uri="{FF2B5EF4-FFF2-40B4-BE49-F238E27FC236}">
                <a16:creationId xmlns:a16="http://schemas.microsoft.com/office/drawing/2014/main" id="{484BA149-1531-BD40-7015-D8A14D5BFAE5}"/>
              </a:ext>
            </a:extLst>
          </p:cNvPr>
          <p:cNvSpPr txBox="1"/>
          <p:nvPr/>
        </p:nvSpPr>
        <p:spPr>
          <a:xfrm>
            <a:off x="698136" y="4218295"/>
            <a:ext cx="646331" cy="369332"/>
          </a:xfrm>
          <a:prstGeom prst="rect">
            <a:avLst/>
          </a:prstGeom>
          <a:noFill/>
        </p:spPr>
        <p:txBody>
          <a:bodyPr wrap="none" rtlCol="0">
            <a:spAutoFit/>
          </a:bodyPr>
          <a:lstStyle/>
          <a:p>
            <a:r>
              <a:rPr lang="en-US" dirty="0">
                <a:solidFill>
                  <a:srgbClr val="0070C0"/>
                </a:solidFill>
                <a:latin typeface="+mj-lt"/>
              </a:rPr>
              <a:t>t-test</a:t>
            </a:r>
          </a:p>
        </p:txBody>
      </p:sp>
      <p:sp>
        <p:nvSpPr>
          <p:cNvPr id="11" name="TextBox 10">
            <a:extLst>
              <a:ext uri="{FF2B5EF4-FFF2-40B4-BE49-F238E27FC236}">
                <a16:creationId xmlns:a16="http://schemas.microsoft.com/office/drawing/2014/main" id="{E9729078-41EA-B72D-F740-73F393343DD6}"/>
              </a:ext>
            </a:extLst>
          </p:cNvPr>
          <p:cNvSpPr txBox="1"/>
          <p:nvPr/>
        </p:nvSpPr>
        <p:spPr>
          <a:xfrm>
            <a:off x="698136" y="2539916"/>
            <a:ext cx="1774845" cy="369332"/>
          </a:xfrm>
          <a:prstGeom prst="rect">
            <a:avLst/>
          </a:prstGeom>
          <a:noFill/>
        </p:spPr>
        <p:txBody>
          <a:bodyPr wrap="none" rtlCol="0">
            <a:spAutoFit/>
          </a:bodyPr>
          <a:lstStyle/>
          <a:p>
            <a:r>
              <a:rPr lang="en-US" dirty="0">
                <a:solidFill>
                  <a:srgbClr val="0070C0"/>
                </a:solidFill>
                <a:latin typeface="+mj-lt"/>
              </a:rPr>
              <a:t>One sample z-</a:t>
            </a:r>
            <a:r>
              <a:rPr lang="en-US" dirty="0" err="1">
                <a:solidFill>
                  <a:srgbClr val="0070C0"/>
                </a:solidFill>
                <a:latin typeface="+mj-lt"/>
              </a:rPr>
              <a:t>tes</a:t>
            </a:r>
            <a:endParaRPr lang="en-US" dirty="0">
              <a:solidFill>
                <a:srgbClr val="0070C0"/>
              </a:solidFill>
              <a:latin typeface="+mj-lt"/>
            </a:endParaRPr>
          </a:p>
        </p:txBody>
      </p:sp>
    </p:spTree>
    <p:extLst>
      <p:ext uri="{BB962C8B-B14F-4D97-AF65-F5344CB8AC3E}">
        <p14:creationId xmlns:p14="http://schemas.microsoft.com/office/powerpoint/2010/main" val="12641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105"/>
          <p:cNvSpPr txBox="1">
            <a:spLocks noChangeArrowheads="1"/>
          </p:cNvSpPr>
          <p:nvPr/>
        </p:nvSpPr>
        <p:spPr bwMode="auto">
          <a:xfrm>
            <a:off x="726234" y="0"/>
            <a:ext cx="81129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sz="4200" dirty="0">
                <a:solidFill>
                  <a:schemeClr val="tx2"/>
                </a:solidFill>
                <a:latin typeface="+mj-lt"/>
                <a:ea typeface="+mj-ea"/>
                <a:cs typeface="+mj-cs"/>
              </a:rPr>
              <a:t>Flowcharts: </a:t>
            </a:r>
            <a:r>
              <a:rPr lang="en-GB" sz="2800" dirty="0">
                <a:solidFill>
                  <a:schemeClr val="tx2"/>
                </a:solidFill>
                <a:latin typeface="+mj-lt"/>
                <a:ea typeface="+mj-ea"/>
                <a:cs typeface="+mj-cs"/>
              </a:rPr>
              <a:t>Keeping it simple with questions</a:t>
            </a:r>
          </a:p>
        </p:txBody>
      </p:sp>
      <p:pic>
        <p:nvPicPr>
          <p:cNvPr id="1026" name="Picture 2">
            <a:extLst>
              <a:ext uri="{FF2B5EF4-FFF2-40B4-BE49-F238E27FC236}">
                <a16:creationId xmlns:a16="http://schemas.microsoft.com/office/drawing/2014/main" id="{FA085ED5-2437-42D0-9D26-448E97EFAB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76400"/>
            <a:ext cx="9144000" cy="397986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6728C6AC-6180-4A0C-9117-97B7867C8271}"/>
              </a:ext>
            </a:extLst>
          </p:cNvPr>
          <p:cNvCxnSpPr>
            <a:cxnSpLocks/>
          </p:cNvCxnSpPr>
          <p:nvPr/>
        </p:nvCxnSpPr>
        <p:spPr>
          <a:xfrm flipH="1">
            <a:off x="2895600" y="2743200"/>
            <a:ext cx="1676400" cy="381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359B0-8993-479F-A0C2-6F344671FECB}"/>
              </a:ext>
            </a:extLst>
          </p:cNvPr>
          <p:cNvCxnSpPr>
            <a:cxnSpLocks/>
          </p:cNvCxnSpPr>
          <p:nvPr/>
        </p:nvCxnSpPr>
        <p:spPr>
          <a:xfrm flipH="1">
            <a:off x="1981200" y="3276600"/>
            <a:ext cx="381000" cy="1524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901B88-6D77-4A5B-9B05-C01AFA41AF0A}"/>
              </a:ext>
            </a:extLst>
          </p:cNvPr>
          <p:cNvCxnSpPr>
            <a:cxnSpLocks/>
          </p:cNvCxnSpPr>
          <p:nvPr/>
        </p:nvCxnSpPr>
        <p:spPr>
          <a:xfrm flipH="1">
            <a:off x="914400" y="3590131"/>
            <a:ext cx="838200" cy="14366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A53E86-9A52-4D42-AF2D-CEC94DB407F4}"/>
              </a:ext>
            </a:extLst>
          </p:cNvPr>
          <p:cNvCxnSpPr>
            <a:cxnSpLocks/>
          </p:cNvCxnSpPr>
          <p:nvPr/>
        </p:nvCxnSpPr>
        <p:spPr>
          <a:xfrm flipH="1">
            <a:off x="381000" y="3886200"/>
            <a:ext cx="228600" cy="1524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67C57D-19DE-4AD1-8635-D037F5B7224D}"/>
              </a:ext>
            </a:extLst>
          </p:cNvPr>
          <p:cNvCxnSpPr>
            <a:cxnSpLocks/>
          </p:cNvCxnSpPr>
          <p:nvPr/>
        </p:nvCxnSpPr>
        <p:spPr>
          <a:xfrm>
            <a:off x="457200" y="4114800"/>
            <a:ext cx="0" cy="381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DEC50DD-22E9-4EC7-AD41-E14DD39B8146}"/>
              </a:ext>
            </a:extLst>
          </p:cNvPr>
          <p:cNvCxnSpPr>
            <a:cxnSpLocks/>
          </p:cNvCxnSpPr>
          <p:nvPr/>
        </p:nvCxnSpPr>
        <p:spPr>
          <a:xfrm>
            <a:off x="457200" y="4724400"/>
            <a:ext cx="0" cy="381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50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would you run a                          one-sample z-test?</a:t>
            </a:r>
          </a:p>
        </p:txBody>
      </p:sp>
      <p:grpSp>
        <p:nvGrpSpPr>
          <p:cNvPr id="11" name="Group 10"/>
          <p:cNvGrpSpPr/>
          <p:nvPr/>
        </p:nvGrpSpPr>
        <p:grpSpPr>
          <a:xfrm>
            <a:off x="2971800" y="1594761"/>
            <a:ext cx="5301451" cy="714713"/>
            <a:chOff x="2362200" y="1776551"/>
            <a:chExt cx="5301451" cy="714713"/>
          </a:xfrm>
        </p:grpSpPr>
        <p:sp>
          <p:nvSpPr>
            <p:cNvPr id="5" name="TextBox 4"/>
            <p:cNvSpPr txBox="1"/>
            <p:nvPr/>
          </p:nvSpPr>
          <p:spPr>
            <a:xfrm>
              <a:off x="4144706" y="1776551"/>
              <a:ext cx="2595647" cy="369332"/>
            </a:xfrm>
            <a:prstGeom prst="rect">
              <a:avLst/>
            </a:prstGeom>
            <a:noFill/>
          </p:spPr>
          <p:txBody>
            <a:bodyPr wrap="none" rtlCol="0">
              <a:spAutoFit/>
            </a:bodyPr>
            <a:lstStyle/>
            <a:p>
              <a:r>
                <a:rPr lang="en-US" dirty="0"/>
                <a:t>Type of Response Data</a:t>
              </a:r>
            </a:p>
          </p:txBody>
        </p:sp>
        <p:sp>
          <p:nvSpPr>
            <p:cNvPr id="6" name="TextBox 5"/>
            <p:cNvSpPr txBox="1"/>
            <p:nvPr/>
          </p:nvSpPr>
          <p:spPr>
            <a:xfrm>
              <a:off x="2362200" y="2121932"/>
              <a:ext cx="5301451" cy="369332"/>
            </a:xfrm>
            <a:prstGeom prst="rect">
              <a:avLst/>
            </a:prstGeom>
            <a:noFill/>
            <a:ln>
              <a:solidFill>
                <a:schemeClr val="accent5">
                  <a:lumMod val="75000"/>
                </a:schemeClr>
              </a:solidFill>
            </a:ln>
          </p:spPr>
          <p:txBody>
            <a:bodyPr wrap="none" rtlCol="0">
              <a:spAutoFit/>
            </a:bodyPr>
            <a:lstStyle/>
            <a:p>
              <a:r>
                <a:rPr lang="en-US" i="1" dirty="0">
                  <a:solidFill>
                    <a:srgbClr val="00B050"/>
                  </a:solidFill>
                </a:rPr>
                <a:t>Continuous     Counts (Frequency) 	    Categorical</a:t>
              </a:r>
            </a:p>
          </p:txBody>
        </p:sp>
      </p:grpSp>
      <p:grpSp>
        <p:nvGrpSpPr>
          <p:cNvPr id="10" name="Group 9"/>
          <p:cNvGrpSpPr/>
          <p:nvPr/>
        </p:nvGrpSpPr>
        <p:grpSpPr>
          <a:xfrm>
            <a:off x="1447800" y="2750769"/>
            <a:ext cx="4724370" cy="668442"/>
            <a:chOff x="530263" y="2565454"/>
            <a:chExt cx="4724370" cy="668442"/>
          </a:xfrm>
        </p:grpSpPr>
        <p:sp>
          <p:nvSpPr>
            <p:cNvPr id="7" name="TextBox 6"/>
            <p:cNvSpPr txBox="1"/>
            <p:nvPr/>
          </p:nvSpPr>
          <p:spPr>
            <a:xfrm>
              <a:off x="1571097" y="2565454"/>
              <a:ext cx="2159566" cy="369332"/>
            </a:xfrm>
            <a:prstGeom prst="rect">
              <a:avLst/>
            </a:prstGeom>
            <a:noFill/>
          </p:spPr>
          <p:txBody>
            <a:bodyPr wrap="none" rtlCol="0">
              <a:spAutoFit/>
            </a:bodyPr>
            <a:lstStyle/>
            <a:p>
              <a:r>
                <a:rPr lang="en-US" dirty="0"/>
                <a:t>Research Question</a:t>
              </a:r>
            </a:p>
          </p:txBody>
        </p:sp>
        <p:sp>
          <p:nvSpPr>
            <p:cNvPr id="8" name="TextBox 7"/>
            <p:cNvSpPr txBox="1"/>
            <p:nvPr/>
          </p:nvSpPr>
          <p:spPr>
            <a:xfrm>
              <a:off x="530263" y="2864564"/>
              <a:ext cx="4724370" cy="369332"/>
            </a:xfrm>
            <a:prstGeom prst="rect">
              <a:avLst/>
            </a:prstGeom>
            <a:noFill/>
            <a:ln>
              <a:solidFill>
                <a:schemeClr val="accent5">
                  <a:lumMod val="75000"/>
                </a:schemeClr>
              </a:solidFill>
            </a:ln>
          </p:spPr>
          <p:txBody>
            <a:bodyPr wrap="none" rtlCol="0">
              <a:spAutoFit/>
            </a:bodyPr>
            <a:lstStyle/>
            <a:p>
              <a:r>
                <a:rPr lang="en-US" i="1" dirty="0">
                  <a:solidFill>
                    <a:srgbClr val="00B050"/>
                  </a:solidFill>
                </a:rPr>
                <a:t>Difference      Relationships       Predictions</a:t>
              </a:r>
            </a:p>
          </p:txBody>
        </p:sp>
      </p:grpSp>
      <p:grpSp>
        <p:nvGrpSpPr>
          <p:cNvPr id="16" name="Group 15"/>
          <p:cNvGrpSpPr/>
          <p:nvPr/>
        </p:nvGrpSpPr>
        <p:grpSpPr>
          <a:xfrm>
            <a:off x="1016332" y="3860506"/>
            <a:ext cx="2565068" cy="651032"/>
            <a:chOff x="1955074" y="3532761"/>
            <a:chExt cx="2565068" cy="651032"/>
          </a:xfrm>
        </p:grpSpPr>
        <p:sp>
          <p:nvSpPr>
            <p:cNvPr id="9" name="TextBox 8"/>
            <p:cNvSpPr txBox="1"/>
            <p:nvPr/>
          </p:nvSpPr>
          <p:spPr>
            <a:xfrm>
              <a:off x="1975856" y="3532761"/>
              <a:ext cx="2544286" cy="369332"/>
            </a:xfrm>
            <a:prstGeom prst="rect">
              <a:avLst/>
            </a:prstGeom>
            <a:noFill/>
          </p:spPr>
          <p:txBody>
            <a:bodyPr wrap="none" rtlCol="0">
              <a:spAutoFit/>
            </a:bodyPr>
            <a:lstStyle/>
            <a:p>
              <a:r>
                <a:rPr lang="en-US" dirty="0"/>
                <a:t># Samples to Compare</a:t>
              </a:r>
            </a:p>
          </p:txBody>
        </p:sp>
        <p:sp>
          <p:nvSpPr>
            <p:cNvPr id="12" name="TextBox 11"/>
            <p:cNvSpPr txBox="1"/>
            <p:nvPr/>
          </p:nvSpPr>
          <p:spPr>
            <a:xfrm>
              <a:off x="1955074" y="3876016"/>
              <a:ext cx="2460417" cy="307777"/>
            </a:xfrm>
            <a:prstGeom prst="rect">
              <a:avLst/>
            </a:prstGeom>
            <a:noFill/>
            <a:ln>
              <a:solidFill>
                <a:schemeClr val="accent5">
                  <a:lumMod val="75000"/>
                </a:schemeClr>
              </a:solidFill>
            </a:ln>
          </p:spPr>
          <p:txBody>
            <a:bodyPr wrap="none" rtlCol="0">
              <a:spAutoFit/>
            </a:bodyPr>
            <a:lstStyle/>
            <a:p>
              <a:r>
                <a:rPr lang="en-US" sz="1400" i="1" dirty="0">
                  <a:solidFill>
                    <a:srgbClr val="00B050"/>
                  </a:solidFill>
                </a:rPr>
                <a:t>   One        	Two         	&gt;Two</a:t>
              </a:r>
            </a:p>
          </p:txBody>
        </p:sp>
      </p:grpSp>
      <p:sp>
        <p:nvSpPr>
          <p:cNvPr id="18" name="TextBox 17"/>
          <p:cNvSpPr txBox="1"/>
          <p:nvPr/>
        </p:nvSpPr>
        <p:spPr>
          <a:xfrm>
            <a:off x="-76200" y="4698842"/>
            <a:ext cx="1155360" cy="1384995"/>
          </a:xfrm>
          <a:prstGeom prst="rect">
            <a:avLst/>
          </a:prstGeom>
          <a:solidFill>
            <a:srgbClr val="FFFFFF"/>
          </a:solidFill>
        </p:spPr>
        <p:txBody>
          <a:bodyPr wrap="square" rtlCol="0">
            <a:spAutoFit/>
          </a:bodyPr>
          <a:lstStyle/>
          <a:p>
            <a:pPr algn="r"/>
            <a:endParaRPr lang="en-US" sz="1400" i="1" dirty="0">
              <a:solidFill>
                <a:srgbClr val="FFC000"/>
              </a:solidFill>
            </a:endParaRPr>
          </a:p>
          <a:p>
            <a:pPr algn="r"/>
            <a:r>
              <a:rPr lang="en-US" sz="1400" i="1" dirty="0">
                <a:solidFill>
                  <a:srgbClr val="FFC000"/>
                </a:solidFill>
              </a:rPr>
              <a:t>Parametric</a:t>
            </a:r>
          </a:p>
          <a:p>
            <a:pPr algn="r"/>
            <a:endParaRPr lang="en-US" sz="1400" i="1" dirty="0">
              <a:solidFill>
                <a:srgbClr val="FFC000"/>
              </a:solidFill>
            </a:endParaRPr>
          </a:p>
          <a:p>
            <a:pPr algn="r"/>
            <a:endParaRPr lang="en-US" sz="1400" i="1" dirty="0">
              <a:solidFill>
                <a:srgbClr val="FFC000"/>
              </a:solidFill>
            </a:endParaRPr>
          </a:p>
          <a:p>
            <a:pPr algn="r"/>
            <a:r>
              <a:rPr lang="en-US" sz="1400" i="1" dirty="0">
                <a:solidFill>
                  <a:srgbClr val="FFC000"/>
                </a:solidFill>
              </a:rPr>
              <a:t>Non-Parametric</a:t>
            </a:r>
          </a:p>
        </p:txBody>
      </p:sp>
      <p:sp>
        <p:nvSpPr>
          <p:cNvPr id="19" name="TextBox 18"/>
          <p:cNvSpPr txBox="1"/>
          <p:nvPr/>
        </p:nvSpPr>
        <p:spPr>
          <a:xfrm>
            <a:off x="1068838" y="4910093"/>
            <a:ext cx="1146363" cy="523220"/>
          </a:xfrm>
          <a:prstGeom prst="rect">
            <a:avLst/>
          </a:prstGeom>
          <a:solidFill>
            <a:schemeClr val="bg2"/>
          </a:solidFill>
        </p:spPr>
        <p:txBody>
          <a:bodyPr wrap="square" rtlCol="0">
            <a:spAutoFit/>
          </a:bodyPr>
          <a:lstStyle/>
          <a:p>
            <a:r>
              <a:rPr lang="en-US" sz="1400" dirty="0">
                <a:solidFill>
                  <a:srgbClr val="FFFFFF"/>
                </a:solidFill>
              </a:rPr>
              <a:t>One sample z-test</a:t>
            </a:r>
          </a:p>
        </p:txBody>
      </p:sp>
      <p:sp>
        <p:nvSpPr>
          <p:cNvPr id="20" name="TextBox 19"/>
          <p:cNvSpPr txBox="1"/>
          <p:nvPr/>
        </p:nvSpPr>
        <p:spPr>
          <a:xfrm>
            <a:off x="1045513" y="5599455"/>
            <a:ext cx="1177649" cy="738664"/>
          </a:xfrm>
          <a:prstGeom prst="rect">
            <a:avLst/>
          </a:prstGeom>
          <a:solidFill>
            <a:schemeClr val="bg2"/>
          </a:solidFill>
        </p:spPr>
        <p:txBody>
          <a:bodyPr wrap="square" rtlCol="0">
            <a:spAutoFit/>
          </a:bodyPr>
          <a:lstStyle/>
          <a:p>
            <a:r>
              <a:rPr lang="en-US" sz="1400" dirty="0">
                <a:solidFill>
                  <a:srgbClr val="FFFFFF"/>
                </a:solidFill>
              </a:rPr>
              <a:t>Wilcoxon signed rank</a:t>
            </a:r>
          </a:p>
          <a:p>
            <a:r>
              <a:rPr lang="en-US" sz="1400" dirty="0">
                <a:solidFill>
                  <a:srgbClr val="FFFFFF"/>
                </a:solidFill>
              </a:rPr>
              <a:t>z-test</a:t>
            </a:r>
          </a:p>
        </p:txBody>
      </p:sp>
      <p:cxnSp>
        <p:nvCxnSpPr>
          <p:cNvPr id="31" name="Straight Arrow Connector 30"/>
          <p:cNvCxnSpPr/>
          <p:nvPr/>
        </p:nvCxnSpPr>
        <p:spPr>
          <a:xfrm>
            <a:off x="3604459" y="2273932"/>
            <a:ext cx="0" cy="42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489810"/>
            <a:ext cx="0" cy="42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514049" y="4457978"/>
            <a:ext cx="0" cy="42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10000" y="5433313"/>
            <a:ext cx="3339376" cy="923330"/>
          </a:xfrm>
          <a:prstGeom prst="rect">
            <a:avLst/>
          </a:prstGeom>
          <a:noFill/>
        </p:spPr>
        <p:txBody>
          <a:bodyPr wrap="none" rtlCol="0">
            <a:spAutoFit/>
          </a:bodyPr>
          <a:lstStyle/>
          <a:p>
            <a:r>
              <a:rPr lang="en-US" dirty="0">
                <a:solidFill>
                  <a:srgbClr val="FF0000"/>
                </a:solidFill>
              </a:rPr>
              <a:t>Keywords:  	One sample</a:t>
            </a:r>
          </a:p>
          <a:p>
            <a:r>
              <a:rPr lang="en-US" dirty="0">
                <a:solidFill>
                  <a:srgbClr val="FF0000"/>
                </a:solidFill>
              </a:rPr>
              <a:t>		Population</a:t>
            </a:r>
          </a:p>
          <a:p>
            <a:r>
              <a:rPr lang="en-US" dirty="0">
                <a:solidFill>
                  <a:srgbClr val="FF0000"/>
                </a:solidFill>
              </a:rPr>
              <a:t>		Difference</a:t>
            </a:r>
          </a:p>
        </p:txBody>
      </p:sp>
    </p:spTree>
    <p:extLst>
      <p:ext uri="{BB962C8B-B14F-4D97-AF65-F5344CB8AC3E}">
        <p14:creationId xmlns:p14="http://schemas.microsoft.com/office/powerpoint/2010/main" val="262214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CF4525-DCF5-EC18-3E1C-0AA6F22EDAEF}"/>
              </a:ext>
            </a:extLst>
          </p:cNvPr>
          <p:cNvSpPr>
            <a:spLocks noGrp="1"/>
          </p:cNvSpPr>
          <p:nvPr>
            <p:ph type="title"/>
          </p:nvPr>
        </p:nvSpPr>
        <p:spPr/>
        <p:txBody>
          <a:bodyPr/>
          <a:lstStyle/>
          <a:p>
            <a:r>
              <a:rPr lang="en-US" sz="3200" dirty="0">
                <a:solidFill>
                  <a:srgbClr val="0070C0"/>
                </a:solidFill>
              </a:rPr>
              <a:t>When would you run a one-sample z-test?</a:t>
            </a:r>
          </a:p>
        </p:txBody>
      </p:sp>
      <p:sp>
        <p:nvSpPr>
          <p:cNvPr id="4" name="Content Placeholder 3">
            <a:extLst>
              <a:ext uri="{FF2B5EF4-FFF2-40B4-BE49-F238E27FC236}">
                <a16:creationId xmlns:a16="http://schemas.microsoft.com/office/drawing/2014/main" id="{D1A2AEA2-1878-813E-350D-9E897EF66559}"/>
              </a:ext>
            </a:extLst>
          </p:cNvPr>
          <p:cNvSpPr>
            <a:spLocks noGrp="1"/>
          </p:cNvSpPr>
          <p:nvPr>
            <p:ph idx="1"/>
          </p:nvPr>
        </p:nvSpPr>
        <p:spPr/>
        <p:txBody>
          <a:bodyPr/>
          <a:lstStyle/>
          <a:p>
            <a:pPr marL="0" indent="0">
              <a:buNone/>
            </a:pPr>
            <a:r>
              <a:rPr lang="en-US" dirty="0">
                <a:solidFill>
                  <a:srgbClr val="FF0000"/>
                </a:solidFill>
              </a:rPr>
              <a:t>Z-test (one sample compared to a population)</a:t>
            </a:r>
          </a:p>
          <a:p>
            <a:pPr marL="400050" lvl="1" indent="0">
              <a:buNone/>
            </a:pPr>
            <a:r>
              <a:rPr lang="en-US" sz="2400" dirty="0"/>
              <a:t>We tested to see if the hatchling success rate of 10 micro-plastics exposed turtle nests was lower than the hatchling success in the general population. </a:t>
            </a:r>
          </a:p>
          <a:p>
            <a:pPr marL="400050" lvl="1" indent="0">
              <a:buNone/>
            </a:pPr>
            <a:endParaRPr lang="en-US" dirty="0"/>
          </a:p>
          <a:p>
            <a:pPr marL="400050" lvl="1" indent="-400050">
              <a:buNone/>
            </a:pPr>
            <a:r>
              <a:rPr lang="en-US" sz="2800" dirty="0">
                <a:solidFill>
                  <a:srgbClr val="FF0000"/>
                </a:solidFill>
                <a:ea typeface="+mn-ea"/>
                <a:cs typeface="+mn-cs"/>
              </a:rPr>
              <a:t>t-test (two samples compared to each other)</a:t>
            </a:r>
          </a:p>
          <a:p>
            <a:pPr marL="400050" lvl="1" indent="-400050">
              <a:buNone/>
            </a:pPr>
            <a:r>
              <a:rPr lang="en-US" dirty="0"/>
              <a:t>	</a:t>
            </a:r>
            <a:r>
              <a:rPr lang="en-US" sz="2400" dirty="0"/>
              <a:t>We tested to see if there was a significant difference between hatching rates of turtles who have consumed microplastics versus those that have not.</a:t>
            </a:r>
            <a:endParaRPr lang="en-US" dirty="0"/>
          </a:p>
        </p:txBody>
      </p:sp>
    </p:spTree>
    <p:extLst>
      <p:ext uri="{BB962C8B-B14F-4D97-AF65-F5344CB8AC3E}">
        <p14:creationId xmlns:p14="http://schemas.microsoft.com/office/powerpoint/2010/main" val="3545562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Content Placeholder 2"/>
          <p:cNvSpPr>
            <a:spLocks noGrp="1"/>
          </p:cNvSpPr>
          <p:nvPr>
            <p:ph idx="1"/>
          </p:nvPr>
        </p:nvSpPr>
        <p:spPr/>
        <p:txBody>
          <a:bodyPr/>
          <a:lstStyle/>
          <a:p>
            <a:r>
              <a:rPr lang="en-US" sz="1600" dirty="0"/>
              <a:t>Assume you have a sample of </a:t>
            </a:r>
            <a:r>
              <a:rPr lang="en-US" sz="1600" dirty="0">
                <a:solidFill>
                  <a:srgbClr val="FF0000"/>
                </a:solidFill>
              </a:rPr>
              <a:t>20</a:t>
            </a:r>
            <a:r>
              <a:rPr lang="en-US" sz="1600" dirty="0"/>
              <a:t> observations.</a:t>
            </a:r>
          </a:p>
          <a:p>
            <a:r>
              <a:rPr lang="en-US" sz="1600" dirty="0"/>
              <a:t>The mean of this sample is </a:t>
            </a:r>
            <a:r>
              <a:rPr lang="en-US" sz="1600" dirty="0">
                <a:solidFill>
                  <a:srgbClr val="FF0000"/>
                </a:solidFill>
              </a:rPr>
              <a:t>150</a:t>
            </a:r>
            <a:r>
              <a:rPr lang="en-US" sz="1600" dirty="0"/>
              <a:t> and you just want to see if there is a difference between the sample mean and larger population mean (</a:t>
            </a:r>
            <a:r>
              <a:rPr lang="en-US" sz="1600" b="1" dirty="0"/>
              <a:t>you don't specify a direction for this difference</a:t>
            </a:r>
            <a:r>
              <a:rPr lang="en-US" sz="1600" dirty="0"/>
              <a:t>) = </a:t>
            </a:r>
            <a:r>
              <a:rPr lang="en-US" sz="1600" u="sng" dirty="0">
                <a:solidFill>
                  <a:srgbClr val="FF0000"/>
                </a:solidFill>
              </a:rPr>
              <a:t>2 tailed test</a:t>
            </a:r>
          </a:p>
          <a:p>
            <a:r>
              <a:rPr lang="en-US" sz="1600" dirty="0"/>
              <a:t>Population mean = </a:t>
            </a:r>
            <a:r>
              <a:rPr lang="en-US" sz="1600" dirty="0">
                <a:solidFill>
                  <a:srgbClr val="FF0000"/>
                </a:solidFill>
              </a:rPr>
              <a:t>164</a:t>
            </a:r>
            <a:r>
              <a:rPr lang="en-US" sz="1600" dirty="0"/>
              <a:t> and population standard deviation is </a:t>
            </a:r>
            <a:r>
              <a:rPr lang="en-US" sz="1600" dirty="0">
                <a:solidFill>
                  <a:srgbClr val="FF0000"/>
                </a:solidFill>
              </a:rPr>
              <a:t>33</a:t>
            </a:r>
          </a:p>
          <a:p>
            <a:r>
              <a:rPr lang="en-US" sz="1600" dirty="0"/>
              <a:t>Calculate the obtained value for this one-sample z-test</a:t>
            </a:r>
          </a:p>
          <a:p>
            <a:endParaRPr lang="en-US" sz="1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43" y="4598587"/>
            <a:ext cx="1447800" cy="89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4953000" y="5817349"/>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5" name="TextBox 4"/>
              <p:cNvSpPr txBox="1">
                <a:spLocks noRot="1" noChangeAspect="1" noMove="1" noResize="1" noEditPoints="1" noAdjustHandles="1" noChangeArrowheads="1" noChangeShapeType="1" noTextEdit="1"/>
              </p:cNvSpPr>
              <p:nvPr/>
            </p:nvSpPr>
            <p:spPr>
              <a:xfrm>
                <a:off x="4953000" y="5817349"/>
                <a:ext cx="4038600" cy="762838"/>
              </a:xfrm>
              <a:prstGeom prst="rect">
                <a:avLst/>
              </a:prstGeom>
              <a:blipFill>
                <a:blip r:embed="rId4"/>
                <a:stretch>
                  <a:fillRect b="-16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498ADC1-814D-7D9D-AD53-131D9532461C}"/>
              </a:ext>
            </a:extLst>
          </p:cNvPr>
          <p:cNvSpPr txBox="1"/>
          <p:nvPr/>
        </p:nvSpPr>
        <p:spPr>
          <a:xfrm>
            <a:off x="795936" y="3890444"/>
            <a:ext cx="4275529" cy="2308324"/>
          </a:xfrm>
          <a:prstGeom prst="rect">
            <a:avLst/>
          </a:prstGeom>
          <a:noFill/>
        </p:spPr>
        <p:txBody>
          <a:bodyPr wrap="none" rtlCol="0">
            <a:spAutoFit/>
          </a:bodyPr>
          <a:lstStyle/>
          <a:p>
            <a:r>
              <a:rPr lang="en-US" u="sng" dirty="0">
                <a:solidFill>
                  <a:srgbClr val="0070C0"/>
                </a:solidFill>
              </a:rPr>
              <a:t>Follow these steps: </a:t>
            </a:r>
          </a:p>
          <a:p>
            <a:r>
              <a:rPr lang="en-US" dirty="0">
                <a:solidFill>
                  <a:srgbClr val="0070C0"/>
                </a:solidFill>
              </a:rPr>
              <a:t>A statement of the hypothesis. </a:t>
            </a:r>
          </a:p>
          <a:p>
            <a:r>
              <a:rPr lang="en-US" dirty="0">
                <a:solidFill>
                  <a:srgbClr val="0070C0"/>
                </a:solidFill>
              </a:rPr>
              <a:t>Describe your data </a:t>
            </a:r>
          </a:p>
          <a:p>
            <a:r>
              <a:rPr lang="en-US" dirty="0">
                <a:solidFill>
                  <a:srgbClr val="0070C0"/>
                </a:solidFill>
              </a:rPr>
              <a:t>Choose the appropriate test based on</a:t>
            </a:r>
          </a:p>
          <a:p>
            <a:r>
              <a:rPr lang="en-US" dirty="0">
                <a:solidFill>
                  <a:srgbClr val="0070C0"/>
                </a:solidFill>
              </a:rPr>
              <a:t> your hypothesis. </a:t>
            </a:r>
          </a:p>
          <a:p>
            <a:r>
              <a:rPr lang="en-US" dirty="0">
                <a:solidFill>
                  <a:srgbClr val="0070C0"/>
                </a:solidFill>
              </a:rPr>
              <a:t>Compute the test statistic value and find</a:t>
            </a:r>
          </a:p>
          <a:p>
            <a:r>
              <a:rPr lang="en-US" dirty="0">
                <a:solidFill>
                  <a:srgbClr val="0070C0"/>
                </a:solidFill>
              </a:rPr>
              <a:t> the appropriate p-value for your result </a:t>
            </a:r>
          </a:p>
          <a:p>
            <a:r>
              <a:rPr lang="en-US" dirty="0">
                <a:solidFill>
                  <a:srgbClr val="0070C0"/>
                </a:solidFill>
              </a:rPr>
              <a:t>Assess significance Summarize</a:t>
            </a:r>
          </a:p>
        </p:txBody>
      </p:sp>
      <p:pic>
        <p:nvPicPr>
          <p:cNvPr id="7" name="Picture 6">
            <a:extLst>
              <a:ext uri="{FF2B5EF4-FFF2-40B4-BE49-F238E27FC236}">
                <a16:creationId xmlns:a16="http://schemas.microsoft.com/office/drawing/2014/main" id="{AED0ACF8-D22F-B613-8B34-42C72394D5CE}"/>
              </a:ext>
            </a:extLst>
          </p:cNvPr>
          <p:cNvPicPr>
            <a:picLocks noChangeAspect="1"/>
          </p:cNvPicPr>
          <p:nvPr/>
        </p:nvPicPr>
        <p:blipFill>
          <a:blip r:embed="rId5"/>
          <a:stretch>
            <a:fillRect/>
          </a:stretch>
        </p:blipFill>
        <p:spPr>
          <a:xfrm>
            <a:off x="6606221" y="4055224"/>
            <a:ext cx="2517726" cy="1694282"/>
          </a:xfrm>
          <a:prstGeom prst="rect">
            <a:avLst/>
          </a:prstGeom>
        </p:spPr>
      </p:pic>
      <p:sp>
        <p:nvSpPr>
          <p:cNvPr id="8" name="TextBox 7">
            <a:extLst>
              <a:ext uri="{FF2B5EF4-FFF2-40B4-BE49-F238E27FC236}">
                <a16:creationId xmlns:a16="http://schemas.microsoft.com/office/drawing/2014/main" id="{6588DD62-5421-52D4-A297-34A15543FE9F}"/>
              </a:ext>
            </a:extLst>
          </p:cNvPr>
          <p:cNvSpPr txBox="1"/>
          <p:nvPr/>
        </p:nvSpPr>
        <p:spPr>
          <a:xfrm>
            <a:off x="4828123" y="3481770"/>
            <a:ext cx="4288353" cy="646331"/>
          </a:xfrm>
          <a:prstGeom prst="rect">
            <a:avLst/>
          </a:prstGeom>
          <a:noFill/>
        </p:spPr>
        <p:txBody>
          <a:bodyPr wrap="none" rtlCol="0">
            <a:spAutoFit/>
          </a:bodyPr>
          <a:lstStyle/>
          <a:p>
            <a:r>
              <a:rPr lang="en-US" u="sng" dirty="0">
                <a:solidFill>
                  <a:srgbClr val="0070C0"/>
                </a:solidFill>
              </a:rPr>
              <a:t>There is no significant difference </a:t>
            </a:r>
          </a:p>
          <a:p>
            <a:r>
              <a:rPr lang="en-US" u="sng" dirty="0">
                <a:solidFill>
                  <a:srgbClr val="0070C0"/>
                </a:solidFill>
              </a:rPr>
              <a:t>between our sample and the population.</a:t>
            </a:r>
          </a:p>
        </p:txBody>
      </p:sp>
    </p:spTree>
    <p:extLst>
      <p:ext uri="{BB962C8B-B14F-4D97-AF65-F5344CB8AC3E}">
        <p14:creationId xmlns:p14="http://schemas.microsoft.com/office/powerpoint/2010/main" val="10456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Content Placeholder 2"/>
          <p:cNvSpPr>
            <a:spLocks noGrp="1"/>
          </p:cNvSpPr>
          <p:nvPr>
            <p:ph idx="1"/>
          </p:nvPr>
        </p:nvSpPr>
        <p:spPr/>
        <p:txBody>
          <a:bodyPr/>
          <a:lstStyle/>
          <a:p>
            <a:r>
              <a:rPr lang="en-US" sz="1600" dirty="0"/>
              <a:t>Assume you have a sample of 20 observations.</a:t>
            </a:r>
          </a:p>
          <a:p>
            <a:r>
              <a:rPr lang="en-US" sz="1600" dirty="0"/>
              <a:t>The mean of this sample is 150 and you just want to see if there is a difference between the sample mean and larger population mean (</a:t>
            </a:r>
            <a:r>
              <a:rPr lang="en-US" sz="1600" b="1" dirty="0"/>
              <a:t>you don't specify a direction for this difference</a:t>
            </a:r>
            <a:r>
              <a:rPr lang="en-US" sz="1600" dirty="0"/>
              <a:t>) = 2 tailed test</a:t>
            </a:r>
          </a:p>
          <a:p>
            <a:r>
              <a:rPr lang="en-US" sz="1600" dirty="0"/>
              <a:t>Population mean = 164 and population standard deviation is 33</a:t>
            </a:r>
          </a:p>
          <a:p>
            <a:r>
              <a:rPr lang="en-US" sz="1600" dirty="0"/>
              <a:t>Calculate the obtained value for this one-sample z-test</a:t>
            </a:r>
          </a:p>
          <a:p>
            <a:endParaRPr lang="en-US" sz="1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35612"/>
            <a:ext cx="1898378" cy="116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4419600" y="3929395"/>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5" name="TextBox 4"/>
              <p:cNvSpPr txBox="1">
                <a:spLocks noRot="1" noChangeAspect="1" noMove="1" noResize="1" noEditPoints="1" noAdjustHandles="1" noChangeArrowheads="1" noChangeShapeType="1" noTextEdit="1"/>
              </p:cNvSpPr>
              <p:nvPr/>
            </p:nvSpPr>
            <p:spPr>
              <a:xfrm>
                <a:off x="4419600" y="3929395"/>
                <a:ext cx="4038600" cy="762838"/>
              </a:xfrm>
              <a:prstGeom prst="rect">
                <a:avLst/>
              </a:prstGeom>
              <a:blipFill>
                <a:blip r:embed="rId4"/>
                <a:stretch>
                  <a:fillRect b="-16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0D7DA5F-1A2A-A146-B3A6-D226E11E3AC6}"/>
              </a:ext>
            </a:extLst>
          </p:cNvPr>
          <p:cNvSpPr txBox="1"/>
          <p:nvPr/>
        </p:nvSpPr>
        <p:spPr>
          <a:xfrm>
            <a:off x="5382986" y="5562600"/>
            <a:ext cx="3581400" cy="923330"/>
          </a:xfrm>
          <a:prstGeom prst="rect">
            <a:avLst/>
          </a:prstGeom>
          <a:noFill/>
        </p:spPr>
        <p:txBody>
          <a:bodyPr wrap="square" rtlCol="0">
            <a:spAutoFit/>
          </a:bodyPr>
          <a:lstStyle/>
          <a:p>
            <a:pPr algn="ctr"/>
            <a:r>
              <a:rPr lang="en-US" dirty="0">
                <a:solidFill>
                  <a:srgbClr val="7030A0"/>
                </a:solidFill>
                <a:latin typeface="+mj-lt"/>
              </a:rPr>
              <a:t>This is the number of standard deviations away from the mean our sample is!</a:t>
            </a:r>
          </a:p>
        </p:txBody>
      </p:sp>
      <p:sp>
        <p:nvSpPr>
          <p:cNvPr id="7" name="Up Arrow 6">
            <a:extLst>
              <a:ext uri="{FF2B5EF4-FFF2-40B4-BE49-F238E27FC236}">
                <a16:creationId xmlns:a16="http://schemas.microsoft.com/office/drawing/2014/main" id="{4E894DA3-85E0-0149-A3A9-24A961AF82AA}"/>
              </a:ext>
            </a:extLst>
          </p:cNvPr>
          <p:cNvSpPr/>
          <p:nvPr/>
        </p:nvSpPr>
        <p:spPr>
          <a:xfrm>
            <a:off x="7209781" y="4827252"/>
            <a:ext cx="609600" cy="563982"/>
          </a:xfrm>
          <a:prstGeom prst="up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9" name="Picture 2">
            <a:extLst>
              <a:ext uri="{FF2B5EF4-FFF2-40B4-BE49-F238E27FC236}">
                <a16:creationId xmlns:a16="http://schemas.microsoft.com/office/drawing/2014/main" id="{DE5EFF2F-6743-E94C-8501-4F8FA710F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35612"/>
            <a:ext cx="1898378" cy="116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33C820-7FCB-CD44-A58C-8537FC901670}"/>
                  </a:ext>
                </a:extLst>
              </p:cNvPr>
              <p:cNvSpPr txBox="1"/>
              <p:nvPr/>
            </p:nvSpPr>
            <p:spPr>
              <a:xfrm>
                <a:off x="4419600" y="3929395"/>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10" name="TextBox 9">
                <a:extLst>
                  <a:ext uri="{FF2B5EF4-FFF2-40B4-BE49-F238E27FC236}">
                    <a16:creationId xmlns:a16="http://schemas.microsoft.com/office/drawing/2014/main" id="{2B33C820-7FCB-CD44-A58C-8537FC901670}"/>
                  </a:ext>
                </a:extLst>
              </p:cNvPr>
              <p:cNvSpPr txBox="1">
                <a:spLocks noRot="1" noChangeAspect="1" noMove="1" noResize="1" noEditPoints="1" noAdjustHandles="1" noChangeArrowheads="1" noChangeShapeType="1" noTextEdit="1"/>
              </p:cNvSpPr>
              <p:nvPr/>
            </p:nvSpPr>
            <p:spPr>
              <a:xfrm>
                <a:off x="4419600" y="3929395"/>
                <a:ext cx="4038600" cy="762838"/>
              </a:xfrm>
              <a:prstGeom prst="rect">
                <a:avLst/>
              </a:prstGeom>
              <a:blipFill>
                <a:blip r:embed="rId4"/>
                <a:stretch>
                  <a:fillRect b="-1600"/>
                </a:stretch>
              </a:blipFill>
            </p:spPr>
            <p:txBody>
              <a:bodyPr/>
              <a:lstStyle/>
              <a:p>
                <a:r>
                  <a:rPr lang="en-US">
                    <a:noFill/>
                  </a:rPr>
                  <a:t> </a:t>
                </a:r>
              </a:p>
            </p:txBody>
          </p:sp>
        </mc:Fallback>
      </mc:AlternateContent>
    </p:spTree>
    <p:extLst>
      <p:ext uri="{BB962C8B-B14F-4D97-AF65-F5344CB8AC3E}">
        <p14:creationId xmlns:p14="http://schemas.microsoft.com/office/powerpoint/2010/main" val="3549347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Content Placeholder 2"/>
          <p:cNvSpPr>
            <a:spLocks noGrp="1"/>
          </p:cNvSpPr>
          <p:nvPr>
            <p:ph idx="1"/>
          </p:nvPr>
        </p:nvSpPr>
        <p:spPr/>
        <p:txBody>
          <a:bodyPr/>
          <a:lstStyle/>
          <a:p>
            <a:r>
              <a:rPr lang="en-US" sz="1600" dirty="0"/>
              <a:t>Assume you have a sample of 20 observations.</a:t>
            </a:r>
          </a:p>
          <a:p>
            <a:r>
              <a:rPr lang="en-US" sz="1600" dirty="0"/>
              <a:t>The mean of this sample is 150 and you just want to see if there is a difference between the sample mean and larger population mean (</a:t>
            </a:r>
            <a:r>
              <a:rPr lang="en-US" sz="1600" b="1" dirty="0"/>
              <a:t>you don't specify a direction for this difference</a:t>
            </a:r>
            <a:r>
              <a:rPr lang="en-US" sz="1600" dirty="0"/>
              <a:t>) = 2 tailed test</a:t>
            </a:r>
          </a:p>
          <a:p>
            <a:r>
              <a:rPr lang="en-US" sz="1600" dirty="0"/>
              <a:t>Population mean = 164 and population standard deviation is 33</a:t>
            </a:r>
          </a:p>
          <a:p>
            <a:r>
              <a:rPr lang="en-US" sz="1600" dirty="0"/>
              <a:t>Calculate the obtained value for this one-sample z-test</a:t>
            </a:r>
          </a:p>
          <a:p>
            <a:endParaRPr lang="en-US" sz="1600" dirty="0"/>
          </a:p>
        </p:txBody>
      </p:sp>
      <p:sp>
        <p:nvSpPr>
          <p:cNvPr id="6" name="TextBox 5">
            <a:extLst>
              <a:ext uri="{FF2B5EF4-FFF2-40B4-BE49-F238E27FC236}">
                <a16:creationId xmlns:a16="http://schemas.microsoft.com/office/drawing/2014/main" id="{50D7DA5F-1A2A-A146-B3A6-D226E11E3AC6}"/>
              </a:ext>
            </a:extLst>
          </p:cNvPr>
          <p:cNvSpPr txBox="1"/>
          <p:nvPr/>
        </p:nvSpPr>
        <p:spPr>
          <a:xfrm>
            <a:off x="5382986" y="5562600"/>
            <a:ext cx="3581400" cy="923330"/>
          </a:xfrm>
          <a:prstGeom prst="rect">
            <a:avLst/>
          </a:prstGeom>
          <a:noFill/>
        </p:spPr>
        <p:txBody>
          <a:bodyPr wrap="square" rtlCol="0">
            <a:spAutoFit/>
          </a:bodyPr>
          <a:lstStyle/>
          <a:p>
            <a:pPr algn="ctr"/>
            <a:r>
              <a:rPr lang="en-US" dirty="0">
                <a:solidFill>
                  <a:srgbClr val="7030A0"/>
                </a:solidFill>
                <a:latin typeface="+mj-lt"/>
              </a:rPr>
              <a:t>This is the number of standard deviations away from the mean our sample is!</a:t>
            </a:r>
          </a:p>
        </p:txBody>
      </p:sp>
      <p:pic>
        <p:nvPicPr>
          <p:cNvPr id="1026" name="Picture 2" descr="Normal Distribution (Statistics) - The Ultimate Guide">
            <a:extLst>
              <a:ext uri="{FF2B5EF4-FFF2-40B4-BE49-F238E27FC236}">
                <a16:creationId xmlns:a16="http://schemas.microsoft.com/office/drawing/2014/main" id="{5CB13EE7-9CA4-EF4C-A913-F69E38E555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49" t="12297" r="4432" b="19836"/>
          <a:stretch/>
        </p:blipFill>
        <p:spPr bwMode="auto">
          <a:xfrm>
            <a:off x="2058743" y="4965902"/>
            <a:ext cx="3404544" cy="1833639"/>
          </a:xfrm>
          <a:prstGeom prst="rect">
            <a:avLst/>
          </a:prstGeom>
          <a:noFill/>
          <a:extLst>
            <a:ext uri="{909E8E84-426E-40DD-AFC4-6F175D3DCCD1}">
              <a14:hiddenFill xmlns:a14="http://schemas.microsoft.com/office/drawing/2010/main">
                <a:solidFill>
                  <a:srgbClr val="FFFFFF"/>
                </a:solidFill>
              </a14:hiddenFill>
            </a:ext>
          </a:extLst>
        </p:spPr>
      </p:pic>
      <p:sp>
        <p:nvSpPr>
          <p:cNvPr id="9" name="Up Arrow 8">
            <a:extLst>
              <a:ext uri="{FF2B5EF4-FFF2-40B4-BE49-F238E27FC236}">
                <a16:creationId xmlns:a16="http://schemas.microsoft.com/office/drawing/2014/main" id="{BD8F4869-D571-E548-B229-1D92E59FD6CA}"/>
              </a:ext>
            </a:extLst>
          </p:cNvPr>
          <p:cNvSpPr/>
          <p:nvPr/>
        </p:nvSpPr>
        <p:spPr>
          <a:xfrm rot="8996876">
            <a:off x="2594276" y="5480272"/>
            <a:ext cx="500110" cy="742930"/>
          </a:xfrm>
          <a:prstGeom prst="up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TextBox 7">
            <a:extLst>
              <a:ext uri="{FF2B5EF4-FFF2-40B4-BE49-F238E27FC236}">
                <a16:creationId xmlns:a16="http://schemas.microsoft.com/office/drawing/2014/main" id="{A86DA215-9AD9-E94A-8045-14B7BEEA431C}"/>
              </a:ext>
            </a:extLst>
          </p:cNvPr>
          <p:cNvSpPr txBox="1"/>
          <p:nvPr/>
        </p:nvSpPr>
        <p:spPr>
          <a:xfrm>
            <a:off x="1408855" y="5162969"/>
            <a:ext cx="1447800" cy="646331"/>
          </a:xfrm>
          <a:prstGeom prst="rect">
            <a:avLst/>
          </a:prstGeom>
          <a:noFill/>
        </p:spPr>
        <p:txBody>
          <a:bodyPr wrap="square" rtlCol="0">
            <a:spAutoFit/>
          </a:bodyPr>
          <a:lstStyle/>
          <a:p>
            <a:r>
              <a:rPr lang="en-US" dirty="0" err="1">
                <a:solidFill>
                  <a:srgbClr val="92D050"/>
                </a:solidFill>
              </a:rPr>
              <a:t>kinda</a:t>
            </a:r>
            <a:r>
              <a:rPr lang="en-US" dirty="0">
                <a:solidFill>
                  <a:srgbClr val="92D050"/>
                </a:solidFill>
              </a:rPr>
              <a:t> here maybe</a:t>
            </a:r>
          </a:p>
        </p:txBody>
      </p:sp>
      <p:pic>
        <p:nvPicPr>
          <p:cNvPr id="10" name="Picture 2">
            <a:extLst>
              <a:ext uri="{FF2B5EF4-FFF2-40B4-BE49-F238E27FC236}">
                <a16:creationId xmlns:a16="http://schemas.microsoft.com/office/drawing/2014/main" id="{60C1345F-4A77-0A7D-E7FB-152A245DE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835612"/>
            <a:ext cx="1898378" cy="116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285D35-A7CF-920D-6F79-2F04347EBFFB}"/>
                  </a:ext>
                </a:extLst>
              </p:cNvPr>
              <p:cNvSpPr txBox="1"/>
              <p:nvPr/>
            </p:nvSpPr>
            <p:spPr>
              <a:xfrm>
                <a:off x="4419600" y="3929395"/>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13" name="TextBox 12">
                <a:extLst>
                  <a:ext uri="{FF2B5EF4-FFF2-40B4-BE49-F238E27FC236}">
                    <a16:creationId xmlns:a16="http://schemas.microsoft.com/office/drawing/2014/main" id="{8C285D35-A7CF-920D-6F79-2F04347EBFFB}"/>
                  </a:ext>
                </a:extLst>
              </p:cNvPr>
              <p:cNvSpPr txBox="1">
                <a:spLocks noRot="1" noChangeAspect="1" noMove="1" noResize="1" noEditPoints="1" noAdjustHandles="1" noChangeArrowheads="1" noChangeShapeType="1" noTextEdit="1"/>
              </p:cNvSpPr>
              <p:nvPr/>
            </p:nvSpPr>
            <p:spPr>
              <a:xfrm>
                <a:off x="4419600" y="3929395"/>
                <a:ext cx="4038600" cy="762838"/>
              </a:xfrm>
              <a:prstGeom prst="rect">
                <a:avLst/>
              </a:prstGeom>
              <a:blipFill>
                <a:blip r:embed="rId5"/>
                <a:stretch>
                  <a:fillRect b="-1600"/>
                </a:stretch>
              </a:blipFill>
            </p:spPr>
            <p:txBody>
              <a:bodyPr/>
              <a:lstStyle/>
              <a:p>
                <a:r>
                  <a:rPr lang="en-US">
                    <a:noFill/>
                  </a:rPr>
                  <a:t> </a:t>
                </a:r>
              </a:p>
            </p:txBody>
          </p:sp>
        </mc:Fallback>
      </mc:AlternateContent>
      <p:sp>
        <p:nvSpPr>
          <p:cNvPr id="14" name="Up Arrow 6">
            <a:extLst>
              <a:ext uri="{FF2B5EF4-FFF2-40B4-BE49-F238E27FC236}">
                <a16:creationId xmlns:a16="http://schemas.microsoft.com/office/drawing/2014/main" id="{FC9EC431-B05D-0649-692B-4EF4D1743F9E}"/>
              </a:ext>
            </a:extLst>
          </p:cNvPr>
          <p:cNvSpPr/>
          <p:nvPr/>
        </p:nvSpPr>
        <p:spPr>
          <a:xfrm>
            <a:off x="7209781" y="4827252"/>
            <a:ext cx="609600" cy="563982"/>
          </a:xfrm>
          <a:prstGeom prst="up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15" name="Picture 2">
            <a:extLst>
              <a:ext uri="{FF2B5EF4-FFF2-40B4-BE49-F238E27FC236}">
                <a16:creationId xmlns:a16="http://schemas.microsoft.com/office/drawing/2014/main" id="{4ABDAADB-FAB9-D447-8D94-DF45A0829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835612"/>
            <a:ext cx="1898378" cy="116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F882FF-EB68-2187-CB93-358D3D030B40}"/>
                  </a:ext>
                </a:extLst>
              </p:cNvPr>
              <p:cNvSpPr txBox="1"/>
              <p:nvPr/>
            </p:nvSpPr>
            <p:spPr>
              <a:xfrm>
                <a:off x="4419600" y="3929395"/>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16" name="TextBox 15">
                <a:extLst>
                  <a:ext uri="{FF2B5EF4-FFF2-40B4-BE49-F238E27FC236}">
                    <a16:creationId xmlns:a16="http://schemas.microsoft.com/office/drawing/2014/main" id="{A4F882FF-EB68-2187-CB93-358D3D030B40}"/>
                  </a:ext>
                </a:extLst>
              </p:cNvPr>
              <p:cNvSpPr txBox="1">
                <a:spLocks noRot="1" noChangeAspect="1" noMove="1" noResize="1" noEditPoints="1" noAdjustHandles="1" noChangeArrowheads="1" noChangeShapeType="1" noTextEdit="1"/>
              </p:cNvSpPr>
              <p:nvPr/>
            </p:nvSpPr>
            <p:spPr>
              <a:xfrm>
                <a:off x="4419600" y="3929395"/>
                <a:ext cx="4038600" cy="762838"/>
              </a:xfrm>
              <a:prstGeom prst="rect">
                <a:avLst/>
              </a:prstGeom>
              <a:blipFill>
                <a:blip r:embed="rId5"/>
                <a:stretch>
                  <a:fillRect b="-1600"/>
                </a:stretch>
              </a:blipFill>
            </p:spPr>
            <p:txBody>
              <a:bodyPr/>
              <a:lstStyle/>
              <a:p>
                <a:r>
                  <a:rPr lang="en-US">
                    <a:noFill/>
                  </a:rPr>
                  <a:t> </a:t>
                </a:r>
              </a:p>
            </p:txBody>
          </p:sp>
        </mc:Fallback>
      </mc:AlternateContent>
    </p:spTree>
    <p:extLst>
      <p:ext uri="{BB962C8B-B14F-4D97-AF65-F5344CB8AC3E}">
        <p14:creationId xmlns:p14="http://schemas.microsoft.com/office/powerpoint/2010/main" val="32502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3115-8A62-A1C1-EA45-10923F2889D1}"/>
              </a:ext>
            </a:extLst>
          </p:cNvPr>
          <p:cNvSpPr>
            <a:spLocks noGrp="1"/>
          </p:cNvSpPr>
          <p:nvPr>
            <p:ph type="title"/>
          </p:nvPr>
        </p:nvSpPr>
        <p:spPr/>
        <p:txBody>
          <a:bodyPr/>
          <a:lstStyle/>
          <a:p>
            <a:r>
              <a:rPr lang="en-US" sz="3600" dirty="0">
                <a:solidFill>
                  <a:srgbClr val="0070C0"/>
                </a:solidFill>
              </a:rPr>
              <a:t>One-sample z-test example</a:t>
            </a:r>
          </a:p>
        </p:txBody>
      </p:sp>
      <p:sp>
        <p:nvSpPr>
          <p:cNvPr id="3" name="Content Placeholder 2">
            <a:extLst>
              <a:ext uri="{FF2B5EF4-FFF2-40B4-BE49-F238E27FC236}">
                <a16:creationId xmlns:a16="http://schemas.microsoft.com/office/drawing/2014/main" id="{91ECCF2C-25BD-1F4A-4481-9D82A4437253}"/>
              </a:ext>
            </a:extLst>
          </p:cNvPr>
          <p:cNvSpPr>
            <a:spLocks noGrp="1"/>
          </p:cNvSpPr>
          <p:nvPr>
            <p:ph idx="1"/>
          </p:nvPr>
        </p:nvSpPr>
        <p:spPr/>
        <p:txBody>
          <a:bodyPr/>
          <a:lstStyle/>
          <a:p>
            <a:pPr marL="0" indent="0">
              <a:buNone/>
            </a:pPr>
            <a:r>
              <a:rPr lang="en-US" dirty="0"/>
              <a:t>Now you need to find the probability (p-value) associated with this calculated test statistic. </a:t>
            </a:r>
          </a:p>
        </p:txBody>
      </p:sp>
      <p:pic>
        <p:nvPicPr>
          <p:cNvPr id="5" name="Picture 4">
            <a:extLst>
              <a:ext uri="{FF2B5EF4-FFF2-40B4-BE49-F238E27FC236}">
                <a16:creationId xmlns:a16="http://schemas.microsoft.com/office/drawing/2014/main" id="{A23F261F-8D3F-2E73-1375-9A332FA35147}"/>
              </a:ext>
            </a:extLst>
          </p:cNvPr>
          <p:cNvPicPr>
            <a:picLocks noChangeAspect="1"/>
          </p:cNvPicPr>
          <p:nvPr/>
        </p:nvPicPr>
        <p:blipFill>
          <a:blip r:embed="rId2"/>
          <a:stretch>
            <a:fillRect/>
          </a:stretch>
        </p:blipFill>
        <p:spPr>
          <a:xfrm>
            <a:off x="914400" y="3429000"/>
            <a:ext cx="7315200" cy="3112559"/>
          </a:xfrm>
          <a:prstGeom prst="rect">
            <a:avLst/>
          </a:prstGeom>
        </p:spPr>
      </p:pic>
    </p:spTree>
    <p:extLst>
      <p:ext uri="{BB962C8B-B14F-4D97-AF65-F5344CB8AC3E}">
        <p14:creationId xmlns:p14="http://schemas.microsoft.com/office/powerpoint/2010/main" val="105662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6B29-D449-280F-491C-257F4270CA71}"/>
              </a:ext>
            </a:extLst>
          </p:cNvPr>
          <p:cNvSpPr>
            <a:spLocks noGrp="1"/>
          </p:cNvSpPr>
          <p:nvPr>
            <p:ph type="title"/>
          </p:nvPr>
        </p:nvSpPr>
        <p:spPr/>
        <p:txBody>
          <a:bodyPr/>
          <a:lstStyle/>
          <a:p>
            <a:r>
              <a:rPr lang="en-US" sz="3600" dirty="0">
                <a:solidFill>
                  <a:srgbClr val="0070C0"/>
                </a:solidFill>
              </a:rPr>
              <a:t>One-sample z-test example</a:t>
            </a:r>
            <a:endParaRPr lang="en-US" sz="3600" dirty="0"/>
          </a:p>
        </p:txBody>
      </p:sp>
      <p:sp>
        <p:nvSpPr>
          <p:cNvPr id="3" name="Content Placeholder 2">
            <a:extLst>
              <a:ext uri="{FF2B5EF4-FFF2-40B4-BE49-F238E27FC236}">
                <a16:creationId xmlns:a16="http://schemas.microsoft.com/office/drawing/2014/main" id="{8473347F-30FB-2383-26A0-36D19F73BE0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DC8996B-1B5E-A981-C7E5-D3FCFA2E5C10}"/>
              </a:ext>
            </a:extLst>
          </p:cNvPr>
          <p:cNvPicPr>
            <a:picLocks noChangeAspect="1"/>
          </p:cNvPicPr>
          <p:nvPr/>
        </p:nvPicPr>
        <p:blipFill>
          <a:blip r:embed="rId2"/>
          <a:stretch>
            <a:fillRect/>
          </a:stretch>
        </p:blipFill>
        <p:spPr>
          <a:xfrm>
            <a:off x="609599" y="1420812"/>
            <a:ext cx="6753817" cy="3989387"/>
          </a:xfrm>
          <a:prstGeom prst="rect">
            <a:avLst/>
          </a:prstGeom>
        </p:spPr>
      </p:pic>
      <p:pic>
        <p:nvPicPr>
          <p:cNvPr id="7" name="Picture 6">
            <a:extLst>
              <a:ext uri="{FF2B5EF4-FFF2-40B4-BE49-F238E27FC236}">
                <a16:creationId xmlns:a16="http://schemas.microsoft.com/office/drawing/2014/main" id="{6012368E-64B5-12B1-8269-D6F7C1AEA0A8}"/>
              </a:ext>
            </a:extLst>
          </p:cNvPr>
          <p:cNvPicPr>
            <a:picLocks noChangeAspect="1"/>
          </p:cNvPicPr>
          <p:nvPr/>
        </p:nvPicPr>
        <p:blipFill>
          <a:blip r:embed="rId3"/>
          <a:stretch>
            <a:fillRect/>
          </a:stretch>
        </p:blipFill>
        <p:spPr>
          <a:xfrm>
            <a:off x="3458600" y="5410199"/>
            <a:ext cx="5649306" cy="1439780"/>
          </a:xfrm>
          <a:prstGeom prst="rect">
            <a:avLst/>
          </a:prstGeom>
        </p:spPr>
      </p:pic>
    </p:spTree>
    <p:extLst>
      <p:ext uri="{BB962C8B-B14F-4D97-AF65-F5344CB8AC3E}">
        <p14:creationId xmlns:p14="http://schemas.microsoft.com/office/powerpoint/2010/main" val="3140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77724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457200" indent="-457200">
              <a:buAutoNum type="arabicPeriod"/>
            </a:pPr>
            <a:r>
              <a:rPr lang="en-US" sz="2000" dirty="0"/>
              <a:t>Use a Standard normal table to find critical values for significance.</a:t>
            </a:r>
          </a:p>
          <a:p>
            <a:endParaRPr lang="en-US" sz="1600" dirty="0"/>
          </a:p>
        </p:txBody>
      </p:sp>
      <p:sp>
        <p:nvSpPr>
          <p:cNvPr id="6" name="Content Placeholder 2"/>
          <p:cNvSpPr txBox="1">
            <a:spLocks/>
          </p:cNvSpPr>
          <p:nvPr/>
        </p:nvSpPr>
        <p:spPr bwMode="auto">
          <a:xfrm>
            <a:off x="541441" y="3927475"/>
            <a:ext cx="467021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r>
              <a:rPr lang="en-US" sz="1600" kern="0" dirty="0">
                <a:solidFill>
                  <a:srgbClr val="FF0000"/>
                </a:solidFill>
              </a:rPr>
              <a:t>you don't specify a direction for this difference =  2-tailed test</a:t>
            </a:r>
          </a:p>
          <a:p>
            <a:r>
              <a:rPr lang="en-US" sz="1600" kern="0" dirty="0">
                <a:solidFill>
                  <a:srgbClr val="FF0000"/>
                </a:solidFill>
              </a:rPr>
              <a:t>You don’t specify an alpha threshold                              = we use the default 0.05</a:t>
            </a:r>
          </a:p>
          <a:p>
            <a:pPr lvl="1"/>
            <a:r>
              <a:rPr lang="en-US" sz="1400" kern="0" dirty="0"/>
              <a:t>For a 2-tailed test we have to split                                                                             that 5% into the two tails (0.025)</a:t>
            </a:r>
          </a:p>
          <a:p>
            <a:pPr lvl="1"/>
            <a:r>
              <a:rPr lang="en-US" sz="1400" kern="0" dirty="0"/>
              <a:t>Since our table gives us p&lt;z we                                                                need to find p 0.975</a:t>
            </a:r>
          </a:p>
          <a:p>
            <a:pPr lvl="1"/>
            <a:r>
              <a:rPr lang="en-US" sz="1400" kern="0" dirty="0"/>
              <a:t>Looking up that probability in the                                                                  table we get a critical x of </a:t>
            </a:r>
            <a:r>
              <a:rPr lang="en-US" sz="2000" b="1" kern="0" dirty="0"/>
              <a:t>1.96</a:t>
            </a:r>
          </a:p>
          <a:p>
            <a:endParaRPr lang="en-US" sz="1600" kern="0" dirty="0"/>
          </a:p>
        </p:txBody>
      </p:sp>
      <p:pic>
        <p:nvPicPr>
          <p:cNvPr id="7" name="Picture 6"/>
          <p:cNvPicPr>
            <a:picLocks noChangeAspect="1"/>
          </p:cNvPicPr>
          <p:nvPr/>
        </p:nvPicPr>
        <p:blipFill>
          <a:blip r:embed="rId3"/>
          <a:stretch>
            <a:fillRect/>
          </a:stretch>
        </p:blipFill>
        <p:spPr>
          <a:xfrm>
            <a:off x="5097359" y="3683001"/>
            <a:ext cx="3826082" cy="4092575"/>
          </a:xfrm>
          <a:prstGeom prst="rect">
            <a:avLst/>
          </a:prstGeom>
        </p:spPr>
      </p:pic>
      <p:sp>
        <p:nvSpPr>
          <p:cNvPr id="8" name="Oval 7"/>
          <p:cNvSpPr/>
          <p:nvPr/>
        </p:nvSpPr>
        <p:spPr>
          <a:xfrm>
            <a:off x="7391400" y="6466399"/>
            <a:ext cx="533400" cy="2286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8" idx="1"/>
          </p:cNvCxnSpPr>
          <p:nvPr/>
        </p:nvCxnSpPr>
        <p:spPr>
          <a:xfrm>
            <a:off x="3158280" y="5812633"/>
            <a:ext cx="4311235" cy="68724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1159" y="6452671"/>
            <a:ext cx="304800" cy="228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68594" y="4284956"/>
            <a:ext cx="381000" cy="2607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2"/>
            <a:endCxn id="8" idx="0"/>
          </p:cNvCxnSpPr>
          <p:nvPr/>
        </p:nvCxnSpPr>
        <p:spPr>
          <a:xfrm flipH="1">
            <a:off x="7658100" y="4545666"/>
            <a:ext cx="994" cy="192073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2"/>
          </p:cNvCxnSpPr>
          <p:nvPr/>
        </p:nvCxnSpPr>
        <p:spPr>
          <a:xfrm>
            <a:off x="5249759" y="6571534"/>
            <a:ext cx="2141641" cy="916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85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77724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0" indent="0">
              <a:buNone/>
            </a:pPr>
            <a:r>
              <a:rPr lang="en-US" sz="2000" dirty="0"/>
              <a:t>2.    Use excel to find the critical value for significance.</a:t>
            </a:r>
          </a:p>
          <a:p>
            <a:pPr marL="0" indent="0">
              <a:buNone/>
            </a:pPr>
            <a:endParaRPr lang="en-US" sz="2000" dirty="0"/>
          </a:p>
          <a:p>
            <a:pPr marL="0" indent="0" algn="ctr">
              <a:buNone/>
            </a:pPr>
            <a:r>
              <a:rPr lang="en-US" sz="3200" b="1" dirty="0"/>
              <a:t>=</a:t>
            </a:r>
            <a:r>
              <a:rPr lang="en-US" sz="3200" b="1" dirty="0" err="1"/>
              <a:t>normsinv</a:t>
            </a:r>
            <a:r>
              <a:rPr lang="en-US" sz="3200" b="1" dirty="0"/>
              <a:t>(0.975)   = 1.9599</a:t>
            </a:r>
          </a:p>
          <a:p>
            <a:endParaRPr lang="en-US" sz="1600" dirty="0"/>
          </a:p>
        </p:txBody>
      </p:sp>
    </p:spTree>
    <p:extLst>
      <p:ext uri="{BB962C8B-B14F-4D97-AF65-F5344CB8AC3E}">
        <p14:creationId xmlns:p14="http://schemas.microsoft.com/office/powerpoint/2010/main" val="149506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noAutofit/>
          </a:bodyPr>
          <a:lstStyle/>
          <a:p>
            <a:r>
              <a:rPr lang="en-US" sz="3200" dirty="0">
                <a:solidFill>
                  <a:srgbClr val="0070C0"/>
                </a:solidFill>
              </a:rPr>
              <a:t>Normality, Probability and Significance</a:t>
            </a:r>
          </a:p>
        </p:txBody>
      </p:sp>
      <p:sp>
        <p:nvSpPr>
          <p:cNvPr id="1029" name="Rectangle 3"/>
          <p:cNvSpPr>
            <a:spLocks noGrp="1" noChangeArrowheads="1"/>
          </p:cNvSpPr>
          <p:nvPr>
            <p:ph idx="1"/>
          </p:nvPr>
        </p:nvSpPr>
        <p:spPr/>
        <p:txBody>
          <a:bodyPr>
            <a:normAutofit/>
          </a:bodyPr>
          <a:lstStyle/>
          <a:p>
            <a:pPr marL="0" indent="0" eaLnBrk="1" hangingPunct="1">
              <a:lnSpc>
                <a:spcPct val="90000"/>
              </a:lnSpc>
              <a:buNone/>
            </a:pPr>
            <a:r>
              <a:rPr lang="en-US" sz="2400" dirty="0"/>
              <a:t>Why did we spend all that time on normality?</a:t>
            </a:r>
          </a:p>
          <a:p>
            <a:pPr eaLnBrk="1" hangingPunct="1">
              <a:lnSpc>
                <a:spcPct val="90000"/>
              </a:lnSpc>
            </a:pPr>
            <a:r>
              <a:rPr lang="en-US" sz="2100" dirty="0"/>
              <a:t>We use the </a:t>
            </a:r>
            <a:r>
              <a:rPr lang="en-US" sz="2100" b="1" dirty="0"/>
              <a:t>normal distribution curve </a:t>
            </a:r>
            <a:r>
              <a:rPr lang="en-US" sz="2100" dirty="0"/>
              <a:t>to determine the</a:t>
            </a:r>
            <a:r>
              <a:rPr lang="en-US" sz="2100" b="1" dirty="0"/>
              <a:t> probability </a:t>
            </a:r>
            <a:r>
              <a:rPr lang="en-US" sz="2100" dirty="0"/>
              <a:t>of a given value occurring for a standard normal population</a:t>
            </a:r>
            <a:endParaRPr lang="en-US" sz="2100" b="1" dirty="0"/>
          </a:p>
          <a:p>
            <a:pPr lvl="1" eaLnBrk="1" hangingPunct="1">
              <a:lnSpc>
                <a:spcPct val="90000"/>
              </a:lnSpc>
              <a:buFont typeface="Wingdings" pitchFamily="2" charset="2"/>
              <a:buNone/>
            </a:pPr>
            <a:endParaRPr lang="en-US" sz="2100" dirty="0"/>
          </a:p>
        </p:txBody>
      </p:sp>
      <p:sp>
        <p:nvSpPr>
          <p:cNvPr id="1030" name="Rectangle 5"/>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6" name="Object 2"/>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2" imgW="838597" imgH="228997" progId="Equation.DSMT4">
                  <p:embed/>
                </p:oleObj>
              </mc:Choice>
              <mc:Fallback>
                <p:oleObj r:id="rId2" imgW="838597" imgH="228997" progId="Equation.DSMT4">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7" name="Object 3"/>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4" imgW="838597" imgH="228997" progId="Equation.DSMT4">
                  <p:embed/>
                </p:oleObj>
              </mc:Choice>
              <mc:Fallback>
                <p:oleObj r:id="rId4" imgW="838597" imgH="228997" progId="Equation.DSMT4">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75" name="Picture 51" descr="http://www.mathsisfun.com/data/images/normal-distrubution-large.gif"/>
          <p:cNvPicPr>
            <a:picLocks noChangeAspect="1" noChangeArrowheads="1"/>
          </p:cNvPicPr>
          <p:nvPr/>
        </p:nvPicPr>
        <p:blipFill rotWithShape="1">
          <a:blip r:embed="rId5">
            <a:extLst>
              <a:ext uri="{28A0092B-C50C-407E-A947-70E740481C1C}">
                <a14:useLocalDpi xmlns:a14="http://schemas.microsoft.com/office/drawing/2010/main" val="0"/>
              </a:ext>
            </a:extLst>
          </a:blip>
          <a:srcRect b="30773"/>
          <a:stretch/>
        </p:blipFill>
        <p:spPr bwMode="auto">
          <a:xfrm>
            <a:off x="1565762" y="3357832"/>
            <a:ext cx="5984916" cy="236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37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77724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0" indent="0">
              <a:buNone/>
            </a:pPr>
            <a:r>
              <a:rPr lang="en-US" sz="2000" dirty="0"/>
              <a:t>2.    Use excel to find the critical value for significance.</a:t>
            </a:r>
          </a:p>
          <a:p>
            <a:pPr marL="0" indent="0">
              <a:buNone/>
            </a:pPr>
            <a:endParaRPr lang="en-US" sz="2000" dirty="0"/>
          </a:p>
          <a:p>
            <a:pPr marL="0" indent="0" algn="ctr">
              <a:buNone/>
            </a:pPr>
            <a:r>
              <a:rPr lang="en-US" sz="3200" b="1" dirty="0"/>
              <a:t>=</a:t>
            </a:r>
            <a:r>
              <a:rPr lang="en-US" sz="3200" b="1" dirty="0" err="1"/>
              <a:t>normsinv</a:t>
            </a:r>
            <a:r>
              <a:rPr lang="en-US" sz="3200" b="1" dirty="0"/>
              <a:t>(0.975)   = 1.9599</a:t>
            </a:r>
          </a:p>
          <a:p>
            <a:endParaRPr lang="en-US" sz="1600" dirty="0"/>
          </a:p>
        </p:txBody>
      </p:sp>
      <p:pic>
        <p:nvPicPr>
          <p:cNvPr id="4" name="Picture 2" descr="Normal Distribution (Statistics) - The Ultimate Guide">
            <a:extLst>
              <a:ext uri="{FF2B5EF4-FFF2-40B4-BE49-F238E27FC236}">
                <a16:creationId xmlns:a16="http://schemas.microsoft.com/office/drawing/2014/main" id="{A8BB3A1C-EF14-B742-9540-645D8DC412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49" t="12297" r="4432" b="19836"/>
          <a:stretch/>
        </p:blipFill>
        <p:spPr bwMode="auto">
          <a:xfrm>
            <a:off x="4724400" y="4768319"/>
            <a:ext cx="3404544" cy="1833639"/>
          </a:xfrm>
          <a:prstGeom prst="rect">
            <a:avLst/>
          </a:prstGeom>
          <a:noFill/>
          <a:extLst>
            <a:ext uri="{909E8E84-426E-40DD-AFC4-6F175D3DCCD1}">
              <a14:hiddenFill xmlns:a14="http://schemas.microsoft.com/office/drawing/2010/main">
                <a:solidFill>
                  <a:srgbClr val="FFFFFF"/>
                </a:solidFill>
              </a14:hiddenFill>
            </a:ext>
          </a:extLst>
        </p:spPr>
      </p:pic>
      <p:sp>
        <p:nvSpPr>
          <p:cNvPr id="5" name="Up Arrow 4">
            <a:extLst>
              <a:ext uri="{FF2B5EF4-FFF2-40B4-BE49-F238E27FC236}">
                <a16:creationId xmlns:a16="http://schemas.microsoft.com/office/drawing/2014/main" id="{8FAB7D95-B06F-D443-BEE1-10591EE05501}"/>
              </a:ext>
            </a:extLst>
          </p:cNvPr>
          <p:cNvSpPr/>
          <p:nvPr/>
        </p:nvSpPr>
        <p:spPr>
          <a:xfrm rot="8996876">
            <a:off x="5181610" y="5377794"/>
            <a:ext cx="500110" cy="742930"/>
          </a:xfrm>
          <a:prstGeom prst="upArrow">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n w="22225">
                <a:solidFill>
                  <a:schemeClr val="accent2"/>
                </a:solidFill>
                <a:prstDash val="solid"/>
              </a:ln>
              <a:solidFill>
                <a:srgbClr val="C00000"/>
              </a:solidFill>
            </a:endParaRPr>
          </a:p>
        </p:txBody>
      </p:sp>
      <p:sp>
        <p:nvSpPr>
          <p:cNvPr id="6" name="Up Arrow 5">
            <a:extLst>
              <a:ext uri="{FF2B5EF4-FFF2-40B4-BE49-F238E27FC236}">
                <a16:creationId xmlns:a16="http://schemas.microsoft.com/office/drawing/2014/main" id="{EBCD0425-948A-C848-B115-6A096763368C}"/>
              </a:ext>
            </a:extLst>
          </p:cNvPr>
          <p:cNvSpPr/>
          <p:nvPr/>
        </p:nvSpPr>
        <p:spPr>
          <a:xfrm rot="12600000">
            <a:off x="7277044" y="5377821"/>
            <a:ext cx="500110" cy="742930"/>
          </a:xfrm>
          <a:prstGeom prst="upArrow">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n w="22225">
                <a:solidFill>
                  <a:schemeClr val="accent2"/>
                </a:solidFill>
                <a:prstDash val="solid"/>
              </a:ln>
              <a:solidFill>
                <a:srgbClr val="C00000"/>
              </a:solidFill>
            </a:endParaRPr>
          </a:p>
        </p:txBody>
      </p:sp>
    </p:spTree>
    <p:extLst>
      <p:ext uri="{BB962C8B-B14F-4D97-AF65-F5344CB8AC3E}">
        <p14:creationId xmlns:p14="http://schemas.microsoft.com/office/powerpoint/2010/main" val="4149464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77724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0" indent="0">
              <a:buNone/>
            </a:pPr>
            <a:r>
              <a:rPr lang="en-US" sz="2000" dirty="0"/>
              <a:t>If you use the critical value approach, you just need to compare what you calculated to the critical value.</a:t>
            </a:r>
          </a:p>
          <a:p>
            <a:pPr marL="0" indent="0">
              <a:buNone/>
            </a:pPr>
            <a:endParaRPr lang="en-US" sz="2000" dirty="0"/>
          </a:p>
          <a:p>
            <a:pPr marL="0" indent="0">
              <a:buNone/>
            </a:pPr>
            <a:r>
              <a:rPr lang="en-US" b="1" dirty="0"/>
              <a:t>If |calculated test statistic| &gt; critical value     = SIGNIFICANT</a:t>
            </a:r>
          </a:p>
          <a:p>
            <a:pPr marL="457200" indent="-457200">
              <a:buAutoNum type="arabicPeriod"/>
            </a:pPr>
            <a:endParaRPr lang="en-US" sz="2000" dirty="0"/>
          </a:p>
          <a:p>
            <a:endParaRPr lang="en-US" sz="1600" dirty="0"/>
          </a:p>
        </p:txBody>
      </p:sp>
      <p:sp>
        <p:nvSpPr>
          <p:cNvPr id="4" name="Rectangle 3">
            <a:extLst>
              <a:ext uri="{FF2B5EF4-FFF2-40B4-BE49-F238E27FC236}">
                <a16:creationId xmlns:a16="http://schemas.microsoft.com/office/drawing/2014/main" id="{4C9547AB-6702-E348-BF11-A4060F0FF072}"/>
              </a:ext>
            </a:extLst>
          </p:cNvPr>
          <p:cNvSpPr/>
          <p:nvPr/>
        </p:nvSpPr>
        <p:spPr>
          <a:xfrm>
            <a:off x="304800" y="5470312"/>
            <a:ext cx="3810000" cy="1077218"/>
          </a:xfrm>
          <a:prstGeom prst="rect">
            <a:avLst/>
          </a:prstGeom>
        </p:spPr>
        <p:txBody>
          <a:bodyPr wrap="square">
            <a:spAutoFit/>
          </a:bodyPr>
          <a:lstStyle/>
          <a:p>
            <a:pPr marL="0" indent="0" algn="ctr">
              <a:buNone/>
            </a:pPr>
            <a:r>
              <a:rPr lang="en-US" sz="3200" b="1" dirty="0">
                <a:solidFill>
                  <a:srgbClr val="FF0000"/>
                </a:solidFill>
              </a:rPr>
              <a:t>|-1.897|  &lt;  1.9599</a:t>
            </a:r>
          </a:p>
          <a:p>
            <a:pPr marL="0" indent="0" algn="ctr">
              <a:buNone/>
            </a:pPr>
            <a:r>
              <a:rPr lang="en-US" sz="3200" b="1" dirty="0">
                <a:solidFill>
                  <a:srgbClr val="FF0000"/>
                </a:solidFill>
              </a:rPr>
              <a:t>NOT SIGNIFICANT</a:t>
            </a:r>
          </a:p>
        </p:txBody>
      </p:sp>
      <p:pic>
        <p:nvPicPr>
          <p:cNvPr id="7" name="Picture 2" descr="Normal Distribution (Statistics) - The Ultimate Guide">
            <a:extLst>
              <a:ext uri="{FF2B5EF4-FFF2-40B4-BE49-F238E27FC236}">
                <a16:creationId xmlns:a16="http://schemas.microsoft.com/office/drawing/2014/main" id="{2C0E0168-4992-2A49-96F2-90C3864F88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49" t="12297" r="4432" b="19836"/>
          <a:stretch/>
        </p:blipFill>
        <p:spPr bwMode="auto">
          <a:xfrm>
            <a:off x="4724400" y="4768319"/>
            <a:ext cx="3404544" cy="1833639"/>
          </a:xfrm>
          <a:prstGeom prst="rect">
            <a:avLst/>
          </a:prstGeom>
          <a:noFill/>
          <a:extLst>
            <a:ext uri="{909E8E84-426E-40DD-AFC4-6F175D3DCCD1}">
              <a14:hiddenFill xmlns:a14="http://schemas.microsoft.com/office/drawing/2010/main">
                <a:solidFill>
                  <a:srgbClr val="FFFFFF"/>
                </a:solidFill>
              </a14:hiddenFill>
            </a:ext>
          </a:extLst>
        </p:spPr>
      </p:pic>
      <p:sp>
        <p:nvSpPr>
          <p:cNvPr id="8" name="Up Arrow 7">
            <a:extLst>
              <a:ext uri="{FF2B5EF4-FFF2-40B4-BE49-F238E27FC236}">
                <a16:creationId xmlns:a16="http://schemas.microsoft.com/office/drawing/2014/main" id="{9F07E055-654B-FC4E-9C36-CD64636F16B1}"/>
              </a:ext>
            </a:extLst>
          </p:cNvPr>
          <p:cNvSpPr/>
          <p:nvPr/>
        </p:nvSpPr>
        <p:spPr>
          <a:xfrm rot="8996876">
            <a:off x="5181610" y="5377794"/>
            <a:ext cx="500110" cy="742930"/>
          </a:xfrm>
          <a:prstGeom prst="upArrow">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n w="22225">
                <a:solidFill>
                  <a:schemeClr val="accent2"/>
                </a:solidFill>
                <a:prstDash val="solid"/>
              </a:ln>
              <a:solidFill>
                <a:srgbClr val="C00000"/>
              </a:solidFill>
            </a:endParaRPr>
          </a:p>
        </p:txBody>
      </p:sp>
      <p:sp>
        <p:nvSpPr>
          <p:cNvPr id="9" name="Up Arrow 8">
            <a:extLst>
              <a:ext uri="{FF2B5EF4-FFF2-40B4-BE49-F238E27FC236}">
                <a16:creationId xmlns:a16="http://schemas.microsoft.com/office/drawing/2014/main" id="{DC7835F2-1C76-4A4F-96A7-12CA50243F24}"/>
              </a:ext>
            </a:extLst>
          </p:cNvPr>
          <p:cNvSpPr/>
          <p:nvPr/>
        </p:nvSpPr>
        <p:spPr>
          <a:xfrm rot="12600000">
            <a:off x="7277044" y="5377821"/>
            <a:ext cx="500110" cy="742930"/>
          </a:xfrm>
          <a:prstGeom prst="upArrow">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n w="22225">
                <a:solidFill>
                  <a:schemeClr val="accent2"/>
                </a:solidFill>
                <a:prstDash val="solid"/>
              </a:ln>
              <a:solidFill>
                <a:srgbClr val="C00000"/>
              </a:solidFill>
            </a:endParaRPr>
          </a:p>
        </p:txBody>
      </p:sp>
      <p:sp>
        <p:nvSpPr>
          <p:cNvPr id="10" name="Up Arrow 9">
            <a:extLst>
              <a:ext uri="{FF2B5EF4-FFF2-40B4-BE49-F238E27FC236}">
                <a16:creationId xmlns:a16="http://schemas.microsoft.com/office/drawing/2014/main" id="{EE6EFEDD-4160-D749-AF05-583A3D12D085}"/>
              </a:ext>
            </a:extLst>
          </p:cNvPr>
          <p:cNvSpPr/>
          <p:nvPr/>
        </p:nvSpPr>
        <p:spPr>
          <a:xfrm rot="8996876">
            <a:off x="5281390" y="5268002"/>
            <a:ext cx="500110" cy="742930"/>
          </a:xfrm>
          <a:prstGeom prst="up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509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80772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0" indent="0">
              <a:buNone/>
            </a:pPr>
            <a:r>
              <a:rPr lang="en-US" sz="2000" dirty="0"/>
              <a:t>3.    Use excel to find the ACTUAL probability associated with your calculated test statistic.</a:t>
            </a:r>
          </a:p>
          <a:p>
            <a:pPr marL="0" indent="0" algn="ctr">
              <a:buNone/>
            </a:pPr>
            <a:r>
              <a:rPr lang="en-US" b="1" dirty="0"/>
              <a:t>=</a:t>
            </a:r>
            <a:r>
              <a:rPr lang="en-US" b="1" dirty="0" err="1"/>
              <a:t>normsdist</a:t>
            </a:r>
            <a:r>
              <a:rPr lang="en-US" b="1" dirty="0"/>
              <a:t>(-1.897)   = 0.0289</a:t>
            </a:r>
          </a:p>
          <a:p>
            <a:pPr marL="0" indent="0" algn="ctr">
              <a:buNone/>
            </a:pPr>
            <a:r>
              <a:rPr lang="en-US" sz="1800" i="1" dirty="0"/>
              <a:t>Note that because this was a 2-tailed test, we had to be “looking” for calculated values for both left and right tails.  So the appropriate p-value for this must include probabilities for both tails. So the true p-value for this test is:</a:t>
            </a:r>
          </a:p>
          <a:p>
            <a:pPr marL="0" indent="0" algn="ctr">
              <a:buNone/>
            </a:pPr>
            <a:r>
              <a:rPr lang="en-US" b="1" dirty="0">
                <a:solidFill>
                  <a:srgbClr val="FF0000"/>
                </a:solidFill>
              </a:rPr>
              <a:t>=</a:t>
            </a:r>
            <a:r>
              <a:rPr lang="en-US" b="1" dirty="0" err="1">
                <a:solidFill>
                  <a:srgbClr val="FF0000"/>
                </a:solidFill>
              </a:rPr>
              <a:t>normsdist</a:t>
            </a:r>
            <a:r>
              <a:rPr lang="en-US" b="1" dirty="0">
                <a:solidFill>
                  <a:srgbClr val="FF0000"/>
                </a:solidFill>
              </a:rPr>
              <a:t>(-1.897) * 2   = 0.0578</a:t>
            </a:r>
          </a:p>
          <a:p>
            <a:pPr marL="0" indent="0" algn="ctr">
              <a:buNone/>
            </a:pPr>
            <a:r>
              <a:rPr lang="en-US" sz="1800" dirty="0">
                <a:solidFill>
                  <a:srgbClr val="FF0000"/>
                </a:solidFill>
              </a:rPr>
              <a:t>Because this p-value &gt; 0.05 alpha threshold </a:t>
            </a:r>
          </a:p>
          <a:p>
            <a:pPr marL="0" indent="0" algn="ctr">
              <a:buNone/>
            </a:pPr>
            <a:r>
              <a:rPr lang="en-US" b="1" dirty="0">
                <a:solidFill>
                  <a:srgbClr val="FF0000"/>
                </a:solidFill>
              </a:rPr>
              <a:t>= NOT SIGNIFICANT</a:t>
            </a:r>
          </a:p>
          <a:p>
            <a:endParaRPr lang="en-US" sz="1600" dirty="0"/>
          </a:p>
        </p:txBody>
      </p:sp>
    </p:spTree>
    <p:extLst>
      <p:ext uri="{BB962C8B-B14F-4D97-AF65-F5344CB8AC3E}">
        <p14:creationId xmlns:p14="http://schemas.microsoft.com/office/powerpoint/2010/main" val="89819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8077200" cy="4530725"/>
          </a:xfrm>
        </p:spPr>
        <p:txBody>
          <a:bodyPr/>
          <a:lstStyle/>
          <a:p>
            <a:pPr marL="0" indent="0" algn="ctr">
              <a:buNone/>
            </a:pPr>
            <a:r>
              <a:rPr lang="en-US" b="1" dirty="0"/>
              <a:t>=</a:t>
            </a:r>
            <a:r>
              <a:rPr lang="en-US" b="1" dirty="0" err="1"/>
              <a:t>normsdist</a:t>
            </a:r>
            <a:r>
              <a:rPr lang="en-US" b="1" dirty="0"/>
              <a:t>(-1.897)   = 0.0289</a:t>
            </a:r>
          </a:p>
          <a:p>
            <a:pPr marL="0" indent="0" algn="ctr">
              <a:buNone/>
            </a:pPr>
            <a:r>
              <a:rPr lang="en-US" sz="1800" i="1" dirty="0"/>
              <a:t>Note that because this was a 2-tailed test, we had to be “looking” for calculated values for both left and right tails.  So the appropriate p-value for this must include probabilities for both tails. So the true p-value for this test is:</a:t>
            </a:r>
          </a:p>
          <a:p>
            <a:pPr marL="0" indent="0" algn="ctr">
              <a:buNone/>
            </a:pPr>
            <a:r>
              <a:rPr lang="en-US" b="1" dirty="0">
                <a:solidFill>
                  <a:srgbClr val="FF0000"/>
                </a:solidFill>
              </a:rPr>
              <a:t>=</a:t>
            </a:r>
            <a:r>
              <a:rPr lang="en-US" b="1" dirty="0" err="1">
                <a:solidFill>
                  <a:srgbClr val="FF0000"/>
                </a:solidFill>
              </a:rPr>
              <a:t>normsdist</a:t>
            </a:r>
            <a:r>
              <a:rPr lang="en-US" b="1" dirty="0">
                <a:solidFill>
                  <a:srgbClr val="FF0000"/>
                </a:solidFill>
              </a:rPr>
              <a:t>(-1.897) * 2   = 0.0578</a:t>
            </a:r>
          </a:p>
          <a:p>
            <a:pPr marL="0" indent="0" algn="ctr">
              <a:buNone/>
            </a:pPr>
            <a:r>
              <a:rPr lang="en-US" sz="1800" dirty="0">
                <a:solidFill>
                  <a:srgbClr val="FF0000"/>
                </a:solidFill>
              </a:rPr>
              <a:t>Because this p-value &gt; 0.05 alpha threshold </a:t>
            </a:r>
          </a:p>
          <a:p>
            <a:pPr marL="0" indent="0" algn="ctr">
              <a:buNone/>
            </a:pPr>
            <a:r>
              <a:rPr lang="en-US" b="1" dirty="0">
                <a:solidFill>
                  <a:srgbClr val="FF0000"/>
                </a:solidFill>
              </a:rPr>
              <a:t>= NOT SIGNIFICANT</a:t>
            </a:r>
          </a:p>
          <a:p>
            <a:endParaRPr lang="en-US" sz="1600" dirty="0"/>
          </a:p>
        </p:txBody>
      </p:sp>
      <p:pic>
        <p:nvPicPr>
          <p:cNvPr id="4" name="Picture 3">
            <a:extLst>
              <a:ext uri="{FF2B5EF4-FFF2-40B4-BE49-F238E27FC236}">
                <a16:creationId xmlns:a16="http://schemas.microsoft.com/office/drawing/2014/main" id="{BDA0C4F7-436C-EF40-9726-0ADDE2AB1893}"/>
              </a:ext>
            </a:extLst>
          </p:cNvPr>
          <p:cNvPicPr>
            <a:picLocks noChangeAspect="1"/>
          </p:cNvPicPr>
          <p:nvPr/>
        </p:nvPicPr>
        <p:blipFill>
          <a:blip r:embed="rId3"/>
          <a:stretch>
            <a:fillRect/>
          </a:stretch>
        </p:blipFill>
        <p:spPr>
          <a:xfrm>
            <a:off x="870995" y="5424487"/>
            <a:ext cx="7848600" cy="1155700"/>
          </a:xfrm>
          <a:prstGeom prst="rect">
            <a:avLst/>
          </a:prstGeom>
        </p:spPr>
      </p:pic>
      <p:sp>
        <p:nvSpPr>
          <p:cNvPr id="7" name="Rectangle 6">
            <a:extLst>
              <a:ext uri="{FF2B5EF4-FFF2-40B4-BE49-F238E27FC236}">
                <a16:creationId xmlns:a16="http://schemas.microsoft.com/office/drawing/2014/main" id="{B4A89BD0-17EB-BE44-8AC2-EF87299A2BC3}"/>
              </a:ext>
            </a:extLst>
          </p:cNvPr>
          <p:cNvSpPr/>
          <p:nvPr/>
        </p:nvSpPr>
        <p:spPr>
          <a:xfrm>
            <a:off x="6104355" y="5502313"/>
            <a:ext cx="889987" cy="369332"/>
          </a:xfrm>
          <a:prstGeom prst="rect">
            <a:avLst/>
          </a:prstGeom>
        </p:spPr>
        <p:txBody>
          <a:bodyPr wrap="none">
            <a:spAutoFit/>
          </a:bodyPr>
          <a:lstStyle/>
          <a:p>
            <a:r>
              <a:rPr lang="en-US" b="1" dirty="0">
                <a:solidFill>
                  <a:srgbClr val="FF0000"/>
                </a:solidFill>
              </a:rPr>
              <a:t>1.9599</a:t>
            </a:r>
            <a:endParaRPr lang="en-US" dirty="0"/>
          </a:p>
        </p:txBody>
      </p:sp>
      <p:sp>
        <p:nvSpPr>
          <p:cNvPr id="8" name="Rectangle 7">
            <a:extLst>
              <a:ext uri="{FF2B5EF4-FFF2-40B4-BE49-F238E27FC236}">
                <a16:creationId xmlns:a16="http://schemas.microsoft.com/office/drawing/2014/main" id="{964A1E98-34B4-5147-B123-ABD566120CFE}"/>
              </a:ext>
            </a:extLst>
          </p:cNvPr>
          <p:cNvSpPr/>
          <p:nvPr/>
        </p:nvSpPr>
        <p:spPr>
          <a:xfrm>
            <a:off x="6109020" y="6173530"/>
            <a:ext cx="633507" cy="369332"/>
          </a:xfrm>
          <a:prstGeom prst="rect">
            <a:avLst/>
          </a:prstGeom>
        </p:spPr>
        <p:txBody>
          <a:bodyPr wrap="none">
            <a:spAutoFit/>
          </a:bodyPr>
          <a:lstStyle/>
          <a:p>
            <a:r>
              <a:rPr lang="en-US" b="1" dirty="0">
                <a:solidFill>
                  <a:srgbClr val="FF0000"/>
                </a:solidFill>
              </a:rPr>
              <a:t>0.05</a:t>
            </a:r>
            <a:endParaRPr lang="en-US" b="1" dirty="0"/>
          </a:p>
        </p:txBody>
      </p:sp>
      <p:sp>
        <p:nvSpPr>
          <p:cNvPr id="5" name="Rectangle 4">
            <a:extLst>
              <a:ext uri="{FF2B5EF4-FFF2-40B4-BE49-F238E27FC236}">
                <a16:creationId xmlns:a16="http://schemas.microsoft.com/office/drawing/2014/main" id="{D48C4565-4AE5-4A34-BF9B-7B9B7287465D}"/>
              </a:ext>
            </a:extLst>
          </p:cNvPr>
          <p:cNvSpPr/>
          <p:nvPr/>
        </p:nvSpPr>
        <p:spPr>
          <a:xfrm>
            <a:off x="7239000" y="5334000"/>
            <a:ext cx="1143000" cy="1246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901A26-489E-4079-BF98-F99CE9D17BE0}"/>
              </a:ext>
            </a:extLst>
          </p:cNvPr>
          <p:cNvSpPr/>
          <p:nvPr/>
        </p:nvSpPr>
        <p:spPr>
          <a:xfrm>
            <a:off x="5111026" y="5263794"/>
            <a:ext cx="1003041" cy="1246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611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p:txBody>
          <a:bodyPr/>
          <a:lstStyle/>
          <a:p>
            <a:r>
              <a:rPr lang="en-US" sz="2400" dirty="0"/>
              <a:t>Is there a significant difference between your sample mean and population mean?  </a:t>
            </a:r>
            <a:endParaRPr lang="en-US" sz="1600" dirty="0"/>
          </a:p>
        </p:txBody>
      </p:sp>
      <p:sp>
        <p:nvSpPr>
          <p:cNvPr id="5" name="TextBox 4"/>
          <p:cNvSpPr txBox="1"/>
          <p:nvPr/>
        </p:nvSpPr>
        <p:spPr>
          <a:xfrm>
            <a:off x="1219200" y="2746819"/>
            <a:ext cx="6858000" cy="3600986"/>
          </a:xfrm>
          <a:prstGeom prst="rect">
            <a:avLst/>
          </a:prstGeom>
          <a:noFill/>
        </p:spPr>
        <p:txBody>
          <a:bodyPr wrap="square" rtlCol="0">
            <a:spAutoFit/>
          </a:bodyPr>
          <a:lstStyle/>
          <a:p>
            <a:r>
              <a:rPr lang="en-US" sz="2800" dirty="0"/>
              <a:t>Conclusion:</a:t>
            </a:r>
          </a:p>
          <a:p>
            <a:endParaRPr lang="en-US" sz="2800" dirty="0"/>
          </a:p>
          <a:p>
            <a:pPr algn="ctr"/>
            <a:r>
              <a:rPr lang="en-US" sz="2800" dirty="0">
                <a:solidFill>
                  <a:srgbClr val="00B0F0"/>
                </a:solidFill>
              </a:rPr>
              <a:t>(z</a:t>
            </a:r>
            <a:r>
              <a:rPr lang="en-US" sz="2800" baseline="-25000" dirty="0">
                <a:solidFill>
                  <a:srgbClr val="00B0F0"/>
                </a:solidFill>
              </a:rPr>
              <a:t>(20) </a:t>
            </a:r>
            <a:r>
              <a:rPr lang="en-US" sz="2800" dirty="0">
                <a:solidFill>
                  <a:srgbClr val="00B0F0"/>
                </a:solidFill>
              </a:rPr>
              <a:t>= -1.897, p = 0.0578)</a:t>
            </a:r>
          </a:p>
          <a:p>
            <a:endParaRPr lang="en-US" sz="2400" dirty="0">
              <a:solidFill>
                <a:srgbClr val="00B0F0"/>
              </a:solidFill>
            </a:endParaRPr>
          </a:p>
          <a:p>
            <a:r>
              <a:rPr lang="en-US" sz="2400" dirty="0">
                <a:solidFill>
                  <a:srgbClr val="00B0F0"/>
                </a:solidFill>
              </a:rPr>
              <a:t>= not significant (p&lt;0.05)</a:t>
            </a:r>
          </a:p>
          <a:p>
            <a:r>
              <a:rPr lang="en-US" sz="2400" dirty="0"/>
              <a:t>Accept the null hypothesis</a:t>
            </a:r>
          </a:p>
          <a:p>
            <a:r>
              <a:rPr lang="en-US" sz="2400" dirty="0"/>
              <a:t>There is no significant difference between the sample and population means</a:t>
            </a:r>
          </a:p>
          <a:p>
            <a:r>
              <a:rPr lang="en-US" sz="2400" dirty="0"/>
              <a:t>Any difference is likely due to random chance</a:t>
            </a:r>
          </a:p>
        </p:txBody>
      </p:sp>
    </p:spTree>
    <p:extLst>
      <p:ext uri="{BB962C8B-B14F-4D97-AF65-F5344CB8AC3E}">
        <p14:creationId xmlns:p14="http://schemas.microsoft.com/office/powerpoint/2010/main" val="56447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02C0-2D96-9F84-AC6D-D66A0396F8C0}"/>
              </a:ext>
            </a:extLst>
          </p:cNvPr>
          <p:cNvSpPr>
            <a:spLocks noGrp="1"/>
          </p:cNvSpPr>
          <p:nvPr>
            <p:ph type="title"/>
          </p:nvPr>
        </p:nvSpPr>
        <p:spPr/>
        <p:txBody>
          <a:bodyPr/>
          <a:lstStyle/>
          <a:p>
            <a:r>
              <a:rPr lang="en-US" sz="3600" dirty="0">
                <a:solidFill>
                  <a:srgbClr val="0070C0"/>
                </a:solidFill>
              </a:rPr>
              <a:t>Another example</a:t>
            </a:r>
          </a:p>
        </p:txBody>
      </p:sp>
      <p:sp>
        <p:nvSpPr>
          <p:cNvPr id="3" name="Content Placeholder 2">
            <a:extLst>
              <a:ext uri="{FF2B5EF4-FFF2-40B4-BE49-F238E27FC236}">
                <a16:creationId xmlns:a16="http://schemas.microsoft.com/office/drawing/2014/main" id="{AD65A965-5F60-4A57-1397-5782998C8F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394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One sample z-test Example</a:t>
            </a:r>
          </a:p>
        </p:txBody>
      </p:sp>
      <p:sp>
        <p:nvSpPr>
          <p:cNvPr id="4" name="Content Placeholder 3"/>
          <p:cNvSpPr>
            <a:spLocks noGrp="1"/>
          </p:cNvSpPr>
          <p:nvPr>
            <p:ph idx="1"/>
          </p:nvPr>
        </p:nvSpPr>
        <p:spPr/>
        <p:txBody>
          <a:bodyPr/>
          <a:lstStyle/>
          <a:p>
            <a:pPr marL="0" indent="0">
              <a:buNone/>
            </a:pPr>
            <a:r>
              <a:rPr lang="en-US" dirty="0"/>
              <a:t>Keeping Companies Honest:</a:t>
            </a:r>
          </a:p>
          <a:p>
            <a:pPr marL="0" indent="0">
              <a:buNone/>
            </a:pPr>
            <a:r>
              <a:rPr lang="en-US" dirty="0"/>
              <a:t>A rental car company claims the mean time to rent a car on their website is </a:t>
            </a:r>
            <a:r>
              <a:rPr lang="en-US" dirty="0">
                <a:solidFill>
                  <a:srgbClr val="FF0000"/>
                </a:solidFill>
              </a:rPr>
              <a:t>60</a:t>
            </a:r>
            <a:r>
              <a:rPr lang="en-US" dirty="0"/>
              <a:t> seconds with a standard deviation of </a:t>
            </a:r>
            <a:r>
              <a:rPr lang="en-US" dirty="0">
                <a:solidFill>
                  <a:srgbClr val="FF0000"/>
                </a:solidFill>
              </a:rPr>
              <a:t>30</a:t>
            </a:r>
            <a:r>
              <a:rPr lang="en-US" dirty="0"/>
              <a:t> seconds. A random sample </a:t>
            </a:r>
            <a:r>
              <a:rPr lang="en-US" dirty="0">
                <a:solidFill>
                  <a:srgbClr val="FF0000"/>
                </a:solidFill>
              </a:rPr>
              <a:t>36 </a:t>
            </a:r>
            <a:r>
              <a:rPr lang="en-US" dirty="0"/>
              <a:t>customers attempted to rent a car on the website. The mean time to rent was </a:t>
            </a:r>
            <a:r>
              <a:rPr lang="en-US" dirty="0">
                <a:solidFill>
                  <a:srgbClr val="FF0000"/>
                </a:solidFill>
              </a:rPr>
              <a:t>75</a:t>
            </a:r>
            <a:r>
              <a:rPr lang="en-US" dirty="0"/>
              <a:t> seconds. Is this enough evidence to contradict the company's claim? </a:t>
            </a:r>
          </a:p>
        </p:txBody>
      </p:sp>
      <p:sp>
        <p:nvSpPr>
          <p:cNvPr id="3" name="TextBox 2"/>
          <p:cNvSpPr txBox="1"/>
          <p:nvPr/>
        </p:nvSpPr>
        <p:spPr>
          <a:xfrm>
            <a:off x="457200" y="5737530"/>
            <a:ext cx="6205545" cy="369332"/>
          </a:xfrm>
          <a:prstGeom prst="rect">
            <a:avLst/>
          </a:prstGeom>
          <a:noFill/>
        </p:spPr>
        <p:txBody>
          <a:bodyPr wrap="none" rtlCol="0">
            <a:spAutoFit/>
          </a:bodyPr>
          <a:lstStyle/>
          <a:p>
            <a:r>
              <a:rPr lang="en-US" dirty="0"/>
              <a:t>This claim is made broadly = an assumed population mean</a:t>
            </a:r>
          </a:p>
        </p:txBody>
      </p:sp>
      <p:sp>
        <p:nvSpPr>
          <p:cNvPr id="5" name="TextBox 4"/>
          <p:cNvSpPr txBox="1"/>
          <p:nvPr/>
        </p:nvSpPr>
        <p:spPr>
          <a:xfrm>
            <a:off x="3559972" y="6257005"/>
            <a:ext cx="4963859" cy="369332"/>
          </a:xfrm>
          <a:prstGeom prst="rect">
            <a:avLst/>
          </a:prstGeom>
          <a:noFill/>
        </p:spPr>
        <p:txBody>
          <a:bodyPr wrap="none" rtlCol="0">
            <a:spAutoFit/>
          </a:bodyPr>
          <a:lstStyle/>
          <a:p>
            <a:r>
              <a:rPr lang="en-US" dirty="0"/>
              <a:t>We want to test this claim with our own sample</a:t>
            </a:r>
          </a:p>
        </p:txBody>
      </p:sp>
      <p:sp>
        <p:nvSpPr>
          <p:cNvPr id="6" name="Freeform 5"/>
          <p:cNvSpPr/>
          <p:nvPr/>
        </p:nvSpPr>
        <p:spPr>
          <a:xfrm>
            <a:off x="207514" y="2863516"/>
            <a:ext cx="682823" cy="3007895"/>
          </a:xfrm>
          <a:custGeom>
            <a:avLst/>
            <a:gdLst>
              <a:gd name="connsiteX0" fmla="*/ 309844 w 682823"/>
              <a:gd name="connsiteY0" fmla="*/ 3007895 h 3007895"/>
              <a:gd name="connsiteX1" fmla="*/ 57181 w 682823"/>
              <a:gd name="connsiteY1" fmla="*/ 1876926 h 3007895"/>
              <a:gd name="connsiteX2" fmla="*/ 57181 w 682823"/>
              <a:gd name="connsiteY2" fmla="*/ 481263 h 3007895"/>
              <a:gd name="connsiteX3" fmla="*/ 682823 w 682823"/>
              <a:gd name="connsiteY3" fmla="*/ 0 h 3007895"/>
            </a:gdLst>
            <a:ahLst/>
            <a:cxnLst>
              <a:cxn ang="0">
                <a:pos x="connsiteX0" y="connsiteY0"/>
              </a:cxn>
              <a:cxn ang="0">
                <a:pos x="connsiteX1" y="connsiteY1"/>
              </a:cxn>
              <a:cxn ang="0">
                <a:pos x="connsiteX2" y="connsiteY2"/>
              </a:cxn>
              <a:cxn ang="0">
                <a:pos x="connsiteX3" y="connsiteY3"/>
              </a:cxn>
            </a:cxnLst>
            <a:rect l="l" t="t" r="r" b="b"/>
            <a:pathLst>
              <a:path w="682823" h="3007895">
                <a:moveTo>
                  <a:pt x="309844" y="3007895"/>
                </a:moveTo>
                <a:cubicBezTo>
                  <a:pt x="204567" y="2652963"/>
                  <a:pt x="99291" y="2298031"/>
                  <a:pt x="57181" y="1876926"/>
                </a:cubicBezTo>
                <a:cubicBezTo>
                  <a:pt x="15071" y="1455821"/>
                  <a:pt x="-47093" y="794084"/>
                  <a:pt x="57181" y="481263"/>
                </a:cubicBezTo>
                <a:cubicBezTo>
                  <a:pt x="161455" y="168442"/>
                  <a:pt x="422139" y="84221"/>
                  <a:pt x="68282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8229600" y="3368842"/>
            <a:ext cx="715187" cy="3031958"/>
          </a:xfrm>
          <a:custGeom>
            <a:avLst/>
            <a:gdLst>
              <a:gd name="connsiteX0" fmla="*/ 228600 w 715187"/>
              <a:gd name="connsiteY0" fmla="*/ 3031958 h 3031958"/>
              <a:gd name="connsiteX1" fmla="*/ 625642 w 715187"/>
              <a:gd name="connsiteY1" fmla="*/ 2177716 h 3031958"/>
              <a:gd name="connsiteX2" fmla="*/ 661737 w 715187"/>
              <a:gd name="connsiteY2" fmla="*/ 745958 h 3031958"/>
              <a:gd name="connsiteX3" fmla="*/ 0 w 715187"/>
              <a:gd name="connsiteY3" fmla="*/ 0 h 3031958"/>
            </a:gdLst>
            <a:ahLst/>
            <a:cxnLst>
              <a:cxn ang="0">
                <a:pos x="connsiteX0" y="connsiteY0"/>
              </a:cxn>
              <a:cxn ang="0">
                <a:pos x="connsiteX1" y="connsiteY1"/>
              </a:cxn>
              <a:cxn ang="0">
                <a:pos x="connsiteX2" y="connsiteY2"/>
              </a:cxn>
              <a:cxn ang="0">
                <a:pos x="connsiteX3" y="connsiteY3"/>
              </a:cxn>
            </a:cxnLst>
            <a:rect l="l" t="t" r="r" b="b"/>
            <a:pathLst>
              <a:path w="715187" h="3031958">
                <a:moveTo>
                  <a:pt x="228600" y="3031958"/>
                </a:moveTo>
                <a:cubicBezTo>
                  <a:pt x="391026" y="2795337"/>
                  <a:pt x="553453" y="2558716"/>
                  <a:pt x="625642" y="2177716"/>
                </a:cubicBezTo>
                <a:cubicBezTo>
                  <a:pt x="697832" y="1796716"/>
                  <a:pt x="766011" y="1108911"/>
                  <a:pt x="661737" y="745958"/>
                </a:cubicBezTo>
                <a:cubicBezTo>
                  <a:pt x="557463" y="383005"/>
                  <a:pt x="278731" y="191502"/>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673" y="190380"/>
            <a:ext cx="1737281" cy="10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66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Remember the basic Steps of any statistical analysis</a:t>
            </a:r>
          </a:p>
        </p:txBody>
      </p:sp>
      <p:sp>
        <p:nvSpPr>
          <p:cNvPr id="44035" name="Rectangle 3"/>
          <p:cNvSpPr>
            <a:spLocks noGrp="1" noChangeArrowheads="1"/>
          </p:cNvSpPr>
          <p:nvPr>
            <p:ph type="body" idx="1"/>
          </p:nvPr>
        </p:nvSpPr>
        <p:spPr>
          <a:xfrm>
            <a:off x="609600" y="1600200"/>
            <a:ext cx="8229600" cy="4724400"/>
          </a:xfrm>
        </p:spPr>
        <p:txBody>
          <a:bodyPr/>
          <a:lstStyle/>
          <a:p>
            <a:pPr eaLnBrk="1" hangingPunct="1">
              <a:lnSpc>
                <a:spcPct val="80000"/>
              </a:lnSpc>
              <a:buFont typeface="Wingdings" pitchFamily="2" charset="2"/>
              <a:buNone/>
            </a:pPr>
            <a:r>
              <a:rPr lang="en-US" sz="1800" dirty="0"/>
              <a:t>1.  H</a:t>
            </a:r>
            <a:r>
              <a:rPr lang="en-US" sz="1800" baseline="-25000" dirty="0"/>
              <a:t>1</a:t>
            </a:r>
            <a:r>
              <a:rPr lang="en-US" sz="1800" dirty="0"/>
              <a:t>: Sample time to rent a car online is greater than stated by the company.</a:t>
            </a:r>
          </a:p>
          <a:p>
            <a:pPr eaLnBrk="1" hangingPunct="1">
              <a:lnSpc>
                <a:spcPct val="80000"/>
              </a:lnSpc>
              <a:buFont typeface="Wingdings" pitchFamily="2" charset="2"/>
              <a:buNone/>
            </a:pPr>
            <a:r>
              <a:rPr lang="en-US" sz="1800" dirty="0"/>
              <a:t>2. p&lt; 0.05.</a:t>
            </a:r>
          </a:p>
          <a:p>
            <a:pPr eaLnBrk="1" hangingPunct="1">
              <a:lnSpc>
                <a:spcPct val="80000"/>
              </a:lnSpc>
              <a:buNone/>
            </a:pPr>
            <a:r>
              <a:rPr lang="en-US" sz="1800" dirty="0"/>
              <a:t>3. Normal Distribution</a:t>
            </a:r>
          </a:p>
          <a:p>
            <a:pPr eaLnBrk="1" hangingPunct="1">
              <a:lnSpc>
                <a:spcPct val="80000"/>
              </a:lnSpc>
              <a:buNone/>
            </a:pPr>
            <a:r>
              <a:rPr lang="en-US" sz="1800" dirty="0"/>
              <a:t>4. One sample z-test </a:t>
            </a:r>
            <a:r>
              <a:rPr lang="en-US" sz="1400" dirty="0"/>
              <a:t>(one tailed (right)….is actual time longer than stated)</a:t>
            </a:r>
          </a:p>
          <a:p>
            <a:pPr eaLnBrk="1" hangingPunct="1">
              <a:lnSpc>
                <a:spcPct val="80000"/>
              </a:lnSpc>
              <a:buFont typeface="Wingdings" pitchFamily="2" charset="2"/>
              <a:buNone/>
            </a:pPr>
            <a:r>
              <a:rPr lang="en-US" sz="1800" dirty="0"/>
              <a:t>5. Compute the test statistic (</a:t>
            </a:r>
            <a:r>
              <a:rPr lang="en-US" sz="1800" b="1" dirty="0"/>
              <a:t>obtained</a:t>
            </a:r>
            <a:r>
              <a:rPr lang="en-US" sz="1800" dirty="0"/>
              <a:t>) value </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p:txBody>
      </p:sp>
      <p:sp>
        <p:nvSpPr>
          <p:cNvPr id="6" name="TextBox 5"/>
          <p:cNvSpPr txBox="1"/>
          <p:nvPr/>
        </p:nvSpPr>
        <p:spPr>
          <a:xfrm>
            <a:off x="6934200" y="2422524"/>
            <a:ext cx="2819400" cy="1169551"/>
          </a:xfrm>
          <a:prstGeom prst="rect">
            <a:avLst/>
          </a:prstGeom>
          <a:noFill/>
        </p:spPr>
        <p:txBody>
          <a:bodyPr wrap="square" rtlCol="0">
            <a:spAutoFit/>
          </a:bodyPr>
          <a:lstStyle/>
          <a:p>
            <a:r>
              <a:rPr lang="en-US" sz="1400" dirty="0"/>
              <a:t>	</a:t>
            </a:r>
            <a:r>
              <a:rPr lang="en-US" sz="1400" dirty="0">
                <a:latin typeface="MS Reference Sans Serif"/>
              </a:rPr>
              <a:t> =  75</a:t>
            </a:r>
          </a:p>
          <a:p>
            <a:r>
              <a:rPr lang="en-US" sz="1400" dirty="0">
                <a:latin typeface="MS Reference Sans Serif"/>
              </a:rPr>
              <a:t>	µ = 60</a:t>
            </a:r>
          </a:p>
          <a:p>
            <a:r>
              <a:rPr lang="en-US" sz="1400" dirty="0"/>
              <a:t>Where: </a:t>
            </a:r>
            <a:r>
              <a:rPr lang="en-US" sz="1400" dirty="0">
                <a:latin typeface="MS Reference Sans Serif"/>
              </a:rPr>
              <a:t>	</a:t>
            </a:r>
            <a:r>
              <a:rPr lang="el-GR" sz="1400" dirty="0">
                <a:latin typeface="MS Reference Sans Serif"/>
              </a:rPr>
              <a:t>σ </a:t>
            </a:r>
            <a:r>
              <a:rPr lang="en-US" sz="1400" dirty="0">
                <a:latin typeface="MS Reference Sans Serif"/>
              </a:rPr>
              <a:t>= 30</a:t>
            </a:r>
          </a:p>
          <a:p>
            <a:r>
              <a:rPr lang="en-US" sz="1400" dirty="0">
                <a:latin typeface="MS Reference Sans Serif"/>
              </a:rPr>
              <a:t>	n = 36</a:t>
            </a:r>
          </a:p>
          <a:p>
            <a:endParaRPr lang="en-US" sz="140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98975"/>
            <a:ext cx="1633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 name="TextBox 11"/>
              <p:cNvSpPr txBox="1"/>
              <p:nvPr/>
            </p:nvSpPr>
            <p:spPr>
              <a:xfrm>
                <a:off x="4267200" y="3992143"/>
                <a:ext cx="3276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a:rPr>
                          <m:t>75−60 </m:t>
                        </m:r>
                      </m:num>
                      <m:den>
                        <m:r>
                          <a:rPr lang="en-US" sz="2800" b="0" i="1" smtClean="0">
                            <a:latin typeface="Cambria Math"/>
                          </a:rPr>
                          <m:t>30/</m:t>
                        </m:r>
                        <m:rad>
                          <m:radPr>
                            <m:degHide m:val="on"/>
                            <m:ctrlPr>
                              <a:rPr lang="en-US" sz="2800" b="0" i="1" smtClean="0">
                                <a:latin typeface="Cambria Math" panose="02040503050406030204" pitchFamily="18" charset="0"/>
                              </a:rPr>
                            </m:ctrlPr>
                          </m:radPr>
                          <m:deg/>
                          <m:e>
                            <m:r>
                              <a:rPr lang="en-US" sz="2800" b="0" i="1" smtClean="0">
                                <a:latin typeface="Cambria Math"/>
                              </a:rPr>
                              <m:t>36</m:t>
                            </m:r>
                          </m:e>
                        </m:rad>
                      </m:den>
                    </m:f>
                  </m:oMath>
                </a14:m>
                <a:r>
                  <a:rPr lang="en-US" sz="2800" dirty="0"/>
                  <a:t>      =  3</a:t>
                </a:r>
              </a:p>
            </p:txBody>
          </p:sp>
        </mc:Choice>
        <mc:Fallback xmlns="">
          <p:sp>
            <p:nvSpPr>
              <p:cNvPr id="12" name="TextBox 11"/>
              <p:cNvSpPr txBox="1">
                <a:spLocks noRot="1" noChangeAspect="1" noMove="1" noResize="1" noEditPoints="1" noAdjustHandles="1" noChangeArrowheads="1" noChangeShapeType="1" noTextEdit="1"/>
              </p:cNvSpPr>
              <p:nvPr/>
            </p:nvSpPr>
            <p:spPr>
              <a:xfrm>
                <a:off x="4267200" y="3992143"/>
                <a:ext cx="3276600" cy="762838"/>
              </a:xfrm>
              <a:prstGeom prst="rect">
                <a:avLst/>
              </a:prstGeom>
              <a:blipFill rotWithShape="0">
                <a:blip r:embed="rId3"/>
                <a:stretch>
                  <a:fillRect b="-1600"/>
                </a:stretch>
              </a:blipFill>
            </p:spPr>
            <p:txBody>
              <a:bodyPr/>
              <a:lstStyle/>
              <a:p>
                <a:r>
                  <a:rPr lang="en-US">
                    <a:noFill/>
                  </a:rPr>
                  <a:t> </a:t>
                </a:r>
              </a:p>
            </p:txBody>
          </p:sp>
        </mc:Fallback>
      </mc:AlternateContent>
    </p:spTree>
    <p:extLst>
      <p:ext uri="{BB962C8B-B14F-4D97-AF65-F5344CB8AC3E}">
        <p14:creationId xmlns:p14="http://schemas.microsoft.com/office/powerpoint/2010/main" val="108254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Remember the basic Steps of any statistical analysis</a:t>
            </a:r>
          </a:p>
        </p:txBody>
      </p:sp>
      <p:sp>
        <p:nvSpPr>
          <p:cNvPr id="44035" name="Rectangle 3"/>
          <p:cNvSpPr>
            <a:spLocks noGrp="1" noChangeArrowheads="1"/>
          </p:cNvSpPr>
          <p:nvPr>
            <p:ph type="body" idx="1"/>
          </p:nvPr>
        </p:nvSpPr>
        <p:spPr>
          <a:xfrm>
            <a:off x="609600" y="1600200"/>
            <a:ext cx="8229600" cy="4724400"/>
          </a:xfrm>
        </p:spPr>
        <p:txBody>
          <a:bodyPr/>
          <a:lstStyle/>
          <a:p>
            <a:pPr eaLnBrk="1" hangingPunct="1">
              <a:lnSpc>
                <a:spcPct val="80000"/>
              </a:lnSpc>
              <a:buFont typeface="Wingdings" pitchFamily="2" charset="2"/>
              <a:buNone/>
            </a:pPr>
            <a:r>
              <a:rPr lang="en-US" sz="1800" dirty="0"/>
              <a:t>1.  H1: Sample time to rent a car online is greater than stated by the company.</a:t>
            </a:r>
          </a:p>
          <a:p>
            <a:pPr eaLnBrk="1" hangingPunct="1">
              <a:lnSpc>
                <a:spcPct val="80000"/>
              </a:lnSpc>
              <a:buFont typeface="Wingdings" pitchFamily="2" charset="2"/>
              <a:buNone/>
            </a:pPr>
            <a:r>
              <a:rPr lang="en-US" sz="1800" dirty="0"/>
              <a:t>2. p&lt; 0.05.</a:t>
            </a:r>
          </a:p>
          <a:p>
            <a:pPr eaLnBrk="1" hangingPunct="1">
              <a:lnSpc>
                <a:spcPct val="80000"/>
              </a:lnSpc>
              <a:buNone/>
            </a:pPr>
            <a:r>
              <a:rPr lang="en-US" sz="1800" dirty="0"/>
              <a:t>3. Normal Distribution</a:t>
            </a:r>
          </a:p>
          <a:p>
            <a:pPr eaLnBrk="1" hangingPunct="1">
              <a:lnSpc>
                <a:spcPct val="80000"/>
              </a:lnSpc>
              <a:buNone/>
            </a:pPr>
            <a:r>
              <a:rPr lang="en-US" sz="1800" dirty="0"/>
              <a:t>4. One sample z-test </a:t>
            </a:r>
            <a:r>
              <a:rPr lang="en-US" sz="1400" dirty="0"/>
              <a:t>(one tailed….is time longer than stated)</a:t>
            </a:r>
          </a:p>
          <a:p>
            <a:pPr eaLnBrk="1" hangingPunct="1">
              <a:lnSpc>
                <a:spcPct val="80000"/>
              </a:lnSpc>
              <a:buFont typeface="Wingdings" pitchFamily="2" charset="2"/>
              <a:buNone/>
            </a:pPr>
            <a:r>
              <a:rPr lang="en-US" sz="1800" dirty="0"/>
              <a:t>5. Compute the test statistic (</a:t>
            </a:r>
            <a:r>
              <a:rPr lang="en-US" sz="1800" b="1" dirty="0"/>
              <a:t>obtained</a:t>
            </a:r>
            <a:r>
              <a:rPr lang="en-US" sz="1800" dirty="0"/>
              <a:t>) value </a:t>
            </a:r>
            <a:r>
              <a:rPr lang="en-US" sz="2400" b="1" dirty="0">
                <a:solidFill>
                  <a:schemeClr val="accent2"/>
                </a:solidFill>
              </a:rPr>
              <a:t>= 3</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r>
              <a:rPr lang="en-US" sz="1800" dirty="0"/>
              <a:t>6. </a:t>
            </a:r>
            <a:r>
              <a:rPr lang="en-US" sz="1800" b="1" dirty="0"/>
              <a:t>critical</a:t>
            </a:r>
            <a:r>
              <a:rPr lang="en-US" sz="1800" dirty="0"/>
              <a:t> value                                                                                                                      (1 tailed p&lt;0.950) =</a:t>
            </a:r>
          </a:p>
          <a:p>
            <a:pPr eaLnBrk="1" hangingPunct="1">
              <a:lnSpc>
                <a:spcPct val="80000"/>
              </a:lnSpc>
              <a:buFont typeface="Wingdings" pitchFamily="2" charset="2"/>
              <a:buNone/>
            </a:pPr>
            <a:endParaRPr lang="en-US" sz="1800" dirty="0">
              <a:solidFill>
                <a:srgbClr val="003300"/>
              </a:solidFill>
            </a:endParaRPr>
          </a:p>
        </p:txBody>
      </p:sp>
      <p:sp>
        <p:nvSpPr>
          <p:cNvPr id="6" name="TextBox 5"/>
          <p:cNvSpPr txBox="1"/>
          <p:nvPr/>
        </p:nvSpPr>
        <p:spPr>
          <a:xfrm>
            <a:off x="6096000" y="2259449"/>
            <a:ext cx="2819400" cy="1169551"/>
          </a:xfrm>
          <a:prstGeom prst="rect">
            <a:avLst/>
          </a:prstGeom>
          <a:noFill/>
        </p:spPr>
        <p:txBody>
          <a:bodyPr wrap="square" rtlCol="0">
            <a:spAutoFit/>
          </a:bodyPr>
          <a:lstStyle/>
          <a:p>
            <a:r>
              <a:rPr lang="en-US" sz="1400" dirty="0"/>
              <a:t>	</a:t>
            </a:r>
            <a:r>
              <a:rPr lang="en-US" sz="1400" dirty="0">
                <a:latin typeface="MS Reference Sans Serif"/>
              </a:rPr>
              <a:t> =  75</a:t>
            </a:r>
          </a:p>
          <a:p>
            <a:r>
              <a:rPr lang="en-US" sz="1400" dirty="0">
                <a:latin typeface="MS Reference Sans Serif"/>
              </a:rPr>
              <a:t>	µ = 60</a:t>
            </a:r>
          </a:p>
          <a:p>
            <a:r>
              <a:rPr lang="en-US" sz="1400" dirty="0"/>
              <a:t>Where: </a:t>
            </a:r>
            <a:r>
              <a:rPr lang="en-US" sz="1400" dirty="0">
                <a:latin typeface="MS Reference Sans Serif"/>
              </a:rPr>
              <a:t>	</a:t>
            </a:r>
            <a:r>
              <a:rPr lang="el-GR" sz="1400" dirty="0">
                <a:latin typeface="MS Reference Sans Serif"/>
              </a:rPr>
              <a:t>σ </a:t>
            </a:r>
            <a:r>
              <a:rPr lang="en-US" sz="1400" dirty="0">
                <a:latin typeface="MS Reference Sans Serif"/>
              </a:rPr>
              <a:t>= 30</a:t>
            </a:r>
          </a:p>
          <a:p>
            <a:r>
              <a:rPr lang="en-US" sz="1400" dirty="0">
                <a:latin typeface="MS Reference Sans Serif"/>
              </a:rPr>
              <a:t>	n = 36</a:t>
            </a:r>
          </a:p>
          <a:p>
            <a:endParaRPr lang="en-US" sz="1400"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056" t="23698" b="28391"/>
          <a:stretch/>
        </p:blipFill>
        <p:spPr bwMode="auto">
          <a:xfrm>
            <a:off x="4275100" y="3296651"/>
            <a:ext cx="4943622" cy="356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00400" y="4572000"/>
            <a:ext cx="955711" cy="461665"/>
          </a:xfrm>
          <a:prstGeom prst="rect">
            <a:avLst/>
          </a:prstGeom>
          <a:noFill/>
        </p:spPr>
        <p:txBody>
          <a:bodyPr wrap="none" rtlCol="0">
            <a:spAutoFit/>
          </a:bodyPr>
          <a:lstStyle/>
          <a:p>
            <a:r>
              <a:rPr lang="en-US" sz="2400" dirty="0">
                <a:solidFill>
                  <a:schemeClr val="accent2"/>
                </a:solidFill>
              </a:rPr>
              <a:t>1.645</a:t>
            </a:r>
          </a:p>
        </p:txBody>
      </p:sp>
      <p:sp>
        <p:nvSpPr>
          <p:cNvPr id="2" name="Oval 1"/>
          <p:cNvSpPr/>
          <p:nvPr/>
        </p:nvSpPr>
        <p:spPr>
          <a:xfrm>
            <a:off x="6553200" y="6172200"/>
            <a:ext cx="609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2" idx="2"/>
          </p:cNvCxnSpPr>
          <p:nvPr/>
        </p:nvCxnSpPr>
        <p:spPr>
          <a:xfrm flipH="1">
            <a:off x="4495800" y="6286500"/>
            <a:ext cx="2057400" cy="381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a:stCxn id="2" idx="0"/>
          </p:cNvCxnSpPr>
          <p:nvPr/>
        </p:nvCxnSpPr>
        <p:spPr>
          <a:xfrm flipV="1">
            <a:off x="6858000" y="3581400"/>
            <a:ext cx="0" cy="25908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6665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Remember the basic Steps of any statistical analysis</a:t>
            </a:r>
          </a:p>
        </p:txBody>
      </p:sp>
      <p:sp>
        <p:nvSpPr>
          <p:cNvPr id="44035" name="Rectangle 3"/>
          <p:cNvSpPr>
            <a:spLocks noGrp="1" noChangeArrowheads="1"/>
          </p:cNvSpPr>
          <p:nvPr>
            <p:ph type="body" idx="1"/>
          </p:nvPr>
        </p:nvSpPr>
        <p:spPr>
          <a:xfrm>
            <a:off x="609600" y="1600200"/>
            <a:ext cx="8229600" cy="4724400"/>
          </a:xfrm>
        </p:spPr>
        <p:txBody>
          <a:bodyPr/>
          <a:lstStyle/>
          <a:p>
            <a:pPr eaLnBrk="1" hangingPunct="1">
              <a:lnSpc>
                <a:spcPct val="80000"/>
              </a:lnSpc>
              <a:buFont typeface="Wingdings" pitchFamily="2" charset="2"/>
              <a:buNone/>
            </a:pPr>
            <a:r>
              <a:rPr lang="en-US" sz="1800" dirty="0"/>
              <a:t>1.  H1: Sample time to rent a car online is greater than stated by the company.</a:t>
            </a:r>
          </a:p>
          <a:p>
            <a:pPr eaLnBrk="1" hangingPunct="1">
              <a:lnSpc>
                <a:spcPct val="80000"/>
              </a:lnSpc>
              <a:buFont typeface="Wingdings" pitchFamily="2" charset="2"/>
              <a:buNone/>
            </a:pPr>
            <a:r>
              <a:rPr lang="en-US" sz="1800" dirty="0"/>
              <a:t>2. p&lt; 0.05.</a:t>
            </a:r>
          </a:p>
          <a:p>
            <a:pPr eaLnBrk="1" hangingPunct="1">
              <a:lnSpc>
                <a:spcPct val="80000"/>
              </a:lnSpc>
              <a:buNone/>
            </a:pPr>
            <a:r>
              <a:rPr lang="en-US" sz="1800" dirty="0"/>
              <a:t>3. Normal Distribution</a:t>
            </a:r>
          </a:p>
          <a:p>
            <a:pPr eaLnBrk="1" hangingPunct="1">
              <a:lnSpc>
                <a:spcPct val="80000"/>
              </a:lnSpc>
              <a:buNone/>
            </a:pPr>
            <a:r>
              <a:rPr lang="en-US" sz="1800" dirty="0"/>
              <a:t>4. One sample z-test </a:t>
            </a:r>
            <a:r>
              <a:rPr lang="en-US" sz="1400" dirty="0"/>
              <a:t>(one tailed….is time longer than stated)</a:t>
            </a:r>
          </a:p>
          <a:p>
            <a:pPr eaLnBrk="1" hangingPunct="1">
              <a:lnSpc>
                <a:spcPct val="80000"/>
              </a:lnSpc>
              <a:buFont typeface="Wingdings" pitchFamily="2" charset="2"/>
              <a:buNone/>
            </a:pPr>
            <a:r>
              <a:rPr lang="en-US" sz="1800" dirty="0"/>
              <a:t>5. Compute the test statistic (</a:t>
            </a:r>
            <a:r>
              <a:rPr lang="en-US" sz="1800" b="1" dirty="0"/>
              <a:t>obtained</a:t>
            </a:r>
            <a:r>
              <a:rPr lang="en-US" sz="1800" dirty="0"/>
              <a:t>) value </a:t>
            </a:r>
            <a:r>
              <a:rPr lang="en-US" sz="2400" b="1" dirty="0">
                <a:solidFill>
                  <a:schemeClr val="accent2"/>
                </a:solidFill>
              </a:rPr>
              <a:t>= 3</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r>
              <a:rPr lang="en-US" sz="1800" dirty="0"/>
              <a:t>6. </a:t>
            </a:r>
            <a:r>
              <a:rPr lang="en-US" sz="1800" b="1" dirty="0"/>
              <a:t>critical</a:t>
            </a:r>
            <a:r>
              <a:rPr lang="en-US" sz="1800" dirty="0"/>
              <a:t> value                                                                                                                      (1 tailed p&lt;0.950) =</a:t>
            </a:r>
          </a:p>
          <a:p>
            <a:pPr eaLnBrk="1" hangingPunct="1">
              <a:lnSpc>
                <a:spcPct val="80000"/>
              </a:lnSpc>
              <a:buFont typeface="Wingdings" pitchFamily="2" charset="2"/>
              <a:buNone/>
            </a:pPr>
            <a:endParaRPr lang="en-US" sz="1800" dirty="0">
              <a:solidFill>
                <a:srgbClr val="003300"/>
              </a:solidFill>
            </a:endParaRPr>
          </a:p>
        </p:txBody>
      </p:sp>
      <p:sp>
        <p:nvSpPr>
          <p:cNvPr id="6" name="TextBox 5"/>
          <p:cNvSpPr txBox="1"/>
          <p:nvPr/>
        </p:nvSpPr>
        <p:spPr>
          <a:xfrm>
            <a:off x="6096000" y="2259449"/>
            <a:ext cx="2819400" cy="1169551"/>
          </a:xfrm>
          <a:prstGeom prst="rect">
            <a:avLst/>
          </a:prstGeom>
          <a:noFill/>
        </p:spPr>
        <p:txBody>
          <a:bodyPr wrap="square" rtlCol="0">
            <a:spAutoFit/>
          </a:bodyPr>
          <a:lstStyle/>
          <a:p>
            <a:r>
              <a:rPr lang="en-US" sz="1400" dirty="0"/>
              <a:t>	</a:t>
            </a:r>
            <a:r>
              <a:rPr lang="en-US" sz="1400" dirty="0">
                <a:latin typeface="MS Reference Sans Serif"/>
              </a:rPr>
              <a:t> =  75</a:t>
            </a:r>
          </a:p>
          <a:p>
            <a:r>
              <a:rPr lang="en-US" sz="1400" dirty="0">
                <a:latin typeface="MS Reference Sans Serif"/>
              </a:rPr>
              <a:t>	µ = 60</a:t>
            </a:r>
          </a:p>
          <a:p>
            <a:r>
              <a:rPr lang="en-US" sz="1400" dirty="0"/>
              <a:t>Where: </a:t>
            </a:r>
            <a:r>
              <a:rPr lang="en-US" sz="1400" dirty="0">
                <a:latin typeface="MS Reference Sans Serif"/>
              </a:rPr>
              <a:t>	</a:t>
            </a:r>
            <a:r>
              <a:rPr lang="el-GR" sz="1400" dirty="0">
                <a:latin typeface="MS Reference Sans Serif"/>
              </a:rPr>
              <a:t>σ </a:t>
            </a:r>
            <a:r>
              <a:rPr lang="en-US" sz="1400" dirty="0">
                <a:latin typeface="MS Reference Sans Serif"/>
              </a:rPr>
              <a:t>= 30</a:t>
            </a:r>
          </a:p>
          <a:p>
            <a:r>
              <a:rPr lang="en-US" sz="1400" dirty="0">
                <a:latin typeface="MS Reference Sans Serif"/>
              </a:rPr>
              <a:t>	n = 36</a:t>
            </a:r>
          </a:p>
          <a:p>
            <a:endParaRPr lang="en-US" sz="1400"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056" t="23698" b="28391"/>
          <a:stretch/>
        </p:blipFill>
        <p:spPr bwMode="auto">
          <a:xfrm>
            <a:off x="4724400" y="3217629"/>
            <a:ext cx="3995558" cy="287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00400" y="4572000"/>
            <a:ext cx="955711" cy="461665"/>
          </a:xfrm>
          <a:prstGeom prst="rect">
            <a:avLst/>
          </a:prstGeom>
          <a:noFill/>
        </p:spPr>
        <p:txBody>
          <a:bodyPr wrap="none" rtlCol="0">
            <a:spAutoFit/>
          </a:bodyPr>
          <a:lstStyle/>
          <a:p>
            <a:r>
              <a:rPr lang="en-US" sz="2400" dirty="0">
                <a:solidFill>
                  <a:schemeClr val="accent2"/>
                </a:solidFill>
              </a:rPr>
              <a:t>1.645</a:t>
            </a:r>
          </a:p>
        </p:txBody>
      </p:sp>
      <p:sp>
        <p:nvSpPr>
          <p:cNvPr id="2" name="Rectangle 1"/>
          <p:cNvSpPr/>
          <p:nvPr/>
        </p:nvSpPr>
        <p:spPr>
          <a:xfrm>
            <a:off x="630382" y="5105400"/>
            <a:ext cx="4572000" cy="1200329"/>
          </a:xfrm>
          <a:prstGeom prst="rect">
            <a:avLst/>
          </a:prstGeom>
        </p:spPr>
        <p:txBody>
          <a:bodyPr>
            <a:spAutoFit/>
          </a:bodyPr>
          <a:lstStyle/>
          <a:p>
            <a:pPr eaLnBrk="1" hangingPunct="1">
              <a:lnSpc>
                <a:spcPct val="80000"/>
              </a:lnSpc>
              <a:buFont typeface="Wingdings" pitchFamily="2" charset="2"/>
              <a:buNone/>
            </a:pPr>
            <a:r>
              <a:rPr lang="en-US" dirty="0"/>
              <a:t>7. Compare</a:t>
            </a:r>
          </a:p>
          <a:p>
            <a:pPr eaLnBrk="1" hangingPunct="1">
              <a:lnSpc>
                <a:spcPct val="80000"/>
              </a:lnSpc>
              <a:buFont typeface="Wingdings" pitchFamily="2" charset="2"/>
              <a:buNone/>
            </a:pPr>
            <a:endParaRPr lang="en-US" dirty="0"/>
          </a:p>
          <a:p>
            <a:pPr eaLnBrk="1" hangingPunct="1">
              <a:lnSpc>
                <a:spcPct val="80000"/>
              </a:lnSpc>
              <a:buFont typeface="Wingdings" pitchFamily="2" charset="2"/>
              <a:buNone/>
            </a:pPr>
            <a:endParaRPr lang="en-US" dirty="0"/>
          </a:p>
          <a:p>
            <a:pPr eaLnBrk="1" hangingPunct="1">
              <a:lnSpc>
                <a:spcPct val="80000"/>
              </a:lnSpc>
              <a:buFont typeface="Wingdings" pitchFamily="2" charset="2"/>
              <a:buNone/>
            </a:pPr>
            <a:r>
              <a:rPr lang="en-US" dirty="0"/>
              <a:t>8. Conclude</a:t>
            </a:r>
          </a:p>
          <a:p>
            <a:pPr eaLnBrk="1" hangingPunct="1">
              <a:lnSpc>
                <a:spcPct val="80000"/>
              </a:lnSpc>
              <a:buFont typeface="Wingdings" pitchFamily="2" charset="2"/>
              <a:buNone/>
            </a:pPr>
            <a:r>
              <a:rPr lang="en-US" dirty="0"/>
              <a:t>	</a:t>
            </a:r>
          </a:p>
        </p:txBody>
      </p:sp>
      <p:sp>
        <p:nvSpPr>
          <p:cNvPr id="8" name="Rectangle 7"/>
          <p:cNvSpPr/>
          <p:nvPr/>
        </p:nvSpPr>
        <p:spPr>
          <a:xfrm>
            <a:off x="788248" y="5334000"/>
            <a:ext cx="3486852" cy="369332"/>
          </a:xfrm>
          <a:prstGeom prst="rect">
            <a:avLst/>
          </a:prstGeom>
        </p:spPr>
        <p:txBody>
          <a:bodyPr wrap="none">
            <a:spAutoFit/>
          </a:bodyPr>
          <a:lstStyle/>
          <a:p>
            <a:r>
              <a:rPr lang="en-US" dirty="0">
                <a:solidFill>
                  <a:schemeClr val="accent6"/>
                </a:solidFill>
              </a:rPr>
              <a:t>Obtained |3.0|  &gt; Critical (1.645)</a:t>
            </a:r>
          </a:p>
        </p:txBody>
      </p:sp>
      <p:sp>
        <p:nvSpPr>
          <p:cNvPr id="9" name="Rectangle 8"/>
          <p:cNvSpPr/>
          <p:nvPr/>
        </p:nvSpPr>
        <p:spPr>
          <a:xfrm>
            <a:off x="822884" y="6096000"/>
            <a:ext cx="8321116" cy="757130"/>
          </a:xfrm>
          <a:prstGeom prst="rect">
            <a:avLst/>
          </a:prstGeom>
          <a:solidFill>
            <a:srgbClr val="FFFFFF"/>
          </a:solidFill>
        </p:spPr>
        <p:txBody>
          <a:bodyPr wrap="square">
            <a:spAutoFit/>
          </a:bodyPr>
          <a:lstStyle/>
          <a:p>
            <a:pPr eaLnBrk="1" hangingPunct="1">
              <a:lnSpc>
                <a:spcPct val="80000"/>
              </a:lnSpc>
              <a:buNone/>
            </a:pPr>
            <a:r>
              <a:rPr lang="en-US" dirty="0">
                <a:solidFill>
                  <a:srgbClr val="FF0000"/>
                </a:solidFill>
              </a:rPr>
              <a:t>= significant difference,   reject the null hypothesis </a:t>
            </a:r>
          </a:p>
          <a:p>
            <a:pPr eaLnBrk="1" hangingPunct="1">
              <a:lnSpc>
                <a:spcPct val="80000"/>
              </a:lnSpc>
              <a:buNone/>
            </a:pPr>
            <a:r>
              <a:rPr lang="en-US" dirty="0">
                <a:solidFill>
                  <a:srgbClr val="FF0000"/>
                </a:solidFill>
              </a:rPr>
              <a:t>= actual time for our sample significantly exceeded the time claimed by the company</a:t>
            </a:r>
          </a:p>
        </p:txBody>
      </p:sp>
    </p:spTree>
    <p:extLst>
      <p:ext uri="{BB962C8B-B14F-4D97-AF65-F5344CB8AC3E}">
        <p14:creationId xmlns:p14="http://schemas.microsoft.com/office/powerpoint/2010/main" val="176947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sz="3600" dirty="0">
                <a:solidFill>
                  <a:srgbClr val="0070C0"/>
                </a:solidFill>
              </a:rPr>
              <a:t>Hypothesis Testing </a:t>
            </a:r>
          </a:p>
        </p:txBody>
      </p:sp>
      <p:sp>
        <p:nvSpPr>
          <p:cNvPr id="1029" name="Rectangle 3"/>
          <p:cNvSpPr>
            <a:spLocks noGrp="1" noChangeArrowheads="1"/>
          </p:cNvSpPr>
          <p:nvPr>
            <p:ph idx="1"/>
          </p:nvPr>
        </p:nvSpPr>
        <p:spPr/>
        <p:txBody>
          <a:bodyPr>
            <a:normAutofit/>
          </a:bodyPr>
          <a:lstStyle/>
          <a:p>
            <a:pPr eaLnBrk="1" hangingPunct="1">
              <a:lnSpc>
                <a:spcPct val="90000"/>
              </a:lnSpc>
            </a:pPr>
            <a:r>
              <a:rPr lang="en-US" sz="2100" dirty="0"/>
              <a:t>If the </a:t>
            </a:r>
            <a:r>
              <a:rPr lang="en-US" sz="2100" b="1" dirty="0"/>
              <a:t>probability </a:t>
            </a:r>
            <a:r>
              <a:rPr lang="en-US" sz="2100" u="sng" dirty="0"/>
              <a:t>(area under the curve)</a:t>
            </a:r>
            <a:r>
              <a:rPr lang="en-US" dirty="0"/>
              <a:t> </a:t>
            </a:r>
            <a:r>
              <a:rPr lang="en-US" sz="2100" dirty="0"/>
              <a:t>of calculating a test score that extreme is less than our significance threshold </a:t>
            </a:r>
            <a:r>
              <a:rPr lang="en-US" sz="2100" u="sng" dirty="0"/>
              <a:t>(usually 0.05), </a:t>
            </a:r>
            <a:r>
              <a:rPr lang="en-US" sz="2100" dirty="0"/>
              <a:t>we can say we have a </a:t>
            </a:r>
            <a:r>
              <a:rPr lang="en-US" sz="2100" b="1" dirty="0"/>
              <a:t>significant result.   </a:t>
            </a:r>
          </a:p>
          <a:p>
            <a:pPr lvl="1" eaLnBrk="1" hangingPunct="1">
              <a:lnSpc>
                <a:spcPct val="90000"/>
              </a:lnSpc>
              <a:buFont typeface="Wingdings" pitchFamily="2" charset="2"/>
              <a:buNone/>
            </a:pPr>
            <a:endParaRPr lang="en-US" sz="2100" dirty="0"/>
          </a:p>
        </p:txBody>
      </p:sp>
      <p:sp>
        <p:nvSpPr>
          <p:cNvPr id="1030" name="Rectangle 5"/>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6" name="Object 2"/>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2" imgW="838597" imgH="228997" progId="Equation.DSMT4">
                  <p:embed/>
                </p:oleObj>
              </mc:Choice>
              <mc:Fallback>
                <p:oleObj r:id="rId2" imgW="838597" imgH="228997" progId="Equation.DSMT4">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7" name="Object 3"/>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4" imgW="838597" imgH="228997" progId="Equation.DSMT4">
                  <p:embed/>
                </p:oleObj>
              </mc:Choice>
              <mc:Fallback>
                <p:oleObj r:id="rId4" imgW="838597" imgH="228997" progId="Equation.DSMT4">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75" name="Picture 51" descr="http://www.mathsisfun.com/data/images/normal-distrubution-large.gif"/>
          <p:cNvPicPr>
            <a:picLocks noChangeAspect="1" noChangeArrowheads="1"/>
          </p:cNvPicPr>
          <p:nvPr/>
        </p:nvPicPr>
        <p:blipFill rotWithShape="1">
          <a:blip r:embed="rId5">
            <a:extLst>
              <a:ext uri="{28A0092B-C50C-407E-A947-70E740481C1C}">
                <a14:useLocalDpi xmlns:a14="http://schemas.microsoft.com/office/drawing/2010/main" val="0"/>
              </a:ext>
            </a:extLst>
          </a:blip>
          <a:srcRect l="124" t="-733" r="-124" b="23689"/>
          <a:stretch/>
        </p:blipFill>
        <p:spPr bwMode="auto">
          <a:xfrm>
            <a:off x="330588" y="3677613"/>
            <a:ext cx="5225737" cy="2128518"/>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2"/>
          <p:cNvSpPr/>
          <p:nvPr/>
        </p:nvSpPr>
        <p:spPr>
          <a:xfrm>
            <a:off x="819362" y="2735478"/>
            <a:ext cx="3749594" cy="2424616"/>
          </a:xfrm>
          <a:custGeom>
            <a:avLst/>
            <a:gdLst>
              <a:gd name="connsiteX0" fmla="*/ 4999458 w 4999458"/>
              <a:gd name="connsiteY0" fmla="*/ 0 h 3542270"/>
              <a:gd name="connsiteX1" fmla="*/ 320366 w 4999458"/>
              <a:gd name="connsiteY1" fmla="*/ 1556951 h 3542270"/>
              <a:gd name="connsiteX2" fmla="*/ 789923 w 4999458"/>
              <a:gd name="connsiteY2" fmla="*/ 3542270 h 3542270"/>
            </a:gdLst>
            <a:ahLst/>
            <a:cxnLst>
              <a:cxn ang="0">
                <a:pos x="connsiteX0" y="connsiteY0"/>
              </a:cxn>
              <a:cxn ang="0">
                <a:pos x="connsiteX1" y="connsiteY1"/>
              </a:cxn>
              <a:cxn ang="0">
                <a:pos x="connsiteX2" y="connsiteY2"/>
              </a:cxn>
            </a:cxnLst>
            <a:rect l="l" t="t" r="r" b="b"/>
            <a:pathLst>
              <a:path w="4999458" h="3542270">
                <a:moveTo>
                  <a:pt x="4999458" y="0"/>
                </a:moveTo>
                <a:cubicBezTo>
                  <a:pt x="3010706" y="483286"/>
                  <a:pt x="1021955" y="966573"/>
                  <a:pt x="320366" y="1556951"/>
                </a:cubicBezTo>
                <a:cubicBezTo>
                  <a:pt x="-381223" y="2147329"/>
                  <a:pt x="204350" y="2844799"/>
                  <a:pt x="789923" y="35422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4593669" y="2735478"/>
            <a:ext cx="600440" cy="2479921"/>
          </a:xfrm>
          <a:custGeom>
            <a:avLst/>
            <a:gdLst>
              <a:gd name="connsiteX0" fmla="*/ 0 w 800586"/>
              <a:gd name="connsiteY0" fmla="*/ 0 h 3525794"/>
              <a:gd name="connsiteX1" fmla="*/ 774357 w 800586"/>
              <a:gd name="connsiteY1" fmla="*/ 1845275 h 3525794"/>
              <a:gd name="connsiteX2" fmla="*/ 543697 w 800586"/>
              <a:gd name="connsiteY2" fmla="*/ 3525794 h 3525794"/>
            </a:gdLst>
            <a:ahLst/>
            <a:cxnLst>
              <a:cxn ang="0">
                <a:pos x="connsiteX0" y="connsiteY0"/>
              </a:cxn>
              <a:cxn ang="0">
                <a:pos x="connsiteX1" y="connsiteY1"/>
              </a:cxn>
              <a:cxn ang="0">
                <a:pos x="connsiteX2" y="connsiteY2"/>
              </a:cxn>
            </a:cxnLst>
            <a:rect l="l" t="t" r="r" b="b"/>
            <a:pathLst>
              <a:path w="800586" h="3525794">
                <a:moveTo>
                  <a:pt x="0" y="0"/>
                </a:moveTo>
                <a:cubicBezTo>
                  <a:pt x="341870" y="628821"/>
                  <a:pt x="683741" y="1257643"/>
                  <a:pt x="774357" y="1845275"/>
                </a:cubicBezTo>
                <a:cubicBezTo>
                  <a:pt x="864973" y="2432907"/>
                  <a:pt x="704335" y="2979350"/>
                  <a:pt x="543697" y="35257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957873" y="3580881"/>
            <a:ext cx="2951348" cy="1384995"/>
          </a:xfrm>
          <a:prstGeom prst="rect">
            <a:avLst/>
          </a:prstGeom>
          <a:noFill/>
        </p:spPr>
        <p:txBody>
          <a:bodyPr wrap="square" rtlCol="0">
            <a:spAutoFit/>
          </a:bodyPr>
          <a:lstStyle/>
          <a:p>
            <a:r>
              <a:rPr lang="en-US" sz="2100" dirty="0"/>
              <a:t>The rest </a:t>
            </a:r>
            <a:r>
              <a:rPr lang="en-US" sz="2100" u="sng" dirty="0"/>
              <a:t>(95% in the middle) </a:t>
            </a:r>
            <a:r>
              <a:rPr lang="en-US" sz="2100" dirty="0"/>
              <a:t>is likely due to random chance and is not significant</a:t>
            </a:r>
          </a:p>
        </p:txBody>
      </p:sp>
      <p:cxnSp>
        <p:nvCxnSpPr>
          <p:cNvPr id="6" name="Straight Connector 5"/>
          <p:cNvCxnSpPr/>
          <p:nvPr/>
        </p:nvCxnSpPr>
        <p:spPr>
          <a:xfrm>
            <a:off x="4295022" y="5160093"/>
            <a:ext cx="0" cy="60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30696" y="5091283"/>
            <a:ext cx="0" cy="60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32137" y="5160093"/>
            <a:ext cx="1413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95022" y="5215398"/>
            <a:ext cx="1261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218836" y="4430047"/>
            <a:ext cx="2739038" cy="30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410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Remember the basic Steps of any statistical analysis</a:t>
            </a:r>
          </a:p>
        </p:txBody>
      </p:sp>
      <p:sp>
        <p:nvSpPr>
          <p:cNvPr id="44035" name="Rectangle 3"/>
          <p:cNvSpPr>
            <a:spLocks noGrp="1" noChangeArrowheads="1"/>
          </p:cNvSpPr>
          <p:nvPr>
            <p:ph type="body" idx="1"/>
          </p:nvPr>
        </p:nvSpPr>
        <p:spPr>
          <a:xfrm>
            <a:off x="609600" y="1600200"/>
            <a:ext cx="8229600" cy="4724400"/>
          </a:xfrm>
        </p:spPr>
        <p:txBody>
          <a:bodyPr/>
          <a:lstStyle/>
          <a:p>
            <a:pPr eaLnBrk="1" hangingPunct="1">
              <a:lnSpc>
                <a:spcPct val="80000"/>
              </a:lnSpc>
              <a:buFont typeface="Wingdings" pitchFamily="2" charset="2"/>
              <a:buNone/>
            </a:pPr>
            <a:r>
              <a:rPr lang="en-US" sz="1800" dirty="0"/>
              <a:t>1.  H1: Sample time to rent a car online is greater than stated by the company.</a:t>
            </a:r>
          </a:p>
          <a:p>
            <a:pPr eaLnBrk="1" hangingPunct="1">
              <a:lnSpc>
                <a:spcPct val="80000"/>
              </a:lnSpc>
              <a:buFont typeface="Wingdings" pitchFamily="2" charset="2"/>
              <a:buNone/>
            </a:pPr>
            <a:r>
              <a:rPr lang="en-US" sz="1800" dirty="0"/>
              <a:t>2. p&lt; 0.05.</a:t>
            </a:r>
          </a:p>
          <a:p>
            <a:pPr eaLnBrk="1" hangingPunct="1">
              <a:lnSpc>
                <a:spcPct val="80000"/>
              </a:lnSpc>
              <a:buNone/>
            </a:pPr>
            <a:r>
              <a:rPr lang="en-US" sz="1800" dirty="0"/>
              <a:t>3. Normal Distribution</a:t>
            </a:r>
          </a:p>
          <a:p>
            <a:pPr eaLnBrk="1" hangingPunct="1">
              <a:lnSpc>
                <a:spcPct val="80000"/>
              </a:lnSpc>
              <a:buNone/>
            </a:pPr>
            <a:r>
              <a:rPr lang="en-US" sz="1800" dirty="0"/>
              <a:t>4. One sample z-test </a:t>
            </a:r>
            <a:r>
              <a:rPr lang="en-US" sz="1400" dirty="0"/>
              <a:t>(one tailed (right)….time longer than stated population)</a:t>
            </a:r>
          </a:p>
          <a:p>
            <a:pPr eaLnBrk="1" hangingPunct="1">
              <a:lnSpc>
                <a:spcPct val="80000"/>
              </a:lnSpc>
              <a:buFont typeface="Wingdings" pitchFamily="2" charset="2"/>
              <a:buNone/>
            </a:pPr>
            <a:r>
              <a:rPr lang="en-US" sz="1800" dirty="0"/>
              <a:t>5. Compute the test statistic (</a:t>
            </a:r>
            <a:r>
              <a:rPr lang="en-US" sz="1800" b="1" dirty="0"/>
              <a:t>obtained</a:t>
            </a:r>
            <a:r>
              <a:rPr lang="en-US" sz="1800" dirty="0"/>
              <a:t>) value </a:t>
            </a:r>
            <a:r>
              <a:rPr lang="en-US" sz="2400" b="1" dirty="0">
                <a:solidFill>
                  <a:schemeClr val="accent2"/>
                </a:solidFill>
              </a:rPr>
              <a:t>= 3</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r>
              <a:rPr lang="en-US" sz="1800" dirty="0"/>
              <a:t>6. </a:t>
            </a:r>
            <a:r>
              <a:rPr lang="en-US" sz="1800" b="1" dirty="0"/>
              <a:t>critical</a:t>
            </a:r>
            <a:r>
              <a:rPr lang="en-US" sz="1800" dirty="0"/>
              <a:t> value                                                                                                                      (1 tailed p&lt;0.950) =</a:t>
            </a:r>
          </a:p>
          <a:p>
            <a:pPr eaLnBrk="1" hangingPunct="1">
              <a:lnSpc>
                <a:spcPct val="80000"/>
              </a:lnSpc>
              <a:buFont typeface="Wingdings" pitchFamily="2" charset="2"/>
              <a:buNone/>
            </a:pPr>
            <a:endParaRPr lang="en-US" sz="1800" dirty="0">
              <a:solidFill>
                <a:srgbClr val="003300"/>
              </a:solidFill>
            </a:endParaRPr>
          </a:p>
        </p:txBody>
      </p:sp>
      <p:sp>
        <p:nvSpPr>
          <p:cNvPr id="6" name="TextBox 5"/>
          <p:cNvSpPr txBox="1"/>
          <p:nvPr/>
        </p:nvSpPr>
        <p:spPr>
          <a:xfrm>
            <a:off x="7122330" y="2514600"/>
            <a:ext cx="2819400" cy="1169551"/>
          </a:xfrm>
          <a:prstGeom prst="rect">
            <a:avLst/>
          </a:prstGeom>
          <a:noFill/>
        </p:spPr>
        <p:txBody>
          <a:bodyPr wrap="square" rtlCol="0">
            <a:spAutoFit/>
          </a:bodyPr>
          <a:lstStyle/>
          <a:p>
            <a:r>
              <a:rPr lang="en-US" sz="1400" dirty="0"/>
              <a:t>	</a:t>
            </a:r>
            <a:r>
              <a:rPr lang="en-US" sz="1400" dirty="0">
                <a:latin typeface="MS Reference Sans Serif"/>
              </a:rPr>
              <a:t> =  75</a:t>
            </a:r>
          </a:p>
          <a:p>
            <a:r>
              <a:rPr lang="en-US" sz="1400" dirty="0">
                <a:latin typeface="MS Reference Sans Serif"/>
              </a:rPr>
              <a:t> 	µ = 60</a:t>
            </a:r>
          </a:p>
          <a:p>
            <a:r>
              <a:rPr lang="en-US" sz="1400" dirty="0"/>
              <a:t>Where: </a:t>
            </a:r>
            <a:r>
              <a:rPr lang="en-US" sz="1400" dirty="0">
                <a:latin typeface="MS Reference Sans Serif"/>
              </a:rPr>
              <a:t>	</a:t>
            </a:r>
            <a:r>
              <a:rPr lang="el-GR" sz="1400" dirty="0">
                <a:latin typeface="MS Reference Sans Serif"/>
              </a:rPr>
              <a:t>σ </a:t>
            </a:r>
            <a:r>
              <a:rPr lang="en-US" sz="1400" dirty="0">
                <a:latin typeface="MS Reference Sans Serif"/>
              </a:rPr>
              <a:t>= 30</a:t>
            </a:r>
          </a:p>
          <a:p>
            <a:r>
              <a:rPr lang="en-US" sz="1400" dirty="0">
                <a:latin typeface="MS Reference Sans Serif"/>
              </a:rPr>
              <a:t>	n = 36</a:t>
            </a:r>
          </a:p>
          <a:p>
            <a:endParaRPr lang="en-US" sz="1400" dirty="0"/>
          </a:p>
        </p:txBody>
      </p:sp>
      <p:sp>
        <p:nvSpPr>
          <p:cNvPr id="3" name="TextBox 2"/>
          <p:cNvSpPr txBox="1"/>
          <p:nvPr/>
        </p:nvSpPr>
        <p:spPr>
          <a:xfrm>
            <a:off x="3200400" y="4572000"/>
            <a:ext cx="955711" cy="461665"/>
          </a:xfrm>
          <a:prstGeom prst="rect">
            <a:avLst/>
          </a:prstGeom>
          <a:noFill/>
        </p:spPr>
        <p:txBody>
          <a:bodyPr wrap="none" rtlCol="0">
            <a:spAutoFit/>
          </a:bodyPr>
          <a:lstStyle/>
          <a:p>
            <a:r>
              <a:rPr lang="en-US" sz="2400" dirty="0">
                <a:solidFill>
                  <a:schemeClr val="accent2"/>
                </a:solidFill>
              </a:rPr>
              <a:t>1.645</a:t>
            </a:r>
          </a:p>
        </p:txBody>
      </p:sp>
      <p:sp>
        <p:nvSpPr>
          <p:cNvPr id="2" name="Rectangle 1"/>
          <p:cNvSpPr/>
          <p:nvPr/>
        </p:nvSpPr>
        <p:spPr>
          <a:xfrm>
            <a:off x="630382" y="5105400"/>
            <a:ext cx="4572000" cy="1200329"/>
          </a:xfrm>
          <a:prstGeom prst="rect">
            <a:avLst/>
          </a:prstGeom>
        </p:spPr>
        <p:txBody>
          <a:bodyPr>
            <a:spAutoFit/>
          </a:bodyPr>
          <a:lstStyle/>
          <a:p>
            <a:pPr eaLnBrk="1" hangingPunct="1">
              <a:lnSpc>
                <a:spcPct val="80000"/>
              </a:lnSpc>
              <a:buFont typeface="Wingdings" pitchFamily="2" charset="2"/>
              <a:buNone/>
            </a:pPr>
            <a:r>
              <a:rPr lang="en-US" dirty="0"/>
              <a:t>7. Compare</a:t>
            </a:r>
          </a:p>
          <a:p>
            <a:pPr eaLnBrk="1" hangingPunct="1">
              <a:lnSpc>
                <a:spcPct val="80000"/>
              </a:lnSpc>
              <a:buFont typeface="Wingdings" pitchFamily="2" charset="2"/>
              <a:buNone/>
            </a:pPr>
            <a:endParaRPr lang="en-US" dirty="0"/>
          </a:p>
          <a:p>
            <a:pPr eaLnBrk="1" hangingPunct="1">
              <a:lnSpc>
                <a:spcPct val="80000"/>
              </a:lnSpc>
              <a:buFont typeface="Wingdings" pitchFamily="2" charset="2"/>
              <a:buNone/>
            </a:pPr>
            <a:endParaRPr lang="en-US" dirty="0"/>
          </a:p>
          <a:p>
            <a:pPr eaLnBrk="1" hangingPunct="1">
              <a:lnSpc>
                <a:spcPct val="80000"/>
              </a:lnSpc>
              <a:buFont typeface="Wingdings" pitchFamily="2" charset="2"/>
              <a:buNone/>
            </a:pPr>
            <a:r>
              <a:rPr lang="en-US" dirty="0"/>
              <a:t>8. Conclude</a:t>
            </a:r>
          </a:p>
          <a:p>
            <a:pPr eaLnBrk="1" hangingPunct="1">
              <a:lnSpc>
                <a:spcPct val="80000"/>
              </a:lnSpc>
              <a:buFont typeface="Wingdings" pitchFamily="2" charset="2"/>
              <a:buNone/>
            </a:pPr>
            <a:r>
              <a:rPr lang="en-US" dirty="0"/>
              <a:t>	</a:t>
            </a:r>
          </a:p>
        </p:txBody>
      </p:sp>
      <p:sp>
        <p:nvSpPr>
          <p:cNvPr id="8" name="Rectangle 7"/>
          <p:cNvSpPr/>
          <p:nvPr/>
        </p:nvSpPr>
        <p:spPr>
          <a:xfrm>
            <a:off x="788248" y="5334000"/>
            <a:ext cx="3486852" cy="369332"/>
          </a:xfrm>
          <a:prstGeom prst="rect">
            <a:avLst/>
          </a:prstGeom>
        </p:spPr>
        <p:txBody>
          <a:bodyPr wrap="none">
            <a:spAutoFit/>
          </a:bodyPr>
          <a:lstStyle/>
          <a:p>
            <a:r>
              <a:rPr lang="en-US" dirty="0">
                <a:solidFill>
                  <a:schemeClr val="accent6"/>
                </a:solidFill>
              </a:rPr>
              <a:t>Obtained (3.0)  &gt; Critical (1.645)</a:t>
            </a:r>
          </a:p>
        </p:txBody>
      </p:sp>
      <p:sp>
        <p:nvSpPr>
          <p:cNvPr id="9" name="Rectangle 8"/>
          <p:cNvSpPr/>
          <p:nvPr/>
        </p:nvSpPr>
        <p:spPr>
          <a:xfrm>
            <a:off x="822884" y="6096000"/>
            <a:ext cx="8321116" cy="757130"/>
          </a:xfrm>
          <a:prstGeom prst="rect">
            <a:avLst/>
          </a:prstGeom>
          <a:solidFill>
            <a:srgbClr val="FFFFFF"/>
          </a:solidFill>
        </p:spPr>
        <p:txBody>
          <a:bodyPr wrap="square">
            <a:spAutoFit/>
          </a:bodyPr>
          <a:lstStyle/>
          <a:p>
            <a:pPr eaLnBrk="1" hangingPunct="1">
              <a:lnSpc>
                <a:spcPct val="80000"/>
              </a:lnSpc>
              <a:buNone/>
            </a:pPr>
            <a:r>
              <a:rPr lang="en-US" dirty="0">
                <a:solidFill>
                  <a:srgbClr val="FF0000"/>
                </a:solidFill>
              </a:rPr>
              <a:t>= significant difference,   reject the null hypothesis </a:t>
            </a:r>
          </a:p>
          <a:p>
            <a:pPr eaLnBrk="1" hangingPunct="1">
              <a:lnSpc>
                <a:spcPct val="80000"/>
              </a:lnSpc>
              <a:buNone/>
            </a:pPr>
            <a:r>
              <a:rPr lang="en-US" dirty="0">
                <a:solidFill>
                  <a:srgbClr val="FF0000"/>
                </a:solidFill>
              </a:rPr>
              <a:t>= actual time for our sample significantly exceeded the time claimed by the company</a:t>
            </a:r>
          </a:p>
        </p:txBody>
      </p:sp>
      <p:sp>
        <p:nvSpPr>
          <p:cNvPr id="4" name="TextBox 3"/>
          <p:cNvSpPr txBox="1"/>
          <p:nvPr/>
        </p:nvSpPr>
        <p:spPr>
          <a:xfrm>
            <a:off x="4572000" y="3500735"/>
            <a:ext cx="3636818" cy="2308324"/>
          </a:xfrm>
          <a:prstGeom prst="rect">
            <a:avLst/>
          </a:prstGeom>
          <a:solidFill>
            <a:schemeClr val="bg2"/>
          </a:solidFill>
        </p:spPr>
        <p:txBody>
          <a:bodyPr wrap="square" rtlCol="0">
            <a:spAutoFit/>
          </a:bodyPr>
          <a:lstStyle/>
          <a:p>
            <a:r>
              <a:rPr lang="en-US" dirty="0">
                <a:solidFill>
                  <a:schemeClr val="accent6"/>
                </a:solidFill>
              </a:rPr>
              <a:t>Report the actual P-value whenever possible</a:t>
            </a:r>
          </a:p>
          <a:p>
            <a:r>
              <a:rPr lang="en-US" dirty="0">
                <a:solidFill>
                  <a:schemeClr val="accent6"/>
                </a:solidFill>
              </a:rPr>
              <a:t>In excel</a:t>
            </a:r>
          </a:p>
          <a:p>
            <a:endParaRPr lang="en-US" dirty="0">
              <a:solidFill>
                <a:schemeClr val="accent6"/>
              </a:solidFill>
            </a:endParaRPr>
          </a:p>
          <a:p>
            <a:r>
              <a:rPr lang="en-US" dirty="0">
                <a:solidFill>
                  <a:schemeClr val="accent6"/>
                </a:solidFill>
              </a:rPr>
              <a:t>=</a:t>
            </a:r>
            <a:r>
              <a:rPr lang="en-US" dirty="0" err="1">
                <a:solidFill>
                  <a:schemeClr val="accent6"/>
                </a:solidFill>
              </a:rPr>
              <a:t>normsdist</a:t>
            </a:r>
            <a:r>
              <a:rPr lang="en-US" dirty="0">
                <a:solidFill>
                  <a:schemeClr val="accent6"/>
                </a:solidFill>
              </a:rPr>
              <a:t>(3)  =  0.99865</a:t>
            </a:r>
          </a:p>
          <a:p>
            <a:endParaRPr lang="en-US" dirty="0">
              <a:solidFill>
                <a:schemeClr val="accent6"/>
              </a:solidFill>
            </a:endParaRPr>
          </a:p>
          <a:p>
            <a:r>
              <a:rPr lang="en-US" dirty="0">
                <a:solidFill>
                  <a:schemeClr val="accent6"/>
                </a:solidFill>
              </a:rPr>
              <a:t>But we did a right tailed test so….</a:t>
            </a:r>
          </a:p>
          <a:p>
            <a:r>
              <a:rPr lang="en-US" dirty="0">
                <a:solidFill>
                  <a:schemeClr val="accent6"/>
                </a:solidFill>
              </a:rPr>
              <a:t>1 - .99865  =  0.00135</a:t>
            </a:r>
          </a:p>
        </p:txBody>
      </p:sp>
    </p:spTree>
    <p:extLst>
      <p:ext uri="{BB962C8B-B14F-4D97-AF65-F5344CB8AC3E}">
        <p14:creationId xmlns:p14="http://schemas.microsoft.com/office/powerpoint/2010/main" val="34611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1443-EFBF-1A58-AA11-E4E975B26467}"/>
              </a:ext>
            </a:extLst>
          </p:cNvPr>
          <p:cNvSpPr>
            <a:spLocks noGrp="1"/>
          </p:cNvSpPr>
          <p:nvPr>
            <p:ph type="title"/>
          </p:nvPr>
        </p:nvSpPr>
        <p:spPr/>
        <p:txBody>
          <a:bodyPr/>
          <a:lstStyle/>
          <a:p>
            <a:r>
              <a:rPr lang="en-US" sz="3600" dirty="0">
                <a:solidFill>
                  <a:srgbClr val="0070C0"/>
                </a:solidFill>
              </a:rPr>
              <a:t>Rental car example in R</a:t>
            </a:r>
          </a:p>
        </p:txBody>
      </p:sp>
      <p:sp>
        <p:nvSpPr>
          <p:cNvPr id="3" name="Content Placeholder 2">
            <a:extLst>
              <a:ext uri="{FF2B5EF4-FFF2-40B4-BE49-F238E27FC236}">
                <a16:creationId xmlns:a16="http://schemas.microsoft.com/office/drawing/2014/main" id="{F55ED043-5A02-1231-8461-1F77FE02DBB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86A1290-BD6D-2F76-3F56-815ED0EBC41E}"/>
              </a:ext>
            </a:extLst>
          </p:cNvPr>
          <p:cNvPicPr>
            <a:picLocks noChangeAspect="1"/>
          </p:cNvPicPr>
          <p:nvPr/>
        </p:nvPicPr>
        <p:blipFill>
          <a:blip r:embed="rId2"/>
          <a:stretch>
            <a:fillRect/>
          </a:stretch>
        </p:blipFill>
        <p:spPr>
          <a:xfrm>
            <a:off x="1164166" y="1295400"/>
            <a:ext cx="7076320" cy="5463335"/>
          </a:xfrm>
          <a:prstGeom prst="rect">
            <a:avLst/>
          </a:prstGeom>
        </p:spPr>
      </p:pic>
    </p:spTree>
    <p:extLst>
      <p:ext uri="{BB962C8B-B14F-4D97-AF65-F5344CB8AC3E}">
        <p14:creationId xmlns:p14="http://schemas.microsoft.com/office/powerpoint/2010/main" val="508907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Summarizing your Analysis</a:t>
            </a:r>
          </a:p>
        </p:txBody>
      </p:sp>
      <p:cxnSp>
        <p:nvCxnSpPr>
          <p:cNvPr id="14" name="Straight Connector 13"/>
          <p:cNvCxnSpPr/>
          <p:nvPr/>
        </p:nvCxnSpPr>
        <p:spPr>
          <a:xfrm>
            <a:off x="762000" y="1745042"/>
            <a:ext cx="3886200"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TextBox 1"/>
          <p:cNvSpPr txBox="1"/>
          <p:nvPr/>
        </p:nvSpPr>
        <p:spPr>
          <a:xfrm>
            <a:off x="685800" y="1905000"/>
            <a:ext cx="8229600" cy="4862870"/>
          </a:xfrm>
          <a:prstGeom prst="rect">
            <a:avLst/>
          </a:prstGeom>
          <a:noFill/>
        </p:spPr>
        <p:txBody>
          <a:bodyPr wrap="square" rtlCol="0">
            <a:spAutoFit/>
          </a:bodyPr>
          <a:lstStyle/>
          <a:p>
            <a:r>
              <a:rPr lang="en-US" sz="2800" dirty="0"/>
              <a:t>Paragraph summary should include:</a:t>
            </a:r>
          </a:p>
          <a:p>
            <a:pPr marL="285750" indent="-285750">
              <a:spcBef>
                <a:spcPts val="1200"/>
              </a:spcBef>
              <a:buFont typeface="Arial" panose="020B0604020202020204" pitchFamily="34" charset="0"/>
              <a:buChar char="•"/>
            </a:pPr>
            <a:r>
              <a:rPr lang="en-US" sz="2800" dirty="0">
                <a:solidFill>
                  <a:srgbClr val="FF0000"/>
                </a:solidFill>
              </a:rPr>
              <a:t>Statement of the research question or objectives</a:t>
            </a:r>
            <a:r>
              <a:rPr lang="en-US" sz="2800" dirty="0"/>
              <a:t>.</a:t>
            </a:r>
          </a:p>
          <a:p>
            <a:pPr marL="285750" indent="-285750">
              <a:spcBef>
                <a:spcPts val="1200"/>
              </a:spcBef>
              <a:buFont typeface="Arial" panose="020B0604020202020204" pitchFamily="34" charset="0"/>
              <a:buChar char="•"/>
            </a:pPr>
            <a:r>
              <a:rPr lang="en-US" sz="2800" dirty="0">
                <a:solidFill>
                  <a:srgbClr val="FFC000"/>
                </a:solidFill>
              </a:rPr>
              <a:t>General summary of methods</a:t>
            </a:r>
          </a:p>
          <a:p>
            <a:pPr marL="285750" indent="-285750">
              <a:spcBef>
                <a:spcPts val="1200"/>
              </a:spcBef>
              <a:buFont typeface="Arial" panose="020B0604020202020204" pitchFamily="34" charset="0"/>
              <a:buChar char="•"/>
            </a:pPr>
            <a:r>
              <a:rPr lang="en-US" sz="2800" dirty="0">
                <a:solidFill>
                  <a:srgbClr val="00B050"/>
                </a:solidFill>
              </a:rPr>
              <a:t>Statement of your results (including shorthand for your results)</a:t>
            </a:r>
          </a:p>
          <a:p>
            <a:pPr algn="ctr">
              <a:spcBef>
                <a:spcPts val="1200"/>
              </a:spcBef>
            </a:pPr>
            <a:r>
              <a:rPr lang="en-US" sz="3600" dirty="0">
                <a:solidFill>
                  <a:srgbClr val="00B050"/>
                </a:solidFill>
              </a:rPr>
              <a:t>(z</a:t>
            </a:r>
            <a:r>
              <a:rPr lang="en-US" sz="3600" baseline="-25000" dirty="0">
                <a:solidFill>
                  <a:srgbClr val="00B050"/>
                </a:solidFill>
              </a:rPr>
              <a:t>(n) </a:t>
            </a:r>
            <a:r>
              <a:rPr lang="en-US" sz="3600" dirty="0">
                <a:solidFill>
                  <a:srgbClr val="00B050"/>
                </a:solidFill>
              </a:rPr>
              <a:t>= z-stat, p-value)</a:t>
            </a:r>
          </a:p>
          <a:p>
            <a:pPr marL="285750" indent="-285750">
              <a:spcBef>
                <a:spcPts val="1200"/>
              </a:spcBef>
              <a:buFont typeface="Arial" panose="020B0604020202020204" pitchFamily="34" charset="0"/>
              <a:buChar char="•"/>
            </a:pPr>
            <a:r>
              <a:rPr lang="en-US" sz="2800" dirty="0">
                <a:solidFill>
                  <a:srgbClr val="0070C0"/>
                </a:solidFill>
              </a:rPr>
              <a:t>Interpretation of your results  and conclusion (big picture, what does this mean)</a:t>
            </a:r>
          </a:p>
          <a:p>
            <a:endParaRPr lang="en-US" sz="2800" dirty="0"/>
          </a:p>
        </p:txBody>
      </p:sp>
    </p:spTree>
    <p:extLst>
      <p:ext uri="{BB962C8B-B14F-4D97-AF65-F5344CB8AC3E}">
        <p14:creationId xmlns:p14="http://schemas.microsoft.com/office/powerpoint/2010/main" val="465855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Summarizing your Analysis</a:t>
            </a:r>
          </a:p>
        </p:txBody>
      </p:sp>
      <p:cxnSp>
        <p:nvCxnSpPr>
          <p:cNvPr id="14" name="Straight Connector 13"/>
          <p:cNvCxnSpPr/>
          <p:nvPr/>
        </p:nvCxnSpPr>
        <p:spPr>
          <a:xfrm>
            <a:off x="762000" y="1745042"/>
            <a:ext cx="3886200"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TextBox 1"/>
          <p:cNvSpPr txBox="1"/>
          <p:nvPr/>
        </p:nvSpPr>
        <p:spPr>
          <a:xfrm>
            <a:off x="685800" y="1905000"/>
            <a:ext cx="8229600" cy="5078313"/>
          </a:xfrm>
          <a:prstGeom prst="rect">
            <a:avLst/>
          </a:prstGeom>
          <a:noFill/>
        </p:spPr>
        <p:txBody>
          <a:bodyPr wrap="square" rtlCol="0">
            <a:spAutoFit/>
          </a:bodyPr>
          <a:lstStyle/>
          <a:p>
            <a:r>
              <a:rPr lang="en-US" sz="2800" dirty="0"/>
              <a:t>Car rental example:</a:t>
            </a:r>
          </a:p>
          <a:p>
            <a:endParaRPr lang="en-US" sz="2800" dirty="0"/>
          </a:p>
          <a:p>
            <a:r>
              <a:rPr lang="en-US" sz="2400" dirty="0">
                <a:solidFill>
                  <a:schemeClr val="accent2"/>
                </a:solidFill>
              </a:rPr>
              <a:t>We tested a rental car company’s claim that reservations could be made online in 60 seconds on average.  </a:t>
            </a:r>
            <a:r>
              <a:rPr lang="en-US" sz="2400" dirty="0">
                <a:solidFill>
                  <a:srgbClr val="FFC000"/>
                </a:solidFill>
              </a:rPr>
              <a:t>Using a random sample of 36 online rentals in a one-tailed, one-sample z-test</a:t>
            </a:r>
            <a:r>
              <a:rPr lang="en-US" sz="2400" dirty="0"/>
              <a:t> </a:t>
            </a:r>
            <a:r>
              <a:rPr lang="en-US" sz="2400" dirty="0">
                <a:solidFill>
                  <a:srgbClr val="00B050"/>
                </a:solidFill>
              </a:rPr>
              <a:t>we found that mean reservation time is actually significantly higher than the company claims (z</a:t>
            </a:r>
            <a:r>
              <a:rPr lang="en-US" sz="2400" baseline="-25000" dirty="0">
                <a:solidFill>
                  <a:srgbClr val="00B050"/>
                </a:solidFill>
              </a:rPr>
              <a:t>(36)=</a:t>
            </a:r>
            <a:r>
              <a:rPr lang="en-US" sz="2400" dirty="0">
                <a:solidFill>
                  <a:srgbClr val="00B050"/>
                </a:solidFill>
              </a:rPr>
              <a:t>3, p = 0.002).  </a:t>
            </a:r>
            <a:r>
              <a:rPr lang="en-US" sz="2400" dirty="0">
                <a:solidFill>
                  <a:srgbClr val="0070C0"/>
                </a:solidFill>
              </a:rPr>
              <a:t>This result indicates that it is highly unlikely customers can rent a car in 60 seconds as claimed.  We suggest that the rental company adjust its claim to match the 75 second mean encountered for our test sample to avoid misleading potential customers.</a:t>
            </a:r>
          </a:p>
          <a:p>
            <a:endParaRPr lang="en-US" sz="2800" dirty="0"/>
          </a:p>
        </p:txBody>
      </p:sp>
    </p:spTree>
    <p:extLst>
      <p:ext uri="{BB962C8B-B14F-4D97-AF65-F5344CB8AC3E}">
        <p14:creationId xmlns:p14="http://schemas.microsoft.com/office/powerpoint/2010/main" val="2800182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EA59-85E4-747C-E005-10F0C0670178}"/>
              </a:ext>
            </a:extLst>
          </p:cNvPr>
          <p:cNvSpPr>
            <a:spLocks noGrp="1"/>
          </p:cNvSpPr>
          <p:nvPr>
            <p:ph type="title"/>
          </p:nvPr>
        </p:nvSpPr>
        <p:spPr/>
        <p:txBody>
          <a:bodyPr/>
          <a:lstStyle/>
          <a:p>
            <a:r>
              <a:rPr lang="en-US" sz="3600" dirty="0">
                <a:solidFill>
                  <a:srgbClr val="0070C0"/>
                </a:solidFill>
              </a:rPr>
              <a:t>Another example</a:t>
            </a:r>
          </a:p>
        </p:txBody>
      </p:sp>
      <p:sp>
        <p:nvSpPr>
          <p:cNvPr id="3" name="Content Placeholder 2">
            <a:extLst>
              <a:ext uri="{FF2B5EF4-FFF2-40B4-BE49-F238E27FC236}">
                <a16:creationId xmlns:a16="http://schemas.microsoft.com/office/drawing/2014/main" id="{25620222-A5D7-E9A0-375F-E26C8C455005}"/>
              </a:ext>
            </a:extLst>
          </p:cNvPr>
          <p:cNvSpPr>
            <a:spLocks noGrp="1"/>
          </p:cNvSpPr>
          <p:nvPr>
            <p:ph idx="1"/>
          </p:nvPr>
        </p:nvSpPr>
        <p:spPr/>
        <p:txBody>
          <a:bodyPr/>
          <a:lstStyle/>
          <a:p>
            <a:r>
              <a:rPr lang="en-US" sz="2400" dirty="0"/>
              <a:t>IQ: A k-5 mentoring program across the state has been supporting youth to support their brain development. We want to see if mentored students have </a:t>
            </a:r>
            <a:r>
              <a:rPr lang="en-US" sz="2400" dirty="0" err="1"/>
              <a:t>asignificantly</a:t>
            </a:r>
            <a:r>
              <a:rPr lang="en-US" sz="2400" dirty="0"/>
              <a:t> higher IQ in grade 5, compared to the general population of fifth graders. </a:t>
            </a:r>
          </a:p>
          <a:p>
            <a:endParaRPr lang="en-US" sz="2400" dirty="0"/>
          </a:p>
          <a:p>
            <a:pPr lvl="1"/>
            <a:r>
              <a:rPr lang="en-US" sz="2200" dirty="0"/>
              <a:t>Where: </a:t>
            </a:r>
            <a:r>
              <a:rPr lang="en-US" sz="2400" dirty="0">
                <a:latin typeface="MS Reference Sans Serif"/>
              </a:rPr>
              <a:t></a:t>
            </a:r>
            <a:r>
              <a:rPr lang="en-US" sz="1600" dirty="0"/>
              <a:t> </a:t>
            </a:r>
            <a:r>
              <a:rPr lang="en-US" sz="2200" dirty="0"/>
              <a:t>(mentored students) = 104 </a:t>
            </a:r>
          </a:p>
          <a:p>
            <a:pPr lvl="1"/>
            <a:r>
              <a:rPr lang="en-US" sz="2200" dirty="0"/>
              <a:t>µ (population mean) = 100 </a:t>
            </a:r>
          </a:p>
          <a:p>
            <a:pPr lvl="1"/>
            <a:r>
              <a:rPr lang="en-US" sz="2200" dirty="0"/>
              <a:t>σ (population standard deviation) = 15</a:t>
            </a:r>
          </a:p>
          <a:p>
            <a:pPr lvl="1"/>
            <a:r>
              <a:rPr lang="en-US" sz="2200" dirty="0"/>
              <a:t>n = 50</a:t>
            </a:r>
          </a:p>
        </p:txBody>
      </p:sp>
      <p:pic>
        <p:nvPicPr>
          <p:cNvPr id="4" name="Picture 2">
            <a:extLst>
              <a:ext uri="{FF2B5EF4-FFF2-40B4-BE49-F238E27FC236}">
                <a16:creationId xmlns:a16="http://schemas.microsoft.com/office/drawing/2014/main" id="{71EC95DB-EE1A-E4E0-CF1C-C2F7B611A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5627687"/>
            <a:ext cx="1633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33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Summarizing your Analysis</a:t>
            </a:r>
          </a:p>
        </p:txBody>
      </p:sp>
      <p:cxnSp>
        <p:nvCxnSpPr>
          <p:cNvPr id="14" name="Straight Connector 13"/>
          <p:cNvCxnSpPr/>
          <p:nvPr/>
        </p:nvCxnSpPr>
        <p:spPr>
          <a:xfrm>
            <a:off x="762000" y="1745042"/>
            <a:ext cx="3886200"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TextBox 1"/>
          <p:cNvSpPr txBox="1"/>
          <p:nvPr/>
        </p:nvSpPr>
        <p:spPr>
          <a:xfrm>
            <a:off x="685800" y="1905000"/>
            <a:ext cx="8229600" cy="3539430"/>
          </a:xfrm>
          <a:prstGeom prst="rect">
            <a:avLst/>
          </a:prstGeom>
          <a:noFill/>
        </p:spPr>
        <p:txBody>
          <a:bodyPr wrap="square" rtlCol="0">
            <a:spAutoFit/>
          </a:bodyPr>
          <a:lstStyle/>
          <a:p>
            <a:r>
              <a:rPr lang="en-US" sz="2800" dirty="0"/>
              <a:t>IQ example:</a:t>
            </a:r>
          </a:p>
          <a:p>
            <a:endParaRPr lang="en-US" sz="2800" dirty="0"/>
          </a:p>
          <a:p>
            <a:r>
              <a:rPr lang="en-US" sz="2400" dirty="0">
                <a:solidFill>
                  <a:schemeClr val="accent2"/>
                </a:solidFill>
              </a:rPr>
              <a:t>We tested to see if a group of mentored students had significantly higher IQ than the general population</a:t>
            </a:r>
            <a:r>
              <a:rPr lang="en-US" sz="2400" dirty="0"/>
              <a:t>. </a:t>
            </a:r>
            <a:r>
              <a:rPr lang="en-US" sz="2400" dirty="0">
                <a:solidFill>
                  <a:srgbClr val="FFC000"/>
                </a:solidFill>
              </a:rPr>
              <a:t>Using a sample of 50 students with long-term mentoring and a one-sample z-test </a:t>
            </a:r>
            <a:r>
              <a:rPr lang="en-US" sz="2400" dirty="0">
                <a:solidFill>
                  <a:srgbClr val="00B050"/>
                </a:solidFill>
              </a:rPr>
              <a:t>we found that mean mentor IQ was significantly higher (z</a:t>
            </a:r>
            <a:r>
              <a:rPr lang="en-US" sz="2400" baseline="-25000" dirty="0">
                <a:solidFill>
                  <a:srgbClr val="00B050"/>
                </a:solidFill>
              </a:rPr>
              <a:t>(50) </a:t>
            </a:r>
            <a:r>
              <a:rPr lang="en-US" sz="2400" dirty="0">
                <a:solidFill>
                  <a:srgbClr val="00B050"/>
                </a:solidFill>
              </a:rPr>
              <a:t>= 1.76, p = 0.04). </a:t>
            </a:r>
            <a:r>
              <a:rPr lang="en-US" sz="2400" dirty="0"/>
              <a:t> </a:t>
            </a:r>
            <a:r>
              <a:rPr lang="en-US" sz="2400" dirty="0">
                <a:solidFill>
                  <a:srgbClr val="0070C0"/>
                </a:solidFill>
              </a:rPr>
              <a:t>While only marginally significant, these results suggest that mentoring may have added long-term benefits for students.  </a:t>
            </a:r>
            <a:endParaRPr lang="en-US" sz="2800" dirty="0">
              <a:solidFill>
                <a:srgbClr val="0070C0"/>
              </a:solidFill>
            </a:endParaRPr>
          </a:p>
        </p:txBody>
      </p:sp>
    </p:spTree>
    <p:extLst>
      <p:ext uri="{BB962C8B-B14F-4D97-AF65-F5344CB8AC3E}">
        <p14:creationId xmlns:p14="http://schemas.microsoft.com/office/powerpoint/2010/main" val="1076047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9C63-8243-456E-806F-8FF586F24B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E59C11-F543-45DC-BAE6-890D95357D3D}"/>
              </a:ext>
            </a:extLst>
          </p:cNvPr>
          <p:cNvSpPr>
            <a:spLocks noGrp="1"/>
          </p:cNvSpPr>
          <p:nvPr>
            <p:ph idx="1"/>
          </p:nvPr>
        </p:nvSpPr>
        <p:spPr/>
        <p:txBody>
          <a:bodyPr/>
          <a:lstStyle/>
          <a:p>
            <a:r>
              <a:rPr lang="en-US" dirty="0"/>
              <a:t>Group Work</a:t>
            </a:r>
          </a:p>
        </p:txBody>
      </p:sp>
    </p:spTree>
    <p:extLst>
      <p:ext uri="{BB962C8B-B14F-4D97-AF65-F5344CB8AC3E}">
        <p14:creationId xmlns:p14="http://schemas.microsoft.com/office/powerpoint/2010/main" val="2400213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a:t>
            </a:r>
            <a:r>
              <a:rPr lang="en-US"/>
              <a:t>z-test Group Work</a:t>
            </a:r>
            <a:endParaRPr lang="en-US" dirty="0"/>
          </a:p>
        </p:txBody>
      </p:sp>
      <p:sp>
        <p:nvSpPr>
          <p:cNvPr id="3" name="Content Placeholder 2"/>
          <p:cNvSpPr>
            <a:spLocks noGrp="1"/>
          </p:cNvSpPr>
          <p:nvPr>
            <p:ph sz="half" idx="1"/>
          </p:nvPr>
        </p:nvSpPr>
        <p:spPr>
          <a:xfrm>
            <a:off x="762000" y="1600200"/>
            <a:ext cx="7711392" cy="2686051"/>
          </a:xfrm>
        </p:spPr>
        <p:txBody>
          <a:bodyPr/>
          <a:lstStyle/>
          <a:p>
            <a:r>
              <a:rPr lang="en-US" dirty="0"/>
              <a:t> global land and sea temperature anomalies from 1880 to 2016 as recorded by NASA </a:t>
            </a:r>
          </a:p>
        </p:txBody>
      </p:sp>
      <p:sp>
        <p:nvSpPr>
          <p:cNvPr id="9" name="Rectangle 8"/>
          <p:cNvSpPr/>
          <p:nvPr/>
        </p:nvSpPr>
        <p:spPr>
          <a:xfrm>
            <a:off x="1143000" y="2209800"/>
            <a:ext cx="8115300" cy="1200329"/>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Our task will be to compare a mean Historical sample, and then an Anthropocene sample  to the Baseline “population” annual global temperature anomaly using one-sample z-tests. </a:t>
            </a:r>
            <a:endParaRPr lang="en-US" dirty="0"/>
          </a:p>
        </p:txBody>
      </p:sp>
      <p:pic>
        <p:nvPicPr>
          <p:cNvPr id="5" name="gXXOkhoki8s"/>
          <p:cNvPicPr>
            <a:picLocks noRot="1" noChangeAspect="1"/>
          </p:cNvPicPr>
          <p:nvPr>
            <a:videoFile r:link="rId1"/>
          </p:nvPr>
        </p:nvPicPr>
        <p:blipFill>
          <a:blip r:embed="rId3"/>
          <a:stretch>
            <a:fillRect/>
          </a:stretch>
        </p:blipFill>
        <p:spPr>
          <a:xfrm>
            <a:off x="2038319" y="3410129"/>
            <a:ext cx="5524561" cy="3107565"/>
          </a:xfrm>
          <a:prstGeom prst="rect">
            <a:avLst/>
          </a:prstGeom>
        </p:spPr>
      </p:pic>
    </p:spTree>
    <p:extLst>
      <p:ext uri="{BB962C8B-B14F-4D97-AF65-F5344CB8AC3E}">
        <p14:creationId xmlns:p14="http://schemas.microsoft.com/office/powerpoint/2010/main" val="29054698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pic>
        <p:nvPicPr>
          <p:cNvPr id="4" name="Picture 3"/>
          <p:cNvPicPr>
            <a:picLocks noChangeAspect="1"/>
          </p:cNvPicPr>
          <p:nvPr/>
        </p:nvPicPr>
        <p:blipFill>
          <a:blip r:embed="rId2"/>
          <a:stretch>
            <a:fillRect/>
          </a:stretch>
        </p:blipFill>
        <p:spPr>
          <a:xfrm>
            <a:off x="3307976" y="1932246"/>
            <a:ext cx="5658060" cy="4068505"/>
          </a:xfrm>
          <a:prstGeom prst="rect">
            <a:avLst/>
          </a:prstGeom>
        </p:spPr>
      </p:pic>
      <p:sp>
        <p:nvSpPr>
          <p:cNvPr id="9" name="Rectangle 8"/>
          <p:cNvSpPr/>
          <p:nvPr/>
        </p:nvSpPr>
        <p:spPr>
          <a:xfrm>
            <a:off x="790511" y="3157608"/>
            <a:ext cx="2517466" cy="1477328"/>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The Baseline </a:t>
            </a:r>
            <a:r>
              <a:rPr lang="en-US" b="1" dirty="0">
                <a:solidFill>
                  <a:srgbClr val="000000"/>
                </a:solidFill>
                <a:latin typeface="Calibri" panose="020F0502020204030204" pitchFamily="34" charset="0"/>
              </a:rPr>
              <a:t>population </a:t>
            </a:r>
            <a:r>
              <a:rPr lang="en-US" dirty="0">
                <a:solidFill>
                  <a:srgbClr val="000000"/>
                </a:solidFill>
                <a:latin typeface="Calibri" panose="020F0502020204030204" pitchFamily="34" charset="0"/>
              </a:rPr>
              <a:t>is the 30 year climate period between 1981 and 2010</a:t>
            </a:r>
            <a:endParaRPr lang="en-US" dirty="0"/>
          </a:p>
        </p:txBody>
      </p:sp>
    </p:spTree>
    <p:extLst>
      <p:ext uri="{BB962C8B-B14F-4D97-AF65-F5344CB8AC3E}">
        <p14:creationId xmlns:p14="http://schemas.microsoft.com/office/powerpoint/2010/main" val="2872682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One-Sample z-group work</a:t>
            </a:r>
          </a:p>
        </p:txBody>
      </p:sp>
      <p:sp>
        <p:nvSpPr>
          <p:cNvPr id="3" name="Content Placeholder 2"/>
          <p:cNvSpPr>
            <a:spLocks noGrp="1"/>
          </p:cNvSpPr>
          <p:nvPr>
            <p:ph sz="half" idx="1"/>
          </p:nvPr>
        </p:nvSpPr>
        <p:spPr>
          <a:xfrm>
            <a:off x="746808" y="1814583"/>
            <a:ext cx="7787592" cy="2686051"/>
          </a:xfrm>
        </p:spPr>
        <p:txBody>
          <a:bodyPr/>
          <a:lstStyle/>
          <a:p>
            <a:r>
              <a:rPr lang="en-US" dirty="0"/>
              <a:t> Use the </a:t>
            </a:r>
            <a:r>
              <a:rPr lang="en-US" dirty="0">
                <a:solidFill>
                  <a:srgbClr val="FF0000"/>
                </a:solidFill>
              </a:rPr>
              <a:t>Annual </a:t>
            </a:r>
            <a:r>
              <a:rPr lang="en-US" dirty="0" err="1">
                <a:solidFill>
                  <a:srgbClr val="FF0000"/>
                </a:solidFill>
              </a:rPr>
              <a:t>Anom</a:t>
            </a:r>
            <a:r>
              <a:rPr lang="en-US" dirty="0">
                <a:solidFill>
                  <a:srgbClr val="FF0000"/>
                </a:solidFill>
              </a:rPr>
              <a:t> J-D Column </a:t>
            </a:r>
            <a:r>
              <a:rPr lang="en-US" dirty="0"/>
              <a:t>(for the yearly average anomaly)</a:t>
            </a:r>
          </a:p>
        </p:txBody>
      </p:sp>
      <p:sp>
        <p:nvSpPr>
          <p:cNvPr id="9" name="Rectangle 8"/>
          <p:cNvSpPr/>
          <p:nvPr/>
        </p:nvSpPr>
        <p:spPr>
          <a:xfrm>
            <a:off x="1799040" y="2855049"/>
            <a:ext cx="6632266" cy="1631216"/>
          </a:xfrm>
          <a:prstGeom prst="rect">
            <a:avLst/>
          </a:prstGeom>
        </p:spPr>
        <p:txBody>
          <a:bodyPr wrap="square">
            <a:spAutoFit/>
          </a:bodyPr>
          <a:lstStyle/>
          <a:p>
            <a:endParaRPr lang="en-US" sz="2000" dirty="0">
              <a:solidFill>
                <a:srgbClr val="000000"/>
              </a:solidFill>
              <a:latin typeface="Arial" panose="020B0604020202020204" pitchFamily="34" charset="0"/>
              <a:cs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 Test to see if there is a significant </a:t>
            </a:r>
            <a:r>
              <a:rPr lang="en-US" sz="2000" b="1" dirty="0">
                <a:solidFill>
                  <a:srgbClr val="000000"/>
                </a:solidFill>
                <a:latin typeface="Arial" panose="020B0604020202020204" pitchFamily="34" charset="0"/>
                <a:cs typeface="Arial" panose="020B0604020202020204" pitchFamily="34" charset="0"/>
              </a:rPr>
              <a:t>difference</a:t>
            </a:r>
            <a:r>
              <a:rPr lang="en-US" sz="2000" dirty="0">
                <a:solidFill>
                  <a:srgbClr val="000000"/>
                </a:solidFill>
                <a:latin typeface="Arial" panose="020B0604020202020204" pitchFamily="34" charset="0"/>
                <a:cs typeface="Arial" panose="020B0604020202020204" pitchFamily="34" charset="0"/>
              </a:rPr>
              <a:t> between </a:t>
            </a:r>
            <a:r>
              <a:rPr lang="en-US" sz="2000" dirty="0">
                <a:latin typeface="Arial" panose="020B0604020202020204" pitchFamily="34" charset="0"/>
                <a:cs typeface="Arial" panose="020B0604020202020204" pitchFamily="34" charset="0"/>
              </a:rPr>
              <a:t>the historical data </a:t>
            </a:r>
            <a:r>
              <a:rPr lang="en-US" sz="2000" b="1" dirty="0">
                <a:latin typeface="Arial" panose="020B0604020202020204" pitchFamily="34" charset="0"/>
                <a:cs typeface="Arial" panose="020B0604020202020204" pitchFamily="34" charset="0"/>
              </a:rPr>
              <a:t>sample mean </a:t>
            </a:r>
            <a:r>
              <a:rPr lang="en-US" sz="2000" dirty="0">
                <a:latin typeface="Arial" panose="020B0604020202020204" pitchFamily="34" charset="0"/>
                <a:cs typeface="Arial" panose="020B0604020202020204" pitchFamily="34" charset="0"/>
              </a:rPr>
              <a:t>(</a:t>
            </a:r>
            <a:r>
              <a:rPr lang="en-US" sz="2000" dirty="0">
                <a:solidFill>
                  <a:srgbClr val="FF0000"/>
                </a:solidFill>
                <a:latin typeface="Arial" panose="020B0604020202020204" pitchFamily="34" charset="0"/>
                <a:cs typeface="Arial" panose="020B0604020202020204" pitchFamily="34" charset="0"/>
              </a:rPr>
              <a:t>historical era</a:t>
            </a:r>
            <a:r>
              <a:rPr lang="en-US" sz="2000" dirty="0">
                <a:latin typeface="Arial" panose="020B0604020202020204" pitchFamily="34" charset="0"/>
                <a:cs typeface="Arial" panose="020B0604020202020204" pitchFamily="34" charset="0"/>
              </a:rPr>
              <a:t>) compared to the NASA defined baseline </a:t>
            </a:r>
            <a:r>
              <a:rPr lang="en-US" sz="2000" b="1" dirty="0">
                <a:latin typeface="Arial" panose="020B0604020202020204" pitchFamily="34" charset="0"/>
                <a:cs typeface="Arial" panose="020B0604020202020204" pitchFamily="34" charset="0"/>
              </a:rPr>
              <a:t>population mean </a:t>
            </a:r>
            <a:r>
              <a:rPr lang="en-US" sz="2000" dirty="0">
                <a:latin typeface="Arial" panose="020B0604020202020204" pitchFamily="34" charset="0"/>
                <a:cs typeface="Arial" panose="020B0604020202020204" pitchFamily="34" charset="0"/>
              </a:rPr>
              <a:t>of temperatures (</a:t>
            </a:r>
            <a:r>
              <a:rPr lang="en-US" sz="2000" dirty="0">
                <a:solidFill>
                  <a:srgbClr val="FF0000"/>
                </a:solidFill>
                <a:latin typeface="Arial" panose="020B0604020202020204" pitchFamily="34" charset="0"/>
                <a:cs typeface="Arial" panose="020B0604020202020204" pitchFamily="34" charset="0"/>
              </a:rPr>
              <a:t>baseline population</a:t>
            </a:r>
            <a:r>
              <a:rPr lang="en-US" sz="2000" dirty="0">
                <a:latin typeface="Arial" panose="020B0604020202020204" pitchFamily="34" charset="0"/>
                <a:cs typeface="Arial" panose="020B0604020202020204" pitchFamily="34" charset="0"/>
              </a:rPr>
              <a:t>) </a:t>
            </a:r>
          </a:p>
        </p:txBody>
      </p:sp>
      <p:sp>
        <p:nvSpPr>
          <p:cNvPr id="6" name="Rectangle 5"/>
          <p:cNvSpPr/>
          <p:nvPr/>
        </p:nvSpPr>
        <p:spPr>
          <a:xfrm>
            <a:off x="1799040" y="4724400"/>
            <a:ext cx="6430560" cy="1015663"/>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Repeat this whole process but this time comparing the few years we have in the “</a:t>
            </a:r>
            <a:r>
              <a:rPr lang="en-US" sz="2000" dirty="0">
                <a:solidFill>
                  <a:srgbClr val="FF0000"/>
                </a:solidFill>
                <a:latin typeface="Arial" panose="020B0604020202020204" pitchFamily="34" charset="0"/>
                <a:cs typeface="Arial" panose="020B0604020202020204" pitchFamily="34" charset="0"/>
              </a:rPr>
              <a:t>Anthropocene</a:t>
            </a:r>
            <a:r>
              <a:rPr lang="en-US" sz="2000" dirty="0">
                <a:solidFill>
                  <a:srgbClr val="000000"/>
                </a:solidFill>
                <a:latin typeface="Arial" panose="020B0604020202020204" pitchFamily="34" charset="0"/>
                <a:cs typeface="Arial" panose="020B0604020202020204" pitchFamily="34" charset="0"/>
              </a:rPr>
              <a:t>” era to the </a:t>
            </a:r>
            <a:r>
              <a:rPr lang="en-US" sz="2000" dirty="0">
                <a:solidFill>
                  <a:srgbClr val="FF0000"/>
                </a:solidFill>
                <a:latin typeface="Arial" panose="020B0604020202020204" pitchFamily="34" charset="0"/>
                <a:cs typeface="Arial" panose="020B0604020202020204" pitchFamily="34" charset="0"/>
              </a:rPr>
              <a:t>baseline population </a:t>
            </a:r>
            <a:r>
              <a:rPr lang="en-US" sz="2000" dirty="0">
                <a:solidFill>
                  <a:srgbClr val="000000"/>
                </a:solidFill>
                <a:latin typeface="Arial" panose="020B0604020202020204" pitchFamily="34" charset="0"/>
                <a:cs typeface="Arial" panose="020B0604020202020204" pitchFamily="34" charset="0"/>
              </a:rPr>
              <a:t>mean. </a:t>
            </a:r>
          </a:p>
        </p:txBody>
      </p:sp>
    </p:spTree>
    <p:extLst>
      <p:ext uri="{BB962C8B-B14F-4D97-AF65-F5344CB8AC3E}">
        <p14:creationId xmlns:p14="http://schemas.microsoft.com/office/powerpoint/2010/main" val="9140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58E6-0342-5240-B8DB-A9E9D2FCD94D}"/>
              </a:ext>
            </a:extLst>
          </p:cNvPr>
          <p:cNvSpPr>
            <a:spLocks noGrp="1"/>
          </p:cNvSpPr>
          <p:nvPr>
            <p:ph type="title"/>
          </p:nvPr>
        </p:nvSpPr>
        <p:spPr/>
        <p:txBody>
          <a:bodyPr/>
          <a:lstStyle/>
          <a:p>
            <a:r>
              <a:rPr lang="en-US" sz="3600" dirty="0">
                <a:solidFill>
                  <a:srgbClr val="0070C0"/>
                </a:solidFill>
              </a:rPr>
              <a:t>Expanding on Hypothesis Testing </a:t>
            </a:r>
          </a:p>
        </p:txBody>
      </p:sp>
      <p:sp>
        <p:nvSpPr>
          <p:cNvPr id="3" name="Content Placeholder 2">
            <a:extLst>
              <a:ext uri="{FF2B5EF4-FFF2-40B4-BE49-F238E27FC236}">
                <a16:creationId xmlns:a16="http://schemas.microsoft.com/office/drawing/2014/main" id="{21FE9670-D568-523D-E884-6B07FFE8300E}"/>
              </a:ext>
            </a:extLst>
          </p:cNvPr>
          <p:cNvSpPr>
            <a:spLocks noGrp="1"/>
          </p:cNvSpPr>
          <p:nvPr>
            <p:ph idx="1"/>
          </p:nvPr>
        </p:nvSpPr>
        <p:spPr/>
        <p:txBody>
          <a:bodyPr/>
          <a:lstStyle/>
          <a:p>
            <a:r>
              <a:rPr lang="en-US" dirty="0"/>
              <a:t>Typically, a significant result is what you “want” to see. </a:t>
            </a:r>
          </a:p>
          <a:p>
            <a:r>
              <a:rPr lang="en-US" dirty="0"/>
              <a:t>To keep us honest, we set our p-value threshold for significance before we do any math.</a:t>
            </a:r>
          </a:p>
          <a:p>
            <a:pPr lvl="1">
              <a:buFont typeface="Wingdings" panose="05000000000000000000" pitchFamily="2" charset="2"/>
              <a:buChar char="Ø"/>
            </a:pPr>
            <a:r>
              <a:rPr lang="en-US" sz="2400" dirty="0"/>
              <a:t>Typically, we use p&lt; 0.05</a:t>
            </a:r>
          </a:p>
          <a:p>
            <a:pPr lvl="1">
              <a:buFont typeface="Wingdings" panose="05000000000000000000" pitchFamily="2" charset="2"/>
              <a:buChar char="Ø"/>
            </a:pPr>
            <a:r>
              <a:rPr lang="en-US" sz="2400" dirty="0"/>
              <a:t>But you can justify increasing that (e.g. p&lt; 0.1) if 	you know that the power of the test is low)</a:t>
            </a:r>
          </a:p>
          <a:p>
            <a:pPr lvl="1">
              <a:buFont typeface="Wingdings" panose="05000000000000000000" pitchFamily="2" charset="2"/>
              <a:buChar char="Ø"/>
            </a:pPr>
            <a:r>
              <a:rPr lang="en-US" sz="2400" dirty="0">
                <a:ea typeface="+mn-ea"/>
                <a:cs typeface="+mn-cs"/>
              </a:rPr>
              <a:t>or decreasing that (e.g. p&lt; 0.01) if you are working with extremely large data.</a:t>
            </a:r>
          </a:p>
        </p:txBody>
      </p:sp>
    </p:spTree>
    <p:extLst>
      <p:ext uri="{BB962C8B-B14F-4D97-AF65-F5344CB8AC3E}">
        <p14:creationId xmlns:p14="http://schemas.microsoft.com/office/powerpoint/2010/main" val="510658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pic>
        <p:nvPicPr>
          <p:cNvPr id="4" name="Picture 3"/>
          <p:cNvPicPr>
            <a:picLocks noChangeAspect="1"/>
          </p:cNvPicPr>
          <p:nvPr/>
        </p:nvPicPr>
        <p:blipFill>
          <a:blip r:embed="rId2"/>
          <a:stretch>
            <a:fillRect/>
          </a:stretch>
        </p:blipFill>
        <p:spPr>
          <a:xfrm>
            <a:off x="3307976" y="1932246"/>
            <a:ext cx="5658060" cy="4068505"/>
          </a:xfrm>
          <a:prstGeom prst="rect">
            <a:avLst/>
          </a:prstGeom>
        </p:spPr>
      </p:pic>
      <p:sp>
        <p:nvSpPr>
          <p:cNvPr id="9" name="Rectangle 8"/>
          <p:cNvSpPr/>
          <p:nvPr/>
        </p:nvSpPr>
        <p:spPr>
          <a:xfrm>
            <a:off x="790511" y="3157607"/>
            <a:ext cx="2517466" cy="2308324"/>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Note that the sample and population data are all contained in one column (bummer) ….</a:t>
            </a:r>
          </a:p>
          <a:p>
            <a:endParaRPr lang="en-US" b="1"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You have two options in JMP</a:t>
            </a:r>
            <a:endParaRPr lang="en-US" dirty="0"/>
          </a:p>
        </p:txBody>
      </p:sp>
    </p:spTree>
    <p:extLst>
      <p:ext uri="{BB962C8B-B14F-4D97-AF65-F5344CB8AC3E}">
        <p14:creationId xmlns:p14="http://schemas.microsoft.com/office/powerpoint/2010/main" val="3723228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pic>
        <p:nvPicPr>
          <p:cNvPr id="4" name="Picture 3"/>
          <p:cNvPicPr>
            <a:picLocks noChangeAspect="1"/>
          </p:cNvPicPr>
          <p:nvPr/>
        </p:nvPicPr>
        <p:blipFill>
          <a:blip r:embed="rId2"/>
          <a:stretch>
            <a:fillRect/>
          </a:stretch>
        </p:blipFill>
        <p:spPr>
          <a:xfrm>
            <a:off x="3307976" y="1932246"/>
            <a:ext cx="5658060" cy="4068505"/>
          </a:xfrm>
          <a:prstGeom prst="rect">
            <a:avLst/>
          </a:prstGeom>
        </p:spPr>
      </p:pic>
      <p:sp>
        <p:nvSpPr>
          <p:cNvPr id="9" name="Rectangle 8"/>
          <p:cNvSpPr/>
          <p:nvPr/>
        </p:nvSpPr>
        <p:spPr>
          <a:xfrm>
            <a:off x="714311" y="1928812"/>
            <a:ext cx="2517466" cy="2031325"/>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1. You can split the response variable based on era classification from:</a:t>
            </a:r>
          </a:p>
          <a:p>
            <a:pPr marL="257175" indent="-257175">
              <a:buFont typeface="Wingdings" panose="05000000000000000000" pitchFamily="2" charset="2"/>
              <a:buChar char="Ø"/>
            </a:pPr>
            <a:r>
              <a:rPr lang="en-US" b="1" dirty="0">
                <a:solidFill>
                  <a:srgbClr val="000000"/>
                </a:solidFill>
                <a:latin typeface="Calibri" panose="020F0502020204030204" pitchFamily="34" charset="0"/>
              </a:rPr>
              <a:t>TABLES </a:t>
            </a:r>
          </a:p>
          <a:p>
            <a:pPr marL="257175" indent="-257175">
              <a:buFont typeface="Wingdings" panose="05000000000000000000" pitchFamily="2" charset="2"/>
              <a:buChar char="Ø"/>
            </a:pPr>
            <a:r>
              <a:rPr lang="en-US" b="1" dirty="0">
                <a:solidFill>
                  <a:srgbClr val="000000"/>
                </a:solidFill>
                <a:latin typeface="Calibri" panose="020F0502020204030204" pitchFamily="34" charset="0"/>
              </a:rPr>
              <a:t> SPLIT</a:t>
            </a:r>
            <a:endParaRPr lang="en-US" dirty="0"/>
          </a:p>
        </p:txBody>
      </p:sp>
      <p:pic>
        <p:nvPicPr>
          <p:cNvPr id="10" name="Picture 9"/>
          <p:cNvPicPr>
            <a:picLocks noChangeAspect="1"/>
          </p:cNvPicPr>
          <p:nvPr/>
        </p:nvPicPr>
        <p:blipFill>
          <a:blip r:embed="rId3"/>
          <a:stretch>
            <a:fillRect/>
          </a:stretch>
        </p:blipFill>
        <p:spPr>
          <a:xfrm>
            <a:off x="3731419" y="2130519"/>
            <a:ext cx="3435908" cy="1271588"/>
          </a:xfrm>
          <a:prstGeom prst="rect">
            <a:avLst/>
          </a:prstGeom>
        </p:spPr>
      </p:pic>
      <p:cxnSp>
        <p:nvCxnSpPr>
          <p:cNvPr id="8" name="Straight Arrow Connector 7"/>
          <p:cNvCxnSpPr/>
          <p:nvPr/>
        </p:nvCxnSpPr>
        <p:spPr>
          <a:xfrm flipV="1">
            <a:off x="1704975" y="2238375"/>
            <a:ext cx="2219325" cy="116373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p:nvPr/>
        </p:nvCxnSpPr>
        <p:spPr>
          <a:xfrm flipV="1">
            <a:off x="1704975" y="3162300"/>
            <a:ext cx="2114550" cy="56197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14" name="Picture 13"/>
          <p:cNvPicPr>
            <a:picLocks noChangeAspect="1"/>
          </p:cNvPicPr>
          <p:nvPr/>
        </p:nvPicPr>
        <p:blipFill>
          <a:blip r:embed="rId4"/>
          <a:stretch>
            <a:fillRect/>
          </a:stretch>
        </p:blipFill>
        <p:spPr>
          <a:xfrm>
            <a:off x="5449373" y="2943225"/>
            <a:ext cx="3508707" cy="2921724"/>
          </a:xfrm>
          <a:prstGeom prst="rect">
            <a:avLst/>
          </a:prstGeom>
        </p:spPr>
      </p:pic>
    </p:spTree>
    <p:extLst>
      <p:ext uri="{BB962C8B-B14F-4D97-AF65-F5344CB8AC3E}">
        <p14:creationId xmlns:p14="http://schemas.microsoft.com/office/powerpoint/2010/main" val="5849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sp>
        <p:nvSpPr>
          <p:cNvPr id="9" name="Rectangle 8"/>
          <p:cNvSpPr/>
          <p:nvPr/>
        </p:nvSpPr>
        <p:spPr>
          <a:xfrm>
            <a:off x="714311" y="1928812"/>
            <a:ext cx="2517466" cy="2031325"/>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1. You can split the response variable based on era classification from:</a:t>
            </a:r>
          </a:p>
          <a:p>
            <a:pPr marL="257175" indent="-257175">
              <a:buFont typeface="Wingdings" panose="05000000000000000000" pitchFamily="2" charset="2"/>
              <a:buChar char="Ø"/>
            </a:pPr>
            <a:r>
              <a:rPr lang="en-US" b="1" dirty="0">
                <a:solidFill>
                  <a:srgbClr val="000000"/>
                </a:solidFill>
                <a:latin typeface="Calibri" panose="020F0502020204030204" pitchFamily="34" charset="0"/>
              </a:rPr>
              <a:t>TABLES </a:t>
            </a:r>
          </a:p>
          <a:p>
            <a:pPr marL="257175" indent="-257175">
              <a:buFont typeface="Wingdings" panose="05000000000000000000" pitchFamily="2" charset="2"/>
              <a:buChar char="Ø"/>
            </a:pPr>
            <a:r>
              <a:rPr lang="en-US" b="1" dirty="0">
                <a:solidFill>
                  <a:srgbClr val="000000"/>
                </a:solidFill>
                <a:latin typeface="Calibri" panose="020F0502020204030204" pitchFamily="34" charset="0"/>
              </a:rPr>
              <a:t> SPLIT</a:t>
            </a:r>
            <a:endParaRPr lang="en-US" dirty="0"/>
          </a:p>
        </p:txBody>
      </p:sp>
      <p:pic>
        <p:nvPicPr>
          <p:cNvPr id="15" name="Picture 14"/>
          <p:cNvPicPr>
            <a:picLocks noChangeAspect="1"/>
          </p:cNvPicPr>
          <p:nvPr/>
        </p:nvPicPr>
        <p:blipFill>
          <a:blip r:embed="rId2"/>
          <a:stretch>
            <a:fillRect/>
          </a:stretch>
        </p:blipFill>
        <p:spPr>
          <a:xfrm>
            <a:off x="4052359" y="2584624"/>
            <a:ext cx="4758331" cy="3227501"/>
          </a:xfrm>
          <a:prstGeom prst="rect">
            <a:avLst/>
          </a:prstGeom>
        </p:spPr>
      </p:pic>
      <p:sp>
        <p:nvSpPr>
          <p:cNvPr id="3" name="TextBox 2"/>
          <p:cNvSpPr txBox="1"/>
          <p:nvPr/>
        </p:nvSpPr>
        <p:spPr>
          <a:xfrm>
            <a:off x="1973044" y="3457634"/>
            <a:ext cx="1893779" cy="2123658"/>
          </a:xfrm>
          <a:prstGeom prst="rect">
            <a:avLst/>
          </a:prstGeom>
          <a:noFill/>
        </p:spPr>
        <p:txBody>
          <a:bodyPr wrap="square" rtlCol="0">
            <a:spAutoFit/>
          </a:bodyPr>
          <a:lstStyle/>
          <a:p>
            <a:r>
              <a:rPr lang="en-US" sz="1200" dirty="0"/>
              <a:t>Anthropocene sample    (run your z-test in here)</a:t>
            </a:r>
          </a:p>
          <a:p>
            <a:endParaRPr lang="en-US" sz="1200" dirty="0"/>
          </a:p>
          <a:p>
            <a:endParaRPr lang="en-US" sz="1200" dirty="0"/>
          </a:p>
          <a:p>
            <a:r>
              <a:rPr lang="en-US" sz="1200" dirty="0"/>
              <a:t>Population                  (get your population stats from this)</a:t>
            </a:r>
          </a:p>
          <a:p>
            <a:endParaRPr lang="en-US" sz="1200" dirty="0"/>
          </a:p>
          <a:p>
            <a:r>
              <a:rPr lang="en-US" sz="1200" dirty="0"/>
              <a:t>Historical sample       (run your z-test in here)</a:t>
            </a:r>
          </a:p>
          <a:p>
            <a:endParaRPr lang="en-US" sz="1200" dirty="0"/>
          </a:p>
        </p:txBody>
      </p:sp>
      <p:cxnSp>
        <p:nvCxnSpPr>
          <p:cNvPr id="6" name="Straight Arrow Connector 5"/>
          <p:cNvCxnSpPr/>
          <p:nvPr/>
        </p:nvCxnSpPr>
        <p:spPr>
          <a:xfrm flipV="1">
            <a:off x="3600450" y="3276600"/>
            <a:ext cx="19812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571875" y="3333750"/>
            <a:ext cx="2743200" cy="100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790950" y="3276600"/>
            <a:ext cx="3362325" cy="200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73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pic>
        <p:nvPicPr>
          <p:cNvPr id="4" name="Picture 3"/>
          <p:cNvPicPr>
            <a:picLocks noChangeAspect="1"/>
          </p:cNvPicPr>
          <p:nvPr/>
        </p:nvPicPr>
        <p:blipFill>
          <a:blip r:embed="rId2"/>
          <a:stretch>
            <a:fillRect/>
          </a:stretch>
        </p:blipFill>
        <p:spPr>
          <a:xfrm>
            <a:off x="3307976" y="1932246"/>
            <a:ext cx="5658060" cy="4068505"/>
          </a:xfrm>
          <a:prstGeom prst="rect">
            <a:avLst/>
          </a:prstGeom>
        </p:spPr>
      </p:pic>
      <p:sp>
        <p:nvSpPr>
          <p:cNvPr id="9" name="Rectangle 8"/>
          <p:cNvSpPr/>
          <p:nvPr/>
        </p:nvSpPr>
        <p:spPr>
          <a:xfrm>
            <a:off x="714311" y="1928813"/>
            <a:ext cx="2517466" cy="2031325"/>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2. You can split the response variable right in the ANALYZE distribution platform to get separate analyses for each ERA</a:t>
            </a:r>
          </a:p>
        </p:txBody>
      </p:sp>
      <p:pic>
        <p:nvPicPr>
          <p:cNvPr id="3" name="Picture 2"/>
          <p:cNvPicPr>
            <a:picLocks noChangeAspect="1"/>
          </p:cNvPicPr>
          <p:nvPr/>
        </p:nvPicPr>
        <p:blipFill>
          <a:blip r:embed="rId3"/>
          <a:stretch>
            <a:fillRect/>
          </a:stretch>
        </p:blipFill>
        <p:spPr>
          <a:xfrm>
            <a:off x="4913710" y="2705100"/>
            <a:ext cx="3679031" cy="2743200"/>
          </a:xfrm>
          <a:prstGeom prst="rect">
            <a:avLst/>
          </a:prstGeom>
        </p:spPr>
      </p:pic>
    </p:spTree>
    <p:extLst>
      <p:ext uri="{BB962C8B-B14F-4D97-AF65-F5344CB8AC3E}">
        <p14:creationId xmlns:p14="http://schemas.microsoft.com/office/powerpoint/2010/main" val="30757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sp>
        <p:nvSpPr>
          <p:cNvPr id="9" name="Rectangle 8"/>
          <p:cNvSpPr/>
          <p:nvPr/>
        </p:nvSpPr>
        <p:spPr>
          <a:xfrm>
            <a:off x="714310" y="1928813"/>
            <a:ext cx="3657665" cy="1477328"/>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2. You can split the response variable right in the ANALYZE distribution platform to get separate analyses for each ERA</a:t>
            </a:r>
          </a:p>
        </p:txBody>
      </p:sp>
      <p:pic>
        <p:nvPicPr>
          <p:cNvPr id="5" name="Picture 4"/>
          <p:cNvPicPr>
            <a:picLocks noChangeAspect="1"/>
          </p:cNvPicPr>
          <p:nvPr/>
        </p:nvPicPr>
        <p:blipFill>
          <a:blip r:embed="rId2"/>
          <a:stretch>
            <a:fillRect/>
          </a:stretch>
        </p:blipFill>
        <p:spPr>
          <a:xfrm>
            <a:off x="4743450" y="1928813"/>
            <a:ext cx="3708122" cy="4064865"/>
          </a:xfrm>
          <a:prstGeom prst="rect">
            <a:avLst/>
          </a:prstGeom>
        </p:spPr>
      </p:pic>
      <p:sp>
        <p:nvSpPr>
          <p:cNvPr id="7" name="TextBox 6"/>
          <p:cNvSpPr txBox="1"/>
          <p:nvPr/>
        </p:nvSpPr>
        <p:spPr>
          <a:xfrm>
            <a:off x="1973044" y="3457634"/>
            <a:ext cx="1893779" cy="2123658"/>
          </a:xfrm>
          <a:prstGeom prst="rect">
            <a:avLst/>
          </a:prstGeom>
          <a:noFill/>
        </p:spPr>
        <p:txBody>
          <a:bodyPr wrap="square" rtlCol="0">
            <a:spAutoFit/>
          </a:bodyPr>
          <a:lstStyle/>
          <a:p>
            <a:r>
              <a:rPr lang="en-US" sz="1200" dirty="0"/>
              <a:t>Anthropocene sample    (run your z-test in here)</a:t>
            </a:r>
          </a:p>
          <a:p>
            <a:endParaRPr lang="en-US" sz="1200" dirty="0"/>
          </a:p>
          <a:p>
            <a:endParaRPr lang="en-US" sz="1200" dirty="0"/>
          </a:p>
          <a:p>
            <a:r>
              <a:rPr lang="en-US" sz="1200" dirty="0"/>
              <a:t>Population                  (get your population stats from this)</a:t>
            </a:r>
          </a:p>
          <a:p>
            <a:endParaRPr lang="en-US" sz="1200" dirty="0"/>
          </a:p>
          <a:p>
            <a:r>
              <a:rPr lang="en-US" sz="1200" dirty="0"/>
              <a:t>Historical sample       (run your z-test in here)</a:t>
            </a:r>
          </a:p>
          <a:p>
            <a:endParaRPr lang="en-US" sz="1200" dirty="0"/>
          </a:p>
        </p:txBody>
      </p:sp>
      <p:cxnSp>
        <p:nvCxnSpPr>
          <p:cNvPr id="8" name="Straight Arrow Connector 7"/>
          <p:cNvCxnSpPr/>
          <p:nvPr/>
        </p:nvCxnSpPr>
        <p:spPr>
          <a:xfrm flipV="1">
            <a:off x="3600450" y="2171700"/>
            <a:ext cx="1352550"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24201" y="3457633"/>
            <a:ext cx="1695122" cy="96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43275" y="4791075"/>
            <a:ext cx="1400175" cy="48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9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E625D-BA7B-19B7-584D-E381F7460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C670E-8A72-8C54-7368-901DBF7985E9}"/>
              </a:ext>
            </a:extLst>
          </p:cNvPr>
          <p:cNvSpPr>
            <a:spLocks noGrp="1"/>
          </p:cNvSpPr>
          <p:nvPr>
            <p:ph type="title"/>
          </p:nvPr>
        </p:nvSpPr>
        <p:spPr/>
        <p:txBody>
          <a:bodyPr/>
          <a:lstStyle/>
          <a:p>
            <a:r>
              <a:rPr lang="en-US" sz="3600" dirty="0">
                <a:solidFill>
                  <a:srgbClr val="0070C0"/>
                </a:solidFill>
              </a:rPr>
              <a:t>Expanding on Hypothesis Testing </a:t>
            </a:r>
          </a:p>
        </p:txBody>
      </p:sp>
      <p:sp>
        <p:nvSpPr>
          <p:cNvPr id="3" name="Content Placeholder 2">
            <a:extLst>
              <a:ext uri="{FF2B5EF4-FFF2-40B4-BE49-F238E27FC236}">
                <a16:creationId xmlns:a16="http://schemas.microsoft.com/office/drawing/2014/main" id="{81604DB0-6C0C-EAD0-3C04-13CCE966561B}"/>
              </a:ext>
            </a:extLst>
          </p:cNvPr>
          <p:cNvSpPr>
            <a:spLocks noGrp="1"/>
          </p:cNvSpPr>
          <p:nvPr>
            <p:ph idx="1"/>
          </p:nvPr>
        </p:nvSpPr>
        <p:spPr/>
        <p:txBody>
          <a:bodyPr/>
          <a:lstStyle/>
          <a:p>
            <a:r>
              <a:rPr lang="en-US" dirty="0"/>
              <a:t>To keep us honest, we also have to specify if we are conducting a 1- or 2-tailed test.</a:t>
            </a:r>
          </a:p>
          <a:p>
            <a:r>
              <a:rPr lang="en-US" dirty="0"/>
              <a:t>1-tailed tests: </a:t>
            </a:r>
          </a:p>
          <a:p>
            <a:pPr lvl="1"/>
            <a:r>
              <a:rPr lang="en-US" dirty="0"/>
              <a:t>specify the directionality of any significant difference or relationship you hypothesize you will see</a:t>
            </a:r>
          </a:p>
        </p:txBody>
      </p:sp>
    </p:spTree>
    <p:extLst>
      <p:ext uri="{BB962C8B-B14F-4D97-AF65-F5344CB8AC3E}">
        <p14:creationId xmlns:p14="http://schemas.microsoft.com/office/powerpoint/2010/main" val="63483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BC949-B40D-0FD7-D09D-D3F9322C6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A1F664-D742-9536-A4D4-576A6AB0B150}"/>
              </a:ext>
            </a:extLst>
          </p:cNvPr>
          <p:cNvSpPr>
            <a:spLocks noGrp="1"/>
          </p:cNvSpPr>
          <p:nvPr>
            <p:ph type="title"/>
          </p:nvPr>
        </p:nvSpPr>
        <p:spPr>
          <a:xfrm>
            <a:off x="880533" y="0"/>
            <a:ext cx="7772400" cy="1143000"/>
          </a:xfrm>
        </p:spPr>
        <p:txBody>
          <a:bodyPr/>
          <a:lstStyle/>
          <a:p>
            <a:r>
              <a:rPr lang="en-US" dirty="0"/>
              <a:t>Significant or Not?</a:t>
            </a:r>
          </a:p>
        </p:txBody>
      </p:sp>
      <p:pic>
        <p:nvPicPr>
          <p:cNvPr id="3" name="Picture 2">
            <a:extLst>
              <a:ext uri="{FF2B5EF4-FFF2-40B4-BE49-F238E27FC236}">
                <a16:creationId xmlns:a16="http://schemas.microsoft.com/office/drawing/2014/main" id="{095C9DCA-4324-4FC4-FBEC-0A533A518A15}"/>
              </a:ext>
            </a:extLst>
          </p:cNvPr>
          <p:cNvPicPr>
            <a:picLocks noChangeAspect="1"/>
          </p:cNvPicPr>
          <p:nvPr/>
        </p:nvPicPr>
        <p:blipFill>
          <a:blip r:embed="rId2"/>
          <a:stretch>
            <a:fillRect/>
          </a:stretch>
        </p:blipFill>
        <p:spPr>
          <a:xfrm>
            <a:off x="4672012" y="3112501"/>
            <a:ext cx="3786188" cy="1571625"/>
          </a:xfrm>
          <a:prstGeom prst="rect">
            <a:avLst/>
          </a:prstGeom>
        </p:spPr>
      </p:pic>
      <p:pic>
        <p:nvPicPr>
          <p:cNvPr id="6" name="Picture 5">
            <a:extLst>
              <a:ext uri="{FF2B5EF4-FFF2-40B4-BE49-F238E27FC236}">
                <a16:creationId xmlns:a16="http://schemas.microsoft.com/office/drawing/2014/main" id="{37164B15-1123-FC47-B502-347C7A2271DC}"/>
              </a:ext>
            </a:extLst>
          </p:cNvPr>
          <p:cNvPicPr>
            <a:picLocks noChangeAspect="1"/>
          </p:cNvPicPr>
          <p:nvPr/>
        </p:nvPicPr>
        <p:blipFill>
          <a:blip r:embed="rId2"/>
          <a:stretch>
            <a:fillRect/>
          </a:stretch>
        </p:blipFill>
        <p:spPr>
          <a:xfrm flipH="1">
            <a:off x="838200" y="3112500"/>
            <a:ext cx="3833812" cy="1571625"/>
          </a:xfrm>
          <a:prstGeom prst="rect">
            <a:avLst/>
          </a:prstGeom>
        </p:spPr>
      </p:pic>
      <p:sp>
        <p:nvSpPr>
          <p:cNvPr id="8" name="Freeform 7">
            <a:extLst>
              <a:ext uri="{FF2B5EF4-FFF2-40B4-BE49-F238E27FC236}">
                <a16:creationId xmlns:a16="http://schemas.microsoft.com/office/drawing/2014/main" id="{49AA297E-D34B-4FCA-2EA1-6801F4DE4C2D}"/>
              </a:ext>
            </a:extLst>
          </p:cNvPr>
          <p:cNvSpPr/>
          <p:nvPr/>
        </p:nvSpPr>
        <p:spPr>
          <a:xfrm>
            <a:off x="54591" y="1309921"/>
            <a:ext cx="9348716" cy="3441186"/>
          </a:xfrm>
          <a:custGeom>
            <a:avLst/>
            <a:gdLst>
              <a:gd name="connsiteX0" fmla="*/ 0 w 9348716"/>
              <a:gd name="connsiteY0" fmla="*/ 3440311 h 3441186"/>
              <a:gd name="connsiteX1" fmla="*/ 818866 w 9348716"/>
              <a:gd name="connsiteY1" fmla="*/ 3385720 h 3441186"/>
              <a:gd name="connsiteX2" fmla="*/ 1596788 w 9348716"/>
              <a:gd name="connsiteY2" fmla="*/ 3085470 h 3441186"/>
              <a:gd name="connsiteX3" fmla="*/ 2361063 w 9348716"/>
              <a:gd name="connsiteY3" fmla="*/ 2539559 h 3441186"/>
              <a:gd name="connsiteX4" fmla="*/ 2975212 w 9348716"/>
              <a:gd name="connsiteY4" fmla="*/ 1843523 h 3441186"/>
              <a:gd name="connsiteX5" fmla="*/ 3603009 w 9348716"/>
              <a:gd name="connsiteY5" fmla="*/ 942771 h 3441186"/>
              <a:gd name="connsiteX6" fmla="*/ 3971499 w 9348716"/>
              <a:gd name="connsiteY6" fmla="*/ 465099 h 3441186"/>
              <a:gd name="connsiteX7" fmla="*/ 4176215 w 9348716"/>
              <a:gd name="connsiteY7" fmla="*/ 219440 h 3441186"/>
              <a:gd name="connsiteX8" fmla="*/ 4449170 w 9348716"/>
              <a:gd name="connsiteY8" fmla="*/ 28371 h 3441186"/>
              <a:gd name="connsiteX9" fmla="*/ 4708478 w 9348716"/>
              <a:gd name="connsiteY9" fmla="*/ 1076 h 3441186"/>
              <a:gd name="connsiteX10" fmla="*/ 4831308 w 9348716"/>
              <a:gd name="connsiteY10" fmla="*/ 14723 h 3441186"/>
              <a:gd name="connsiteX11" fmla="*/ 5049672 w 9348716"/>
              <a:gd name="connsiteY11" fmla="*/ 96610 h 3441186"/>
              <a:gd name="connsiteX12" fmla="*/ 5349922 w 9348716"/>
              <a:gd name="connsiteY12" fmla="*/ 355917 h 3441186"/>
              <a:gd name="connsiteX13" fmla="*/ 5704764 w 9348716"/>
              <a:gd name="connsiteY13" fmla="*/ 806293 h 3441186"/>
              <a:gd name="connsiteX14" fmla="*/ 6182436 w 9348716"/>
              <a:gd name="connsiteY14" fmla="*/ 1488681 h 3441186"/>
              <a:gd name="connsiteX15" fmla="*/ 6373505 w 9348716"/>
              <a:gd name="connsiteY15" fmla="*/ 1775284 h 3441186"/>
              <a:gd name="connsiteX16" fmla="*/ 6933063 w 9348716"/>
              <a:gd name="connsiteY16" fmla="*/ 2444025 h 3441186"/>
              <a:gd name="connsiteX17" fmla="*/ 7574508 w 9348716"/>
              <a:gd name="connsiteY17" fmla="*/ 2921696 h 3441186"/>
              <a:gd name="connsiteX18" fmla="*/ 8175009 w 9348716"/>
              <a:gd name="connsiteY18" fmla="*/ 3276538 h 3441186"/>
              <a:gd name="connsiteX19" fmla="*/ 8857397 w 9348716"/>
              <a:gd name="connsiteY19" fmla="*/ 3399368 h 3441186"/>
              <a:gd name="connsiteX20" fmla="*/ 9348716 w 9348716"/>
              <a:gd name="connsiteY20" fmla="*/ 3440311 h 344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48716" h="3441186">
                <a:moveTo>
                  <a:pt x="0" y="3440311"/>
                </a:moveTo>
                <a:cubicBezTo>
                  <a:pt x="276367" y="3442585"/>
                  <a:pt x="552735" y="3444860"/>
                  <a:pt x="818866" y="3385720"/>
                </a:cubicBezTo>
                <a:cubicBezTo>
                  <a:pt x="1084997" y="3326580"/>
                  <a:pt x="1339755" y="3226497"/>
                  <a:pt x="1596788" y="3085470"/>
                </a:cubicBezTo>
                <a:cubicBezTo>
                  <a:pt x="1853821" y="2944443"/>
                  <a:pt x="2131326" y="2746550"/>
                  <a:pt x="2361063" y="2539559"/>
                </a:cubicBezTo>
                <a:cubicBezTo>
                  <a:pt x="2590800" y="2332568"/>
                  <a:pt x="2768221" y="2109654"/>
                  <a:pt x="2975212" y="1843523"/>
                </a:cubicBezTo>
                <a:cubicBezTo>
                  <a:pt x="3182203" y="1577392"/>
                  <a:pt x="3436961" y="1172508"/>
                  <a:pt x="3603009" y="942771"/>
                </a:cubicBezTo>
                <a:cubicBezTo>
                  <a:pt x="3769057" y="713034"/>
                  <a:pt x="3875965" y="585654"/>
                  <a:pt x="3971499" y="465099"/>
                </a:cubicBezTo>
                <a:cubicBezTo>
                  <a:pt x="4067033" y="344544"/>
                  <a:pt x="4096603" y="292228"/>
                  <a:pt x="4176215" y="219440"/>
                </a:cubicBezTo>
                <a:cubicBezTo>
                  <a:pt x="4255827" y="146652"/>
                  <a:pt x="4360460" y="64765"/>
                  <a:pt x="4449170" y="28371"/>
                </a:cubicBezTo>
                <a:cubicBezTo>
                  <a:pt x="4537880" y="-8023"/>
                  <a:pt x="4644788" y="3351"/>
                  <a:pt x="4708478" y="1076"/>
                </a:cubicBezTo>
                <a:cubicBezTo>
                  <a:pt x="4772168" y="-1199"/>
                  <a:pt x="4774442" y="-1199"/>
                  <a:pt x="4831308" y="14723"/>
                </a:cubicBezTo>
                <a:cubicBezTo>
                  <a:pt x="4888174" y="30645"/>
                  <a:pt x="4963236" y="39744"/>
                  <a:pt x="5049672" y="96610"/>
                </a:cubicBezTo>
                <a:cubicBezTo>
                  <a:pt x="5136108" y="153476"/>
                  <a:pt x="5240740" y="237637"/>
                  <a:pt x="5349922" y="355917"/>
                </a:cubicBezTo>
                <a:cubicBezTo>
                  <a:pt x="5459104" y="474197"/>
                  <a:pt x="5566012" y="617499"/>
                  <a:pt x="5704764" y="806293"/>
                </a:cubicBezTo>
                <a:cubicBezTo>
                  <a:pt x="5843516" y="995087"/>
                  <a:pt x="6070979" y="1327183"/>
                  <a:pt x="6182436" y="1488681"/>
                </a:cubicBezTo>
                <a:cubicBezTo>
                  <a:pt x="6293893" y="1650179"/>
                  <a:pt x="6248401" y="1616060"/>
                  <a:pt x="6373505" y="1775284"/>
                </a:cubicBezTo>
                <a:cubicBezTo>
                  <a:pt x="6498610" y="1934508"/>
                  <a:pt x="6732896" y="2252956"/>
                  <a:pt x="6933063" y="2444025"/>
                </a:cubicBezTo>
                <a:cubicBezTo>
                  <a:pt x="7133230" y="2635094"/>
                  <a:pt x="7367517" y="2782944"/>
                  <a:pt x="7574508" y="2921696"/>
                </a:cubicBezTo>
                <a:cubicBezTo>
                  <a:pt x="7781499" y="3060448"/>
                  <a:pt x="7961194" y="3196926"/>
                  <a:pt x="8175009" y="3276538"/>
                </a:cubicBezTo>
                <a:cubicBezTo>
                  <a:pt x="8388824" y="3356150"/>
                  <a:pt x="8661779" y="3372072"/>
                  <a:pt x="8857397" y="3399368"/>
                </a:cubicBezTo>
                <a:cubicBezTo>
                  <a:pt x="9053015" y="3426664"/>
                  <a:pt x="9200865" y="3433487"/>
                  <a:pt x="9348716" y="34403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1B5060B-7D5B-EDAA-9018-88CE90C2AEEC}"/>
              </a:ext>
            </a:extLst>
          </p:cNvPr>
          <p:cNvCxnSpPr/>
          <p:nvPr/>
        </p:nvCxnSpPr>
        <p:spPr>
          <a:xfrm>
            <a:off x="0" y="4941301"/>
            <a:ext cx="940330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2B6B3C1-4A74-BD0E-7E4D-CC122261553A}"/>
              </a:ext>
            </a:extLst>
          </p:cNvPr>
          <p:cNvSpPr txBox="1"/>
          <p:nvPr/>
        </p:nvSpPr>
        <p:spPr>
          <a:xfrm>
            <a:off x="3145169" y="5333968"/>
            <a:ext cx="3112968" cy="369332"/>
          </a:xfrm>
          <a:prstGeom prst="rect">
            <a:avLst/>
          </a:prstGeom>
          <a:noFill/>
        </p:spPr>
        <p:txBody>
          <a:bodyPr wrap="none" rtlCol="0">
            <a:spAutoFit/>
          </a:bodyPr>
          <a:lstStyle/>
          <a:p>
            <a:r>
              <a:rPr lang="en-US" dirty="0"/>
              <a:t>Obtained Test Statistic Value</a:t>
            </a:r>
          </a:p>
        </p:txBody>
      </p:sp>
      <p:sp>
        <p:nvSpPr>
          <p:cNvPr id="13" name="TextBox 12">
            <a:extLst>
              <a:ext uri="{FF2B5EF4-FFF2-40B4-BE49-F238E27FC236}">
                <a16:creationId xmlns:a16="http://schemas.microsoft.com/office/drawing/2014/main" id="{1443DF87-7A6C-B83A-22D7-387C8B6E4F05}"/>
              </a:ext>
            </a:extLst>
          </p:cNvPr>
          <p:cNvSpPr txBox="1"/>
          <p:nvPr/>
        </p:nvSpPr>
        <p:spPr>
          <a:xfrm>
            <a:off x="533400" y="4952969"/>
            <a:ext cx="7956024" cy="369332"/>
          </a:xfrm>
          <a:prstGeom prst="rect">
            <a:avLst/>
          </a:prstGeom>
          <a:noFill/>
        </p:spPr>
        <p:txBody>
          <a:bodyPr wrap="none" rtlCol="0">
            <a:spAutoFit/>
          </a:bodyPr>
          <a:lstStyle/>
          <a:p>
            <a:r>
              <a:rPr lang="en-US" dirty="0"/>
              <a:t>-2	 	     -1		      0		     1		     2</a:t>
            </a:r>
          </a:p>
        </p:txBody>
      </p:sp>
      <p:sp>
        <p:nvSpPr>
          <p:cNvPr id="14" name="TextBox 13">
            <a:extLst>
              <a:ext uri="{FF2B5EF4-FFF2-40B4-BE49-F238E27FC236}">
                <a16:creationId xmlns:a16="http://schemas.microsoft.com/office/drawing/2014/main" id="{E213E7D8-2621-AA9E-5331-EFAAEF21F693}"/>
              </a:ext>
            </a:extLst>
          </p:cNvPr>
          <p:cNvSpPr txBox="1"/>
          <p:nvPr/>
        </p:nvSpPr>
        <p:spPr>
          <a:xfrm>
            <a:off x="6694883" y="2736748"/>
            <a:ext cx="1640682" cy="400110"/>
          </a:xfrm>
          <a:prstGeom prst="rect">
            <a:avLst/>
          </a:prstGeom>
          <a:noFill/>
        </p:spPr>
        <p:txBody>
          <a:bodyPr wrap="square" rtlCol="0">
            <a:spAutoFit/>
          </a:bodyPr>
          <a:lstStyle/>
          <a:p>
            <a:pPr algn="ctr"/>
            <a:r>
              <a:rPr lang="en-US" sz="1000" dirty="0"/>
              <a:t>Alpha                        (significance threshold)</a:t>
            </a:r>
          </a:p>
        </p:txBody>
      </p:sp>
      <p:sp>
        <p:nvSpPr>
          <p:cNvPr id="18" name="TextBox 17">
            <a:extLst>
              <a:ext uri="{FF2B5EF4-FFF2-40B4-BE49-F238E27FC236}">
                <a16:creationId xmlns:a16="http://schemas.microsoft.com/office/drawing/2014/main" id="{92A562D4-C823-2CBB-19E3-9AC6FD67737C}"/>
              </a:ext>
            </a:extLst>
          </p:cNvPr>
          <p:cNvSpPr txBox="1"/>
          <p:nvPr/>
        </p:nvSpPr>
        <p:spPr>
          <a:xfrm>
            <a:off x="7038019" y="3096937"/>
            <a:ext cx="886781" cy="246221"/>
          </a:xfrm>
          <a:prstGeom prst="rect">
            <a:avLst/>
          </a:prstGeom>
          <a:noFill/>
        </p:spPr>
        <p:txBody>
          <a:bodyPr wrap="none" rtlCol="0">
            <a:spAutoFit/>
          </a:bodyPr>
          <a:lstStyle/>
          <a:p>
            <a:r>
              <a:rPr lang="en-US" sz="1000" dirty="0">
                <a:solidFill>
                  <a:srgbClr val="FF0000"/>
                </a:solidFill>
              </a:rPr>
              <a:t>Usually 0.05</a:t>
            </a:r>
          </a:p>
        </p:txBody>
      </p:sp>
      <p:sp>
        <p:nvSpPr>
          <p:cNvPr id="19" name="TextBox 18">
            <a:extLst>
              <a:ext uri="{FF2B5EF4-FFF2-40B4-BE49-F238E27FC236}">
                <a16:creationId xmlns:a16="http://schemas.microsoft.com/office/drawing/2014/main" id="{244948A0-19A7-B2C5-6484-C62AA3CF2679}"/>
              </a:ext>
            </a:extLst>
          </p:cNvPr>
          <p:cNvSpPr txBox="1"/>
          <p:nvPr/>
        </p:nvSpPr>
        <p:spPr>
          <a:xfrm>
            <a:off x="1033673" y="2736748"/>
            <a:ext cx="1640682" cy="400110"/>
          </a:xfrm>
          <a:prstGeom prst="rect">
            <a:avLst/>
          </a:prstGeom>
          <a:noFill/>
        </p:spPr>
        <p:txBody>
          <a:bodyPr wrap="square" rtlCol="0">
            <a:spAutoFit/>
          </a:bodyPr>
          <a:lstStyle/>
          <a:p>
            <a:pPr algn="ctr"/>
            <a:r>
              <a:rPr lang="en-US" sz="1000" dirty="0"/>
              <a:t>Alpha                        (significance threshold)</a:t>
            </a:r>
          </a:p>
        </p:txBody>
      </p:sp>
      <p:sp>
        <p:nvSpPr>
          <p:cNvPr id="20" name="TextBox 19">
            <a:extLst>
              <a:ext uri="{FF2B5EF4-FFF2-40B4-BE49-F238E27FC236}">
                <a16:creationId xmlns:a16="http://schemas.microsoft.com/office/drawing/2014/main" id="{8C00FE85-4661-4112-D3ED-96FFC3C9F848}"/>
              </a:ext>
            </a:extLst>
          </p:cNvPr>
          <p:cNvSpPr txBox="1"/>
          <p:nvPr/>
        </p:nvSpPr>
        <p:spPr>
          <a:xfrm>
            <a:off x="1376809" y="3096937"/>
            <a:ext cx="886781" cy="246221"/>
          </a:xfrm>
          <a:prstGeom prst="rect">
            <a:avLst/>
          </a:prstGeom>
          <a:noFill/>
        </p:spPr>
        <p:txBody>
          <a:bodyPr wrap="none" rtlCol="0">
            <a:spAutoFit/>
          </a:bodyPr>
          <a:lstStyle/>
          <a:p>
            <a:r>
              <a:rPr lang="en-US" sz="1000" dirty="0">
                <a:solidFill>
                  <a:srgbClr val="FF0000"/>
                </a:solidFill>
              </a:rPr>
              <a:t>Usually 0.05</a:t>
            </a:r>
          </a:p>
        </p:txBody>
      </p:sp>
      <p:sp>
        <p:nvSpPr>
          <p:cNvPr id="21" name="TextBox 20">
            <a:extLst>
              <a:ext uri="{FF2B5EF4-FFF2-40B4-BE49-F238E27FC236}">
                <a16:creationId xmlns:a16="http://schemas.microsoft.com/office/drawing/2014/main" id="{9829039E-83AD-3059-280C-884281475AA0}"/>
              </a:ext>
            </a:extLst>
          </p:cNvPr>
          <p:cNvSpPr txBox="1"/>
          <p:nvPr/>
        </p:nvSpPr>
        <p:spPr>
          <a:xfrm>
            <a:off x="974391" y="5392552"/>
            <a:ext cx="1328527" cy="461665"/>
          </a:xfrm>
          <a:prstGeom prst="rect">
            <a:avLst/>
          </a:prstGeom>
          <a:noFill/>
        </p:spPr>
        <p:txBody>
          <a:bodyPr wrap="square" rtlCol="0">
            <a:spAutoFit/>
          </a:bodyPr>
          <a:lstStyle/>
          <a:p>
            <a:r>
              <a:rPr lang="en-US" sz="1200" dirty="0">
                <a:solidFill>
                  <a:schemeClr val="bg2">
                    <a:lumMod val="50000"/>
                    <a:lumOff val="50000"/>
                  </a:schemeClr>
                </a:solidFill>
              </a:rPr>
              <a:t>Critical value for a left tailed test</a:t>
            </a:r>
          </a:p>
        </p:txBody>
      </p:sp>
      <p:sp>
        <p:nvSpPr>
          <p:cNvPr id="22" name="TextBox 21">
            <a:extLst>
              <a:ext uri="{FF2B5EF4-FFF2-40B4-BE49-F238E27FC236}">
                <a16:creationId xmlns:a16="http://schemas.microsoft.com/office/drawing/2014/main" id="{8B4DD851-E9E9-134B-2A99-462898AD66E3}"/>
              </a:ext>
            </a:extLst>
          </p:cNvPr>
          <p:cNvSpPr txBox="1"/>
          <p:nvPr/>
        </p:nvSpPr>
        <p:spPr>
          <a:xfrm>
            <a:off x="7038019" y="5403508"/>
            <a:ext cx="1328527" cy="461665"/>
          </a:xfrm>
          <a:prstGeom prst="rect">
            <a:avLst/>
          </a:prstGeom>
          <a:noFill/>
        </p:spPr>
        <p:txBody>
          <a:bodyPr wrap="square" rtlCol="0">
            <a:spAutoFit/>
          </a:bodyPr>
          <a:lstStyle/>
          <a:p>
            <a:r>
              <a:rPr lang="en-US" sz="1200" dirty="0">
                <a:solidFill>
                  <a:schemeClr val="bg2">
                    <a:lumMod val="50000"/>
                    <a:lumOff val="50000"/>
                  </a:schemeClr>
                </a:solidFill>
              </a:rPr>
              <a:t>Critical value for a right tailed test</a:t>
            </a:r>
          </a:p>
        </p:txBody>
      </p:sp>
      <p:cxnSp>
        <p:nvCxnSpPr>
          <p:cNvPr id="24" name="Straight Arrow Connector 23">
            <a:extLst>
              <a:ext uri="{FF2B5EF4-FFF2-40B4-BE49-F238E27FC236}">
                <a16:creationId xmlns:a16="http://schemas.microsoft.com/office/drawing/2014/main" id="{BA7B7231-854C-387C-B660-4F771B3DAD7D}"/>
              </a:ext>
            </a:extLst>
          </p:cNvPr>
          <p:cNvCxnSpPr>
            <a:stCxn id="21" idx="0"/>
            <a:endCxn id="16" idx="0"/>
          </p:cNvCxnSpPr>
          <p:nvPr/>
        </p:nvCxnSpPr>
        <p:spPr>
          <a:xfrm flipV="1">
            <a:off x="1638655" y="4954949"/>
            <a:ext cx="190145" cy="43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24F104-11DA-2338-D1DC-D416387775F8}"/>
              </a:ext>
            </a:extLst>
          </p:cNvPr>
          <p:cNvCxnSpPr>
            <a:endCxn id="17" idx="0"/>
          </p:cNvCxnSpPr>
          <p:nvPr/>
        </p:nvCxnSpPr>
        <p:spPr>
          <a:xfrm flipH="1" flipV="1">
            <a:off x="7434545" y="4941301"/>
            <a:ext cx="267737" cy="45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3D1788-E94C-C431-3B66-5ACF5625E8CA}"/>
              </a:ext>
            </a:extLst>
          </p:cNvPr>
          <p:cNvSpPr txBox="1"/>
          <p:nvPr/>
        </p:nvSpPr>
        <p:spPr>
          <a:xfrm>
            <a:off x="736214" y="839574"/>
            <a:ext cx="7721986" cy="461665"/>
          </a:xfrm>
          <a:prstGeom prst="rect">
            <a:avLst/>
          </a:prstGeom>
          <a:noFill/>
        </p:spPr>
        <p:txBody>
          <a:bodyPr wrap="none" rtlCol="0">
            <a:spAutoFit/>
          </a:bodyPr>
          <a:lstStyle/>
          <a:p>
            <a:r>
              <a:rPr lang="en-US" sz="2400" b="1" dirty="0"/>
              <a:t>1-tailed – hypothesis incudes an expected direction</a:t>
            </a:r>
          </a:p>
        </p:txBody>
      </p:sp>
      <p:pic>
        <p:nvPicPr>
          <p:cNvPr id="29" name="Picture 28">
            <a:extLst>
              <a:ext uri="{FF2B5EF4-FFF2-40B4-BE49-F238E27FC236}">
                <a16:creationId xmlns:a16="http://schemas.microsoft.com/office/drawing/2014/main" id="{ED134FA7-7556-C083-00B0-8CF6D476EB38}"/>
              </a:ext>
            </a:extLst>
          </p:cNvPr>
          <p:cNvPicPr>
            <a:picLocks noChangeAspect="1"/>
          </p:cNvPicPr>
          <p:nvPr/>
        </p:nvPicPr>
        <p:blipFill>
          <a:blip r:embed="rId3"/>
          <a:stretch>
            <a:fillRect/>
          </a:stretch>
        </p:blipFill>
        <p:spPr>
          <a:xfrm>
            <a:off x="98946" y="3352422"/>
            <a:ext cx="1219200" cy="1274980"/>
          </a:xfrm>
          <a:prstGeom prst="rect">
            <a:avLst/>
          </a:prstGeom>
        </p:spPr>
      </p:pic>
      <p:pic>
        <p:nvPicPr>
          <p:cNvPr id="30" name="Picture 29">
            <a:extLst>
              <a:ext uri="{FF2B5EF4-FFF2-40B4-BE49-F238E27FC236}">
                <a16:creationId xmlns:a16="http://schemas.microsoft.com/office/drawing/2014/main" id="{C0CC2E7D-0BDB-BF80-39E1-372D36FC69F5}"/>
              </a:ext>
            </a:extLst>
          </p:cNvPr>
          <p:cNvPicPr>
            <a:picLocks noChangeAspect="1"/>
          </p:cNvPicPr>
          <p:nvPr/>
        </p:nvPicPr>
        <p:blipFill>
          <a:blip r:embed="rId3"/>
          <a:stretch>
            <a:fillRect/>
          </a:stretch>
        </p:blipFill>
        <p:spPr>
          <a:xfrm>
            <a:off x="7848600" y="3303352"/>
            <a:ext cx="1219200" cy="1274980"/>
          </a:xfrm>
          <a:prstGeom prst="rect">
            <a:avLst/>
          </a:prstGeom>
        </p:spPr>
      </p:pic>
      <p:sp>
        <p:nvSpPr>
          <p:cNvPr id="17" name="Freeform 16">
            <a:extLst>
              <a:ext uri="{FF2B5EF4-FFF2-40B4-BE49-F238E27FC236}">
                <a16:creationId xmlns:a16="http://schemas.microsoft.com/office/drawing/2014/main" id="{B4FFDA36-82D2-02CE-7EE4-71C9C9A7A8A5}"/>
              </a:ext>
            </a:extLst>
          </p:cNvPr>
          <p:cNvSpPr/>
          <p:nvPr/>
        </p:nvSpPr>
        <p:spPr>
          <a:xfrm flipH="1">
            <a:off x="7434545" y="4125326"/>
            <a:ext cx="2200774" cy="815975"/>
          </a:xfrm>
          <a:custGeom>
            <a:avLst/>
            <a:gdLst>
              <a:gd name="connsiteX0" fmla="*/ 2006221 w 2006221"/>
              <a:gd name="connsiteY0" fmla="*/ 655093 h 655093"/>
              <a:gd name="connsiteX1" fmla="*/ 2006221 w 2006221"/>
              <a:gd name="connsiteY1" fmla="*/ 0 h 655093"/>
              <a:gd name="connsiteX2" fmla="*/ 1692322 w 2006221"/>
              <a:gd name="connsiteY2" fmla="*/ 177421 h 655093"/>
              <a:gd name="connsiteX3" fmla="*/ 1201003 w 2006221"/>
              <a:gd name="connsiteY3" fmla="*/ 382138 h 655093"/>
              <a:gd name="connsiteX4" fmla="*/ 709684 w 2006221"/>
              <a:gd name="connsiteY4" fmla="*/ 450376 h 655093"/>
              <a:gd name="connsiteX5" fmla="*/ 232012 w 2006221"/>
              <a:gd name="connsiteY5" fmla="*/ 450376 h 655093"/>
              <a:gd name="connsiteX6" fmla="*/ 13648 w 2006221"/>
              <a:gd name="connsiteY6" fmla="*/ 477672 h 655093"/>
              <a:gd name="connsiteX7" fmla="*/ 13648 w 2006221"/>
              <a:gd name="connsiteY7" fmla="*/ 559558 h 655093"/>
              <a:gd name="connsiteX8" fmla="*/ 0 w 2006221"/>
              <a:gd name="connsiteY8" fmla="*/ 655093 h 655093"/>
              <a:gd name="connsiteX9" fmla="*/ 2006221 w 2006221"/>
              <a:gd name="connsiteY9" fmla="*/ 655093 h 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221" h="655093">
                <a:moveTo>
                  <a:pt x="2006221" y="655093"/>
                </a:moveTo>
                <a:lnTo>
                  <a:pt x="2006221" y="0"/>
                </a:lnTo>
                <a:lnTo>
                  <a:pt x="1692322" y="177421"/>
                </a:lnTo>
                <a:lnTo>
                  <a:pt x="1201003" y="382138"/>
                </a:lnTo>
                <a:lnTo>
                  <a:pt x="709684" y="450376"/>
                </a:lnTo>
                <a:lnTo>
                  <a:pt x="232012" y="450376"/>
                </a:lnTo>
                <a:lnTo>
                  <a:pt x="13648" y="477672"/>
                </a:lnTo>
                <a:lnTo>
                  <a:pt x="13648" y="559558"/>
                </a:lnTo>
                <a:lnTo>
                  <a:pt x="0" y="655093"/>
                </a:lnTo>
                <a:lnTo>
                  <a:pt x="2006221" y="65509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Freeform 15">
            <a:extLst>
              <a:ext uri="{FF2B5EF4-FFF2-40B4-BE49-F238E27FC236}">
                <a16:creationId xmlns:a16="http://schemas.microsoft.com/office/drawing/2014/main" id="{17619CE2-7EB7-D9D1-F63D-0BBD71082D32}"/>
              </a:ext>
            </a:extLst>
          </p:cNvPr>
          <p:cNvSpPr/>
          <p:nvPr/>
        </p:nvSpPr>
        <p:spPr>
          <a:xfrm>
            <a:off x="-177421" y="4299856"/>
            <a:ext cx="2006221" cy="655093"/>
          </a:xfrm>
          <a:custGeom>
            <a:avLst/>
            <a:gdLst>
              <a:gd name="connsiteX0" fmla="*/ 2006221 w 2006221"/>
              <a:gd name="connsiteY0" fmla="*/ 655093 h 655093"/>
              <a:gd name="connsiteX1" fmla="*/ 2006221 w 2006221"/>
              <a:gd name="connsiteY1" fmla="*/ 0 h 655093"/>
              <a:gd name="connsiteX2" fmla="*/ 1692322 w 2006221"/>
              <a:gd name="connsiteY2" fmla="*/ 177421 h 655093"/>
              <a:gd name="connsiteX3" fmla="*/ 1201003 w 2006221"/>
              <a:gd name="connsiteY3" fmla="*/ 382138 h 655093"/>
              <a:gd name="connsiteX4" fmla="*/ 709684 w 2006221"/>
              <a:gd name="connsiteY4" fmla="*/ 450376 h 655093"/>
              <a:gd name="connsiteX5" fmla="*/ 232012 w 2006221"/>
              <a:gd name="connsiteY5" fmla="*/ 450376 h 655093"/>
              <a:gd name="connsiteX6" fmla="*/ 13648 w 2006221"/>
              <a:gd name="connsiteY6" fmla="*/ 477672 h 655093"/>
              <a:gd name="connsiteX7" fmla="*/ 13648 w 2006221"/>
              <a:gd name="connsiteY7" fmla="*/ 559558 h 655093"/>
              <a:gd name="connsiteX8" fmla="*/ 0 w 2006221"/>
              <a:gd name="connsiteY8" fmla="*/ 655093 h 655093"/>
              <a:gd name="connsiteX9" fmla="*/ 2006221 w 2006221"/>
              <a:gd name="connsiteY9" fmla="*/ 655093 h 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221" h="655093">
                <a:moveTo>
                  <a:pt x="2006221" y="655093"/>
                </a:moveTo>
                <a:lnTo>
                  <a:pt x="2006221" y="0"/>
                </a:lnTo>
                <a:lnTo>
                  <a:pt x="1692322" y="177421"/>
                </a:lnTo>
                <a:lnTo>
                  <a:pt x="1201003" y="382138"/>
                </a:lnTo>
                <a:lnTo>
                  <a:pt x="709684" y="450376"/>
                </a:lnTo>
                <a:lnTo>
                  <a:pt x="232012" y="450376"/>
                </a:lnTo>
                <a:lnTo>
                  <a:pt x="13648" y="477672"/>
                </a:lnTo>
                <a:lnTo>
                  <a:pt x="13648" y="559558"/>
                </a:lnTo>
                <a:lnTo>
                  <a:pt x="0" y="655093"/>
                </a:lnTo>
                <a:lnTo>
                  <a:pt x="2006221" y="65509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E71BE07-DC93-3FBC-FBB5-FE99D58B67C6}"/>
              </a:ext>
            </a:extLst>
          </p:cNvPr>
          <p:cNvSpPr txBox="1"/>
          <p:nvPr/>
        </p:nvSpPr>
        <p:spPr>
          <a:xfrm>
            <a:off x="492085" y="5971818"/>
            <a:ext cx="8359853" cy="769441"/>
          </a:xfrm>
          <a:prstGeom prst="rect">
            <a:avLst/>
          </a:prstGeom>
          <a:noFill/>
        </p:spPr>
        <p:txBody>
          <a:bodyPr wrap="none" rtlCol="0">
            <a:spAutoFit/>
          </a:bodyPr>
          <a:lstStyle/>
          <a:p>
            <a:pPr algn="ctr"/>
            <a:r>
              <a:rPr lang="en-US" sz="1600" dirty="0"/>
              <a:t>If your obtained test statistic falls beyond the critical value for your given Alpha threshold =</a:t>
            </a:r>
          </a:p>
          <a:p>
            <a:pPr algn="ctr"/>
            <a:r>
              <a:rPr lang="en-US" sz="2800" dirty="0">
                <a:solidFill>
                  <a:schemeClr val="accent6"/>
                </a:solidFill>
              </a:rPr>
              <a:t>Significant result…….reject the null</a:t>
            </a:r>
          </a:p>
        </p:txBody>
      </p:sp>
      <p:sp>
        <p:nvSpPr>
          <p:cNvPr id="32" name="TextBox 31">
            <a:extLst>
              <a:ext uri="{FF2B5EF4-FFF2-40B4-BE49-F238E27FC236}">
                <a16:creationId xmlns:a16="http://schemas.microsoft.com/office/drawing/2014/main" id="{C24FC5C0-E001-C29D-08F6-B15E865E6C8A}"/>
              </a:ext>
            </a:extLst>
          </p:cNvPr>
          <p:cNvSpPr txBox="1"/>
          <p:nvPr/>
        </p:nvSpPr>
        <p:spPr>
          <a:xfrm>
            <a:off x="3886200" y="2304933"/>
            <a:ext cx="1659429" cy="369332"/>
          </a:xfrm>
          <a:prstGeom prst="rect">
            <a:avLst/>
          </a:prstGeom>
          <a:noFill/>
        </p:spPr>
        <p:txBody>
          <a:bodyPr wrap="none" rtlCol="0">
            <a:spAutoFit/>
          </a:bodyPr>
          <a:lstStyle/>
          <a:p>
            <a:r>
              <a:rPr lang="en-US" dirty="0"/>
              <a:t>This is the null</a:t>
            </a:r>
          </a:p>
        </p:txBody>
      </p:sp>
      <p:cxnSp>
        <p:nvCxnSpPr>
          <p:cNvPr id="34" name="Straight Arrow Connector 33">
            <a:extLst>
              <a:ext uri="{FF2B5EF4-FFF2-40B4-BE49-F238E27FC236}">
                <a16:creationId xmlns:a16="http://schemas.microsoft.com/office/drawing/2014/main" id="{A6A9D952-BC1C-B35D-4CCD-7A64CF9AD564}"/>
              </a:ext>
            </a:extLst>
          </p:cNvPr>
          <p:cNvCxnSpPr>
            <a:stCxn id="32" idx="2"/>
          </p:cNvCxnSpPr>
          <p:nvPr/>
        </p:nvCxnSpPr>
        <p:spPr>
          <a:xfrm>
            <a:off x="4715915" y="2674265"/>
            <a:ext cx="30981" cy="226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8C48106-FC14-2D39-3A40-F02F22CF4160}"/>
              </a:ext>
            </a:extLst>
          </p:cNvPr>
          <p:cNvSpPr/>
          <p:nvPr/>
        </p:nvSpPr>
        <p:spPr>
          <a:xfrm>
            <a:off x="7467600" y="4648200"/>
            <a:ext cx="1417376" cy="246221"/>
          </a:xfrm>
          <a:prstGeom prst="rect">
            <a:avLst/>
          </a:prstGeom>
        </p:spPr>
        <p:txBody>
          <a:bodyPr wrap="none">
            <a:spAutoFit/>
          </a:bodyPr>
          <a:lstStyle/>
          <a:p>
            <a:pPr algn="ctr"/>
            <a:r>
              <a:rPr lang="en-US" sz="1000" dirty="0">
                <a:solidFill>
                  <a:schemeClr val="accent6"/>
                </a:solidFill>
              </a:rPr>
              <a:t>0.05 or 5% probability</a:t>
            </a:r>
          </a:p>
        </p:txBody>
      </p:sp>
      <p:sp>
        <p:nvSpPr>
          <p:cNvPr id="39" name="Rectangle 38">
            <a:extLst>
              <a:ext uri="{FF2B5EF4-FFF2-40B4-BE49-F238E27FC236}">
                <a16:creationId xmlns:a16="http://schemas.microsoft.com/office/drawing/2014/main" id="{31620691-1038-6E4C-9E07-4E85C61B2F89}"/>
              </a:ext>
            </a:extLst>
          </p:cNvPr>
          <p:cNvSpPr/>
          <p:nvPr/>
        </p:nvSpPr>
        <p:spPr>
          <a:xfrm>
            <a:off x="457200" y="4724400"/>
            <a:ext cx="1417376" cy="246221"/>
          </a:xfrm>
          <a:prstGeom prst="rect">
            <a:avLst/>
          </a:prstGeom>
        </p:spPr>
        <p:txBody>
          <a:bodyPr wrap="none">
            <a:spAutoFit/>
          </a:bodyPr>
          <a:lstStyle/>
          <a:p>
            <a:pPr algn="ctr"/>
            <a:r>
              <a:rPr lang="en-US" sz="1000" dirty="0">
                <a:solidFill>
                  <a:schemeClr val="accent6"/>
                </a:solidFill>
              </a:rPr>
              <a:t>0.05 or 5% probability</a:t>
            </a:r>
          </a:p>
        </p:txBody>
      </p:sp>
      <p:sp>
        <p:nvSpPr>
          <p:cNvPr id="4" name="TextBox 3">
            <a:extLst>
              <a:ext uri="{FF2B5EF4-FFF2-40B4-BE49-F238E27FC236}">
                <a16:creationId xmlns:a16="http://schemas.microsoft.com/office/drawing/2014/main" id="{AE60045B-C975-BBD0-4A54-3E0363617496}"/>
              </a:ext>
            </a:extLst>
          </p:cNvPr>
          <p:cNvSpPr txBox="1"/>
          <p:nvPr/>
        </p:nvSpPr>
        <p:spPr>
          <a:xfrm>
            <a:off x="7335679" y="2402847"/>
            <a:ext cx="712696" cy="369332"/>
          </a:xfrm>
          <a:prstGeom prst="rect">
            <a:avLst/>
          </a:prstGeom>
          <a:noFill/>
        </p:spPr>
        <p:txBody>
          <a:bodyPr wrap="none" rtlCol="0">
            <a:spAutoFit/>
          </a:bodyPr>
          <a:lstStyle/>
          <a:p>
            <a:r>
              <a:rPr lang="en-US" dirty="0"/>
              <a:t>P &gt; x</a:t>
            </a:r>
          </a:p>
        </p:txBody>
      </p:sp>
      <p:sp>
        <p:nvSpPr>
          <p:cNvPr id="33" name="TextBox 32">
            <a:extLst>
              <a:ext uri="{FF2B5EF4-FFF2-40B4-BE49-F238E27FC236}">
                <a16:creationId xmlns:a16="http://schemas.microsoft.com/office/drawing/2014/main" id="{5762B6C4-6A8A-3579-3A57-4DDD2ED8B95A}"/>
              </a:ext>
            </a:extLst>
          </p:cNvPr>
          <p:cNvSpPr txBox="1"/>
          <p:nvPr/>
        </p:nvSpPr>
        <p:spPr>
          <a:xfrm>
            <a:off x="1373599" y="2411673"/>
            <a:ext cx="712696" cy="369332"/>
          </a:xfrm>
          <a:prstGeom prst="rect">
            <a:avLst/>
          </a:prstGeom>
          <a:noFill/>
        </p:spPr>
        <p:txBody>
          <a:bodyPr wrap="none" rtlCol="0">
            <a:spAutoFit/>
          </a:bodyPr>
          <a:lstStyle/>
          <a:p>
            <a:r>
              <a:rPr lang="en-US" dirty="0"/>
              <a:t>P &lt; x</a:t>
            </a:r>
          </a:p>
        </p:txBody>
      </p:sp>
      <p:sp>
        <p:nvSpPr>
          <p:cNvPr id="5" name="TextBox 4">
            <a:extLst>
              <a:ext uri="{FF2B5EF4-FFF2-40B4-BE49-F238E27FC236}">
                <a16:creationId xmlns:a16="http://schemas.microsoft.com/office/drawing/2014/main" id="{BA770568-C0B0-B026-CBFF-CD589F237D3D}"/>
              </a:ext>
            </a:extLst>
          </p:cNvPr>
          <p:cNvSpPr txBox="1"/>
          <p:nvPr/>
        </p:nvSpPr>
        <p:spPr>
          <a:xfrm>
            <a:off x="1287666" y="5173750"/>
            <a:ext cx="838691" cy="369332"/>
          </a:xfrm>
          <a:prstGeom prst="rect">
            <a:avLst/>
          </a:prstGeom>
          <a:noFill/>
        </p:spPr>
        <p:txBody>
          <a:bodyPr wrap="none" rtlCol="0">
            <a:spAutoFit/>
          </a:bodyPr>
          <a:lstStyle/>
          <a:p>
            <a:r>
              <a:rPr lang="en-US" dirty="0"/>
              <a:t>-1.645</a:t>
            </a:r>
          </a:p>
        </p:txBody>
      </p:sp>
      <p:sp>
        <p:nvSpPr>
          <p:cNvPr id="35" name="TextBox 34">
            <a:extLst>
              <a:ext uri="{FF2B5EF4-FFF2-40B4-BE49-F238E27FC236}">
                <a16:creationId xmlns:a16="http://schemas.microsoft.com/office/drawing/2014/main" id="{89D11FDF-E7B1-58F3-1AE7-9FB072FE9041}"/>
              </a:ext>
            </a:extLst>
          </p:cNvPr>
          <p:cNvSpPr txBox="1"/>
          <p:nvPr/>
        </p:nvSpPr>
        <p:spPr>
          <a:xfrm>
            <a:off x="7276951" y="5165159"/>
            <a:ext cx="761747" cy="369332"/>
          </a:xfrm>
          <a:prstGeom prst="rect">
            <a:avLst/>
          </a:prstGeom>
          <a:noFill/>
        </p:spPr>
        <p:txBody>
          <a:bodyPr wrap="none" rtlCol="0">
            <a:spAutoFit/>
          </a:bodyPr>
          <a:lstStyle/>
          <a:p>
            <a:r>
              <a:rPr lang="en-US" dirty="0"/>
              <a:t>1.645</a:t>
            </a:r>
          </a:p>
        </p:txBody>
      </p:sp>
    </p:spTree>
    <p:extLst>
      <p:ext uri="{BB962C8B-B14F-4D97-AF65-F5344CB8AC3E}">
        <p14:creationId xmlns:p14="http://schemas.microsoft.com/office/powerpoint/2010/main" val="273861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7" grpId="0" animBg="1"/>
      <p:bldP spid="16" grpId="0" animBg="1"/>
      <p:bldP spid="31"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4716B-0B19-4DD6-540F-63974FFB8B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80CA0-D0CA-AACA-245F-17F9A8F0BB11}"/>
              </a:ext>
            </a:extLst>
          </p:cNvPr>
          <p:cNvSpPr>
            <a:spLocks noGrp="1"/>
          </p:cNvSpPr>
          <p:nvPr>
            <p:ph type="title"/>
          </p:nvPr>
        </p:nvSpPr>
        <p:spPr/>
        <p:txBody>
          <a:bodyPr/>
          <a:lstStyle/>
          <a:p>
            <a:r>
              <a:rPr lang="en-US" sz="3600" dirty="0">
                <a:solidFill>
                  <a:srgbClr val="0070C0"/>
                </a:solidFill>
              </a:rPr>
              <a:t>Expanding on Hypothesis Testing </a:t>
            </a:r>
          </a:p>
        </p:txBody>
      </p:sp>
      <p:sp>
        <p:nvSpPr>
          <p:cNvPr id="3" name="Content Placeholder 2">
            <a:extLst>
              <a:ext uri="{FF2B5EF4-FFF2-40B4-BE49-F238E27FC236}">
                <a16:creationId xmlns:a16="http://schemas.microsoft.com/office/drawing/2014/main" id="{391756B7-0DBD-5F49-4FB1-F59B612B6312}"/>
              </a:ext>
            </a:extLst>
          </p:cNvPr>
          <p:cNvSpPr>
            <a:spLocks noGrp="1"/>
          </p:cNvSpPr>
          <p:nvPr>
            <p:ph idx="1"/>
          </p:nvPr>
        </p:nvSpPr>
        <p:spPr/>
        <p:txBody>
          <a:bodyPr/>
          <a:lstStyle/>
          <a:p>
            <a:r>
              <a:rPr lang="en-US" dirty="0"/>
              <a:t>To keep us honest, we also have to specify if we are conducting a 1- or 2-tailed test.</a:t>
            </a:r>
          </a:p>
          <a:p>
            <a:r>
              <a:rPr lang="en-US" dirty="0"/>
              <a:t>2-tailed tests: </a:t>
            </a:r>
          </a:p>
          <a:p>
            <a:pPr lvl="1"/>
            <a:r>
              <a:rPr lang="en-US" dirty="0"/>
              <a:t>have no expected directionality hypothesized</a:t>
            </a:r>
          </a:p>
          <a:p>
            <a:pPr lvl="1"/>
            <a:r>
              <a:rPr lang="en-US" dirty="0"/>
              <a:t>Splits the 5% of the area under the curve that would be considered significant between both tails of the normal distribution curve</a:t>
            </a:r>
          </a:p>
          <a:p>
            <a:pPr lvl="1"/>
            <a:r>
              <a:rPr lang="en-US" dirty="0"/>
              <a:t>Are therefore less powerful tests (more likely to find a significant result)</a:t>
            </a:r>
          </a:p>
        </p:txBody>
      </p:sp>
    </p:spTree>
    <p:extLst>
      <p:ext uri="{BB962C8B-B14F-4D97-AF65-F5344CB8AC3E}">
        <p14:creationId xmlns:p14="http://schemas.microsoft.com/office/powerpoint/2010/main" val="63084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97A24-3125-F14A-FCBB-AA38928B64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5A24E-E48C-ADBE-0109-3A815197D312}"/>
              </a:ext>
            </a:extLst>
          </p:cNvPr>
          <p:cNvSpPr>
            <a:spLocks noGrp="1"/>
          </p:cNvSpPr>
          <p:nvPr>
            <p:ph type="title"/>
          </p:nvPr>
        </p:nvSpPr>
        <p:spPr>
          <a:xfrm>
            <a:off x="728175" y="75844"/>
            <a:ext cx="7772400" cy="1143000"/>
          </a:xfrm>
        </p:spPr>
        <p:txBody>
          <a:bodyPr/>
          <a:lstStyle/>
          <a:p>
            <a:r>
              <a:rPr lang="en-US" dirty="0"/>
              <a:t>Significant or Not?</a:t>
            </a:r>
          </a:p>
        </p:txBody>
      </p:sp>
      <p:pic>
        <p:nvPicPr>
          <p:cNvPr id="3" name="Picture 2">
            <a:extLst>
              <a:ext uri="{FF2B5EF4-FFF2-40B4-BE49-F238E27FC236}">
                <a16:creationId xmlns:a16="http://schemas.microsoft.com/office/drawing/2014/main" id="{B4CDB405-C371-B050-F18B-0F4677C7DB8A}"/>
              </a:ext>
            </a:extLst>
          </p:cNvPr>
          <p:cNvPicPr>
            <a:picLocks noChangeAspect="1"/>
          </p:cNvPicPr>
          <p:nvPr/>
        </p:nvPicPr>
        <p:blipFill>
          <a:blip r:embed="rId2"/>
          <a:stretch>
            <a:fillRect/>
          </a:stretch>
        </p:blipFill>
        <p:spPr>
          <a:xfrm>
            <a:off x="4672012" y="3112501"/>
            <a:ext cx="3786188" cy="1571625"/>
          </a:xfrm>
          <a:prstGeom prst="rect">
            <a:avLst/>
          </a:prstGeom>
        </p:spPr>
      </p:pic>
      <p:pic>
        <p:nvPicPr>
          <p:cNvPr id="6" name="Picture 5">
            <a:extLst>
              <a:ext uri="{FF2B5EF4-FFF2-40B4-BE49-F238E27FC236}">
                <a16:creationId xmlns:a16="http://schemas.microsoft.com/office/drawing/2014/main" id="{1194EE77-7420-94CC-8C7D-188BA2F78941}"/>
              </a:ext>
            </a:extLst>
          </p:cNvPr>
          <p:cNvPicPr>
            <a:picLocks noChangeAspect="1"/>
          </p:cNvPicPr>
          <p:nvPr/>
        </p:nvPicPr>
        <p:blipFill>
          <a:blip r:embed="rId2"/>
          <a:stretch>
            <a:fillRect/>
          </a:stretch>
        </p:blipFill>
        <p:spPr>
          <a:xfrm flipH="1">
            <a:off x="838200" y="3112500"/>
            <a:ext cx="3833812" cy="1571625"/>
          </a:xfrm>
          <a:prstGeom prst="rect">
            <a:avLst/>
          </a:prstGeom>
        </p:spPr>
      </p:pic>
      <p:sp>
        <p:nvSpPr>
          <p:cNvPr id="8" name="Freeform 7">
            <a:extLst>
              <a:ext uri="{FF2B5EF4-FFF2-40B4-BE49-F238E27FC236}">
                <a16:creationId xmlns:a16="http://schemas.microsoft.com/office/drawing/2014/main" id="{0E01BF40-5846-1692-DF7A-8AD2350B651B}"/>
              </a:ext>
            </a:extLst>
          </p:cNvPr>
          <p:cNvSpPr/>
          <p:nvPr/>
        </p:nvSpPr>
        <p:spPr>
          <a:xfrm>
            <a:off x="54591" y="1309921"/>
            <a:ext cx="9348716" cy="3441186"/>
          </a:xfrm>
          <a:custGeom>
            <a:avLst/>
            <a:gdLst>
              <a:gd name="connsiteX0" fmla="*/ 0 w 9348716"/>
              <a:gd name="connsiteY0" fmla="*/ 3440311 h 3441186"/>
              <a:gd name="connsiteX1" fmla="*/ 818866 w 9348716"/>
              <a:gd name="connsiteY1" fmla="*/ 3385720 h 3441186"/>
              <a:gd name="connsiteX2" fmla="*/ 1596788 w 9348716"/>
              <a:gd name="connsiteY2" fmla="*/ 3085470 h 3441186"/>
              <a:gd name="connsiteX3" fmla="*/ 2361063 w 9348716"/>
              <a:gd name="connsiteY3" fmla="*/ 2539559 h 3441186"/>
              <a:gd name="connsiteX4" fmla="*/ 2975212 w 9348716"/>
              <a:gd name="connsiteY4" fmla="*/ 1843523 h 3441186"/>
              <a:gd name="connsiteX5" fmla="*/ 3603009 w 9348716"/>
              <a:gd name="connsiteY5" fmla="*/ 942771 h 3441186"/>
              <a:gd name="connsiteX6" fmla="*/ 3971499 w 9348716"/>
              <a:gd name="connsiteY6" fmla="*/ 465099 h 3441186"/>
              <a:gd name="connsiteX7" fmla="*/ 4176215 w 9348716"/>
              <a:gd name="connsiteY7" fmla="*/ 219440 h 3441186"/>
              <a:gd name="connsiteX8" fmla="*/ 4449170 w 9348716"/>
              <a:gd name="connsiteY8" fmla="*/ 28371 h 3441186"/>
              <a:gd name="connsiteX9" fmla="*/ 4708478 w 9348716"/>
              <a:gd name="connsiteY9" fmla="*/ 1076 h 3441186"/>
              <a:gd name="connsiteX10" fmla="*/ 4831308 w 9348716"/>
              <a:gd name="connsiteY10" fmla="*/ 14723 h 3441186"/>
              <a:gd name="connsiteX11" fmla="*/ 5049672 w 9348716"/>
              <a:gd name="connsiteY11" fmla="*/ 96610 h 3441186"/>
              <a:gd name="connsiteX12" fmla="*/ 5349922 w 9348716"/>
              <a:gd name="connsiteY12" fmla="*/ 355917 h 3441186"/>
              <a:gd name="connsiteX13" fmla="*/ 5704764 w 9348716"/>
              <a:gd name="connsiteY13" fmla="*/ 806293 h 3441186"/>
              <a:gd name="connsiteX14" fmla="*/ 6182436 w 9348716"/>
              <a:gd name="connsiteY14" fmla="*/ 1488681 h 3441186"/>
              <a:gd name="connsiteX15" fmla="*/ 6373505 w 9348716"/>
              <a:gd name="connsiteY15" fmla="*/ 1775284 h 3441186"/>
              <a:gd name="connsiteX16" fmla="*/ 6933063 w 9348716"/>
              <a:gd name="connsiteY16" fmla="*/ 2444025 h 3441186"/>
              <a:gd name="connsiteX17" fmla="*/ 7574508 w 9348716"/>
              <a:gd name="connsiteY17" fmla="*/ 2921696 h 3441186"/>
              <a:gd name="connsiteX18" fmla="*/ 8175009 w 9348716"/>
              <a:gd name="connsiteY18" fmla="*/ 3276538 h 3441186"/>
              <a:gd name="connsiteX19" fmla="*/ 8857397 w 9348716"/>
              <a:gd name="connsiteY19" fmla="*/ 3399368 h 3441186"/>
              <a:gd name="connsiteX20" fmla="*/ 9348716 w 9348716"/>
              <a:gd name="connsiteY20" fmla="*/ 3440311 h 344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48716" h="3441186">
                <a:moveTo>
                  <a:pt x="0" y="3440311"/>
                </a:moveTo>
                <a:cubicBezTo>
                  <a:pt x="276367" y="3442585"/>
                  <a:pt x="552735" y="3444860"/>
                  <a:pt x="818866" y="3385720"/>
                </a:cubicBezTo>
                <a:cubicBezTo>
                  <a:pt x="1084997" y="3326580"/>
                  <a:pt x="1339755" y="3226497"/>
                  <a:pt x="1596788" y="3085470"/>
                </a:cubicBezTo>
                <a:cubicBezTo>
                  <a:pt x="1853821" y="2944443"/>
                  <a:pt x="2131326" y="2746550"/>
                  <a:pt x="2361063" y="2539559"/>
                </a:cubicBezTo>
                <a:cubicBezTo>
                  <a:pt x="2590800" y="2332568"/>
                  <a:pt x="2768221" y="2109654"/>
                  <a:pt x="2975212" y="1843523"/>
                </a:cubicBezTo>
                <a:cubicBezTo>
                  <a:pt x="3182203" y="1577392"/>
                  <a:pt x="3436961" y="1172508"/>
                  <a:pt x="3603009" y="942771"/>
                </a:cubicBezTo>
                <a:cubicBezTo>
                  <a:pt x="3769057" y="713034"/>
                  <a:pt x="3875965" y="585654"/>
                  <a:pt x="3971499" y="465099"/>
                </a:cubicBezTo>
                <a:cubicBezTo>
                  <a:pt x="4067033" y="344544"/>
                  <a:pt x="4096603" y="292228"/>
                  <a:pt x="4176215" y="219440"/>
                </a:cubicBezTo>
                <a:cubicBezTo>
                  <a:pt x="4255827" y="146652"/>
                  <a:pt x="4360460" y="64765"/>
                  <a:pt x="4449170" y="28371"/>
                </a:cubicBezTo>
                <a:cubicBezTo>
                  <a:pt x="4537880" y="-8023"/>
                  <a:pt x="4644788" y="3351"/>
                  <a:pt x="4708478" y="1076"/>
                </a:cubicBezTo>
                <a:cubicBezTo>
                  <a:pt x="4772168" y="-1199"/>
                  <a:pt x="4774442" y="-1199"/>
                  <a:pt x="4831308" y="14723"/>
                </a:cubicBezTo>
                <a:cubicBezTo>
                  <a:pt x="4888174" y="30645"/>
                  <a:pt x="4963236" y="39744"/>
                  <a:pt x="5049672" y="96610"/>
                </a:cubicBezTo>
                <a:cubicBezTo>
                  <a:pt x="5136108" y="153476"/>
                  <a:pt x="5240740" y="237637"/>
                  <a:pt x="5349922" y="355917"/>
                </a:cubicBezTo>
                <a:cubicBezTo>
                  <a:pt x="5459104" y="474197"/>
                  <a:pt x="5566012" y="617499"/>
                  <a:pt x="5704764" y="806293"/>
                </a:cubicBezTo>
                <a:cubicBezTo>
                  <a:pt x="5843516" y="995087"/>
                  <a:pt x="6070979" y="1327183"/>
                  <a:pt x="6182436" y="1488681"/>
                </a:cubicBezTo>
                <a:cubicBezTo>
                  <a:pt x="6293893" y="1650179"/>
                  <a:pt x="6248401" y="1616060"/>
                  <a:pt x="6373505" y="1775284"/>
                </a:cubicBezTo>
                <a:cubicBezTo>
                  <a:pt x="6498610" y="1934508"/>
                  <a:pt x="6732896" y="2252956"/>
                  <a:pt x="6933063" y="2444025"/>
                </a:cubicBezTo>
                <a:cubicBezTo>
                  <a:pt x="7133230" y="2635094"/>
                  <a:pt x="7367517" y="2782944"/>
                  <a:pt x="7574508" y="2921696"/>
                </a:cubicBezTo>
                <a:cubicBezTo>
                  <a:pt x="7781499" y="3060448"/>
                  <a:pt x="7961194" y="3196926"/>
                  <a:pt x="8175009" y="3276538"/>
                </a:cubicBezTo>
                <a:cubicBezTo>
                  <a:pt x="8388824" y="3356150"/>
                  <a:pt x="8661779" y="3372072"/>
                  <a:pt x="8857397" y="3399368"/>
                </a:cubicBezTo>
                <a:cubicBezTo>
                  <a:pt x="9053015" y="3426664"/>
                  <a:pt x="9200865" y="3433487"/>
                  <a:pt x="9348716" y="34403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FA1B2EE-F800-D66F-A08D-A2B00E21A747}"/>
              </a:ext>
            </a:extLst>
          </p:cNvPr>
          <p:cNvCxnSpPr/>
          <p:nvPr/>
        </p:nvCxnSpPr>
        <p:spPr>
          <a:xfrm>
            <a:off x="0" y="4941301"/>
            <a:ext cx="940330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8BFBE11-9E8B-025D-364F-18B76C645B6A}"/>
              </a:ext>
            </a:extLst>
          </p:cNvPr>
          <p:cNvSpPr txBox="1"/>
          <p:nvPr/>
        </p:nvSpPr>
        <p:spPr>
          <a:xfrm>
            <a:off x="3145169" y="5333968"/>
            <a:ext cx="3112968" cy="369332"/>
          </a:xfrm>
          <a:prstGeom prst="rect">
            <a:avLst/>
          </a:prstGeom>
          <a:noFill/>
        </p:spPr>
        <p:txBody>
          <a:bodyPr wrap="none" rtlCol="0">
            <a:spAutoFit/>
          </a:bodyPr>
          <a:lstStyle/>
          <a:p>
            <a:r>
              <a:rPr lang="en-US" dirty="0"/>
              <a:t>Obtained Test Statistic Value</a:t>
            </a:r>
          </a:p>
        </p:txBody>
      </p:sp>
      <p:sp>
        <p:nvSpPr>
          <p:cNvPr id="13" name="TextBox 12">
            <a:extLst>
              <a:ext uri="{FF2B5EF4-FFF2-40B4-BE49-F238E27FC236}">
                <a16:creationId xmlns:a16="http://schemas.microsoft.com/office/drawing/2014/main" id="{1635EC91-057F-EE59-DDB0-8D2CE6A56DEB}"/>
              </a:ext>
            </a:extLst>
          </p:cNvPr>
          <p:cNvSpPr txBox="1"/>
          <p:nvPr/>
        </p:nvSpPr>
        <p:spPr>
          <a:xfrm>
            <a:off x="533400" y="4952969"/>
            <a:ext cx="7956024" cy="369332"/>
          </a:xfrm>
          <a:prstGeom prst="rect">
            <a:avLst/>
          </a:prstGeom>
          <a:noFill/>
        </p:spPr>
        <p:txBody>
          <a:bodyPr wrap="none" rtlCol="0">
            <a:spAutoFit/>
          </a:bodyPr>
          <a:lstStyle/>
          <a:p>
            <a:r>
              <a:rPr lang="en-US" dirty="0"/>
              <a:t>-2	 	     -1		      0		     1		     2</a:t>
            </a:r>
          </a:p>
        </p:txBody>
      </p:sp>
      <p:sp>
        <p:nvSpPr>
          <p:cNvPr id="14" name="TextBox 13">
            <a:extLst>
              <a:ext uri="{FF2B5EF4-FFF2-40B4-BE49-F238E27FC236}">
                <a16:creationId xmlns:a16="http://schemas.microsoft.com/office/drawing/2014/main" id="{6FDACFEE-ED6C-8888-7A9F-8463F4041D66}"/>
              </a:ext>
            </a:extLst>
          </p:cNvPr>
          <p:cNvSpPr txBox="1"/>
          <p:nvPr/>
        </p:nvSpPr>
        <p:spPr>
          <a:xfrm>
            <a:off x="6694883" y="2736748"/>
            <a:ext cx="1640682" cy="400110"/>
          </a:xfrm>
          <a:prstGeom prst="rect">
            <a:avLst/>
          </a:prstGeom>
          <a:noFill/>
        </p:spPr>
        <p:txBody>
          <a:bodyPr wrap="square" rtlCol="0">
            <a:spAutoFit/>
          </a:bodyPr>
          <a:lstStyle/>
          <a:p>
            <a:pPr algn="ctr"/>
            <a:r>
              <a:rPr lang="en-US" sz="1000" dirty="0"/>
              <a:t>Alpha                        (significance threshold)</a:t>
            </a:r>
          </a:p>
        </p:txBody>
      </p:sp>
      <p:sp>
        <p:nvSpPr>
          <p:cNvPr id="18" name="TextBox 17">
            <a:extLst>
              <a:ext uri="{FF2B5EF4-FFF2-40B4-BE49-F238E27FC236}">
                <a16:creationId xmlns:a16="http://schemas.microsoft.com/office/drawing/2014/main" id="{3AD7FF31-5F48-9945-ED56-596CC32E7807}"/>
              </a:ext>
            </a:extLst>
          </p:cNvPr>
          <p:cNvSpPr txBox="1"/>
          <p:nvPr/>
        </p:nvSpPr>
        <p:spPr>
          <a:xfrm>
            <a:off x="7038019" y="3096937"/>
            <a:ext cx="886781" cy="246221"/>
          </a:xfrm>
          <a:prstGeom prst="rect">
            <a:avLst/>
          </a:prstGeom>
          <a:noFill/>
        </p:spPr>
        <p:txBody>
          <a:bodyPr wrap="none" rtlCol="0">
            <a:spAutoFit/>
          </a:bodyPr>
          <a:lstStyle/>
          <a:p>
            <a:r>
              <a:rPr lang="en-US" sz="1000" dirty="0">
                <a:solidFill>
                  <a:srgbClr val="FF0000"/>
                </a:solidFill>
              </a:rPr>
              <a:t>Usually 0.05</a:t>
            </a:r>
          </a:p>
        </p:txBody>
      </p:sp>
      <p:sp>
        <p:nvSpPr>
          <p:cNvPr id="19" name="TextBox 18">
            <a:extLst>
              <a:ext uri="{FF2B5EF4-FFF2-40B4-BE49-F238E27FC236}">
                <a16:creationId xmlns:a16="http://schemas.microsoft.com/office/drawing/2014/main" id="{72E738E8-07B6-B930-CC37-D35ABBBA7140}"/>
              </a:ext>
            </a:extLst>
          </p:cNvPr>
          <p:cNvSpPr txBox="1"/>
          <p:nvPr/>
        </p:nvSpPr>
        <p:spPr>
          <a:xfrm>
            <a:off x="1033673" y="2736748"/>
            <a:ext cx="1640682" cy="400110"/>
          </a:xfrm>
          <a:prstGeom prst="rect">
            <a:avLst/>
          </a:prstGeom>
          <a:noFill/>
        </p:spPr>
        <p:txBody>
          <a:bodyPr wrap="square" rtlCol="0">
            <a:spAutoFit/>
          </a:bodyPr>
          <a:lstStyle/>
          <a:p>
            <a:pPr algn="ctr"/>
            <a:r>
              <a:rPr lang="en-US" sz="1000" dirty="0"/>
              <a:t>Alpha                        (significance threshold)</a:t>
            </a:r>
          </a:p>
        </p:txBody>
      </p:sp>
      <p:sp>
        <p:nvSpPr>
          <p:cNvPr id="20" name="TextBox 19">
            <a:extLst>
              <a:ext uri="{FF2B5EF4-FFF2-40B4-BE49-F238E27FC236}">
                <a16:creationId xmlns:a16="http://schemas.microsoft.com/office/drawing/2014/main" id="{177E3A49-6664-9E93-BC73-88DF200F9409}"/>
              </a:ext>
            </a:extLst>
          </p:cNvPr>
          <p:cNvSpPr txBox="1"/>
          <p:nvPr/>
        </p:nvSpPr>
        <p:spPr>
          <a:xfrm>
            <a:off x="1376809" y="3096937"/>
            <a:ext cx="886781" cy="246221"/>
          </a:xfrm>
          <a:prstGeom prst="rect">
            <a:avLst/>
          </a:prstGeom>
          <a:noFill/>
        </p:spPr>
        <p:txBody>
          <a:bodyPr wrap="none" rtlCol="0">
            <a:spAutoFit/>
          </a:bodyPr>
          <a:lstStyle/>
          <a:p>
            <a:r>
              <a:rPr lang="en-US" sz="1000" dirty="0">
                <a:solidFill>
                  <a:srgbClr val="FF0000"/>
                </a:solidFill>
              </a:rPr>
              <a:t>Usually 0.05</a:t>
            </a:r>
          </a:p>
        </p:txBody>
      </p:sp>
      <p:sp>
        <p:nvSpPr>
          <p:cNvPr id="21" name="TextBox 20">
            <a:extLst>
              <a:ext uri="{FF2B5EF4-FFF2-40B4-BE49-F238E27FC236}">
                <a16:creationId xmlns:a16="http://schemas.microsoft.com/office/drawing/2014/main" id="{A969DAD1-8770-6FC8-EB6B-70A757B65B67}"/>
              </a:ext>
            </a:extLst>
          </p:cNvPr>
          <p:cNvSpPr txBox="1"/>
          <p:nvPr/>
        </p:nvSpPr>
        <p:spPr>
          <a:xfrm>
            <a:off x="974391" y="5392552"/>
            <a:ext cx="1328527" cy="461665"/>
          </a:xfrm>
          <a:prstGeom prst="rect">
            <a:avLst/>
          </a:prstGeom>
          <a:noFill/>
        </p:spPr>
        <p:txBody>
          <a:bodyPr wrap="square" rtlCol="0">
            <a:spAutoFit/>
          </a:bodyPr>
          <a:lstStyle/>
          <a:p>
            <a:r>
              <a:rPr lang="en-US" sz="1200" dirty="0">
                <a:solidFill>
                  <a:schemeClr val="bg2">
                    <a:lumMod val="50000"/>
                    <a:lumOff val="50000"/>
                  </a:schemeClr>
                </a:solidFill>
              </a:rPr>
              <a:t>Critical value for a 2-tailed test</a:t>
            </a:r>
          </a:p>
        </p:txBody>
      </p:sp>
      <p:sp>
        <p:nvSpPr>
          <p:cNvPr id="22" name="TextBox 21">
            <a:extLst>
              <a:ext uri="{FF2B5EF4-FFF2-40B4-BE49-F238E27FC236}">
                <a16:creationId xmlns:a16="http://schemas.microsoft.com/office/drawing/2014/main" id="{49A7FFEA-680A-2FB1-A809-3F853A410575}"/>
              </a:ext>
            </a:extLst>
          </p:cNvPr>
          <p:cNvSpPr txBox="1"/>
          <p:nvPr/>
        </p:nvSpPr>
        <p:spPr>
          <a:xfrm>
            <a:off x="7038019" y="5403508"/>
            <a:ext cx="1328527" cy="461665"/>
          </a:xfrm>
          <a:prstGeom prst="rect">
            <a:avLst/>
          </a:prstGeom>
          <a:noFill/>
        </p:spPr>
        <p:txBody>
          <a:bodyPr wrap="square" rtlCol="0">
            <a:spAutoFit/>
          </a:bodyPr>
          <a:lstStyle/>
          <a:p>
            <a:r>
              <a:rPr lang="en-US" sz="1200" dirty="0">
                <a:solidFill>
                  <a:schemeClr val="bg2">
                    <a:lumMod val="50000"/>
                    <a:lumOff val="50000"/>
                  </a:schemeClr>
                </a:solidFill>
              </a:rPr>
              <a:t>Critical value for a 2-tailed test</a:t>
            </a:r>
          </a:p>
        </p:txBody>
      </p:sp>
      <p:cxnSp>
        <p:nvCxnSpPr>
          <p:cNvPr id="24" name="Straight Arrow Connector 23">
            <a:extLst>
              <a:ext uri="{FF2B5EF4-FFF2-40B4-BE49-F238E27FC236}">
                <a16:creationId xmlns:a16="http://schemas.microsoft.com/office/drawing/2014/main" id="{61344BCB-3D4D-D3F4-1F11-8884B588F836}"/>
              </a:ext>
            </a:extLst>
          </p:cNvPr>
          <p:cNvCxnSpPr>
            <a:stCxn id="21" idx="0"/>
            <a:endCxn id="16" idx="0"/>
          </p:cNvCxnSpPr>
          <p:nvPr/>
        </p:nvCxnSpPr>
        <p:spPr>
          <a:xfrm flipH="1" flipV="1">
            <a:off x="1244221" y="4954949"/>
            <a:ext cx="394434" cy="43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0F070-757B-EC7B-B2AD-CB906B1F718F}"/>
              </a:ext>
            </a:extLst>
          </p:cNvPr>
          <p:cNvCxnSpPr>
            <a:endCxn id="17" idx="0"/>
          </p:cNvCxnSpPr>
          <p:nvPr/>
        </p:nvCxnSpPr>
        <p:spPr>
          <a:xfrm flipV="1">
            <a:off x="7702283" y="4941301"/>
            <a:ext cx="418949" cy="4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AA665AB-0BA1-7891-C77B-476626BFC6E8}"/>
              </a:ext>
            </a:extLst>
          </p:cNvPr>
          <p:cNvSpPr txBox="1"/>
          <p:nvPr/>
        </p:nvSpPr>
        <p:spPr>
          <a:xfrm>
            <a:off x="728175" y="913460"/>
            <a:ext cx="7665881" cy="461665"/>
          </a:xfrm>
          <a:prstGeom prst="rect">
            <a:avLst/>
          </a:prstGeom>
          <a:noFill/>
        </p:spPr>
        <p:txBody>
          <a:bodyPr wrap="none" rtlCol="0">
            <a:spAutoFit/>
          </a:bodyPr>
          <a:lstStyle/>
          <a:p>
            <a:r>
              <a:rPr lang="en-US" sz="2400" b="1" dirty="0">
                <a:solidFill>
                  <a:srgbClr val="0070C0"/>
                </a:solidFill>
              </a:rPr>
              <a:t>2-tailed- no specific direction implied in hypothesis</a:t>
            </a:r>
          </a:p>
        </p:txBody>
      </p:sp>
      <p:pic>
        <p:nvPicPr>
          <p:cNvPr id="29" name="Picture 28">
            <a:extLst>
              <a:ext uri="{FF2B5EF4-FFF2-40B4-BE49-F238E27FC236}">
                <a16:creationId xmlns:a16="http://schemas.microsoft.com/office/drawing/2014/main" id="{B5B357DB-1853-77BB-C63B-18D49C8714A7}"/>
              </a:ext>
            </a:extLst>
          </p:cNvPr>
          <p:cNvPicPr>
            <a:picLocks noChangeAspect="1"/>
          </p:cNvPicPr>
          <p:nvPr/>
        </p:nvPicPr>
        <p:blipFill>
          <a:blip r:embed="rId3"/>
          <a:stretch>
            <a:fillRect/>
          </a:stretch>
        </p:blipFill>
        <p:spPr>
          <a:xfrm>
            <a:off x="98946" y="3525620"/>
            <a:ext cx="1219200" cy="1274980"/>
          </a:xfrm>
          <a:prstGeom prst="rect">
            <a:avLst/>
          </a:prstGeom>
        </p:spPr>
      </p:pic>
      <p:pic>
        <p:nvPicPr>
          <p:cNvPr id="30" name="Picture 29">
            <a:extLst>
              <a:ext uri="{FF2B5EF4-FFF2-40B4-BE49-F238E27FC236}">
                <a16:creationId xmlns:a16="http://schemas.microsoft.com/office/drawing/2014/main" id="{56123086-B292-04C6-BF9F-9239F2978938}"/>
              </a:ext>
            </a:extLst>
          </p:cNvPr>
          <p:cNvPicPr>
            <a:picLocks noChangeAspect="1"/>
          </p:cNvPicPr>
          <p:nvPr/>
        </p:nvPicPr>
        <p:blipFill>
          <a:blip r:embed="rId3"/>
          <a:stretch>
            <a:fillRect/>
          </a:stretch>
        </p:blipFill>
        <p:spPr>
          <a:xfrm>
            <a:off x="8153400" y="3449420"/>
            <a:ext cx="1219200" cy="1274980"/>
          </a:xfrm>
          <a:prstGeom prst="rect">
            <a:avLst/>
          </a:prstGeom>
        </p:spPr>
      </p:pic>
      <p:sp>
        <p:nvSpPr>
          <p:cNvPr id="17" name="Freeform 16">
            <a:extLst>
              <a:ext uri="{FF2B5EF4-FFF2-40B4-BE49-F238E27FC236}">
                <a16:creationId xmlns:a16="http://schemas.microsoft.com/office/drawing/2014/main" id="{9A7BE10E-04C2-FDBB-CF02-1B991790E683}"/>
              </a:ext>
            </a:extLst>
          </p:cNvPr>
          <p:cNvSpPr/>
          <p:nvPr/>
        </p:nvSpPr>
        <p:spPr>
          <a:xfrm flipH="1">
            <a:off x="8121232" y="4578332"/>
            <a:ext cx="1514083" cy="362969"/>
          </a:xfrm>
          <a:custGeom>
            <a:avLst/>
            <a:gdLst>
              <a:gd name="connsiteX0" fmla="*/ 2006221 w 2006221"/>
              <a:gd name="connsiteY0" fmla="*/ 655093 h 655093"/>
              <a:gd name="connsiteX1" fmla="*/ 2006221 w 2006221"/>
              <a:gd name="connsiteY1" fmla="*/ 0 h 655093"/>
              <a:gd name="connsiteX2" fmla="*/ 1692322 w 2006221"/>
              <a:gd name="connsiteY2" fmla="*/ 177421 h 655093"/>
              <a:gd name="connsiteX3" fmla="*/ 1201003 w 2006221"/>
              <a:gd name="connsiteY3" fmla="*/ 382138 h 655093"/>
              <a:gd name="connsiteX4" fmla="*/ 709684 w 2006221"/>
              <a:gd name="connsiteY4" fmla="*/ 450376 h 655093"/>
              <a:gd name="connsiteX5" fmla="*/ 232012 w 2006221"/>
              <a:gd name="connsiteY5" fmla="*/ 450376 h 655093"/>
              <a:gd name="connsiteX6" fmla="*/ 13648 w 2006221"/>
              <a:gd name="connsiteY6" fmla="*/ 477672 h 655093"/>
              <a:gd name="connsiteX7" fmla="*/ 13648 w 2006221"/>
              <a:gd name="connsiteY7" fmla="*/ 559558 h 655093"/>
              <a:gd name="connsiteX8" fmla="*/ 0 w 2006221"/>
              <a:gd name="connsiteY8" fmla="*/ 655093 h 655093"/>
              <a:gd name="connsiteX9" fmla="*/ 2006221 w 2006221"/>
              <a:gd name="connsiteY9" fmla="*/ 655093 h 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221" h="655093">
                <a:moveTo>
                  <a:pt x="2006221" y="655093"/>
                </a:moveTo>
                <a:lnTo>
                  <a:pt x="2006221" y="0"/>
                </a:lnTo>
                <a:lnTo>
                  <a:pt x="1692322" y="177421"/>
                </a:lnTo>
                <a:lnTo>
                  <a:pt x="1201003" y="382138"/>
                </a:lnTo>
                <a:lnTo>
                  <a:pt x="709684" y="450376"/>
                </a:lnTo>
                <a:lnTo>
                  <a:pt x="232012" y="450376"/>
                </a:lnTo>
                <a:lnTo>
                  <a:pt x="13648" y="477672"/>
                </a:lnTo>
                <a:lnTo>
                  <a:pt x="13648" y="559558"/>
                </a:lnTo>
                <a:lnTo>
                  <a:pt x="0" y="655093"/>
                </a:lnTo>
                <a:lnTo>
                  <a:pt x="2006221" y="65509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Freeform 15">
            <a:extLst>
              <a:ext uri="{FF2B5EF4-FFF2-40B4-BE49-F238E27FC236}">
                <a16:creationId xmlns:a16="http://schemas.microsoft.com/office/drawing/2014/main" id="{7DDE3D41-AB1B-B13D-12D4-C11E1745D883}"/>
              </a:ext>
            </a:extLst>
          </p:cNvPr>
          <p:cNvSpPr/>
          <p:nvPr/>
        </p:nvSpPr>
        <p:spPr>
          <a:xfrm>
            <a:off x="-381000" y="4578332"/>
            <a:ext cx="1625221" cy="376617"/>
          </a:xfrm>
          <a:custGeom>
            <a:avLst/>
            <a:gdLst>
              <a:gd name="connsiteX0" fmla="*/ 2006221 w 2006221"/>
              <a:gd name="connsiteY0" fmla="*/ 655093 h 655093"/>
              <a:gd name="connsiteX1" fmla="*/ 2006221 w 2006221"/>
              <a:gd name="connsiteY1" fmla="*/ 0 h 655093"/>
              <a:gd name="connsiteX2" fmla="*/ 1692322 w 2006221"/>
              <a:gd name="connsiteY2" fmla="*/ 177421 h 655093"/>
              <a:gd name="connsiteX3" fmla="*/ 1201003 w 2006221"/>
              <a:gd name="connsiteY3" fmla="*/ 382138 h 655093"/>
              <a:gd name="connsiteX4" fmla="*/ 709684 w 2006221"/>
              <a:gd name="connsiteY4" fmla="*/ 450376 h 655093"/>
              <a:gd name="connsiteX5" fmla="*/ 232012 w 2006221"/>
              <a:gd name="connsiteY5" fmla="*/ 450376 h 655093"/>
              <a:gd name="connsiteX6" fmla="*/ 13648 w 2006221"/>
              <a:gd name="connsiteY6" fmla="*/ 477672 h 655093"/>
              <a:gd name="connsiteX7" fmla="*/ 13648 w 2006221"/>
              <a:gd name="connsiteY7" fmla="*/ 559558 h 655093"/>
              <a:gd name="connsiteX8" fmla="*/ 0 w 2006221"/>
              <a:gd name="connsiteY8" fmla="*/ 655093 h 655093"/>
              <a:gd name="connsiteX9" fmla="*/ 2006221 w 2006221"/>
              <a:gd name="connsiteY9" fmla="*/ 655093 h 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221" h="655093">
                <a:moveTo>
                  <a:pt x="2006221" y="655093"/>
                </a:moveTo>
                <a:lnTo>
                  <a:pt x="2006221" y="0"/>
                </a:lnTo>
                <a:lnTo>
                  <a:pt x="1692322" y="177421"/>
                </a:lnTo>
                <a:lnTo>
                  <a:pt x="1201003" y="382138"/>
                </a:lnTo>
                <a:lnTo>
                  <a:pt x="709684" y="450376"/>
                </a:lnTo>
                <a:lnTo>
                  <a:pt x="232012" y="450376"/>
                </a:lnTo>
                <a:lnTo>
                  <a:pt x="13648" y="477672"/>
                </a:lnTo>
                <a:lnTo>
                  <a:pt x="13648" y="559558"/>
                </a:lnTo>
                <a:lnTo>
                  <a:pt x="0" y="655093"/>
                </a:lnTo>
                <a:lnTo>
                  <a:pt x="2006221" y="65509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6811535-B8D3-7D6B-5184-812D3FA68A3B}"/>
              </a:ext>
            </a:extLst>
          </p:cNvPr>
          <p:cNvSpPr txBox="1"/>
          <p:nvPr/>
        </p:nvSpPr>
        <p:spPr>
          <a:xfrm>
            <a:off x="-14560" y="5971818"/>
            <a:ext cx="9373143" cy="800219"/>
          </a:xfrm>
          <a:prstGeom prst="rect">
            <a:avLst/>
          </a:prstGeom>
          <a:noFill/>
        </p:spPr>
        <p:txBody>
          <a:bodyPr wrap="none" rtlCol="0">
            <a:spAutoFit/>
          </a:bodyPr>
          <a:lstStyle/>
          <a:p>
            <a:pPr algn="ctr"/>
            <a:r>
              <a:rPr lang="en-US" dirty="0"/>
              <a:t>If your obtained test statistic falls beyond the critical value for your given Alpha threshold =</a:t>
            </a:r>
          </a:p>
          <a:p>
            <a:pPr algn="ctr"/>
            <a:r>
              <a:rPr lang="en-US" sz="2800" dirty="0">
                <a:solidFill>
                  <a:schemeClr val="accent6"/>
                </a:solidFill>
              </a:rPr>
              <a:t>Significant result…….reject the null</a:t>
            </a:r>
          </a:p>
        </p:txBody>
      </p:sp>
      <p:sp>
        <p:nvSpPr>
          <p:cNvPr id="32" name="TextBox 31">
            <a:extLst>
              <a:ext uri="{FF2B5EF4-FFF2-40B4-BE49-F238E27FC236}">
                <a16:creationId xmlns:a16="http://schemas.microsoft.com/office/drawing/2014/main" id="{20E36725-E1B5-EB24-20BB-1E13B13E23C8}"/>
              </a:ext>
            </a:extLst>
          </p:cNvPr>
          <p:cNvSpPr txBox="1"/>
          <p:nvPr/>
        </p:nvSpPr>
        <p:spPr>
          <a:xfrm>
            <a:off x="3886200" y="2304933"/>
            <a:ext cx="1659429" cy="369332"/>
          </a:xfrm>
          <a:prstGeom prst="rect">
            <a:avLst/>
          </a:prstGeom>
          <a:noFill/>
        </p:spPr>
        <p:txBody>
          <a:bodyPr wrap="none" rtlCol="0">
            <a:spAutoFit/>
          </a:bodyPr>
          <a:lstStyle/>
          <a:p>
            <a:r>
              <a:rPr lang="en-US" dirty="0"/>
              <a:t>This is the null</a:t>
            </a:r>
          </a:p>
        </p:txBody>
      </p:sp>
      <p:cxnSp>
        <p:nvCxnSpPr>
          <p:cNvPr id="34" name="Straight Arrow Connector 33">
            <a:extLst>
              <a:ext uri="{FF2B5EF4-FFF2-40B4-BE49-F238E27FC236}">
                <a16:creationId xmlns:a16="http://schemas.microsoft.com/office/drawing/2014/main" id="{B136CE53-FDAD-E6C6-1ECE-D40BBDDDDEA7}"/>
              </a:ext>
            </a:extLst>
          </p:cNvPr>
          <p:cNvCxnSpPr>
            <a:stCxn id="32" idx="2"/>
          </p:cNvCxnSpPr>
          <p:nvPr/>
        </p:nvCxnSpPr>
        <p:spPr>
          <a:xfrm>
            <a:off x="4715915" y="2674265"/>
            <a:ext cx="30981" cy="226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F651687-559A-B3E9-7B0E-4CA1881B0798}"/>
              </a:ext>
            </a:extLst>
          </p:cNvPr>
          <p:cNvSpPr/>
          <p:nvPr/>
        </p:nvSpPr>
        <p:spPr>
          <a:xfrm>
            <a:off x="8105907" y="4724400"/>
            <a:ext cx="1266693" cy="246221"/>
          </a:xfrm>
          <a:prstGeom prst="rect">
            <a:avLst/>
          </a:prstGeom>
        </p:spPr>
        <p:txBody>
          <a:bodyPr wrap="none">
            <a:spAutoFit/>
          </a:bodyPr>
          <a:lstStyle/>
          <a:p>
            <a:pPr algn="ctr"/>
            <a:r>
              <a:rPr lang="en-US" sz="1000" dirty="0">
                <a:solidFill>
                  <a:schemeClr val="accent6"/>
                </a:solidFill>
              </a:rPr>
              <a:t>0.025 or 2.5% </a:t>
            </a:r>
            <a:r>
              <a:rPr lang="en-US" sz="1000" dirty="0" err="1">
                <a:solidFill>
                  <a:schemeClr val="accent6"/>
                </a:solidFill>
              </a:rPr>
              <a:t>prob</a:t>
            </a:r>
            <a:endParaRPr lang="en-US" sz="1000" dirty="0">
              <a:solidFill>
                <a:schemeClr val="accent6"/>
              </a:solidFill>
            </a:endParaRPr>
          </a:p>
        </p:txBody>
      </p:sp>
      <p:sp>
        <p:nvSpPr>
          <p:cNvPr id="39" name="Rectangle 38">
            <a:extLst>
              <a:ext uri="{FF2B5EF4-FFF2-40B4-BE49-F238E27FC236}">
                <a16:creationId xmlns:a16="http://schemas.microsoft.com/office/drawing/2014/main" id="{16B2E257-7543-4296-4611-DB31CCA597C7}"/>
              </a:ext>
            </a:extLst>
          </p:cNvPr>
          <p:cNvSpPr/>
          <p:nvPr/>
        </p:nvSpPr>
        <p:spPr>
          <a:xfrm>
            <a:off x="0" y="4734641"/>
            <a:ext cx="1266693" cy="246221"/>
          </a:xfrm>
          <a:prstGeom prst="rect">
            <a:avLst/>
          </a:prstGeom>
        </p:spPr>
        <p:txBody>
          <a:bodyPr wrap="none">
            <a:spAutoFit/>
          </a:bodyPr>
          <a:lstStyle/>
          <a:p>
            <a:pPr algn="ctr"/>
            <a:r>
              <a:rPr lang="en-US" sz="1000" dirty="0">
                <a:solidFill>
                  <a:schemeClr val="accent6"/>
                </a:solidFill>
              </a:rPr>
              <a:t>0.025 or 2.5% </a:t>
            </a:r>
            <a:r>
              <a:rPr lang="en-US" sz="1000" dirty="0" err="1">
                <a:solidFill>
                  <a:schemeClr val="accent6"/>
                </a:solidFill>
              </a:rPr>
              <a:t>prob</a:t>
            </a:r>
            <a:endParaRPr lang="en-US" sz="1000" dirty="0">
              <a:solidFill>
                <a:schemeClr val="accent6"/>
              </a:solidFill>
            </a:endParaRPr>
          </a:p>
        </p:txBody>
      </p:sp>
      <p:sp>
        <p:nvSpPr>
          <p:cNvPr id="27" name="TextBox 26">
            <a:extLst>
              <a:ext uri="{FF2B5EF4-FFF2-40B4-BE49-F238E27FC236}">
                <a16:creationId xmlns:a16="http://schemas.microsoft.com/office/drawing/2014/main" id="{510CEB29-5666-CC34-F73A-1D08A4C86DEB}"/>
              </a:ext>
            </a:extLst>
          </p:cNvPr>
          <p:cNvSpPr txBox="1"/>
          <p:nvPr/>
        </p:nvSpPr>
        <p:spPr>
          <a:xfrm>
            <a:off x="708546" y="1550648"/>
            <a:ext cx="1715213" cy="369332"/>
          </a:xfrm>
          <a:prstGeom prst="rect">
            <a:avLst/>
          </a:prstGeom>
          <a:noFill/>
        </p:spPr>
        <p:txBody>
          <a:bodyPr wrap="none" rtlCol="0">
            <a:spAutoFit/>
          </a:bodyPr>
          <a:lstStyle/>
          <a:p>
            <a:r>
              <a:rPr lang="en-US" dirty="0"/>
              <a:t>P &lt; x OR P &gt; x</a:t>
            </a:r>
          </a:p>
        </p:txBody>
      </p:sp>
      <p:sp>
        <p:nvSpPr>
          <p:cNvPr id="33" name="TextBox 32">
            <a:extLst>
              <a:ext uri="{FF2B5EF4-FFF2-40B4-BE49-F238E27FC236}">
                <a16:creationId xmlns:a16="http://schemas.microsoft.com/office/drawing/2014/main" id="{34E82C4C-E229-A457-FB4E-B3630ADF89EB}"/>
              </a:ext>
            </a:extLst>
          </p:cNvPr>
          <p:cNvSpPr txBox="1"/>
          <p:nvPr/>
        </p:nvSpPr>
        <p:spPr>
          <a:xfrm>
            <a:off x="1287666" y="5173750"/>
            <a:ext cx="710451" cy="369332"/>
          </a:xfrm>
          <a:prstGeom prst="rect">
            <a:avLst/>
          </a:prstGeom>
          <a:noFill/>
        </p:spPr>
        <p:txBody>
          <a:bodyPr wrap="none" rtlCol="0">
            <a:spAutoFit/>
          </a:bodyPr>
          <a:lstStyle/>
          <a:p>
            <a:r>
              <a:rPr lang="en-US" dirty="0"/>
              <a:t>-1.96</a:t>
            </a:r>
          </a:p>
        </p:txBody>
      </p:sp>
      <p:sp>
        <p:nvSpPr>
          <p:cNvPr id="35" name="TextBox 34">
            <a:extLst>
              <a:ext uri="{FF2B5EF4-FFF2-40B4-BE49-F238E27FC236}">
                <a16:creationId xmlns:a16="http://schemas.microsoft.com/office/drawing/2014/main" id="{30846BD3-DF66-F449-93F0-09C38401D3CF}"/>
              </a:ext>
            </a:extLst>
          </p:cNvPr>
          <p:cNvSpPr txBox="1"/>
          <p:nvPr/>
        </p:nvSpPr>
        <p:spPr>
          <a:xfrm>
            <a:off x="7373577" y="5207886"/>
            <a:ext cx="633507" cy="369332"/>
          </a:xfrm>
          <a:prstGeom prst="rect">
            <a:avLst/>
          </a:prstGeom>
          <a:noFill/>
        </p:spPr>
        <p:txBody>
          <a:bodyPr wrap="none" rtlCol="0">
            <a:spAutoFit/>
          </a:bodyPr>
          <a:lstStyle/>
          <a:p>
            <a:r>
              <a:rPr lang="en-US" dirty="0"/>
              <a:t>1.96</a:t>
            </a:r>
          </a:p>
        </p:txBody>
      </p:sp>
    </p:spTree>
    <p:extLst>
      <p:ext uri="{BB962C8B-B14F-4D97-AF65-F5344CB8AC3E}">
        <p14:creationId xmlns:p14="http://schemas.microsoft.com/office/powerpoint/2010/main" val="337419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7" grpId="0" animBg="1"/>
      <p:bldP spid="16" grpId="0" animBg="1"/>
      <p:bldP spid="31" grpId="0"/>
      <p:bldP spid="38" grpId="0"/>
      <p:bldP spid="39" grpId="0"/>
    </p:bld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6221</TotalTime>
  <Words>3636</Words>
  <Application>Microsoft Office PowerPoint</Application>
  <PresentationFormat>On-screen Show (4:3)</PresentationFormat>
  <Paragraphs>454</Paragraphs>
  <Slides>54</Slides>
  <Notes>12</Notes>
  <HiddenSlides>0</HiddenSlides>
  <MMClips>1</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vt:lpstr>
      <vt:lpstr>Calibri</vt:lpstr>
      <vt:lpstr>Cambria Math</vt:lpstr>
      <vt:lpstr>Helvetica Neue</vt:lpstr>
      <vt:lpstr>MS Reference Sans Serif</vt:lpstr>
      <vt:lpstr>Times New Roman</vt:lpstr>
      <vt:lpstr>Wingdings</vt:lpstr>
      <vt:lpstr>Layers</vt:lpstr>
      <vt:lpstr>Equation.DSMT4</vt:lpstr>
      <vt:lpstr>PowerPoint Presentation</vt:lpstr>
      <vt:lpstr>Hypothesis Testing </vt:lpstr>
      <vt:lpstr>Normality, Probability and Significance</vt:lpstr>
      <vt:lpstr>Hypothesis Testing </vt:lpstr>
      <vt:lpstr>Expanding on Hypothesis Testing </vt:lpstr>
      <vt:lpstr>Expanding on Hypothesis Testing </vt:lpstr>
      <vt:lpstr>Significant or Not?</vt:lpstr>
      <vt:lpstr>Expanding on Hypothesis Testing </vt:lpstr>
      <vt:lpstr>Significant or Not?</vt:lpstr>
      <vt:lpstr>Significant or Not?</vt:lpstr>
      <vt:lpstr>Basic Steps for an Inferential Test</vt:lpstr>
      <vt:lpstr>We can select an appropriate test simply by answering some questions.</vt:lpstr>
      <vt:lpstr>We can select an appropriate test simply by answering some questions.</vt:lpstr>
      <vt:lpstr>Statistical Shorthand z-test example</vt:lpstr>
      <vt:lpstr>How to summarize your analysis  Key Components of a Statistical Summary</vt:lpstr>
      <vt:lpstr>How to summarize your analysis  Key Components of a Statistical Summary</vt:lpstr>
      <vt:lpstr>PowerPoint Presentation</vt:lpstr>
      <vt:lpstr>When would you run a                          one-sample z-test?</vt:lpstr>
      <vt:lpstr>When would you run a                          one-sample z-test?</vt:lpstr>
      <vt:lpstr>PowerPoint Presentation</vt:lpstr>
      <vt:lpstr>When would you run a                          one-sample z-test?</vt:lpstr>
      <vt:lpstr>When would you run a one-sample z-test?</vt:lpstr>
      <vt:lpstr>Sample Questions</vt:lpstr>
      <vt:lpstr>Sample Questions</vt:lpstr>
      <vt:lpstr>Sample Questions</vt:lpstr>
      <vt:lpstr>One-sample z-test example</vt:lpstr>
      <vt:lpstr>One-sample z-test example</vt:lpstr>
      <vt:lpstr>Quiz Questions</vt:lpstr>
      <vt:lpstr>Quiz Questions</vt:lpstr>
      <vt:lpstr>Quiz Questions</vt:lpstr>
      <vt:lpstr>Quiz Questions</vt:lpstr>
      <vt:lpstr>Quiz Questions</vt:lpstr>
      <vt:lpstr>Quiz Questions</vt:lpstr>
      <vt:lpstr>Quiz Questions</vt:lpstr>
      <vt:lpstr>Another example</vt:lpstr>
      <vt:lpstr>One sample z-test Example</vt:lpstr>
      <vt:lpstr>Remember the basic Steps of any statistical analysis</vt:lpstr>
      <vt:lpstr>Remember the basic Steps of any statistical analysis</vt:lpstr>
      <vt:lpstr>Remember the basic Steps of any statistical analysis</vt:lpstr>
      <vt:lpstr>Remember the basic Steps of any statistical analysis</vt:lpstr>
      <vt:lpstr>Rental car example in R</vt:lpstr>
      <vt:lpstr>Summarizing your Analysis</vt:lpstr>
      <vt:lpstr>Summarizing your Analysis</vt:lpstr>
      <vt:lpstr>Another example</vt:lpstr>
      <vt:lpstr>Summarizing your Analysis</vt:lpstr>
      <vt:lpstr>PowerPoint Presentation</vt:lpstr>
      <vt:lpstr> One-Sample z-test Group Work</vt:lpstr>
      <vt:lpstr> One-Sample z-test Group Work</vt:lpstr>
      <vt:lpstr>Todays One-Sample z-group work</vt:lpstr>
      <vt:lpstr> One-Sample z-test Group Work</vt:lpstr>
      <vt:lpstr> One-Sample z-test Group Work</vt:lpstr>
      <vt:lpstr> One-Sample z-test Group Work</vt:lpstr>
      <vt:lpstr> One-Sample z-test Group Work</vt:lpstr>
      <vt:lpstr> One-Sample z-test Group Work</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305</cp:revision>
  <dcterms:created xsi:type="dcterms:W3CDTF">2005-04-23T21:02:33Z</dcterms:created>
  <dcterms:modified xsi:type="dcterms:W3CDTF">2024-02-20T15:39:33Z</dcterms:modified>
</cp:coreProperties>
</file>