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3" r:id="rId2"/>
    <p:sldId id="265" r:id="rId3"/>
    <p:sldId id="294" r:id="rId4"/>
    <p:sldId id="266" r:id="rId5"/>
    <p:sldId id="295" r:id="rId6"/>
    <p:sldId id="296" r:id="rId7"/>
    <p:sldId id="298" r:id="rId8"/>
    <p:sldId id="297" r:id="rId9"/>
    <p:sldId id="301" r:id="rId10"/>
    <p:sldId id="302" r:id="rId11"/>
    <p:sldId id="299" r:id="rId12"/>
    <p:sldId id="303" r:id="rId13"/>
    <p:sldId id="305" r:id="rId14"/>
    <p:sldId id="306" r:id="rId15"/>
    <p:sldId id="307" r:id="rId16"/>
    <p:sldId id="308" r:id="rId17"/>
    <p:sldId id="309" r:id="rId18"/>
    <p:sldId id="310" r:id="rId19"/>
    <p:sldId id="311" r:id="rId20"/>
    <p:sldId id="312" r:id="rId21"/>
    <p:sldId id="323" r:id="rId22"/>
    <p:sldId id="324" r:id="rId23"/>
    <p:sldId id="325" r:id="rId24"/>
    <p:sldId id="313" r:id="rId25"/>
    <p:sldId id="314" r:id="rId26"/>
    <p:sldId id="315" r:id="rId27"/>
    <p:sldId id="317" r:id="rId28"/>
    <p:sldId id="318" r:id="rId29"/>
    <p:sldId id="319" r:id="rId30"/>
    <p:sldId id="322" r:id="rId31"/>
    <p:sldId id="320" r:id="rId32"/>
    <p:sldId id="327" r:id="rId33"/>
    <p:sldId id="321" r:id="rId34"/>
    <p:sldId id="328"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5871" autoAdjust="0"/>
  </p:normalViewPr>
  <p:slideViewPr>
    <p:cSldViewPr>
      <p:cViewPr>
        <p:scale>
          <a:sx n="60" d="100"/>
          <a:sy n="60" d="100"/>
        </p:scale>
        <p:origin x="-1566" y="-21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3E0F0FC-7F31-41D9-8BC7-4CB7B1BE9BB0}" type="datetimeFigureOut">
              <a:rPr lang="en-US" smtClean="0"/>
              <a:pPr/>
              <a:t>1/26/2020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43E7AA-2A79-4BBD-AFFD-4F7BDF4CFA9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3E0F0FC-7F31-41D9-8BC7-4CB7B1BE9BB0}" type="datetimeFigureOut">
              <a:rPr lang="en-US" smtClean="0"/>
              <a:pPr/>
              <a:t>1/26/2020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43E7AA-2A79-4BBD-AFFD-4F7BDF4CFA9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3E0F0FC-7F31-41D9-8BC7-4CB7B1BE9BB0}" type="datetimeFigureOut">
              <a:rPr lang="en-US" smtClean="0"/>
              <a:pPr/>
              <a:t>1/26/2020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43E7AA-2A79-4BBD-AFFD-4F7BDF4CFA9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3E0F0FC-7F31-41D9-8BC7-4CB7B1BE9BB0}" type="datetimeFigureOut">
              <a:rPr lang="en-US" smtClean="0"/>
              <a:pPr/>
              <a:t>1/26/2020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43E7AA-2A79-4BBD-AFFD-4F7BDF4CFA9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E0F0FC-7F31-41D9-8BC7-4CB7B1BE9BB0}" type="datetimeFigureOut">
              <a:rPr lang="en-US" smtClean="0"/>
              <a:pPr/>
              <a:t>1/26/2020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43E7AA-2A79-4BBD-AFFD-4F7BDF4CFA9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3E0F0FC-7F31-41D9-8BC7-4CB7B1BE9BB0}" type="datetimeFigureOut">
              <a:rPr lang="en-US" smtClean="0"/>
              <a:pPr/>
              <a:t>1/26/2020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43E7AA-2A79-4BBD-AFFD-4F7BDF4CFA9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3E0F0FC-7F31-41D9-8BC7-4CB7B1BE9BB0}" type="datetimeFigureOut">
              <a:rPr lang="en-US" smtClean="0"/>
              <a:pPr/>
              <a:t>1/26/2020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543E7AA-2A79-4BBD-AFFD-4F7BDF4CFA9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3E0F0FC-7F31-41D9-8BC7-4CB7B1BE9BB0}" type="datetimeFigureOut">
              <a:rPr lang="en-US" smtClean="0"/>
              <a:pPr/>
              <a:t>1/26/2020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543E7AA-2A79-4BBD-AFFD-4F7BDF4CFA9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E0F0FC-7F31-41D9-8BC7-4CB7B1BE9BB0}" type="datetimeFigureOut">
              <a:rPr lang="en-US" smtClean="0"/>
              <a:pPr/>
              <a:t>1/26/2020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543E7AA-2A79-4BBD-AFFD-4F7BDF4CFA9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E0F0FC-7F31-41D9-8BC7-4CB7B1BE9BB0}" type="datetimeFigureOut">
              <a:rPr lang="en-US" smtClean="0"/>
              <a:pPr/>
              <a:t>1/26/2020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43E7AA-2A79-4BBD-AFFD-4F7BDF4CFA9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E0F0FC-7F31-41D9-8BC7-4CB7B1BE9BB0}" type="datetimeFigureOut">
              <a:rPr lang="en-US" smtClean="0"/>
              <a:pPr/>
              <a:t>1/26/2020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43E7AA-2A79-4BBD-AFFD-4F7BDF4CFA9D}"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E0F0FC-7F31-41D9-8BC7-4CB7B1BE9BB0}" type="datetimeFigureOut">
              <a:rPr lang="en-US" smtClean="0"/>
              <a:pPr/>
              <a:t>1/26/2020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43E7AA-2A79-4BBD-AFFD-4F7BDF4CFA9D}"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7.bin"/></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71604" y="571480"/>
            <a:ext cx="6072230" cy="2123658"/>
          </a:xfrm>
          <a:prstGeom prst="rect">
            <a:avLst/>
          </a:prstGeom>
          <a:ln/>
        </p:spPr>
        <p:style>
          <a:lnRef idx="1">
            <a:schemeClr val="accent5"/>
          </a:lnRef>
          <a:fillRef idx="2">
            <a:schemeClr val="accent5"/>
          </a:fillRef>
          <a:effectRef idx="1">
            <a:schemeClr val="accent5"/>
          </a:effectRef>
          <a:fontRef idx="minor">
            <a:schemeClr val="dk1"/>
          </a:fontRef>
        </p:style>
        <p:txBody>
          <a:bodyPr wrap="square" lIns="91440" tIns="45720" rIns="91440" bIns="45720">
            <a:spAutoFit/>
          </a:bodyPr>
          <a:lstStyle/>
          <a:p>
            <a:pPr algn="ctr"/>
            <a:r>
              <a:rPr lang="en-US" sz="66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0000"/>
                </a:solidFill>
                <a:effectLst>
                  <a:outerShdw blurRad="41275" dist="12700" dir="12000000" algn="tl" rotWithShape="0">
                    <a:srgbClr val="000000">
                      <a:alpha val="40000"/>
                    </a:srgbClr>
                  </a:outerShdw>
                </a:effectLst>
                <a:latin typeface="Arial" pitchFamily="34" charset="0"/>
                <a:cs typeface="Arial" pitchFamily="34" charset="0"/>
              </a:rPr>
              <a:t>Testing of Hypothesis</a:t>
            </a:r>
            <a:endParaRPr lang="en-IN" sz="66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0000"/>
              </a:solidFill>
              <a:effectLst>
                <a:outerShdw blurRad="41275" dist="12700" dir="12000000" algn="tl" rotWithShape="0">
                  <a:srgbClr val="000000">
                    <a:alpha val="40000"/>
                  </a:srgbClr>
                </a:outerShdw>
              </a:effectLst>
            </a:endParaRPr>
          </a:p>
        </p:txBody>
      </p:sp>
      <p:sp>
        <p:nvSpPr>
          <p:cNvPr id="4" name="TextBox 3"/>
          <p:cNvSpPr txBox="1"/>
          <p:nvPr/>
        </p:nvSpPr>
        <p:spPr>
          <a:xfrm>
            <a:off x="1071538" y="4429132"/>
            <a:ext cx="7215238" cy="1815882"/>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2800" b="1" dirty="0" smtClean="0">
                <a:ln w="9000" cmpd="sng">
                  <a:solidFill>
                    <a:srgbClr val="FF0000"/>
                  </a:solidFill>
                  <a:prstDash val="solid"/>
                </a:ln>
                <a:solidFill>
                  <a:srgbClr val="C00000"/>
                </a:solidFill>
                <a:effectLst/>
                <a:latin typeface="Arial" pitchFamily="34" charset="0"/>
                <a:cs typeface="Arial" pitchFamily="34" charset="0"/>
              </a:rPr>
              <a:t>Dr</a:t>
            </a:r>
            <a:r>
              <a:rPr lang="en-US" sz="2800" b="1" cap="all" dirty="0" smtClean="0">
                <a:ln w="9000" cmpd="sng">
                  <a:solidFill>
                    <a:srgbClr val="FF0000"/>
                  </a:solidFill>
                  <a:prstDash val="solid"/>
                </a:ln>
                <a:solidFill>
                  <a:srgbClr val="C00000"/>
                </a:solidFill>
                <a:effectLst/>
                <a:latin typeface="Arial" pitchFamily="34" charset="0"/>
                <a:cs typeface="Arial" pitchFamily="34" charset="0"/>
              </a:rPr>
              <a:t>. AKHIL CHILWAL</a:t>
            </a:r>
          </a:p>
          <a:p>
            <a:pPr algn="ctr"/>
            <a:r>
              <a:rPr lang="en-US" sz="2800" b="1" dirty="0" smtClean="0">
                <a:ln w="9000" cmpd="sng">
                  <a:solidFill>
                    <a:srgbClr val="FF0000"/>
                  </a:solidFill>
                  <a:prstDash val="solid"/>
                </a:ln>
                <a:solidFill>
                  <a:srgbClr val="C00000"/>
                </a:solidFill>
                <a:effectLst/>
                <a:latin typeface="Arial" pitchFamily="34" charset="0"/>
                <a:cs typeface="Arial" pitchFamily="34" charset="0"/>
              </a:rPr>
              <a:t>Teaching Assistant &amp; Data Analyst</a:t>
            </a:r>
          </a:p>
          <a:p>
            <a:pPr algn="ctr"/>
            <a:r>
              <a:rPr lang="en-US" sz="2800" b="1" cap="all" dirty="0" smtClean="0">
                <a:ln w="9000" cmpd="sng">
                  <a:solidFill>
                    <a:srgbClr val="FF0000"/>
                  </a:solidFill>
                  <a:prstDash val="solid"/>
                </a:ln>
                <a:solidFill>
                  <a:srgbClr val="C00000"/>
                </a:solidFill>
                <a:effectLst/>
                <a:latin typeface="Arial" pitchFamily="34" charset="0"/>
                <a:cs typeface="Arial" pitchFamily="34" charset="0"/>
              </a:rPr>
              <a:t>G.B.P.U.A. &amp; T., </a:t>
            </a:r>
            <a:r>
              <a:rPr lang="en-US" sz="2800" b="1" dirty="0" smtClean="0">
                <a:ln w="9000" cmpd="sng">
                  <a:solidFill>
                    <a:srgbClr val="FF0000"/>
                  </a:solidFill>
                  <a:prstDash val="solid"/>
                </a:ln>
                <a:solidFill>
                  <a:srgbClr val="C00000"/>
                </a:solidFill>
                <a:effectLst/>
                <a:latin typeface="Arial" pitchFamily="34" charset="0"/>
                <a:cs typeface="Arial" pitchFamily="34" charset="0"/>
              </a:rPr>
              <a:t>Pantnagar</a:t>
            </a:r>
          </a:p>
          <a:p>
            <a:pPr algn="ctr"/>
            <a:r>
              <a:rPr lang="en-US" sz="2800" b="1" dirty="0" smtClean="0">
                <a:ln w="9000" cmpd="sng">
                  <a:solidFill>
                    <a:srgbClr val="FF0000"/>
                  </a:solidFill>
                  <a:prstDash val="solid"/>
                </a:ln>
                <a:solidFill>
                  <a:srgbClr val="C00000"/>
                </a:solidFill>
                <a:effectLst/>
                <a:latin typeface="Arial" pitchFamily="34" charset="0"/>
                <a:cs typeface="Arial" pitchFamily="34" charset="0"/>
              </a:rPr>
              <a:t>Mo.</a:t>
            </a:r>
            <a:r>
              <a:rPr lang="en-US" sz="2800" b="1" cap="all" dirty="0" smtClean="0">
                <a:ln w="9000" cmpd="sng">
                  <a:solidFill>
                    <a:srgbClr val="FF0000"/>
                  </a:solidFill>
                  <a:prstDash val="solid"/>
                </a:ln>
                <a:solidFill>
                  <a:srgbClr val="C00000"/>
                </a:solidFill>
                <a:effectLst/>
                <a:latin typeface="Arial" pitchFamily="34" charset="0"/>
                <a:cs typeface="Arial" pitchFamily="34" charset="0"/>
              </a:rPr>
              <a:t> 9411883705</a:t>
            </a:r>
            <a:endParaRPr lang="en-IN" sz="2800" b="1" cap="all" dirty="0">
              <a:ln w="9000" cmpd="sng">
                <a:solidFill>
                  <a:srgbClr val="FF0000"/>
                </a:solidFill>
                <a:prstDash val="solid"/>
              </a:ln>
              <a:solidFill>
                <a:srgbClr val="C00000"/>
              </a:solidFill>
              <a:effectLst/>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214290"/>
            <a:ext cx="8501122" cy="6429420"/>
          </a:xfrm>
        </p:spPr>
        <p:txBody>
          <a:bodyPr>
            <a:normAutofit/>
          </a:bodyPr>
          <a:lstStyle/>
          <a:p>
            <a:pPr algn="ctr">
              <a:lnSpc>
                <a:spcPct val="160000"/>
              </a:lnSpc>
              <a:buNone/>
            </a:pPr>
            <a:r>
              <a:rPr lang="en-US" b="1" i="1" dirty="0" smtClean="0">
                <a:latin typeface="Arial" pitchFamily="34" charset="0"/>
                <a:cs typeface="Arial" pitchFamily="34" charset="0"/>
              </a:rPr>
              <a:t>H</a:t>
            </a:r>
            <a:r>
              <a:rPr lang="en-US" b="1" i="1" baseline="-25000" dirty="0" smtClean="0">
                <a:latin typeface="Arial" pitchFamily="34" charset="0"/>
                <a:cs typeface="Arial" pitchFamily="34" charset="0"/>
              </a:rPr>
              <a:t>o</a:t>
            </a:r>
            <a:r>
              <a:rPr lang="en-US" b="1" i="1" dirty="0" smtClean="0">
                <a:latin typeface="Arial" pitchFamily="34" charset="0"/>
                <a:cs typeface="Arial" pitchFamily="34" charset="0"/>
              </a:rPr>
              <a:t> : µ</a:t>
            </a:r>
            <a:r>
              <a:rPr lang="en-US" b="1" i="1" baseline="-25000" dirty="0" smtClean="0">
                <a:latin typeface="Arial" pitchFamily="34" charset="0"/>
                <a:cs typeface="Arial" pitchFamily="34" charset="0"/>
              </a:rPr>
              <a:t> </a:t>
            </a:r>
            <a:r>
              <a:rPr lang="en-US" b="1" i="1" dirty="0" smtClean="0">
                <a:latin typeface="Arial" pitchFamily="34" charset="0"/>
                <a:cs typeface="Arial" pitchFamily="34" charset="0"/>
              </a:rPr>
              <a:t>= µ</a:t>
            </a:r>
            <a:r>
              <a:rPr lang="en-US" b="1" i="1" baseline="-25000" dirty="0" smtClean="0">
                <a:latin typeface="Arial" pitchFamily="34" charset="0"/>
                <a:cs typeface="Arial" pitchFamily="34" charset="0"/>
              </a:rPr>
              <a:t>0</a:t>
            </a:r>
          </a:p>
          <a:p>
            <a:pPr lvl="0" algn="just">
              <a:lnSpc>
                <a:spcPct val="160000"/>
              </a:lnSpc>
              <a:buNone/>
            </a:pPr>
            <a:r>
              <a:rPr lang="en-US" b="1" i="1" dirty="0" smtClean="0">
                <a:latin typeface="Arial" pitchFamily="34" charset="0"/>
                <a:cs typeface="Arial" pitchFamily="34" charset="0"/>
              </a:rPr>
              <a:t>Then </a:t>
            </a:r>
          </a:p>
          <a:p>
            <a:pPr algn="ctr">
              <a:lnSpc>
                <a:spcPct val="160000"/>
              </a:lnSpc>
              <a:buNone/>
            </a:pPr>
            <a:r>
              <a:rPr lang="en-US" b="1" i="1" dirty="0" smtClean="0">
                <a:latin typeface="Arial" pitchFamily="34" charset="0"/>
                <a:cs typeface="Arial" pitchFamily="34" charset="0"/>
              </a:rPr>
              <a:t>H</a:t>
            </a:r>
            <a:r>
              <a:rPr lang="en-US" b="1" i="1" baseline="-25000" dirty="0" smtClean="0">
                <a:latin typeface="Arial" pitchFamily="34" charset="0"/>
                <a:cs typeface="Arial" pitchFamily="34" charset="0"/>
              </a:rPr>
              <a:t>1</a:t>
            </a:r>
            <a:r>
              <a:rPr lang="en-US" b="1" i="1" dirty="0" smtClean="0">
                <a:latin typeface="Arial" pitchFamily="34" charset="0"/>
                <a:cs typeface="Arial" pitchFamily="34" charset="0"/>
              </a:rPr>
              <a:t> : µ</a:t>
            </a:r>
            <a:r>
              <a:rPr lang="en-US" b="1" i="1" baseline="-25000" dirty="0" smtClean="0">
                <a:latin typeface="Arial" pitchFamily="34" charset="0"/>
                <a:cs typeface="Arial" pitchFamily="34" charset="0"/>
              </a:rPr>
              <a:t>  </a:t>
            </a:r>
            <a:r>
              <a:rPr lang="en-US" b="1" dirty="0" smtClean="0">
                <a:latin typeface="Arial" pitchFamily="34" charset="0"/>
                <a:cs typeface="Arial" pitchFamily="34" charset="0"/>
              </a:rPr>
              <a:t>&lt; </a:t>
            </a:r>
            <a:r>
              <a:rPr lang="en-US" b="1" i="1" dirty="0" smtClean="0">
                <a:latin typeface="Arial" pitchFamily="34" charset="0"/>
                <a:cs typeface="Arial" pitchFamily="34" charset="0"/>
              </a:rPr>
              <a:t>µ</a:t>
            </a:r>
            <a:r>
              <a:rPr lang="en-US" b="1" i="1" baseline="-25000" dirty="0" smtClean="0">
                <a:latin typeface="Arial" pitchFamily="34" charset="0"/>
                <a:cs typeface="Arial" pitchFamily="34" charset="0"/>
              </a:rPr>
              <a:t>0  </a:t>
            </a:r>
            <a:r>
              <a:rPr lang="en-US" b="1" dirty="0" smtClean="0">
                <a:latin typeface="Arial" pitchFamily="34" charset="0"/>
                <a:cs typeface="Arial" pitchFamily="34" charset="0"/>
              </a:rPr>
              <a:t>or </a:t>
            </a:r>
            <a:r>
              <a:rPr lang="en-US" b="1" i="1" dirty="0" smtClean="0">
                <a:latin typeface="Arial" pitchFamily="34" charset="0"/>
                <a:cs typeface="Arial" pitchFamily="34" charset="0"/>
              </a:rPr>
              <a:t>H</a:t>
            </a:r>
            <a:r>
              <a:rPr lang="en-US" b="1" i="1" baseline="-25000" dirty="0" smtClean="0">
                <a:latin typeface="Arial" pitchFamily="34" charset="0"/>
                <a:cs typeface="Arial" pitchFamily="34" charset="0"/>
              </a:rPr>
              <a:t>1</a:t>
            </a:r>
            <a:r>
              <a:rPr lang="en-US" b="1" i="1" dirty="0" smtClean="0">
                <a:latin typeface="Arial" pitchFamily="34" charset="0"/>
                <a:cs typeface="Arial" pitchFamily="34" charset="0"/>
              </a:rPr>
              <a:t> : µ</a:t>
            </a:r>
            <a:r>
              <a:rPr lang="en-US" b="1" i="1" baseline="-25000" dirty="0" smtClean="0">
                <a:latin typeface="Arial" pitchFamily="34" charset="0"/>
                <a:cs typeface="Arial" pitchFamily="34" charset="0"/>
              </a:rPr>
              <a:t> </a:t>
            </a:r>
            <a:r>
              <a:rPr lang="en-US" b="1" dirty="0" smtClean="0">
                <a:latin typeface="Arial" pitchFamily="34" charset="0"/>
                <a:cs typeface="Arial" pitchFamily="34" charset="0"/>
              </a:rPr>
              <a:t>&gt; </a:t>
            </a:r>
            <a:r>
              <a:rPr lang="en-US" b="1" i="1" dirty="0" smtClean="0">
                <a:latin typeface="Arial" pitchFamily="34" charset="0"/>
                <a:cs typeface="Arial" pitchFamily="34" charset="0"/>
              </a:rPr>
              <a:t>µ</a:t>
            </a:r>
            <a:r>
              <a:rPr lang="en-US" b="1" i="1" baseline="-25000" dirty="0" smtClean="0">
                <a:latin typeface="Arial" pitchFamily="34" charset="0"/>
                <a:cs typeface="Arial" pitchFamily="34" charset="0"/>
              </a:rPr>
              <a:t>0  </a:t>
            </a:r>
          </a:p>
          <a:p>
            <a:pPr algn="ctr">
              <a:lnSpc>
                <a:spcPct val="160000"/>
              </a:lnSpc>
              <a:buNone/>
            </a:pPr>
            <a:r>
              <a:rPr lang="en-US" b="1" dirty="0" smtClean="0">
                <a:latin typeface="Arial" pitchFamily="34" charset="0"/>
                <a:cs typeface="Arial" pitchFamily="34" charset="0"/>
              </a:rPr>
              <a:t>One </a:t>
            </a:r>
            <a:r>
              <a:rPr lang="en-US" b="1" dirty="0" smtClean="0">
                <a:latin typeface="Arial" pitchFamily="34" charset="0"/>
                <a:cs typeface="Arial" pitchFamily="34" charset="0"/>
              </a:rPr>
              <a:t>sided alternative </a:t>
            </a:r>
            <a:r>
              <a:rPr lang="en-US" b="1" dirty="0" smtClean="0">
                <a:latin typeface="Arial" pitchFamily="34" charset="0"/>
                <a:cs typeface="Arial" pitchFamily="34" charset="0"/>
              </a:rPr>
              <a:t>hypothesis</a:t>
            </a:r>
          </a:p>
          <a:p>
            <a:pPr algn="ctr">
              <a:lnSpc>
                <a:spcPct val="160000"/>
              </a:lnSpc>
              <a:buNone/>
            </a:pPr>
            <a:endParaRPr lang="en-US" b="1" dirty="0" smtClean="0">
              <a:latin typeface="Arial" pitchFamily="34" charset="0"/>
              <a:cs typeface="Arial" pitchFamily="34" charset="0"/>
            </a:endParaRPr>
          </a:p>
          <a:p>
            <a:pPr algn="ctr">
              <a:lnSpc>
                <a:spcPct val="160000"/>
              </a:lnSpc>
              <a:buNone/>
            </a:pPr>
            <a:r>
              <a:rPr lang="en-US" b="1" i="1" dirty="0" smtClean="0">
                <a:latin typeface="Arial" pitchFamily="34" charset="0"/>
                <a:cs typeface="Arial" pitchFamily="34" charset="0"/>
              </a:rPr>
              <a:t>H</a:t>
            </a:r>
            <a:r>
              <a:rPr lang="en-US" b="1" i="1" baseline="-25000" dirty="0" smtClean="0">
                <a:latin typeface="Arial" pitchFamily="34" charset="0"/>
                <a:cs typeface="Arial" pitchFamily="34" charset="0"/>
              </a:rPr>
              <a:t>1</a:t>
            </a:r>
            <a:r>
              <a:rPr lang="en-US" b="1" i="1" dirty="0" smtClean="0">
                <a:latin typeface="Arial" pitchFamily="34" charset="0"/>
                <a:cs typeface="Arial" pitchFamily="34" charset="0"/>
              </a:rPr>
              <a:t> : µ</a:t>
            </a:r>
            <a:r>
              <a:rPr lang="en-US" b="1" dirty="0" smtClean="0">
                <a:latin typeface="Arial" pitchFamily="34" charset="0"/>
                <a:cs typeface="Arial" pitchFamily="34" charset="0"/>
              </a:rPr>
              <a:t> ≠</a:t>
            </a:r>
            <a:r>
              <a:rPr lang="en-US" b="1" i="1" baseline="-25000" dirty="0" smtClean="0">
                <a:latin typeface="Arial" pitchFamily="34" charset="0"/>
                <a:cs typeface="Arial" pitchFamily="34" charset="0"/>
              </a:rPr>
              <a:t> </a:t>
            </a:r>
            <a:r>
              <a:rPr lang="en-US" b="1" i="1" dirty="0" smtClean="0">
                <a:latin typeface="Arial" pitchFamily="34" charset="0"/>
                <a:cs typeface="Arial" pitchFamily="34" charset="0"/>
              </a:rPr>
              <a:t>µ</a:t>
            </a:r>
            <a:r>
              <a:rPr lang="en-US" b="1" i="1" baseline="-25000" dirty="0" smtClean="0">
                <a:latin typeface="Arial" pitchFamily="34" charset="0"/>
                <a:cs typeface="Arial" pitchFamily="34" charset="0"/>
              </a:rPr>
              <a:t>0</a:t>
            </a:r>
            <a:r>
              <a:rPr lang="en-US" b="1" i="1" dirty="0" smtClean="0">
                <a:latin typeface="Arial" pitchFamily="34" charset="0"/>
                <a:cs typeface="Arial" pitchFamily="34" charset="0"/>
              </a:rPr>
              <a:t> </a:t>
            </a:r>
          </a:p>
          <a:p>
            <a:pPr algn="ctr">
              <a:lnSpc>
                <a:spcPct val="160000"/>
              </a:lnSpc>
              <a:buNone/>
            </a:pPr>
            <a:r>
              <a:rPr lang="en-US" b="1" dirty="0" smtClean="0">
                <a:latin typeface="Arial" pitchFamily="34" charset="0"/>
                <a:cs typeface="Arial" pitchFamily="34" charset="0"/>
              </a:rPr>
              <a:t>Two </a:t>
            </a:r>
            <a:r>
              <a:rPr lang="en-US" b="1" dirty="0" smtClean="0">
                <a:latin typeface="Arial" pitchFamily="34" charset="0"/>
                <a:cs typeface="Arial" pitchFamily="34" charset="0"/>
              </a:rPr>
              <a:t>sided alternative </a:t>
            </a:r>
            <a:r>
              <a:rPr lang="en-US" b="1" dirty="0" smtClean="0">
                <a:latin typeface="Arial" pitchFamily="34" charset="0"/>
                <a:cs typeface="Arial" pitchFamily="34" charset="0"/>
              </a:rPr>
              <a:t>hypothesis</a:t>
            </a:r>
            <a:endParaRPr lang="en-US" b="1" i="1" baseline="-25000" dirty="0" smtClean="0">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dirty="0" smtClean="0">
                <a:solidFill>
                  <a:srgbClr val="C00000"/>
                </a:solidFill>
                <a:latin typeface="Arial" pitchFamily="34" charset="0"/>
                <a:cs typeface="Arial" pitchFamily="34" charset="0"/>
              </a:rPr>
              <a:t>Note about Forming Your </a:t>
            </a:r>
            <a:br>
              <a:rPr lang="en-US" b="1" dirty="0" smtClean="0">
                <a:solidFill>
                  <a:srgbClr val="C00000"/>
                </a:solidFill>
                <a:latin typeface="Arial" pitchFamily="34" charset="0"/>
                <a:cs typeface="Arial" pitchFamily="34" charset="0"/>
              </a:rPr>
            </a:br>
            <a:r>
              <a:rPr lang="en-US" b="1" dirty="0" smtClean="0">
                <a:solidFill>
                  <a:srgbClr val="C00000"/>
                </a:solidFill>
                <a:latin typeface="Arial" pitchFamily="34" charset="0"/>
                <a:cs typeface="Arial" pitchFamily="34" charset="0"/>
              </a:rPr>
              <a:t>Own Claims (Hypotheses)</a:t>
            </a:r>
            <a:endParaRPr lang="en-IN" b="1"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500034" y="2332037"/>
            <a:ext cx="8229600" cy="3740169"/>
          </a:xfrm>
        </p:spPr>
        <p:txBody>
          <a:bodyPr/>
          <a:lstStyle/>
          <a:p>
            <a:pPr algn="just">
              <a:lnSpc>
                <a:spcPct val="150000"/>
              </a:lnSpc>
              <a:buNone/>
            </a:pPr>
            <a:r>
              <a:rPr lang="en-US" b="1" dirty="0" smtClean="0">
                <a:latin typeface="Arial" pitchFamily="34" charset="0"/>
              </a:rPr>
              <a:t>	If </a:t>
            </a:r>
            <a:r>
              <a:rPr lang="en-US" b="1" dirty="0" smtClean="0">
                <a:latin typeface="Arial" pitchFamily="34" charset="0"/>
              </a:rPr>
              <a:t>you are conducting a study and want to use a hypothesis test to</a:t>
            </a:r>
            <a:r>
              <a:rPr lang="en-US" b="1" dirty="0" smtClean="0">
                <a:solidFill>
                  <a:srgbClr val="C00000"/>
                </a:solidFill>
                <a:latin typeface="Arial" pitchFamily="34" charset="0"/>
              </a:rPr>
              <a:t> support </a:t>
            </a:r>
            <a:r>
              <a:rPr lang="en-US" b="1" dirty="0" smtClean="0">
                <a:latin typeface="Arial" pitchFamily="34" charset="0"/>
              </a:rPr>
              <a:t>your claim, the claim must be worded so that it becomes the alternative hypothesis.</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928694"/>
          </a:xfrm>
        </p:spPr>
        <p:txBody>
          <a:bodyPr>
            <a:normAutofit/>
          </a:bodyPr>
          <a:lstStyle/>
          <a:p>
            <a:r>
              <a:rPr lang="en-US" b="1" dirty="0" smtClean="0">
                <a:solidFill>
                  <a:srgbClr val="C00000"/>
                </a:solidFill>
                <a:latin typeface="Arial" pitchFamily="34" charset="0"/>
                <a:cs typeface="Arial" pitchFamily="34" charset="0"/>
              </a:rPr>
              <a:t>Test </a:t>
            </a:r>
            <a:r>
              <a:rPr lang="en-US" b="1" dirty="0" smtClean="0">
                <a:solidFill>
                  <a:srgbClr val="C00000"/>
                </a:solidFill>
                <a:latin typeface="Arial" pitchFamily="34" charset="0"/>
                <a:cs typeface="Arial" pitchFamily="34" charset="0"/>
              </a:rPr>
              <a:t>Statistic</a:t>
            </a:r>
            <a:endParaRPr lang="en-IN" b="1"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428596" y="1357298"/>
            <a:ext cx="8229600" cy="3840171"/>
          </a:xfrm>
        </p:spPr>
        <p:txBody>
          <a:bodyPr>
            <a:normAutofit fontScale="85000" lnSpcReduction="10000"/>
          </a:bodyPr>
          <a:lstStyle/>
          <a:p>
            <a:pPr marL="0" indent="0" algn="just">
              <a:lnSpc>
                <a:spcPct val="150000"/>
              </a:lnSpc>
              <a:buNone/>
            </a:pPr>
            <a:r>
              <a:rPr lang="en-US" dirty="0" smtClean="0">
                <a:latin typeface="Arial" pitchFamily="34" charset="0"/>
                <a:cs typeface="Arial" pitchFamily="34" charset="0"/>
              </a:rPr>
              <a:t>The test statistic is a value used in making a decision about the null hypothesis, and is found by converting the sample statistic to a score with the assumption that the null hypothesis is true</a:t>
            </a:r>
            <a:r>
              <a:rPr lang="en-US" dirty="0" smtClean="0">
                <a:latin typeface="Arial" pitchFamily="34" charset="0"/>
                <a:cs typeface="Arial" pitchFamily="34" charset="0"/>
              </a:rPr>
              <a:t>.</a:t>
            </a:r>
          </a:p>
          <a:p>
            <a:pPr marL="0" indent="0" algn="just">
              <a:lnSpc>
                <a:spcPct val="150000"/>
              </a:lnSpc>
              <a:buNone/>
            </a:pPr>
            <a:r>
              <a:rPr lang="en-US" altLang="en-US" dirty="0" smtClean="0">
                <a:latin typeface="Arial" pitchFamily="34" charset="0"/>
                <a:cs typeface="Arial" pitchFamily="34" charset="0"/>
              </a:rPr>
              <a:t>The statistic that is compared with the parameter in the null hypothesis is called the </a:t>
            </a:r>
            <a:r>
              <a:rPr lang="en-US" altLang="en-US" b="1" dirty="0" smtClean="0">
                <a:latin typeface="Arial" pitchFamily="34" charset="0"/>
                <a:cs typeface="Arial" pitchFamily="34" charset="0"/>
              </a:rPr>
              <a:t>test statistic</a:t>
            </a:r>
            <a:r>
              <a:rPr lang="en-US" altLang="en-US" dirty="0" smtClean="0">
                <a:latin typeface="Arial" pitchFamily="34" charset="0"/>
                <a:cs typeface="Arial" pitchFamily="34" charset="0"/>
              </a:rPr>
              <a:t>.</a:t>
            </a:r>
            <a:endParaRPr lang="en-US" altLang="en-US" i="1" dirty="0" smtClean="0">
              <a:latin typeface="Arial" pitchFamily="34" charset="0"/>
              <a:cs typeface="Arial" pitchFamily="34" charset="0"/>
              <a:sym typeface="Symbol" pitchFamily="82" charset="2"/>
            </a:endParaRPr>
          </a:p>
          <a:p>
            <a:pPr marL="0" indent="0" algn="just">
              <a:lnSpc>
                <a:spcPct val="150000"/>
              </a:lnSpc>
              <a:buNone/>
            </a:pPr>
            <a:endParaRPr lang="en-US" dirty="0" smtClean="0">
              <a:latin typeface="Arial" pitchFamily="34" charset="0"/>
              <a:cs typeface="Arial" pitchFamily="34" charset="0"/>
            </a:endParaRPr>
          </a:p>
          <a:p>
            <a:endParaRPr lang="en-IN" dirty="0">
              <a:latin typeface="Arial" pitchFamily="34" charset="0"/>
              <a:cs typeface="Arial" pitchFamily="34" charset="0"/>
            </a:endParaRPr>
          </a:p>
        </p:txBody>
      </p:sp>
      <p:sp>
        <p:nvSpPr>
          <p:cNvPr id="983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98305" name="Object 1"/>
          <p:cNvGraphicFramePr>
            <a:graphicFrameLocks noChangeAspect="1"/>
          </p:cNvGraphicFramePr>
          <p:nvPr/>
        </p:nvGraphicFramePr>
        <p:xfrm>
          <a:off x="2428860" y="5072074"/>
          <a:ext cx="3389660" cy="1071570"/>
        </p:xfrm>
        <a:graphic>
          <a:graphicData uri="http://schemas.openxmlformats.org/presentationml/2006/ole">
            <p:oleObj spid="_x0000_s98305" name="Equation" r:id="rId3" imgW="1473200" imgH="469900" progId="Equation.3">
              <p:embed/>
            </p:oleObj>
          </a:graphicData>
        </a:graphic>
      </p:graphicFrame>
      <p:sp>
        <p:nvSpPr>
          <p:cNvPr id="6" name="Text Box 50"/>
          <p:cNvSpPr txBox="1">
            <a:spLocks noChangeArrowheads="1"/>
          </p:cNvSpPr>
          <p:nvPr/>
        </p:nvSpPr>
        <p:spPr bwMode="auto">
          <a:xfrm>
            <a:off x="5286411" y="6263366"/>
            <a:ext cx="4071935" cy="523220"/>
          </a:xfrm>
          <a:prstGeom prst="rect">
            <a:avLst/>
          </a:prstGeom>
          <a:noFill/>
          <a:ln w="12700">
            <a:noFill/>
            <a:miter lim="800000"/>
            <a:headEnd/>
            <a:tailEnd/>
          </a:ln>
          <a:effectLst/>
        </p:spPr>
        <p:txBody>
          <a:bodyPr wrap="square" anchor="ctr">
            <a:spAutoFit/>
          </a:bodyPr>
          <a:lstStyle/>
          <a:p>
            <a:pPr algn="ctr"/>
            <a:r>
              <a:rPr lang="en-US" sz="2800" dirty="0">
                <a:solidFill>
                  <a:schemeClr val="hlink"/>
                </a:solidFill>
                <a:latin typeface="Arial" pitchFamily="34" charset="0"/>
                <a:cs typeface="Arial" pitchFamily="34" charset="0"/>
              </a:rPr>
              <a:t>Test statistic for mean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785786" y="-24"/>
            <a:ext cx="7772400" cy="785818"/>
          </a:xfrm>
          <a:prstGeom prst="rect">
            <a:avLst/>
          </a:prstGeom>
          <a:noFill/>
          <a:ln/>
        </p:spPr>
        <p:txBody>
          <a:bodyPr vert="horz" lIns="90488" tIns="44450" rIns="90488" bIns="4445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rgbClr val="C00000"/>
                </a:solidFill>
                <a:effectLst/>
                <a:uLnTx/>
                <a:uFillTx/>
                <a:latin typeface="Arial" pitchFamily="34" charset="0"/>
                <a:ea typeface="+mj-ea"/>
                <a:cs typeface="Arial" pitchFamily="34" charset="0"/>
              </a:rPr>
              <a:t>Critical Region</a:t>
            </a:r>
            <a:endParaRPr kumimoji="0" lang="en-US" sz="4400" b="1" i="0" u="none" strike="noStrike" kern="1200" cap="none" spc="0" normalizeH="0" baseline="0" noProof="0" dirty="0">
              <a:ln>
                <a:noFill/>
              </a:ln>
              <a:solidFill>
                <a:srgbClr val="C00000"/>
              </a:solidFill>
              <a:effectLst/>
              <a:uLnTx/>
              <a:uFillTx/>
              <a:latin typeface="Arial" pitchFamily="34" charset="0"/>
              <a:ea typeface="+mj-ea"/>
              <a:cs typeface="Arial" pitchFamily="34" charset="0"/>
            </a:endParaRPr>
          </a:p>
        </p:txBody>
      </p:sp>
      <p:sp>
        <p:nvSpPr>
          <p:cNvPr id="5" name="Text Box 5"/>
          <p:cNvSpPr txBox="1">
            <a:spLocks noChangeArrowheads="1"/>
          </p:cNvSpPr>
          <p:nvPr/>
        </p:nvSpPr>
        <p:spPr bwMode="auto">
          <a:xfrm>
            <a:off x="357158" y="857232"/>
            <a:ext cx="8383591" cy="1818703"/>
          </a:xfrm>
          <a:prstGeom prst="rect">
            <a:avLst/>
          </a:prstGeom>
          <a:noFill/>
          <a:ln w="12700">
            <a:noFill/>
            <a:miter lim="800000"/>
            <a:headEnd/>
            <a:tailEnd/>
          </a:ln>
          <a:effectLst/>
        </p:spPr>
        <p:txBody>
          <a:bodyPr wrap="square" anchor="ctr">
            <a:spAutoFit/>
          </a:bodyPr>
          <a:lstStyle/>
          <a:p>
            <a:pPr>
              <a:lnSpc>
                <a:spcPct val="150000"/>
              </a:lnSpc>
            </a:pPr>
            <a:r>
              <a:rPr lang="en-US" sz="2600" b="1" dirty="0">
                <a:latin typeface="Arial" pitchFamily="34" charset="0"/>
                <a:cs typeface="Arial" pitchFamily="34" charset="0"/>
              </a:rPr>
              <a:t>The </a:t>
            </a:r>
            <a:r>
              <a:rPr lang="en-US" sz="2600" b="1" dirty="0">
                <a:solidFill>
                  <a:schemeClr val="hlink"/>
                </a:solidFill>
                <a:latin typeface="Arial" pitchFamily="34" charset="0"/>
                <a:cs typeface="Arial" pitchFamily="34" charset="0"/>
              </a:rPr>
              <a:t>critical region</a:t>
            </a:r>
            <a:r>
              <a:rPr lang="en-US" sz="2600" b="1" dirty="0">
                <a:latin typeface="Arial" pitchFamily="34" charset="0"/>
                <a:cs typeface="Arial" pitchFamily="34" charset="0"/>
              </a:rPr>
              <a:t> (or </a:t>
            </a:r>
            <a:r>
              <a:rPr lang="en-US" sz="2600" b="1" dirty="0">
                <a:solidFill>
                  <a:schemeClr val="hlink"/>
                </a:solidFill>
                <a:latin typeface="Arial" pitchFamily="34" charset="0"/>
                <a:cs typeface="Arial" pitchFamily="34" charset="0"/>
              </a:rPr>
              <a:t>rejection region</a:t>
            </a:r>
            <a:r>
              <a:rPr lang="en-US" sz="2600" b="1" dirty="0">
                <a:latin typeface="Arial" pitchFamily="34" charset="0"/>
                <a:cs typeface="Arial" pitchFamily="34" charset="0"/>
              </a:rPr>
              <a:t>) is the set of all values of the test statistic that cause us to reject the null hypothesis.  </a:t>
            </a:r>
          </a:p>
        </p:txBody>
      </p:sp>
      <p:sp>
        <p:nvSpPr>
          <p:cNvPr id="8" name="Content Placeholder 2"/>
          <p:cNvSpPr>
            <a:spLocks noGrp="1"/>
          </p:cNvSpPr>
          <p:nvPr>
            <p:ph idx="1"/>
          </p:nvPr>
        </p:nvSpPr>
        <p:spPr>
          <a:xfrm>
            <a:off x="214283" y="4857760"/>
            <a:ext cx="2500330" cy="1928826"/>
          </a:xfrm>
        </p:spPr>
        <p:txBody>
          <a:bodyPr>
            <a:noAutofit/>
          </a:bodyPr>
          <a:lstStyle/>
          <a:p>
            <a:pPr marL="0" lvl="2" indent="0" algn="just">
              <a:buClr>
                <a:schemeClr val="accent3"/>
              </a:buClr>
              <a:buSzPct val="95000"/>
              <a:buNone/>
            </a:pPr>
            <a:r>
              <a:rPr lang="en-US" sz="2000" b="1" dirty="0" smtClean="0">
                <a:solidFill>
                  <a:prstClr val="black"/>
                </a:solidFill>
                <a:latin typeface="Arial" pitchFamily="34" charset="0"/>
                <a:cs typeface="Arial" pitchFamily="34" charset="0"/>
              </a:rPr>
              <a:t>Acceptance </a:t>
            </a:r>
            <a:r>
              <a:rPr lang="en-US" sz="2000" b="1" dirty="0" smtClean="0">
                <a:solidFill>
                  <a:prstClr val="black"/>
                </a:solidFill>
                <a:latin typeface="Arial" pitchFamily="34" charset="0"/>
                <a:cs typeface="Arial" pitchFamily="34" charset="0"/>
              </a:rPr>
              <a:t>and rejection regions in case of a two-tailed test with 5% significance level</a:t>
            </a:r>
            <a:r>
              <a:rPr lang="en-US" sz="2000" b="1" dirty="0" smtClean="0">
                <a:solidFill>
                  <a:prstClr val="black"/>
                </a:solidFill>
                <a:latin typeface="Arial" pitchFamily="34" charset="0"/>
                <a:cs typeface="Arial" pitchFamily="34" charset="0"/>
              </a:rPr>
              <a:t>.</a:t>
            </a:r>
            <a:endParaRPr lang="en-US" sz="2000" b="1" dirty="0" smtClean="0">
              <a:solidFill>
                <a:prstClr val="black"/>
              </a:solidFill>
              <a:latin typeface="Arial" pitchFamily="34" charset="0"/>
              <a:cs typeface="Arial" pitchFamily="34" charset="0"/>
            </a:endParaRPr>
          </a:p>
        </p:txBody>
      </p:sp>
      <p:graphicFrame>
        <p:nvGraphicFramePr>
          <p:cNvPr id="9" name="Object 8"/>
          <p:cNvGraphicFramePr>
            <a:graphicFrameLocks noChangeAspect="1"/>
          </p:cNvGraphicFramePr>
          <p:nvPr>
            <p:extLst>
              <p:ext uri="{D42A27DB-BD31-4B8C-83A1-F6EECF244321}">
                <p14:modId xmlns="" xmlns:p14="http://schemas.microsoft.com/office/powerpoint/2010/main" val="3091208259"/>
              </p:ext>
            </p:extLst>
          </p:nvPr>
        </p:nvGraphicFramePr>
        <p:xfrm>
          <a:off x="3234085" y="2357429"/>
          <a:ext cx="5624195" cy="4357719"/>
        </p:xfrm>
        <a:graphic>
          <a:graphicData uri="http://schemas.openxmlformats.org/presentationml/2006/ole">
            <p:oleObj spid="_x0000_s96259" name="Visio" r:id="rId3" imgW="7741470" imgH="5886000" progId="">
              <p:embed/>
            </p:oleObj>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41350" y="706424"/>
            <a:ext cx="7772400" cy="793750"/>
          </a:xfrm>
          <a:noFill/>
          <a:ln/>
        </p:spPr>
        <p:txBody>
          <a:bodyPr lIns="90488" tIns="44450" rIns="90488" bIns="44450"/>
          <a:lstStyle/>
          <a:p>
            <a:r>
              <a:rPr lang="en-US" b="1" dirty="0">
                <a:solidFill>
                  <a:srgbClr val="C00000"/>
                </a:solidFill>
                <a:latin typeface="Arial" pitchFamily="34" charset="0"/>
                <a:cs typeface="Arial" pitchFamily="34" charset="0"/>
              </a:rPr>
              <a:t>Significance Level</a:t>
            </a:r>
          </a:p>
        </p:txBody>
      </p:sp>
      <p:sp>
        <p:nvSpPr>
          <p:cNvPr id="5" name="Text Box 5"/>
          <p:cNvSpPr txBox="1">
            <a:spLocks noChangeArrowheads="1"/>
          </p:cNvSpPr>
          <p:nvPr/>
        </p:nvSpPr>
        <p:spPr bwMode="auto">
          <a:xfrm>
            <a:off x="649288" y="2605343"/>
            <a:ext cx="7912100" cy="3323987"/>
          </a:xfrm>
          <a:prstGeom prst="rect">
            <a:avLst/>
          </a:prstGeom>
          <a:noFill/>
          <a:ln w="12700">
            <a:noFill/>
            <a:miter lim="800000"/>
            <a:headEnd/>
            <a:tailEnd/>
          </a:ln>
          <a:effectLst/>
        </p:spPr>
        <p:txBody>
          <a:bodyPr anchor="ctr">
            <a:spAutoFit/>
          </a:bodyPr>
          <a:lstStyle/>
          <a:p>
            <a:pPr algn="just">
              <a:lnSpc>
                <a:spcPct val="150000"/>
              </a:lnSpc>
            </a:pPr>
            <a:r>
              <a:rPr lang="en-US" sz="2800" b="1" dirty="0">
                <a:latin typeface="Arial" pitchFamily="34" charset="0"/>
                <a:cs typeface="Arial" pitchFamily="34" charset="0"/>
              </a:rPr>
              <a:t>The </a:t>
            </a:r>
            <a:r>
              <a:rPr lang="en-US" sz="2800" b="1" dirty="0">
                <a:solidFill>
                  <a:schemeClr val="hlink"/>
                </a:solidFill>
                <a:latin typeface="Arial" pitchFamily="34" charset="0"/>
                <a:cs typeface="Arial" pitchFamily="34" charset="0"/>
              </a:rPr>
              <a:t>significance level</a:t>
            </a:r>
            <a:r>
              <a:rPr lang="en-US" sz="2800" b="1" dirty="0">
                <a:latin typeface="Arial" pitchFamily="34" charset="0"/>
                <a:cs typeface="Arial" pitchFamily="34" charset="0"/>
              </a:rPr>
              <a:t> (denoted by </a:t>
            </a:r>
            <a:r>
              <a:rPr lang="en-US" sz="2800" b="1" i="1" dirty="0">
                <a:latin typeface="Arial" pitchFamily="34" charset="0"/>
                <a:cs typeface="Arial" pitchFamily="34" charset="0"/>
                <a:sym typeface="Symbol" pitchFamily="82" charset="2"/>
              </a:rPr>
              <a:t></a:t>
            </a:r>
            <a:r>
              <a:rPr lang="en-US" sz="2800" b="1" dirty="0">
                <a:latin typeface="Arial" pitchFamily="34" charset="0"/>
                <a:cs typeface="Arial" pitchFamily="34" charset="0"/>
                <a:sym typeface="Symbol" pitchFamily="82" charset="2"/>
              </a:rPr>
              <a:t>) is the probability that the test statistic will fall in the critical region when the null hypothesis is actually true. </a:t>
            </a:r>
            <a:r>
              <a:rPr lang="en-US" sz="2800" b="1" dirty="0" smtClean="0">
                <a:latin typeface="Arial" pitchFamily="34" charset="0"/>
                <a:cs typeface="Arial" pitchFamily="34" charset="0"/>
                <a:sym typeface="Symbol" pitchFamily="82" charset="2"/>
              </a:rPr>
              <a:t>Common </a:t>
            </a:r>
            <a:r>
              <a:rPr lang="en-US" sz="2800" b="1" dirty="0">
                <a:latin typeface="Arial" pitchFamily="34" charset="0"/>
                <a:cs typeface="Arial" pitchFamily="34" charset="0"/>
                <a:sym typeface="Symbol" pitchFamily="82" charset="2"/>
              </a:rPr>
              <a:t>choices for </a:t>
            </a:r>
            <a:r>
              <a:rPr lang="en-US" sz="2800" b="1" i="1" dirty="0">
                <a:latin typeface="Arial" pitchFamily="34" charset="0"/>
                <a:cs typeface="Arial" pitchFamily="34" charset="0"/>
                <a:sym typeface="Symbol" pitchFamily="82" charset="2"/>
              </a:rPr>
              <a:t></a:t>
            </a:r>
            <a:r>
              <a:rPr lang="en-US" sz="2800" b="1" dirty="0">
                <a:latin typeface="Arial" pitchFamily="34" charset="0"/>
                <a:cs typeface="Arial" pitchFamily="34" charset="0"/>
                <a:sym typeface="Symbol" pitchFamily="82" charset="2"/>
              </a:rPr>
              <a:t> are 0.05, 0.01, and 0.10.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71472" y="398446"/>
            <a:ext cx="7772400" cy="673100"/>
          </a:xfrm>
          <a:noFill/>
          <a:ln/>
        </p:spPr>
        <p:txBody>
          <a:bodyPr lIns="90488" tIns="44450" rIns="90488" bIns="44450">
            <a:noAutofit/>
          </a:bodyPr>
          <a:lstStyle/>
          <a:p>
            <a:r>
              <a:rPr lang="en-US" b="1" dirty="0">
                <a:solidFill>
                  <a:srgbClr val="C00000"/>
                </a:solidFill>
                <a:latin typeface="Arial" pitchFamily="34" charset="0"/>
                <a:cs typeface="Arial" pitchFamily="34" charset="0"/>
              </a:rPr>
              <a:t>Critical Value</a:t>
            </a:r>
          </a:p>
        </p:txBody>
      </p:sp>
      <p:sp>
        <p:nvSpPr>
          <p:cNvPr id="5" name="Text Box 5"/>
          <p:cNvSpPr txBox="1">
            <a:spLocks noChangeArrowheads="1"/>
          </p:cNvSpPr>
          <p:nvPr/>
        </p:nvSpPr>
        <p:spPr bwMode="auto">
          <a:xfrm>
            <a:off x="627063" y="1341438"/>
            <a:ext cx="8107362" cy="5195012"/>
          </a:xfrm>
          <a:prstGeom prst="rect">
            <a:avLst/>
          </a:prstGeom>
          <a:noFill/>
          <a:ln w="12700">
            <a:noFill/>
            <a:miter lim="800000"/>
            <a:headEnd/>
            <a:tailEnd/>
          </a:ln>
          <a:effectLst/>
        </p:spPr>
        <p:txBody>
          <a:bodyPr anchor="ctr">
            <a:spAutoFit/>
          </a:bodyPr>
          <a:lstStyle/>
          <a:p>
            <a:pPr algn="just">
              <a:lnSpc>
                <a:spcPct val="150000"/>
              </a:lnSpc>
            </a:pPr>
            <a:r>
              <a:rPr lang="en-US" sz="2800" b="1" dirty="0">
                <a:latin typeface="Arial" pitchFamily="34" charset="0"/>
                <a:cs typeface="Arial" pitchFamily="34" charset="0"/>
              </a:rPr>
              <a:t>A </a:t>
            </a:r>
            <a:r>
              <a:rPr lang="en-US" sz="2800" b="1" dirty="0">
                <a:solidFill>
                  <a:schemeClr val="hlink"/>
                </a:solidFill>
                <a:latin typeface="Arial" pitchFamily="34" charset="0"/>
                <a:cs typeface="Arial" pitchFamily="34" charset="0"/>
              </a:rPr>
              <a:t>critical value</a:t>
            </a:r>
            <a:r>
              <a:rPr lang="en-US" sz="2800" b="1" dirty="0">
                <a:latin typeface="Arial" pitchFamily="34" charset="0"/>
                <a:cs typeface="Arial" pitchFamily="34" charset="0"/>
              </a:rPr>
              <a:t> is any value that separates the critical region (where we reject the null hypothesis) from the values of the test statistic that do not lead to rejection of the null hypothesis.  The critical values depend on the nature of the null hypothesis, the sampling distribution that applies, and the significance level </a:t>
            </a:r>
            <a:r>
              <a:rPr lang="en-US" sz="2800" b="1" i="1" dirty="0">
                <a:latin typeface="Arial" pitchFamily="34" charset="0"/>
                <a:cs typeface="Arial" pitchFamily="34" charset="0"/>
                <a:sym typeface="Symbol" pitchFamily="82" charset="2"/>
              </a:rPr>
              <a:t></a:t>
            </a:r>
            <a:r>
              <a:rPr lang="en-US" sz="2800" b="1" dirty="0">
                <a:latin typeface="Arial" pitchFamily="34" charset="0"/>
                <a:cs typeface="Arial" pitchFamily="34" charset="0"/>
                <a:sym typeface="Symbol" pitchFamily="82" charset="2"/>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42844" y="500050"/>
            <a:ext cx="8648700" cy="1143000"/>
          </a:xfrm>
          <a:prstGeom prst="rect">
            <a:avLst/>
          </a:prstGeom>
          <a:noFill/>
          <a:ln/>
        </p:spPr>
        <p:txBody>
          <a:bodyPr vert="horz" lIns="90488" tIns="44450" rIns="90488" bIns="44450" rtlCol="0" anchor="ctr">
            <a:noAutofit/>
          </a:bodyPr>
          <a:lstStyle/>
          <a:p>
            <a:pPr marL="0" marR="0" lvl="0" indent="0" algn="ctr" defTabSz="914400" rtl="0" eaLnBrk="1" fontAlgn="auto" latinLnBrk="0" hangingPunct="1">
              <a:spcBef>
                <a:spcPct val="0"/>
              </a:spcBef>
              <a:spcAft>
                <a:spcPts val="0"/>
              </a:spcAft>
              <a:buClrTx/>
              <a:buSzTx/>
              <a:buFontTx/>
              <a:buNone/>
              <a:tabLst/>
              <a:defRPr/>
            </a:pPr>
            <a:r>
              <a:rPr kumimoji="0" lang="en-US" sz="4400" b="1" i="0" u="none" strike="noStrike" kern="1200" cap="none" spc="0" normalizeH="0" baseline="0" noProof="0" dirty="0" smtClean="0">
                <a:ln>
                  <a:noFill/>
                </a:ln>
                <a:solidFill>
                  <a:srgbClr val="C00000"/>
                </a:solidFill>
                <a:effectLst/>
                <a:uLnTx/>
                <a:uFillTx/>
                <a:latin typeface="Arial" pitchFamily="34" charset="0"/>
                <a:ea typeface="+mj-ea"/>
                <a:cs typeface="Arial" pitchFamily="34" charset="0"/>
              </a:rPr>
              <a:t>Two-tailed, Right-tailed,</a:t>
            </a:r>
            <a:br>
              <a:rPr kumimoji="0" lang="en-US" sz="4400" b="1" i="0" u="none" strike="noStrike" kern="1200" cap="none" spc="0" normalizeH="0" baseline="0" noProof="0" dirty="0" smtClean="0">
                <a:ln>
                  <a:noFill/>
                </a:ln>
                <a:solidFill>
                  <a:srgbClr val="C00000"/>
                </a:solidFill>
                <a:effectLst/>
                <a:uLnTx/>
                <a:uFillTx/>
                <a:latin typeface="Arial" pitchFamily="34" charset="0"/>
                <a:ea typeface="+mj-ea"/>
                <a:cs typeface="Arial" pitchFamily="34" charset="0"/>
              </a:rPr>
            </a:br>
            <a:r>
              <a:rPr kumimoji="0" lang="en-US" sz="4400" b="1" i="0" u="none" strike="noStrike" kern="1200" cap="none" spc="0" normalizeH="0" baseline="0" noProof="0" dirty="0" smtClean="0">
                <a:ln>
                  <a:noFill/>
                </a:ln>
                <a:solidFill>
                  <a:srgbClr val="C00000"/>
                </a:solidFill>
                <a:effectLst/>
                <a:uLnTx/>
                <a:uFillTx/>
                <a:latin typeface="Arial" pitchFamily="34" charset="0"/>
                <a:ea typeface="+mj-ea"/>
                <a:cs typeface="Arial" pitchFamily="34" charset="0"/>
              </a:rPr>
              <a:t>Left-tailed Tests</a:t>
            </a:r>
            <a:endParaRPr kumimoji="0" lang="en-US" sz="4400" b="1" i="0" u="none" strike="noStrike" kern="1200" cap="none" spc="0" normalizeH="0" baseline="0" noProof="0" dirty="0">
              <a:ln>
                <a:noFill/>
              </a:ln>
              <a:solidFill>
                <a:srgbClr val="C00000"/>
              </a:solidFill>
              <a:effectLst/>
              <a:uLnTx/>
              <a:uFillTx/>
              <a:latin typeface="Arial" pitchFamily="34" charset="0"/>
              <a:ea typeface="+mj-ea"/>
              <a:cs typeface="Arial" pitchFamily="34" charset="0"/>
            </a:endParaRPr>
          </a:p>
        </p:txBody>
      </p:sp>
      <p:sp>
        <p:nvSpPr>
          <p:cNvPr id="5" name="Rectangle 3"/>
          <p:cNvSpPr txBox="1">
            <a:spLocks noChangeArrowheads="1"/>
          </p:cNvSpPr>
          <p:nvPr/>
        </p:nvSpPr>
        <p:spPr bwMode="auto">
          <a:xfrm>
            <a:off x="571472" y="2714620"/>
            <a:ext cx="8147050" cy="1752600"/>
          </a:xfrm>
          <a:prstGeom prst="rect">
            <a:avLst/>
          </a:prstGeom>
          <a:noFill/>
          <a:ln w="12700">
            <a:miter lim="800000"/>
            <a:headEnd/>
            <a:tailEnd/>
          </a:ln>
        </p:spPr>
        <p:txBody>
          <a:bodyPr vert="horz" wrap="square" lIns="90488" tIns="44450" rIns="90488" bIns="44450" numCol="1" rtlCol="0" anchor="t" anchorCtr="0" compatLnSpc="1">
            <a:prstTxWarp prst="textNoShape">
              <a:avLst/>
            </a:prstTxWarp>
            <a:normAutofit/>
          </a:bodyPr>
          <a:lstStyle/>
          <a:p>
            <a:pPr marR="0" lvl="0" algn="just" defTabSz="914400" rtl="0" eaLnBrk="1" fontAlgn="auto" latinLnBrk="0" hangingPunct="1">
              <a:lnSpc>
                <a:spcPct val="150000"/>
              </a:lnSpc>
              <a:spcBef>
                <a:spcPct val="0"/>
              </a:spcBef>
              <a:spcAft>
                <a:spcPts val="0"/>
              </a:spcAft>
              <a:buClrTx/>
              <a:buSzTx/>
              <a:tabLst/>
              <a:defRPr/>
            </a:pPr>
            <a:r>
              <a:rPr kumimoji="0" lang="en-US" sz="3200" b="1" i="0" u="none" strike="noStrike" kern="1200" cap="none" spc="0" normalizeH="0" baseline="0" noProof="0" dirty="0" smtClean="0">
                <a:ln>
                  <a:noFill/>
                </a:ln>
                <a:solidFill>
                  <a:schemeClr val="tx1"/>
                </a:solidFill>
                <a:effectLst/>
                <a:uLnTx/>
                <a:uFillTx/>
                <a:latin typeface="Arial" pitchFamily="34" charset="0"/>
                <a:ea typeface="+mn-ea"/>
                <a:cs typeface="+mn-cs"/>
              </a:rPr>
              <a:t>The </a:t>
            </a:r>
            <a:r>
              <a:rPr kumimoji="0" lang="en-US" sz="3200" b="1" i="0" u="none" strike="noStrike" kern="1200" cap="none" spc="0" normalizeH="0" baseline="0" noProof="0" dirty="0" smtClean="0">
                <a:ln>
                  <a:noFill/>
                </a:ln>
                <a:solidFill>
                  <a:schemeClr val="hlink"/>
                </a:solidFill>
                <a:effectLst/>
                <a:uLnTx/>
                <a:uFillTx/>
                <a:latin typeface="Arial" pitchFamily="34" charset="0"/>
                <a:ea typeface="+mn-ea"/>
                <a:cs typeface="+mn-cs"/>
              </a:rPr>
              <a:t>tails</a:t>
            </a:r>
            <a:r>
              <a:rPr kumimoji="0" lang="en-US" sz="3200" b="1" i="0" u="none" strike="noStrike" kern="1200" cap="none" spc="0" normalizeH="0" baseline="0" noProof="0" dirty="0" smtClean="0">
                <a:ln>
                  <a:noFill/>
                </a:ln>
                <a:solidFill>
                  <a:schemeClr val="tx1"/>
                </a:solidFill>
                <a:effectLst/>
                <a:uLnTx/>
                <a:uFillTx/>
                <a:latin typeface="Arial" pitchFamily="34" charset="0"/>
                <a:ea typeface="+mn-ea"/>
                <a:cs typeface="+mn-cs"/>
              </a:rPr>
              <a:t> in a distribution are the extreme regions bounded by critical values.</a:t>
            </a:r>
            <a:endParaRPr kumimoji="0" lang="en-US" sz="3200" b="1" i="0" u="none" strike="noStrike" kern="1200" cap="none" spc="0" normalizeH="0" baseline="0" noProof="0" dirty="0">
              <a:ln>
                <a:noFill/>
              </a:ln>
              <a:solidFill>
                <a:schemeClr val="tx1"/>
              </a:solidFill>
              <a:effectLst/>
              <a:uLnTx/>
              <a:uFillTx/>
              <a:latin typeface="Arial" pitchFamily="34" charset="0"/>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47700" y="-24"/>
            <a:ext cx="7772400" cy="769937"/>
          </a:xfrm>
          <a:noFill/>
          <a:ln/>
        </p:spPr>
        <p:txBody>
          <a:bodyPr lIns="90488" tIns="44450" rIns="90488" bIns="44450"/>
          <a:lstStyle/>
          <a:p>
            <a:r>
              <a:rPr lang="en-US" b="1" dirty="0">
                <a:solidFill>
                  <a:srgbClr val="C00000"/>
                </a:solidFill>
                <a:latin typeface="Arial" pitchFamily="34" charset="0"/>
                <a:cs typeface="Arial" pitchFamily="34" charset="0"/>
              </a:rPr>
              <a:t>Two-tailed Test</a:t>
            </a:r>
          </a:p>
        </p:txBody>
      </p:sp>
      <p:sp>
        <p:nvSpPr>
          <p:cNvPr id="5" name="Rectangle 3"/>
          <p:cNvSpPr txBox="1">
            <a:spLocks noChangeArrowheads="1"/>
          </p:cNvSpPr>
          <p:nvPr/>
        </p:nvSpPr>
        <p:spPr bwMode="auto">
          <a:xfrm>
            <a:off x="2087563" y="1306513"/>
            <a:ext cx="2482850" cy="1431925"/>
          </a:xfrm>
          <a:prstGeom prst="rect">
            <a:avLst/>
          </a:prstGeom>
          <a:noFill/>
          <a:ln w="12700">
            <a:miter lim="800000"/>
            <a:headEnd/>
            <a:tailEnd/>
          </a:ln>
        </p:spPr>
        <p:txBody>
          <a:bodyPr vert="horz" wrap="square" lIns="90488" tIns="44450" rIns="90488" bIns="44450" numCol="1" rtlCol="0" anchor="t" anchorCtr="0" compatLnSpc="1">
            <a:prstTxWarp prst="textNoShape">
              <a:avLst/>
            </a:prstTxWarp>
            <a:normAutofit/>
          </a:bodyPr>
          <a:lstStyle/>
          <a:p>
            <a:pPr marL="342900" marR="0" lvl="0" indent="-342900" algn="l" defTabSz="914400" rtl="0" eaLnBrk="1" fontAlgn="auto" latinLnBrk="0" hangingPunct="1">
              <a:lnSpc>
                <a:spcPct val="95000"/>
              </a:lnSpc>
              <a:spcBef>
                <a:spcPct val="10000"/>
              </a:spcBef>
              <a:spcAft>
                <a:spcPct val="10000"/>
              </a:spcAft>
              <a:buClrTx/>
              <a:buSzTx/>
              <a:buFontTx/>
              <a:buNone/>
              <a:tabLst/>
              <a:defRPr/>
            </a:pPr>
            <a:r>
              <a:rPr kumimoji="0" lang="en-US" sz="3600" b="1" i="1" u="none" strike="noStrike" kern="1200" cap="none" spc="0" normalizeH="0" baseline="0" noProof="0" dirty="0" smtClean="0">
                <a:ln>
                  <a:noFill/>
                </a:ln>
                <a:solidFill>
                  <a:schemeClr val="tx1"/>
                </a:solidFill>
                <a:effectLst/>
                <a:uLnTx/>
                <a:uFillTx/>
                <a:latin typeface="Arial" pitchFamily="34" charset="0"/>
                <a:ea typeface="+mn-ea"/>
                <a:cs typeface="+mn-cs"/>
              </a:rPr>
              <a:t>H</a:t>
            </a:r>
            <a:r>
              <a:rPr kumimoji="0" lang="en-US" sz="3600" b="1" i="0" u="none" strike="noStrike" kern="1200" cap="none" spc="0" normalizeH="0" baseline="-25000" noProof="0" dirty="0" smtClean="0">
                <a:ln>
                  <a:noFill/>
                </a:ln>
                <a:solidFill>
                  <a:schemeClr val="tx1"/>
                </a:solidFill>
                <a:effectLst/>
                <a:uLnTx/>
                <a:uFillTx/>
                <a:latin typeface="Arial" pitchFamily="34" charset="0"/>
                <a:ea typeface="+mn-ea"/>
                <a:cs typeface="+mn-cs"/>
              </a:rPr>
              <a:t>0</a:t>
            </a:r>
            <a:r>
              <a:rPr kumimoji="0" lang="en-US" sz="3600" b="1" i="0" u="none" strike="noStrike" kern="1200" cap="none" spc="0" normalizeH="0" baseline="0" noProof="0" dirty="0" smtClean="0">
                <a:ln>
                  <a:noFill/>
                </a:ln>
                <a:solidFill>
                  <a:schemeClr val="tx1"/>
                </a:solidFill>
                <a:effectLst/>
                <a:uLnTx/>
                <a:uFillTx/>
                <a:latin typeface="Arial" pitchFamily="34" charset="0"/>
                <a:ea typeface="+mn-ea"/>
                <a:cs typeface="+mn-cs"/>
              </a:rPr>
              <a:t>:  = </a:t>
            </a:r>
          </a:p>
          <a:p>
            <a:pPr marL="342900" marR="0" lvl="0" indent="-342900" algn="l" defTabSz="914400" rtl="0" eaLnBrk="1" fontAlgn="auto" latinLnBrk="0" hangingPunct="1">
              <a:lnSpc>
                <a:spcPct val="95000"/>
              </a:lnSpc>
              <a:spcBef>
                <a:spcPct val="10000"/>
              </a:spcBef>
              <a:spcAft>
                <a:spcPct val="10000"/>
              </a:spcAft>
              <a:buClrTx/>
              <a:buSzTx/>
              <a:buFontTx/>
              <a:buNone/>
              <a:tabLst/>
              <a:defRPr/>
            </a:pPr>
            <a:r>
              <a:rPr kumimoji="0" lang="en-US" sz="3600" b="1" i="1" u="none" strike="noStrike" kern="1200" cap="none" spc="0" normalizeH="0" baseline="0" noProof="0" dirty="0" smtClean="0">
                <a:ln>
                  <a:noFill/>
                </a:ln>
                <a:solidFill>
                  <a:schemeClr val="tx1"/>
                </a:solidFill>
                <a:effectLst/>
                <a:uLnTx/>
                <a:uFillTx/>
                <a:latin typeface="Arial" pitchFamily="34" charset="0"/>
                <a:ea typeface="+mn-ea"/>
                <a:cs typeface="+mn-cs"/>
              </a:rPr>
              <a:t>H</a:t>
            </a:r>
            <a:r>
              <a:rPr kumimoji="0" lang="en-US" sz="3600" b="1" i="0" u="none" strike="noStrike" kern="1200" cap="none" spc="0" normalizeH="0" baseline="-25000" noProof="0" dirty="0" smtClean="0">
                <a:ln>
                  <a:noFill/>
                </a:ln>
                <a:solidFill>
                  <a:schemeClr val="tx1"/>
                </a:solidFill>
                <a:effectLst/>
                <a:uLnTx/>
                <a:uFillTx/>
                <a:latin typeface="Arial" pitchFamily="34" charset="0"/>
                <a:ea typeface="+mn-ea"/>
                <a:cs typeface="+mn-cs"/>
              </a:rPr>
              <a:t>1</a:t>
            </a:r>
            <a:r>
              <a:rPr kumimoji="0" lang="en-US" sz="3600" b="1" i="0" u="none" strike="noStrike" kern="1200" cap="none" spc="0" normalizeH="0" baseline="0" noProof="0" dirty="0" smtClean="0">
                <a:ln>
                  <a:noFill/>
                </a:ln>
                <a:solidFill>
                  <a:schemeClr val="tx1"/>
                </a:solidFill>
                <a:effectLst/>
                <a:uLnTx/>
                <a:uFillTx/>
                <a:latin typeface="Arial" pitchFamily="34" charset="0"/>
                <a:ea typeface="+mn-ea"/>
                <a:cs typeface="+mn-cs"/>
              </a:rPr>
              <a:t>:  </a:t>
            </a:r>
            <a:r>
              <a:rPr kumimoji="0" lang="en-US" sz="4400" b="1" i="0" u="none" strike="noStrike" kern="1200" cap="none" spc="0" normalizeH="0" baseline="0" noProof="0" dirty="0" smtClean="0">
                <a:ln>
                  <a:noFill/>
                </a:ln>
                <a:solidFill>
                  <a:schemeClr val="tx1"/>
                </a:solidFill>
                <a:effectLst/>
                <a:uLnTx/>
                <a:uFillTx/>
                <a:latin typeface="Arial" pitchFamily="34" charset="0"/>
                <a:ea typeface="+mn-ea"/>
                <a:cs typeface="+mn-cs"/>
                <a:sym typeface="Symbol" pitchFamily="82" charset="2"/>
              </a:rPr>
              <a:t></a:t>
            </a:r>
            <a:r>
              <a:rPr kumimoji="0" lang="en-US" sz="3600" b="1" i="0" u="none" strike="noStrike" kern="1200" cap="none" spc="0" normalizeH="0" baseline="0" noProof="0" dirty="0" smtClean="0">
                <a:ln>
                  <a:noFill/>
                </a:ln>
                <a:solidFill>
                  <a:schemeClr val="tx1"/>
                </a:solidFill>
                <a:effectLst/>
                <a:uLnTx/>
                <a:uFillTx/>
                <a:latin typeface="Arial" pitchFamily="34" charset="0"/>
                <a:ea typeface="+mn-ea"/>
                <a:cs typeface="+mn-cs"/>
              </a:rPr>
              <a:t> </a:t>
            </a:r>
            <a:endParaRPr kumimoji="0" lang="en-US" sz="3600" b="1" i="0" u="none" strike="noStrike" kern="1200" cap="none" spc="0" normalizeH="0" baseline="0" noProof="0" dirty="0">
              <a:ln>
                <a:noFill/>
              </a:ln>
              <a:solidFill>
                <a:schemeClr val="tx1"/>
              </a:solidFill>
              <a:effectLst/>
              <a:uLnTx/>
              <a:uFillTx/>
              <a:latin typeface="Arial" pitchFamily="34" charset="0"/>
              <a:ea typeface="+mn-ea"/>
              <a:cs typeface="+mn-cs"/>
            </a:endParaRPr>
          </a:p>
        </p:txBody>
      </p:sp>
      <p:sp>
        <p:nvSpPr>
          <p:cNvPr id="6" name="Rectangle 30"/>
          <p:cNvSpPr>
            <a:spLocks noChangeArrowheads="1"/>
          </p:cNvSpPr>
          <p:nvPr/>
        </p:nvSpPr>
        <p:spPr bwMode="auto">
          <a:xfrm>
            <a:off x="4643438" y="1333484"/>
            <a:ext cx="4308502" cy="809965"/>
          </a:xfrm>
          <a:prstGeom prst="rect">
            <a:avLst/>
          </a:prstGeom>
          <a:noFill/>
          <a:ln w="12700">
            <a:noFill/>
            <a:miter lim="800000"/>
            <a:headEnd/>
            <a:tailEnd/>
          </a:ln>
          <a:effectLst/>
        </p:spPr>
        <p:txBody>
          <a:bodyPr wrap="square" lIns="90488" tIns="44450" rIns="90488" bIns="44450">
            <a:spAutoFit/>
          </a:bodyPr>
          <a:lstStyle/>
          <a:p>
            <a:pPr algn="just">
              <a:lnSpc>
                <a:spcPct val="90000"/>
              </a:lnSpc>
            </a:pPr>
            <a:r>
              <a:rPr lang="en-US" sz="3200" i="1" dirty="0">
                <a:latin typeface="Symbol" pitchFamily="82" charset="2"/>
              </a:rPr>
              <a:t></a:t>
            </a:r>
            <a:r>
              <a:rPr lang="en-US" dirty="0"/>
              <a:t> </a:t>
            </a:r>
            <a:r>
              <a:rPr lang="en-US" sz="2000" b="1" dirty="0">
                <a:latin typeface="Arial" pitchFamily="34" charset="0"/>
                <a:cs typeface="Arial" pitchFamily="34" charset="0"/>
              </a:rPr>
              <a:t>is divided equally </a:t>
            </a:r>
            <a:r>
              <a:rPr lang="en-US" sz="2000" b="1" dirty="0" smtClean="0">
                <a:latin typeface="Arial" pitchFamily="34" charset="0"/>
                <a:cs typeface="Arial" pitchFamily="34" charset="0"/>
              </a:rPr>
              <a:t>between the </a:t>
            </a:r>
            <a:r>
              <a:rPr lang="en-US" sz="2000" b="1" dirty="0">
                <a:latin typeface="Arial" pitchFamily="34" charset="0"/>
                <a:cs typeface="Arial" pitchFamily="34" charset="0"/>
              </a:rPr>
              <a:t>two tails of the critical </a:t>
            </a:r>
            <a:r>
              <a:rPr lang="en-US" sz="2000" b="1" dirty="0" smtClean="0">
                <a:latin typeface="Arial" pitchFamily="34" charset="0"/>
                <a:cs typeface="Arial" pitchFamily="34" charset="0"/>
              </a:rPr>
              <a:t>region</a:t>
            </a:r>
            <a:endParaRPr lang="en-US" sz="2000" b="1" dirty="0">
              <a:latin typeface="Arial" pitchFamily="34" charset="0"/>
              <a:cs typeface="Arial" pitchFamily="34" charset="0"/>
            </a:endParaRPr>
          </a:p>
        </p:txBody>
      </p:sp>
      <p:grpSp>
        <p:nvGrpSpPr>
          <p:cNvPr id="7" name="Group 51"/>
          <p:cNvGrpSpPr>
            <a:grpSpLocks/>
          </p:cNvGrpSpPr>
          <p:nvPr/>
        </p:nvGrpSpPr>
        <p:grpSpPr bwMode="auto">
          <a:xfrm>
            <a:off x="722313" y="2547937"/>
            <a:ext cx="5159375" cy="809625"/>
            <a:chOff x="231" y="1440"/>
            <a:chExt cx="3250" cy="510"/>
          </a:xfrm>
        </p:grpSpPr>
        <p:sp>
          <p:nvSpPr>
            <p:cNvPr id="8" name="Rectangle 4"/>
            <p:cNvSpPr>
              <a:spLocks noChangeArrowheads="1"/>
            </p:cNvSpPr>
            <p:nvPr/>
          </p:nvSpPr>
          <p:spPr bwMode="auto">
            <a:xfrm>
              <a:off x="386" y="1736"/>
              <a:ext cx="2300" cy="214"/>
            </a:xfrm>
            <a:prstGeom prst="rect">
              <a:avLst/>
            </a:prstGeom>
            <a:noFill/>
            <a:ln w="12700">
              <a:noFill/>
              <a:miter lim="800000"/>
              <a:headEnd/>
              <a:tailEnd/>
            </a:ln>
            <a:effectLst/>
          </p:spPr>
          <p:txBody>
            <a:bodyPr wrap="none" lIns="90488" tIns="44450" rIns="90488" bIns="44450">
              <a:spAutoFit/>
            </a:bodyPr>
            <a:lstStyle/>
            <a:p>
              <a:pPr>
                <a:lnSpc>
                  <a:spcPct val="90000"/>
                </a:lnSpc>
              </a:pPr>
              <a:r>
                <a:rPr lang="en-US" b="1" dirty="0">
                  <a:latin typeface="Arial" pitchFamily="34" charset="0"/>
                  <a:cs typeface="Arial" pitchFamily="34" charset="0"/>
                </a:rPr>
                <a:t>Means less than or greater than</a:t>
              </a:r>
            </a:p>
          </p:txBody>
        </p:sp>
        <p:sp>
          <p:nvSpPr>
            <p:cNvPr id="9" name="Freeform 5"/>
            <p:cNvSpPr>
              <a:spLocks/>
            </p:cNvSpPr>
            <p:nvPr/>
          </p:nvSpPr>
          <p:spPr bwMode="auto">
            <a:xfrm>
              <a:off x="231" y="1669"/>
              <a:ext cx="3250" cy="186"/>
            </a:xfrm>
            <a:custGeom>
              <a:avLst/>
              <a:gdLst/>
              <a:ahLst/>
              <a:cxnLst>
                <a:cxn ang="0">
                  <a:pos x="0" y="185"/>
                </a:cxn>
                <a:cxn ang="0">
                  <a:pos x="0" y="0"/>
                </a:cxn>
                <a:cxn ang="0">
                  <a:pos x="3249" y="0"/>
                </a:cxn>
                <a:cxn ang="0">
                  <a:pos x="3249" y="158"/>
                </a:cxn>
              </a:cxnLst>
              <a:rect l="0" t="0" r="r" b="b"/>
              <a:pathLst>
                <a:path w="3250" h="186">
                  <a:moveTo>
                    <a:pt x="0" y="185"/>
                  </a:moveTo>
                  <a:lnTo>
                    <a:pt x="0" y="0"/>
                  </a:lnTo>
                  <a:lnTo>
                    <a:pt x="3249" y="0"/>
                  </a:lnTo>
                  <a:lnTo>
                    <a:pt x="3249" y="158"/>
                  </a:lnTo>
                </a:path>
              </a:pathLst>
            </a:custGeom>
            <a:noFill/>
            <a:ln w="50800" cap="rnd" cmpd="sng">
              <a:solidFill>
                <a:schemeClr val="hlink"/>
              </a:solidFill>
              <a:prstDash val="solid"/>
              <a:round/>
              <a:headEnd type="none" w="med" len="med"/>
              <a:tailEnd type="none" w="med" len="med"/>
            </a:ln>
            <a:effectLst/>
          </p:spPr>
          <p:txBody>
            <a:bodyPr/>
            <a:lstStyle/>
            <a:p>
              <a:endParaRPr lang="en-IN"/>
            </a:p>
          </p:txBody>
        </p:sp>
        <p:sp>
          <p:nvSpPr>
            <p:cNvPr id="10" name="Line 31"/>
            <p:cNvSpPr>
              <a:spLocks noChangeShapeType="1"/>
            </p:cNvSpPr>
            <p:nvPr/>
          </p:nvSpPr>
          <p:spPr bwMode="auto">
            <a:xfrm flipV="1">
              <a:off x="1872" y="1440"/>
              <a:ext cx="0" cy="240"/>
            </a:xfrm>
            <a:prstGeom prst="line">
              <a:avLst/>
            </a:prstGeom>
            <a:noFill/>
            <a:ln w="50800">
              <a:solidFill>
                <a:schemeClr val="hlink"/>
              </a:solidFill>
              <a:round/>
              <a:headEnd/>
              <a:tailEnd type="triangle" w="med" len="med"/>
            </a:ln>
            <a:effectLst/>
          </p:spPr>
          <p:txBody>
            <a:bodyPr wrap="none" anchor="ctr"/>
            <a:lstStyle/>
            <a:p>
              <a:endParaRPr lang="en-IN"/>
            </a:p>
          </p:txBody>
        </p:sp>
      </p:grpSp>
      <p:grpSp>
        <p:nvGrpSpPr>
          <p:cNvPr id="11" name="Group 50"/>
          <p:cNvGrpSpPr>
            <a:grpSpLocks/>
          </p:cNvGrpSpPr>
          <p:nvPr/>
        </p:nvGrpSpPr>
        <p:grpSpPr bwMode="auto">
          <a:xfrm>
            <a:off x="2044700" y="3675085"/>
            <a:ext cx="5657850" cy="2968625"/>
            <a:chOff x="1024" y="1954"/>
            <a:chExt cx="3564" cy="1870"/>
          </a:xfrm>
        </p:grpSpPr>
        <p:pic>
          <p:nvPicPr>
            <p:cNvPr id="12" name="Picture 47" descr="7_05_1"/>
            <p:cNvPicPr>
              <a:picLocks noChangeAspect="1" noChangeArrowheads="1"/>
            </p:cNvPicPr>
            <p:nvPr/>
          </p:nvPicPr>
          <p:blipFill>
            <a:blip r:embed="rId2"/>
            <a:srcRect/>
            <a:stretch>
              <a:fillRect/>
            </a:stretch>
          </p:blipFill>
          <p:spPr bwMode="auto">
            <a:xfrm>
              <a:off x="1024" y="1954"/>
              <a:ext cx="3564" cy="1870"/>
            </a:xfrm>
            <a:prstGeom prst="rect">
              <a:avLst/>
            </a:prstGeom>
            <a:noFill/>
            <a:ln w="9525">
              <a:noFill/>
              <a:miter lim="800000"/>
              <a:headEnd/>
              <a:tailEnd/>
            </a:ln>
          </p:spPr>
        </p:pic>
        <p:grpSp>
          <p:nvGrpSpPr>
            <p:cNvPr id="13" name="Group 48"/>
            <p:cNvGrpSpPr>
              <a:grpSpLocks/>
            </p:cNvGrpSpPr>
            <p:nvPr/>
          </p:nvGrpSpPr>
          <p:grpSpPr bwMode="auto">
            <a:xfrm>
              <a:off x="1152" y="3504"/>
              <a:ext cx="673" cy="120"/>
              <a:chOff x="1152" y="3504"/>
              <a:chExt cx="673" cy="120"/>
            </a:xfrm>
          </p:grpSpPr>
          <p:sp>
            <p:nvSpPr>
              <p:cNvPr id="17" name="Line 32"/>
              <p:cNvSpPr>
                <a:spLocks noChangeShapeType="1"/>
              </p:cNvSpPr>
              <p:nvPr/>
            </p:nvSpPr>
            <p:spPr bwMode="auto">
              <a:xfrm flipH="1">
                <a:off x="1152" y="3600"/>
                <a:ext cx="672" cy="0"/>
              </a:xfrm>
              <a:prstGeom prst="line">
                <a:avLst/>
              </a:prstGeom>
              <a:noFill/>
              <a:ln w="57150">
                <a:solidFill>
                  <a:schemeClr val="hlink"/>
                </a:solidFill>
                <a:round/>
                <a:headEnd/>
                <a:tailEnd type="triangle" w="med" len="med"/>
              </a:ln>
              <a:effectLst/>
            </p:spPr>
            <p:txBody>
              <a:bodyPr wrap="none" anchor="ctr"/>
              <a:lstStyle/>
              <a:p>
                <a:endParaRPr lang="en-IN"/>
              </a:p>
            </p:txBody>
          </p:sp>
          <p:sp>
            <p:nvSpPr>
              <p:cNvPr id="18" name="Freeform 33"/>
              <p:cNvSpPr>
                <a:spLocks/>
              </p:cNvSpPr>
              <p:nvPr/>
            </p:nvSpPr>
            <p:spPr bwMode="auto">
              <a:xfrm>
                <a:off x="1824" y="3504"/>
                <a:ext cx="1" cy="120"/>
              </a:xfrm>
              <a:custGeom>
                <a:avLst/>
                <a:gdLst/>
                <a:ahLst/>
                <a:cxnLst>
                  <a:cxn ang="0">
                    <a:pos x="0" y="0"/>
                  </a:cxn>
                  <a:cxn ang="0">
                    <a:pos x="0" y="120"/>
                  </a:cxn>
                </a:cxnLst>
                <a:rect l="0" t="0" r="r" b="b"/>
                <a:pathLst>
                  <a:path w="1" h="120">
                    <a:moveTo>
                      <a:pt x="0" y="0"/>
                    </a:moveTo>
                    <a:lnTo>
                      <a:pt x="0" y="120"/>
                    </a:lnTo>
                  </a:path>
                </a:pathLst>
              </a:custGeom>
              <a:noFill/>
              <a:ln w="57150" cap="flat" cmpd="sng">
                <a:solidFill>
                  <a:schemeClr val="hlink"/>
                </a:solidFill>
                <a:prstDash val="solid"/>
                <a:round/>
                <a:headEnd type="none" w="med" len="med"/>
                <a:tailEnd type="none" w="med" len="med"/>
              </a:ln>
              <a:effectLst/>
            </p:spPr>
            <p:txBody>
              <a:bodyPr wrap="none" anchor="ctr"/>
              <a:lstStyle/>
              <a:p>
                <a:endParaRPr lang="en-IN"/>
              </a:p>
            </p:txBody>
          </p:sp>
        </p:grpSp>
        <p:grpSp>
          <p:nvGrpSpPr>
            <p:cNvPr id="14" name="Group 49"/>
            <p:cNvGrpSpPr>
              <a:grpSpLocks/>
            </p:cNvGrpSpPr>
            <p:nvPr/>
          </p:nvGrpSpPr>
          <p:grpSpPr bwMode="auto">
            <a:xfrm>
              <a:off x="3787" y="3509"/>
              <a:ext cx="677" cy="115"/>
              <a:chOff x="3787" y="3509"/>
              <a:chExt cx="677" cy="115"/>
            </a:xfrm>
          </p:grpSpPr>
          <p:sp>
            <p:nvSpPr>
              <p:cNvPr id="15" name="Line 37"/>
              <p:cNvSpPr>
                <a:spLocks noChangeShapeType="1"/>
              </p:cNvSpPr>
              <p:nvPr/>
            </p:nvSpPr>
            <p:spPr bwMode="auto">
              <a:xfrm>
                <a:off x="3792" y="3600"/>
                <a:ext cx="672" cy="0"/>
              </a:xfrm>
              <a:prstGeom prst="line">
                <a:avLst/>
              </a:prstGeom>
              <a:noFill/>
              <a:ln w="57150">
                <a:solidFill>
                  <a:schemeClr val="hlink"/>
                </a:solidFill>
                <a:round/>
                <a:headEnd/>
                <a:tailEnd type="triangle" w="med" len="med"/>
              </a:ln>
              <a:effectLst/>
            </p:spPr>
            <p:txBody>
              <a:bodyPr wrap="none" anchor="ctr"/>
              <a:lstStyle/>
              <a:p>
                <a:endParaRPr lang="en-IN"/>
              </a:p>
            </p:txBody>
          </p:sp>
          <p:sp>
            <p:nvSpPr>
              <p:cNvPr id="16" name="Freeform 39"/>
              <p:cNvSpPr>
                <a:spLocks/>
              </p:cNvSpPr>
              <p:nvPr/>
            </p:nvSpPr>
            <p:spPr bwMode="auto">
              <a:xfrm>
                <a:off x="3787" y="3509"/>
                <a:ext cx="1" cy="115"/>
              </a:xfrm>
              <a:custGeom>
                <a:avLst/>
                <a:gdLst/>
                <a:ahLst/>
                <a:cxnLst>
                  <a:cxn ang="0">
                    <a:pos x="0" y="0"/>
                  </a:cxn>
                  <a:cxn ang="0">
                    <a:pos x="0" y="115"/>
                  </a:cxn>
                </a:cxnLst>
                <a:rect l="0" t="0" r="r" b="b"/>
                <a:pathLst>
                  <a:path w="1" h="115">
                    <a:moveTo>
                      <a:pt x="0" y="0"/>
                    </a:moveTo>
                    <a:lnTo>
                      <a:pt x="0" y="115"/>
                    </a:lnTo>
                  </a:path>
                </a:pathLst>
              </a:custGeom>
              <a:noFill/>
              <a:ln w="57150" cap="flat" cmpd="sng">
                <a:solidFill>
                  <a:schemeClr val="hlink"/>
                </a:solidFill>
                <a:prstDash val="solid"/>
                <a:round/>
                <a:headEnd type="none" w="med" len="med"/>
                <a:tailEnd type="none" w="med" len="med"/>
              </a:ln>
              <a:effectLst/>
            </p:spPr>
            <p:txBody>
              <a:bodyPr wrap="none" anchor="ctr"/>
              <a:lstStyle/>
              <a:p>
                <a:endParaRPr lang="en-IN"/>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47700" y="215900"/>
            <a:ext cx="7772400" cy="685800"/>
          </a:xfrm>
          <a:noFill/>
          <a:ln/>
        </p:spPr>
        <p:txBody>
          <a:bodyPr lIns="90488" tIns="44450" rIns="90488" bIns="44450">
            <a:normAutofit fontScale="90000"/>
          </a:bodyPr>
          <a:lstStyle/>
          <a:p>
            <a:r>
              <a:rPr lang="en-US" b="1" dirty="0">
                <a:solidFill>
                  <a:srgbClr val="C00000"/>
                </a:solidFill>
                <a:latin typeface="Arial" pitchFamily="34" charset="0"/>
                <a:cs typeface="Arial" pitchFamily="34" charset="0"/>
              </a:rPr>
              <a:t>Right-tailed Test</a:t>
            </a:r>
          </a:p>
        </p:txBody>
      </p:sp>
      <p:sp>
        <p:nvSpPr>
          <p:cNvPr id="5" name="Rectangle 3"/>
          <p:cNvSpPr txBox="1">
            <a:spLocks noChangeArrowheads="1"/>
          </p:cNvSpPr>
          <p:nvPr/>
        </p:nvSpPr>
        <p:spPr bwMode="auto">
          <a:xfrm>
            <a:off x="2528888" y="1489076"/>
            <a:ext cx="1903412" cy="1828800"/>
          </a:xfrm>
          <a:prstGeom prst="rect">
            <a:avLst/>
          </a:prstGeom>
          <a:noFill/>
          <a:ln w="12700">
            <a:miter lim="800000"/>
            <a:headEnd/>
            <a:tailEnd/>
          </a:ln>
        </p:spPr>
        <p:txBody>
          <a:bodyPr vert="horz" wrap="square" lIns="90488" tIns="44450" rIns="90488" bIns="44450" numCol="1" rtlCol="0" anchor="t" anchorCtr="0" compatLnSpc="1">
            <a:prstTxWarp prst="textNoShape">
              <a:avLst/>
            </a:prstTxWarp>
            <a:normAutofit/>
          </a:bodyPr>
          <a:lstStyle/>
          <a:p>
            <a:pPr marL="342900" marR="0" lvl="0" indent="-342900" algn="l" defTabSz="914400" rtl="0" eaLnBrk="1" fontAlgn="auto" latinLnBrk="0" hangingPunct="1">
              <a:lnSpc>
                <a:spcPct val="95000"/>
              </a:lnSpc>
              <a:spcBef>
                <a:spcPct val="30000"/>
              </a:spcBef>
              <a:spcAft>
                <a:spcPct val="30000"/>
              </a:spcAft>
              <a:buClrTx/>
              <a:buSzTx/>
              <a:buFontTx/>
              <a:buNone/>
              <a:tabLst/>
              <a:defRPr/>
            </a:pPr>
            <a:r>
              <a:rPr kumimoji="0" lang="en-US" sz="3600" b="1" i="1" u="none" strike="noStrike" kern="1200" cap="none" spc="0" normalizeH="0" baseline="0" noProof="0" smtClean="0">
                <a:ln>
                  <a:noFill/>
                </a:ln>
                <a:solidFill>
                  <a:schemeClr val="tx1"/>
                </a:solidFill>
                <a:effectLst/>
                <a:uLnTx/>
                <a:uFillTx/>
                <a:latin typeface="Arial" pitchFamily="34" charset="0"/>
                <a:cs typeface="Arial" pitchFamily="34" charset="0"/>
              </a:rPr>
              <a:t>H</a:t>
            </a:r>
            <a:r>
              <a:rPr kumimoji="0" lang="en-US" sz="3600" b="1" i="0" u="none" strike="noStrike" kern="1200" cap="none" spc="0" normalizeH="0" baseline="-25000" noProof="0" smtClean="0">
                <a:ln>
                  <a:noFill/>
                </a:ln>
                <a:solidFill>
                  <a:schemeClr val="tx1"/>
                </a:solidFill>
                <a:effectLst/>
                <a:uLnTx/>
                <a:uFillTx/>
                <a:latin typeface="Arial" pitchFamily="34" charset="0"/>
                <a:cs typeface="Arial" pitchFamily="34" charset="0"/>
              </a:rPr>
              <a:t>0</a:t>
            </a:r>
            <a:r>
              <a:rPr kumimoji="0" lang="en-US" sz="3600" b="1" i="0" u="none" strike="noStrike" kern="1200" cap="none" spc="0" normalizeH="0" baseline="0" noProof="0" smtClean="0">
                <a:ln>
                  <a:noFill/>
                </a:ln>
                <a:solidFill>
                  <a:schemeClr val="tx1"/>
                </a:solidFill>
                <a:effectLst/>
                <a:uLnTx/>
                <a:uFillTx/>
                <a:latin typeface="Arial" pitchFamily="34" charset="0"/>
                <a:cs typeface="Arial" pitchFamily="34" charset="0"/>
              </a:rPr>
              <a:t>:  </a:t>
            </a:r>
            <a:r>
              <a:rPr kumimoji="0" lang="en-US" sz="3600" b="1" i="0" u="none" strike="noStrike" kern="1200" cap="none" spc="0" normalizeH="0" baseline="0" noProof="0" smtClean="0">
                <a:ln>
                  <a:noFill/>
                </a:ln>
                <a:solidFill>
                  <a:schemeClr val="tx1"/>
                </a:solidFill>
                <a:effectLst/>
                <a:uLnTx/>
                <a:uFillTx/>
                <a:latin typeface="Arial" pitchFamily="34" charset="0"/>
                <a:cs typeface="Arial" pitchFamily="34" charset="0"/>
                <a:sym typeface="Symbol" pitchFamily="82" charset="2"/>
              </a:rPr>
              <a:t>=</a:t>
            </a:r>
            <a:r>
              <a:rPr kumimoji="0" lang="en-US" sz="3600" b="1" i="0" u="none" strike="noStrike" kern="1200" cap="none" spc="0" normalizeH="0" baseline="0" noProof="0" smtClean="0">
                <a:ln>
                  <a:noFill/>
                </a:ln>
                <a:solidFill>
                  <a:schemeClr val="tx1"/>
                </a:solidFill>
                <a:effectLst/>
                <a:uLnTx/>
                <a:uFillTx/>
                <a:latin typeface="Arial" pitchFamily="34" charset="0"/>
                <a:cs typeface="Arial" pitchFamily="34" charset="0"/>
              </a:rPr>
              <a:t> </a:t>
            </a:r>
          </a:p>
          <a:p>
            <a:pPr marL="342900" marR="0" lvl="0" indent="-342900" algn="l" defTabSz="914400" rtl="0" eaLnBrk="1" fontAlgn="auto" latinLnBrk="0" hangingPunct="1">
              <a:lnSpc>
                <a:spcPct val="95000"/>
              </a:lnSpc>
              <a:spcBef>
                <a:spcPct val="30000"/>
              </a:spcBef>
              <a:spcAft>
                <a:spcPct val="30000"/>
              </a:spcAft>
              <a:buClrTx/>
              <a:buSzTx/>
              <a:buFontTx/>
              <a:buNone/>
              <a:tabLst/>
              <a:defRPr/>
            </a:pPr>
            <a:r>
              <a:rPr kumimoji="0" lang="en-US" sz="3600" b="1" i="1" u="none" strike="noStrike" kern="1200" cap="none" spc="0" normalizeH="0" baseline="0" noProof="0" smtClean="0">
                <a:ln>
                  <a:noFill/>
                </a:ln>
                <a:solidFill>
                  <a:schemeClr val="tx1"/>
                </a:solidFill>
                <a:effectLst/>
                <a:uLnTx/>
                <a:uFillTx/>
                <a:latin typeface="Arial" pitchFamily="34" charset="0"/>
                <a:cs typeface="Arial" pitchFamily="34" charset="0"/>
              </a:rPr>
              <a:t>H</a:t>
            </a:r>
            <a:r>
              <a:rPr kumimoji="0" lang="en-US" sz="3600" b="1" i="0" u="none" strike="noStrike" kern="1200" cap="none" spc="0" normalizeH="0" baseline="-25000" noProof="0" smtClean="0">
                <a:ln>
                  <a:noFill/>
                </a:ln>
                <a:solidFill>
                  <a:schemeClr val="tx1"/>
                </a:solidFill>
                <a:effectLst/>
                <a:uLnTx/>
                <a:uFillTx/>
                <a:latin typeface="Arial" pitchFamily="34" charset="0"/>
                <a:cs typeface="Arial" pitchFamily="34" charset="0"/>
              </a:rPr>
              <a:t>1</a:t>
            </a:r>
            <a:r>
              <a:rPr kumimoji="0" lang="en-US" sz="3600" b="1" i="0" u="none" strike="noStrike" kern="1200" cap="none" spc="0" normalizeH="0" baseline="0" noProof="0" smtClean="0">
                <a:ln>
                  <a:noFill/>
                </a:ln>
                <a:solidFill>
                  <a:schemeClr val="tx1"/>
                </a:solidFill>
                <a:effectLst/>
                <a:uLnTx/>
                <a:uFillTx/>
                <a:latin typeface="Arial" pitchFamily="34" charset="0"/>
                <a:cs typeface="Arial" pitchFamily="34" charset="0"/>
              </a:rPr>
              <a:t>:  </a:t>
            </a:r>
            <a:r>
              <a:rPr kumimoji="0" lang="en-US" sz="3600" b="0" i="0" u="none" strike="noStrike" kern="1200" cap="none" spc="0" normalizeH="0" baseline="0" noProof="0" smtClean="0">
                <a:ln>
                  <a:noFill/>
                </a:ln>
                <a:solidFill>
                  <a:schemeClr val="tx1"/>
                </a:solidFill>
                <a:effectLst/>
                <a:uLnTx/>
                <a:uFillTx/>
                <a:latin typeface="Arial" pitchFamily="34" charset="0"/>
                <a:cs typeface="Arial" pitchFamily="34" charset="0"/>
              </a:rPr>
              <a:t>&gt;</a:t>
            </a:r>
            <a:r>
              <a:rPr kumimoji="0" lang="en-US" sz="3600" b="1" i="0" u="none" strike="noStrike" kern="1200" cap="none" spc="0" normalizeH="0" baseline="0" noProof="0" smtClean="0">
                <a:ln>
                  <a:noFill/>
                </a:ln>
                <a:solidFill>
                  <a:schemeClr val="tx1"/>
                </a:solidFill>
                <a:effectLst/>
                <a:uLnTx/>
                <a:uFillTx/>
                <a:latin typeface="Arial" pitchFamily="34" charset="0"/>
                <a:cs typeface="Arial" pitchFamily="34" charset="0"/>
              </a:rPr>
              <a:t> </a:t>
            </a:r>
            <a:endParaRPr kumimoji="0" lang="en-US" sz="3600" b="1" i="0" u="none" strike="noStrike" kern="1200" cap="none" spc="0" normalizeH="0" baseline="0" noProof="0">
              <a:ln>
                <a:noFill/>
              </a:ln>
              <a:solidFill>
                <a:schemeClr val="tx1"/>
              </a:solidFill>
              <a:effectLst/>
              <a:uLnTx/>
              <a:uFillTx/>
              <a:latin typeface="Arial" pitchFamily="34" charset="0"/>
              <a:cs typeface="Arial" pitchFamily="34" charset="0"/>
            </a:endParaRPr>
          </a:p>
        </p:txBody>
      </p:sp>
      <p:grpSp>
        <p:nvGrpSpPr>
          <p:cNvPr id="6" name="Group 37"/>
          <p:cNvGrpSpPr>
            <a:grpSpLocks/>
          </p:cNvGrpSpPr>
          <p:nvPr/>
        </p:nvGrpSpPr>
        <p:grpSpPr bwMode="auto">
          <a:xfrm>
            <a:off x="4054475" y="2674939"/>
            <a:ext cx="3459163" cy="830263"/>
            <a:chOff x="2554" y="1504"/>
            <a:chExt cx="2179" cy="523"/>
          </a:xfrm>
        </p:grpSpPr>
        <p:sp>
          <p:nvSpPr>
            <p:cNvPr id="7" name="Rectangle 20"/>
            <p:cNvSpPr>
              <a:spLocks noChangeArrowheads="1"/>
            </p:cNvSpPr>
            <p:nvPr/>
          </p:nvSpPr>
          <p:spPr bwMode="auto">
            <a:xfrm>
              <a:off x="3397" y="1726"/>
              <a:ext cx="1336" cy="301"/>
            </a:xfrm>
            <a:prstGeom prst="rect">
              <a:avLst/>
            </a:prstGeom>
            <a:noFill/>
            <a:ln w="12700">
              <a:noFill/>
              <a:miter lim="800000"/>
              <a:headEnd/>
              <a:tailEnd/>
            </a:ln>
            <a:effectLst/>
          </p:spPr>
          <p:txBody>
            <a:bodyPr wrap="none" lIns="90488" tIns="44450" rIns="90488" bIns="44450">
              <a:spAutoFit/>
            </a:bodyPr>
            <a:lstStyle/>
            <a:p>
              <a:pPr>
                <a:lnSpc>
                  <a:spcPct val="90000"/>
                </a:lnSpc>
              </a:pPr>
              <a:r>
                <a:rPr lang="en-US" sz="2800">
                  <a:solidFill>
                    <a:schemeClr val="hlink"/>
                  </a:solidFill>
                  <a:latin typeface="Arial" pitchFamily="34" charset="0"/>
                  <a:cs typeface="Arial" pitchFamily="34" charset="0"/>
                </a:rPr>
                <a:t>Points Right</a:t>
              </a:r>
            </a:p>
          </p:txBody>
        </p:sp>
        <p:grpSp>
          <p:nvGrpSpPr>
            <p:cNvPr id="8" name="Group 36"/>
            <p:cNvGrpSpPr>
              <a:grpSpLocks/>
            </p:cNvGrpSpPr>
            <p:nvPr/>
          </p:nvGrpSpPr>
          <p:grpSpPr bwMode="auto">
            <a:xfrm>
              <a:off x="2554" y="1504"/>
              <a:ext cx="751" cy="419"/>
              <a:chOff x="2554" y="1504"/>
              <a:chExt cx="751" cy="419"/>
            </a:xfrm>
          </p:grpSpPr>
          <p:sp>
            <p:nvSpPr>
              <p:cNvPr id="9" name="Line 21"/>
              <p:cNvSpPr>
                <a:spLocks noChangeShapeType="1"/>
              </p:cNvSpPr>
              <p:nvPr/>
            </p:nvSpPr>
            <p:spPr bwMode="auto">
              <a:xfrm flipH="1">
                <a:off x="2554" y="1922"/>
                <a:ext cx="751" cy="1"/>
              </a:xfrm>
              <a:prstGeom prst="line">
                <a:avLst/>
              </a:prstGeom>
              <a:noFill/>
              <a:ln w="76200">
                <a:solidFill>
                  <a:schemeClr val="hlink"/>
                </a:solidFill>
                <a:round/>
                <a:headEnd type="triangle" w="med" len="med"/>
                <a:tailEnd/>
              </a:ln>
              <a:effectLst/>
            </p:spPr>
            <p:txBody>
              <a:bodyPr wrap="none" anchor="ctr"/>
              <a:lstStyle/>
              <a:p>
                <a:endParaRPr lang="en-IN">
                  <a:latin typeface="Arial" pitchFamily="34" charset="0"/>
                  <a:cs typeface="Arial" pitchFamily="34" charset="0"/>
                </a:endParaRPr>
              </a:p>
            </p:txBody>
          </p:sp>
          <p:sp>
            <p:nvSpPr>
              <p:cNvPr id="10" name="Line 22"/>
              <p:cNvSpPr>
                <a:spLocks noChangeShapeType="1"/>
              </p:cNvSpPr>
              <p:nvPr/>
            </p:nvSpPr>
            <p:spPr bwMode="auto">
              <a:xfrm flipV="1">
                <a:off x="2568" y="1504"/>
                <a:ext cx="1" cy="405"/>
              </a:xfrm>
              <a:prstGeom prst="line">
                <a:avLst/>
              </a:prstGeom>
              <a:noFill/>
              <a:ln w="76200">
                <a:solidFill>
                  <a:schemeClr val="hlink"/>
                </a:solidFill>
                <a:round/>
                <a:headEnd/>
                <a:tailEnd/>
              </a:ln>
              <a:effectLst/>
            </p:spPr>
            <p:txBody>
              <a:bodyPr wrap="none" anchor="ctr"/>
              <a:lstStyle/>
              <a:p>
                <a:endParaRPr lang="en-IN">
                  <a:latin typeface="Arial" pitchFamily="34" charset="0"/>
                  <a:cs typeface="Arial" pitchFamily="34" charset="0"/>
                </a:endParaRPr>
              </a:p>
            </p:txBody>
          </p:sp>
        </p:grpSp>
      </p:grpSp>
      <p:grpSp>
        <p:nvGrpSpPr>
          <p:cNvPr id="11" name="Group 35"/>
          <p:cNvGrpSpPr>
            <a:grpSpLocks/>
          </p:cNvGrpSpPr>
          <p:nvPr/>
        </p:nvGrpSpPr>
        <p:grpSpPr bwMode="auto">
          <a:xfrm>
            <a:off x="1727200" y="3608411"/>
            <a:ext cx="5688013" cy="3106737"/>
            <a:chOff x="1088" y="2143"/>
            <a:chExt cx="3583" cy="1957"/>
          </a:xfrm>
        </p:grpSpPr>
        <p:pic>
          <p:nvPicPr>
            <p:cNvPr id="12" name="Picture 30" descr="7_05_2"/>
            <p:cNvPicPr>
              <a:picLocks noChangeAspect="1" noChangeArrowheads="1"/>
            </p:cNvPicPr>
            <p:nvPr/>
          </p:nvPicPr>
          <p:blipFill>
            <a:blip r:embed="rId2"/>
            <a:srcRect/>
            <a:stretch>
              <a:fillRect/>
            </a:stretch>
          </p:blipFill>
          <p:spPr bwMode="auto">
            <a:xfrm>
              <a:off x="1088" y="2143"/>
              <a:ext cx="3583" cy="1957"/>
            </a:xfrm>
            <a:prstGeom prst="rect">
              <a:avLst/>
            </a:prstGeom>
            <a:noFill/>
          </p:spPr>
        </p:pic>
        <p:grpSp>
          <p:nvGrpSpPr>
            <p:cNvPr id="13" name="Group 34"/>
            <p:cNvGrpSpPr>
              <a:grpSpLocks/>
            </p:cNvGrpSpPr>
            <p:nvPr/>
          </p:nvGrpSpPr>
          <p:grpSpPr bwMode="auto">
            <a:xfrm>
              <a:off x="3867" y="3734"/>
              <a:ext cx="709" cy="135"/>
              <a:chOff x="3739" y="3734"/>
              <a:chExt cx="709" cy="135"/>
            </a:xfrm>
          </p:grpSpPr>
          <p:sp>
            <p:nvSpPr>
              <p:cNvPr id="14" name="Line 12"/>
              <p:cNvSpPr>
                <a:spLocks noChangeShapeType="1"/>
              </p:cNvSpPr>
              <p:nvPr/>
            </p:nvSpPr>
            <p:spPr bwMode="auto">
              <a:xfrm flipH="1">
                <a:off x="3744" y="3856"/>
                <a:ext cx="704" cy="0"/>
              </a:xfrm>
              <a:prstGeom prst="line">
                <a:avLst/>
              </a:prstGeom>
              <a:noFill/>
              <a:ln w="50800">
                <a:solidFill>
                  <a:schemeClr val="hlink"/>
                </a:solidFill>
                <a:round/>
                <a:headEnd type="triangle" w="med" len="med"/>
                <a:tailEnd/>
              </a:ln>
              <a:effectLst/>
            </p:spPr>
            <p:txBody>
              <a:bodyPr wrap="none" anchor="ctr"/>
              <a:lstStyle/>
              <a:p>
                <a:endParaRPr lang="en-IN"/>
              </a:p>
            </p:txBody>
          </p:sp>
          <p:sp>
            <p:nvSpPr>
              <p:cNvPr id="15" name="Freeform 23"/>
              <p:cNvSpPr>
                <a:spLocks/>
              </p:cNvSpPr>
              <p:nvPr/>
            </p:nvSpPr>
            <p:spPr bwMode="auto">
              <a:xfrm>
                <a:off x="3739" y="3734"/>
                <a:ext cx="1" cy="135"/>
              </a:xfrm>
              <a:custGeom>
                <a:avLst/>
                <a:gdLst/>
                <a:ahLst/>
                <a:cxnLst>
                  <a:cxn ang="0">
                    <a:pos x="0" y="0"/>
                  </a:cxn>
                  <a:cxn ang="0">
                    <a:pos x="0" y="135"/>
                  </a:cxn>
                </a:cxnLst>
                <a:rect l="0" t="0" r="r" b="b"/>
                <a:pathLst>
                  <a:path w="1" h="135">
                    <a:moveTo>
                      <a:pt x="0" y="0"/>
                    </a:moveTo>
                    <a:lnTo>
                      <a:pt x="0" y="135"/>
                    </a:lnTo>
                  </a:path>
                </a:pathLst>
              </a:custGeom>
              <a:noFill/>
              <a:ln w="57150" cap="flat" cmpd="sng">
                <a:solidFill>
                  <a:schemeClr val="hlink"/>
                </a:solidFill>
                <a:prstDash val="solid"/>
                <a:round/>
                <a:headEnd type="none" w="med" len="med"/>
                <a:tailEnd type="none" w="med" len="med"/>
              </a:ln>
              <a:effectLst/>
            </p:spPr>
            <p:txBody>
              <a:bodyPr wrap="none" anchor="ctr"/>
              <a:lstStyle/>
              <a:p>
                <a:endParaRPr lang="en-IN"/>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0-#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
          <p:cNvSpPr>
            <a:spLocks noGrp="1" noChangeArrowheads="1"/>
          </p:cNvSpPr>
          <p:nvPr>
            <p:ph type="title"/>
          </p:nvPr>
        </p:nvSpPr>
        <p:spPr>
          <a:xfrm>
            <a:off x="647700" y="139700"/>
            <a:ext cx="7772400" cy="838200"/>
          </a:xfrm>
          <a:noFill/>
          <a:ln/>
        </p:spPr>
        <p:txBody>
          <a:bodyPr lIns="90488" tIns="44450" rIns="90488" bIns="44450"/>
          <a:lstStyle/>
          <a:p>
            <a:r>
              <a:rPr lang="en-US" b="1" dirty="0">
                <a:solidFill>
                  <a:srgbClr val="C00000"/>
                </a:solidFill>
                <a:latin typeface="Arial" pitchFamily="34" charset="0"/>
                <a:cs typeface="Arial" pitchFamily="34" charset="0"/>
              </a:rPr>
              <a:t>Left-tailed Test</a:t>
            </a:r>
          </a:p>
        </p:txBody>
      </p:sp>
      <p:sp>
        <p:nvSpPr>
          <p:cNvPr id="31" name="Rectangle 3"/>
          <p:cNvSpPr txBox="1">
            <a:spLocks noChangeArrowheads="1"/>
          </p:cNvSpPr>
          <p:nvPr/>
        </p:nvSpPr>
        <p:spPr bwMode="auto">
          <a:xfrm>
            <a:off x="2765425" y="1489076"/>
            <a:ext cx="2022475" cy="1622425"/>
          </a:xfrm>
          <a:prstGeom prst="rect">
            <a:avLst/>
          </a:prstGeom>
          <a:noFill/>
          <a:ln w="12700">
            <a:miter lim="800000"/>
            <a:headEnd/>
            <a:tailEnd/>
          </a:ln>
        </p:spPr>
        <p:txBody>
          <a:bodyPr vert="horz" wrap="square" lIns="90488" tIns="44450" rIns="90488" bIns="44450" numCol="1" rtlCol="0" anchor="t" anchorCtr="0" compatLnSpc="1">
            <a:prstTxWarp prst="textNoShape">
              <a:avLst/>
            </a:prstTxWarp>
            <a:normAutofit/>
          </a:bodyPr>
          <a:lstStyle/>
          <a:p>
            <a:pPr marL="342900" marR="0" lvl="0" indent="-342900" algn="l" defTabSz="914400" rtl="0" eaLnBrk="1" fontAlgn="auto" latinLnBrk="0" hangingPunct="1">
              <a:lnSpc>
                <a:spcPct val="95000"/>
              </a:lnSpc>
              <a:spcBef>
                <a:spcPct val="30000"/>
              </a:spcBef>
              <a:spcAft>
                <a:spcPct val="30000"/>
              </a:spcAft>
              <a:buClrTx/>
              <a:buSzTx/>
              <a:buFontTx/>
              <a:buNone/>
              <a:tabLst/>
              <a:defRPr/>
            </a:pPr>
            <a:r>
              <a:rPr kumimoji="0" lang="en-US" sz="3600" b="1" i="1" u="none" strike="noStrike" kern="1200" cap="none" spc="0" normalizeH="0" baseline="0" noProof="0" smtClean="0">
                <a:ln>
                  <a:noFill/>
                </a:ln>
                <a:solidFill>
                  <a:schemeClr val="tx1"/>
                </a:solidFill>
                <a:effectLst/>
                <a:uLnTx/>
                <a:uFillTx/>
                <a:latin typeface="Arial" pitchFamily="34" charset="0"/>
                <a:ea typeface="+mn-ea"/>
                <a:cs typeface="+mn-cs"/>
              </a:rPr>
              <a:t>H</a:t>
            </a:r>
            <a:r>
              <a:rPr kumimoji="0" lang="en-US" sz="3600" b="1" i="0" u="none" strike="noStrike" kern="1200" cap="none" spc="0" normalizeH="0" baseline="-25000" noProof="0" smtClean="0">
                <a:ln>
                  <a:noFill/>
                </a:ln>
                <a:solidFill>
                  <a:schemeClr val="tx1"/>
                </a:solidFill>
                <a:effectLst/>
                <a:uLnTx/>
                <a:uFillTx/>
                <a:latin typeface="Arial" pitchFamily="34" charset="0"/>
                <a:ea typeface="+mn-ea"/>
                <a:cs typeface="+mn-cs"/>
              </a:rPr>
              <a:t>0</a:t>
            </a:r>
            <a:r>
              <a:rPr kumimoji="0" lang="en-US" sz="3600" b="1" i="0" u="none" strike="noStrike" kern="1200" cap="none" spc="0" normalizeH="0" baseline="0" noProof="0" smtClean="0">
                <a:ln>
                  <a:noFill/>
                </a:ln>
                <a:solidFill>
                  <a:schemeClr val="tx1"/>
                </a:solidFill>
                <a:effectLst/>
                <a:uLnTx/>
                <a:uFillTx/>
                <a:latin typeface="Arial" pitchFamily="34" charset="0"/>
                <a:ea typeface="+mn-ea"/>
                <a:cs typeface="+mn-cs"/>
              </a:rPr>
              <a:t>: </a:t>
            </a:r>
            <a:r>
              <a:rPr kumimoji="0" lang="en-US" sz="3600" b="1" i="0" u="none" strike="noStrike" kern="1200" cap="none" spc="0" normalizeH="0" baseline="0" noProof="0" smtClean="0">
                <a:ln>
                  <a:noFill/>
                </a:ln>
                <a:solidFill>
                  <a:schemeClr val="tx1"/>
                </a:solidFill>
                <a:effectLst/>
                <a:uLnTx/>
                <a:uFillTx/>
                <a:latin typeface="Arial" pitchFamily="34" charset="0"/>
                <a:ea typeface="+mn-ea"/>
                <a:cs typeface="+mn-cs"/>
                <a:sym typeface="Symbol" pitchFamily="82" charset="2"/>
              </a:rPr>
              <a:t>=</a:t>
            </a:r>
            <a:r>
              <a:rPr kumimoji="0" lang="en-US" sz="3600" b="1" i="0" u="none" strike="noStrike" kern="1200" cap="none" spc="0" normalizeH="0" baseline="0" noProof="0" smtClean="0">
                <a:ln>
                  <a:noFill/>
                </a:ln>
                <a:solidFill>
                  <a:schemeClr val="tx1"/>
                </a:solidFill>
                <a:effectLst/>
                <a:uLnTx/>
                <a:uFillTx/>
                <a:latin typeface="Arial" pitchFamily="34" charset="0"/>
                <a:ea typeface="+mn-ea"/>
                <a:cs typeface="+mn-cs"/>
              </a:rPr>
              <a:t> </a:t>
            </a:r>
          </a:p>
          <a:p>
            <a:pPr marL="342900" marR="0" lvl="0" indent="-342900" algn="l" defTabSz="914400" rtl="0" eaLnBrk="1" fontAlgn="auto" latinLnBrk="0" hangingPunct="1">
              <a:lnSpc>
                <a:spcPct val="95000"/>
              </a:lnSpc>
              <a:spcBef>
                <a:spcPct val="30000"/>
              </a:spcBef>
              <a:spcAft>
                <a:spcPct val="30000"/>
              </a:spcAft>
              <a:buClrTx/>
              <a:buSzTx/>
              <a:buFontTx/>
              <a:buNone/>
              <a:tabLst/>
              <a:defRPr/>
            </a:pPr>
            <a:r>
              <a:rPr kumimoji="0" lang="en-US" sz="3600" b="1" i="1" u="none" strike="noStrike" kern="1200" cap="none" spc="0" normalizeH="0" baseline="0" noProof="0" smtClean="0">
                <a:ln>
                  <a:noFill/>
                </a:ln>
                <a:solidFill>
                  <a:schemeClr val="tx1"/>
                </a:solidFill>
                <a:effectLst/>
                <a:uLnTx/>
                <a:uFillTx/>
                <a:latin typeface="Arial" pitchFamily="34" charset="0"/>
                <a:ea typeface="+mn-ea"/>
                <a:cs typeface="+mn-cs"/>
              </a:rPr>
              <a:t>H</a:t>
            </a:r>
            <a:r>
              <a:rPr kumimoji="0" lang="en-US" sz="3600" b="1" i="0" u="none" strike="noStrike" kern="1200" cap="none" spc="0" normalizeH="0" baseline="-25000" noProof="0" smtClean="0">
                <a:ln>
                  <a:noFill/>
                </a:ln>
                <a:solidFill>
                  <a:schemeClr val="tx1"/>
                </a:solidFill>
                <a:effectLst/>
                <a:uLnTx/>
                <a:uFillTx/>
                <a:latin typeface="Arial" pitchFamily="34" charset="0"/>
                <a:ea typeface="+mn-ea"/>
                <a:cs typeface="+mn-cs"/>
              </a:rPr>
              <a:t>1</a:t>
            </a:r>
            <a:r>
              <a:rPr kumimoji="0" lang="en-US" sz="3600" b="1" i="0" u="none" strike="noStrike" kern="1200" cap="none" spc="0" normalizeH="0" baseline="0" noProof="0" smtClean="0">
                <a:ln>
                  <a:noFill/>
                </a:ln>
                <a:solidFill>
                  <a:schemeClr val="tx1"/>
                </a:solidFill>
                <a:effectLst/>
                <a:uLnTx/>
                <a:uFillTx/>
                <a:latin typeface="Arial" pitchFamily="34" charset="0"/>
                <a:ea typeface="+mn-ea"/>
                <a:cs typeface="+mn-cs"/>
              </a:rPr>
              <a:t>: &lt; </a:t>
            </a:r>
            <a:endParaRPr kumimoji="0" lang="en-US" sz="3600" b="1" i="0" u="none" strike="noStrike" kern="1200" cap="none" spc="0" normalizeH="0" baseline="0" noProof="0">
              <a:ln>
                <a:noFill/>
              </a:ln>
              <a:solidFill>
                <a:schemeClr val="tx1"/>
              </a:solidFill>
              <a:effectLst/>
              <a:uLnTx/>
              <a:uFillTx/>
              <a:latin typeface="Arial" pitchFamily="34" charset="0"/>
              <a:ea typeface="+mn-ea"/>
              <a:cs typeface="+mn-cs"/>
            </a:endParaRPr>
          </a:p>
        </p:txBody>
      </p:sp>
      <p:grpSp>
        <p:nvGrpSpPr>
          <p:cNvPr id="32" name="Group 32"/>
          <p:cNvGrpSpPr>
            <a:grpSpLocks/>
          </p:cNvGrpSpPr>
          <p:nvPr/>
        </p:nvGrpSpPr>
        <p:grpSpPr bwMode="auto">
          <a:xfrm>
            <a:off x="1739900" y="3695723"/>
            <a:ext cx="5662613" cy="3019425"/>
            <a:chOff x="1744" y="2199"/>
            <a:chExt cx="3567" cy="1902"/>
          </a:xfrm>
        </p:grpSpPr>
        <p:pic>
          <p:nvPicPr>
            <p:cNvPr id="33" name="Picture 30" descr="7_05_3"/>
            <p:cNvPicPr>
              <a:picLocks noChangeAspect="1" noChangeArrowheads="1"/>
            </p:cNvPicPr>
            <p:nvPr/>
          </p:nvPicPr>
          <p:blipFill>
            <a:blip r:embed="rId2"/>
            <a:srcRect/>
            <a:stretch>
              <a:fillRect/>
            </a:stretch>
          </p:blipFill>
          <p:spPr bwMode="auto">
            <a:xfrm>
              <a:off x="1856" y="2199"/>
              <a:ext cx="3455" cy="1902"/>
            </a:xfrm>
            <a:prstGeom prst="rect">
              <a:avLst/>
            </a:prstGeom>
            <a:noFill/>
          </p:spPr>
        </p:pic>
        <p:grpSp>
          <p:nvGrpSpPr>
            <p:cNvPr id="34" name="Group 31"/>
            <p:cNvGrpSpPr>
              <a:grpSpLocks/>
            </p:cNvGrpSpPr>
            <p:nvPr/>
          </p:nvGrpSpPr>
          <p:grpSpPr bwMode="auto">
            <a:xfrm>
              <a:off x="1744" y="3744"/>
              <a:ext cx="932" cy="110"/>
              <a:chOff x="1872" y="3744"/>
              <a:chExt cx="932" cy="110"/>
            </a:xfrm>
          </p:grpSpPr>
          <p:sp>
            <p:nvSpPr>
              <p:cNvPr id="35" name="Freeform 11"/>
              <p:cNvSpPr>
                <a:spLocks noChangeArrowheads="1"/>
              </p:cNvSpPr>
              <p:nvPr/>
            </p:nvSpPr>
            <p:spPr bwMode="auto">
              <a:xfrm>
                <a:off x="2803" y="3744"/>
                <a:ext cx="1" cy="110"/>
              </a:xfrm>
              <a:custGeom>
                <a:avLst/>
                <a:gdLst/>
                <a:ahLst/>
                <a:cxnLst>
                  <a:cxn ang="0">
                    <a:pos x="1" y="0"/>
                  </a:cxn>
                  <a:cxn ang="0">
                    <a:pos x="0" y="110"/>
                  </a:cxn>
                </a:cxnLst>
                <a:rect l="0" t="0" r="r" b="b"/>
                <a:pathLst>
                  <a:path w="1" h="110">
                    <a:moveTo>
                      <a:pt x="1" y="0"/>
                    </a:moveTo>
                    <a:lnTo>
                      <a:pt x="0" y="110"/>
                    </a:lnTo>
                  </a:path>
                </a:pathLst>
              </a:custGeom>
              <a:noFill/>
              <a:ln w="50800">
                <a:solidFill>
                  <a:schemeClr val="hlink"/>
                </a:solidFill>
                <a:round/>
                <a:headEnd/>
                <a:tailEnd/>
              </a:ln>
              <a:effectLst/>
            </p:spPr>
            <p:txBody>
              <a:bodyPr wrap="none" anchor="ctr"/>
              <a:lstStyle/>
              <a:p>
                <a:endParaRPr lang="en-IN"/>
              </a:p>
            </p:txBody>
          </p:sp>
          <p:sp>
            <p:nvSpPr>
              <p:cNvPr id="36" name="Line 12"/>
              <p:cNvSpPr>
                <a:spLocks noChangeShapeType="1"/>
              </p:cNvSpPr>
              <p:nvPr/>
            </p:nvSpPr>
            <p:spPr bwMode="auto">
              <a:xfrm>
                <a:off x="1872" y="3840"/>
                <a:ext cx="916" cy="0"/>
              </a:xfrm>
              <a:prstGeom prst="line">
                <a:avLst/>
              </a:prstGeom>
              <a:noFill/>
              <a:ln w="50800">
                <a:solidFill>
                  <a:schemeClr val="hlink"/>
                </a:solidFill>
                <a:round/>
                <a:headEnd type="triangle" w="med" len="med"/>
                <a:tailEnd/>
              </a:ln>
              <a:effectLst/>
            </p:spPr>
            <p:txBody>
              <a:bodyPr wrap="none" anchor="ctr"/>
              <a:lstStyle/>
              <a:p>
                <a:endParaRPr lang="en-IN"/>
              </a:p>
            </p:txBody>
          </p:sp>
        </p:grpSp>
      </p:grpSp>
      <p:sp>
        <p:nvSpPr>
          <p:cNvPr id="37" name="Rectangle 14"/>
          <p:cNvSpPr>
            <a:spLocks noChangeArrowheads="1"/>
          </p:cNvSpPr>
          <p:nvPr/>
        </p:nvSpPr>
        <p:spPr bwMode="auto">
          <a:xfrm>
            <a:off x="4805363" y="4268788"/>
            <a:ext cx="474662" cy="284162"/>
          </a:xfrm>
          <a:prstGeom prst="rect">
            <a:avLst/>
          </a:prstGeom>
          <a:solidFill>
            <a:schemeClr val="bg1"/>
          </a:solidFill>
          <a:ln w="12700">
            <a:solidFill>
              <a:schemeClr val="bg1"/>
            </a:solidFill>
            <a:miter lim="800000"/>
            <a:headEnd/>
            <a:tailEnd/>
          </a:ln>
          <a:effectLst/>
        </p:spPr>
        <p:txBody>
          <a:bodyPr wrap="none" anchor="ctr"/>
          <a:lstStyle/>
          <a:p>
            <a:endParaRPr lang="en-IN"/>
          </a:p>
        </p:txBody>
      </p:sp>
      <p:grpSp>
        <p:nvGrpSpPr>
          <p:cNvPr id="38" name="Group 34"/>
          <p:cNvGrpSpPr>
            <a:grpSpLocks/>
          </p:cNvGrpSpPr>
          <p:nvPr/>
        </p:nvGrpSpPr>
        <p:grpSpPr bwMode="auto">
          <a:xfrm>
            <a:off x="723900" y="2792415"/>
            <a:ext cx="3557588" cy="784226"/>
            <a:chOff x="112" y="1728"/>
            <a:chExt cx="2241" cy="494"/>
          </a:xfrm>
        </p:grpSpPr>
        <p:sp>
          <p:nvSpPr>
            <p:cNvPr id="39" name="Rectangle 21"/>
            <p:cNvSpPr>
              <a:spLocks noChangeArrowheads="1"/>
            </p:cNvSpPr>
            <p:nvPr/>
          </p:nvSpPr>
          <p:spPr bwMode="auto">
            <a:xfrm>
              <a:off x="112" y="1921"/>
              <a:ext cx="1285" cy="301"/>
            </a:xfrm>
            <a:prstGeom prst="rect">
              <a:avLst/>
            </a:prstGeom>
            <a:noFill/>
            <a:ln w="12700">
              <a:noFill/>
              <a:miter lim="800000"/>
              <a:headEnd/>
              <a:tailEnd/>
            </a:ln>
            <a:effectLst/>
          </p:spPr>
          <p:txBody>
            <a:bodyPr wrap="none" lIns="90488" tIns="44450" rIns="90488" bIns="44450">
              <a:spAutoFit/>
            </a:bodyPr>
            <a:lstStyle/>
            <a:p>
              <a:pPr>
                <a:lnSpc>
                  <a:spcPct val="90000"/>
                </a:lnSpc>
              </a:pPr>
              <a:r>
                <a:rPr lang="en-US" sz="2800" b="1" dirty="0">
                  <a:solidFill>
                    <a:schemeClr val="hlink"/>
                  </a:solidFill>
                  <a:latin typeface="Arial" pitchFamily="34" charset="0"/>
                  <a:cs typeface="Arial" pitchFamily="34" charset="0"/>
                </a:rPr>
                <a:t>Points Left</a:t>
              </a:r>
            </a:p>
          </p:txBody>
        </p:sp>
        <p:grpSp>
          <p:nvGrpSpPr>
            <p:cNvPr id="40" name="Group 33"/>
            <p:cNvGrpSpPr>
              <a:grpSpLocks/>
            </p:cNvGrpSpPr>
            <p:nvPr/>
          </p:nvGrpSpPr>
          <p:grpSpPr bwMode="auto">
            <a:xfrm>
              <a:off x="1550" y="1728"/>
              <a:ext cx="803" cy="405"/>
              <a:chOff x="1550" y="1728"/>
              <a:chExt cx="803" cy="405"/>
            </a:xfrm>
          </p:grpSpPr>
          <p:sp>
            <p:nvSpPr>
              <p:cNvPr id="41" name="Line 22"/>
              <p:cNvSpPr>
                <a:spLocks noChangeShapeType="1"/>
              </p:cNvSpPr>
              <p:nvPr/>
            </p:nvSpPr>
            <p:spPr bwMode="auto">
              <a:xfrm flipH="1">
                <a:off x="1550" y="2111"/>
                <a:ext cx="800" cy="0"/>
              </a:xfrm>
              <a:prstGeom prst="line">
                <a:avLst/>
              </a:prstGeom>
              <a:noFill/>
              <a:ln w="76200">
                <a:solidFill>
                  <a:schemeClr val="hlink"/>
                </a:solidFill>
                <a:round/>
                <a:headEnd/>
                <a:tailEnd type="triangle" w="med" len="med"/>
              </a:ln>
              <a:effectLst/>
            </p:spPr>
            <p:txBody>
              <a:bodyPr wrap="none" anchor="ctr"/>
              <a:lstStyle/>
              <a:p>
                <a:endParaRPr lang="en-IN"/>
              </a:p>
            </p:txBody>
          </p:sp>
          <p:sp>
            <p:nvSpPr>
              <p:cNvPr id="42" name="Line 23"/>
              <p:cNvSpPr>
                <a:spLocks noChangeShapeType="1"/>
              </p:cNvSpPr>
              <p:nvPr/>
            </p:nvSpPr>
            <p:spPr bwMode="auto">
              <a:xfrm flipV="1">
                <a:off x="2352" y="1728"/>
                <a:ext cx="1" cy="405"/>
              </a:xfrm>
              <a:prstGeom prst="line">
                <a:avLst/>
              </a:prstGeom>
              <a:noFill/>
              <a:ln w="76200">
                <a:solidFill>
                  <a:schemeClr val="hlink"/>
                </a:solidFill>
                <a:round/>
                <a:headEnd/>
                <a:tailEnd/>
              </a:ln>
              <a:effectLst/>
            </p:spPr>
            <p:txBody>
              <a:bodyPr wrap="none" anchor="ctr"/>
              <a:lstStyle/>
              <a:p>
                <a:endParaRPr lang="en-IN"/>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0-#ppt_w/2"/>
                                          </p:val>
                                        </p:tav>
                                        <p:tav tm="100000">
                                          <p:val>
                                            <p:strVal val="#ppt_x"/>
                                          </p:val>
                                        </p:tav>
                                      </p:tavLst>
                                    </p:anim>
                                    <p:anim calcmode="lin" valueType="num">
                                      <p:cBhvr additive="base">
                                        <p:cTn id="8"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additive="base">
                                        <p:cTn id="13" dur="500" fill="hold"/>
                                        <p:tgtEl>
                                          <p:spTgt spid="32"/>
                                        </p:tgtEl>
                                        <p:attrNameLst>
                                          <p:attrName>ppt_x</p:attrName>
                                        </p:attrNameLst>
                                      </p:cBhvr>
                                      <p:tavLst>
                                        <p:tav tm="0">
                                          <p:val>
                                            <p:strVal val="0-#ppt_w/2"/>
                                          </p:val>
                                        </p:tav>
                                        <p:tav tm="100000">
                                          <p:val>
                                            <p:strVal val="#ppt_x"/>
                                          </p:val>
                                        </p:tav>
                                      </p:tavLst>
                                    </p:anim>
                                    <p:anim calcmode="lin" valueType="num">
                                      <p:cBhvr additive="base">
                                        <p:cTn id="14"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b="1" dirty="0" smtClean="0">
                <a:solidFill>
                  <a:srgbClr val="A50021"/>
                </a:solidFill>
                <a:latin typeface="Arial" pitchFamily="34" charset="0"/>
                <a:cs typeface="Arial" pitchFamily="34" charset="0"/>
              </a:rPr>
              <a:t>Introduction</a:t>
            </a:r>
            <a:endParaRPr lang="en-IN" b="1" dirty="0">
              <a:solidFill>
                <a:srgbClr val="A50021"/>
              </a:solidFill>
              <a:latin typeface="Arial" pitchFamily="34" charset="0"/>
              <a:cs typeface="Arial" pitchFamily="34" charset="0"/>
            </a:endParaRPr>
          </a:p>
        </p:txBody>
      </p:sp>
      <p:sp>
        <p:nvSpPr>
          <p:cNvPr id="5" name="Content Placeholder 2"/>
          <p:cNvSpPr>
            <a:spLocks noGrp="1"/>
          </p:cNvSpPr>
          <p:nvPr>
            <p:ph idx="4294967295"/>
          </p:nvPr>
        </p:nvSpPr>
        <p:spPr>
          <a:xfrm>
            <a:off x="719138" y="1428736"/>
            <a:ext cx="8067704" cy="784225"/>
          </a:xfrm>
        </p:spPr>
        <p:txBody>
          <a:bodyPr>
            <a:noAutofit/>
          </a:bodyPr>
          <a:lstStyle/>
          <a:p>
            <a:pPr marL="0" lvl="1" indent="0" algn="just">
              <a:buClr>
                <a:schemeClr val="accent3"/>
              </a:buClr>
              <a:buSzPct val="95000"/>
              <a:buNone/>
            </a:pPr>
            <a:r>
              <a:rPr lang="en-US" sz="2400" b="1" dirty="0" smtClean="0">
                <a:latin typeface="Arial" pitchFamily="34" charset="0"/>
                <a:cs typeface="Arial" pitchFamily="34" charset="0"/>
              </a:rPr>
              <a:t>The primary objective of statistical analysis is to use data from a sample to make inferences about the population from which the sample was drawn.</a:t>
            </a:r>
          </a:p>
        </p:txBody>
      </p:sp>
      <p:graphicFrame>
        <p:nvGraphicFramePr>
          <p:cNvPr id="6" name="Object 5"/>
          <p:cNvGraphicFramePr>
            <a:graphicFrameLocks noChangeAspect="1"/>
          </p:cNvGraphicFramePr>
          <p:nvPr>
            <p:extLst>
              <p:ext uri="{D42A27DB-BD31-4B8C-83A1-F6EECF244321}">
                <p14:modId xmlns:p14="http://schemas.microsoft.com/office/powerpoint/2010/main" xmlns="" val="380620503"/>
              </p:ext>
            </p:extLst>
          </p:nvPr>
        </p:nvGraphicFramePr>
        <p:xfrm>
          <a:off x="1888610" y="2500306"/>
          <a:ext cx="4755092" cy="4071966"/>
        </p:xfrm>
        <a:graphic>
          <a:graphicData uri="http://schemas.openxmlformats.org/presentationml/2006/ole">
            <p:oleObj spid="_x0000_s21506" name="Visio" r:id="rId3" imgW="7202917" imgH="7028441" progId="">
              <p:embed/>
            </p:oleObj>
          </a:graphicData>
        </a:graphic>
      </p:graphicFrame>
      <p:sp>
        <p:nvSpPr>
          <p:cNvPr id="215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2151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21509" name="Object 5"/>
          <p:cNvGraphicFramePr>
            <a:graphicFrameLocks noChangeAspect="1"/>
          </p:cNvGraphicFramePr>
          <p:nvPr/>
        </p:nvGraphicFramePr>
        <p:xfrm>
          <a:off x="2647937" y="6000768"/>
          <a:ext cx="177575" cy="214314"/>
        </p:xfrm>
        <a:graphic>
          <a:graphicData uri="http://schemas.openxmlformats.org/presentationml/2006/ole">
            <p:oleObj spid="_x0000_s21509" name="Equation" r:id="rId4" imgW="139680" imgH="164880" progId="Equation.3">
              <p:embed/>
            </p:oleObj>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41350" y="382572"/>
            <a:ext cx="7772400" cy="831850"/>
          </a:xfrm>
          <a:noFill/>
          <a:ln/>
        </p:spPr>
        <p:txBody>
          <a:bodyPr lIns="90488" tIns="44450" rIns="90488" bIns="44450"/>
          <a:lstStyle/>
          <a:p>
            <a:r>
              <a:rPr lang="en-US" b="1" i="1" dirty="0">
                <a:solidFill>
                  <a:srgbClr val="C00000"/>
                </a:solidFill>
                <a:latin typeface="Arial" pitchFamily="34" charset="0"/>
                <a:cs typeface="Arial" pitchFamily="34" charset="0"/>
              </a:rPr>
              <a:t>P</a:t>
            </a:r>
            <a:r>
              <a:rPr lang="en-US" b="1" dirty="0">
                <a:solidFill>
                  <a:srgbClr val="C00000"/>
                </a:solidFill>
                <a:latin typeface="Arial" pitchFamily="34" charset="0"/>
                <a:cs typeface="Arial" pitchFamily="34" charset="0"/>
              </a:rPr>
              <a:t>-Value</a:t>
            </a:r>
          </a:p>
        </p:txBody>
      </p:sp>
      <p:sp>
        <p:nvSpPr>
          <p:cNvPr id="5" name="Text Box 3"/>
          <p:cNvSpPr txBox="1">
            <a:spLocks noChangeArrowheads="1"/>
          </p:cNvSpPr>
          <p:nvPr/>
        </p:nvSpPr>
        <p:spPr bwMode="auto">
          <a:xfrm>
            <a:off x="647700" y="1662113"/>
            <a:ext cx="7904163" cy="4536819"/>
          </a:xfrm>
          <a:prstGeom prst="rect">
            <a:avLst/>
          </a:prstGeom>
          <a:noFill/>
          <a:ln w="12700">
            <a:noFill/>
            <a:miter lim="800000"/>
            <a:headEnd/>
            <a:tailEnd/>
          </a:ln>
          <a:effectLst/>
        </p:spPr>
        <p:txBody>
          <a:bodyPr anchor="ctr">
            <a:spAutoFit/>
          </a:bodyPr>
          <a:lstStyle/>
          <a:p>
            <a:pPr>
              <a:lnSpc>
                <a:spcPct val="150000"/>
              </a:lnSpc>
            </a:pPr>
            <a:r>
              <a:rPr lang="en-US" sz="2800" b="1" dirty="0">
                <a:latin typeface="Arial" pitchFamily="34" charset="0"/>
                <a:cs typeface="Arial" pitchFamily="34" charset="0"/>
              </a:rPr>
              <a:t>The </a:t>
            </a:r>
            <a:r>
              <a:rPr lang="en-US" sz="2800" b="1" i="1" dirty="0">
                <a:solidFill>
                  <a:schemeClr val="hlink"/>
                </a:solidFill>
                <a:latin typeface="Arial" pitchFamily="34" charset="0"/>
                <a:cs typeface="Arial" pitchFamily="34" charset="0"/>
              </a:rPr>
              <a:t>P</a:t>
            </a:r>
            <a:r>
              <a:rPr lang="en-US" sz="2800" b="1" dirty="0">
                <a:solidFill>
                  <a:schemeClr val="hlink"/>
                </a:solidFill>
                <a:latin typeface="Arial" pitchFamily="34" charset="0"/>
                <a:cs typeface="Arial" pitchFamily="34" charset="0"/>
              </a:rPr>
              <a:t>-value</a:t>
            </a:r>
            <a:r>
              <a:rPr lang="en-US" sz="2800" b="1" dirty="0">
                <a:latin typeface="Arial" pitchFamily="34" charset="0"/>
                <a:cs typeface="Arial" pitchFamily="34" charset="0"/>
                <a:sym typeface="Symbol" pitchFamily="82" charset="2"/>
              </a:rPr>
              <a:t> (or </a:t>
            </a:r>
            <a:r>
              <a:rPr lang="en-US" sz="2800" b="1" i="1" dirty="0">
                <a:solidFill>
                  <a:schemeClr val="hlink"/>
                </a:solidFill>
                <a:latin typeface="Arial" pitchFamily="34" charset="0"/>
                <a:cs typeface="Arial" pitchFamily="34" charset="0"/>
                <a:sym typeface="Symbol" pitchFamily="82" charset="2"/>
              </a:rPr>
              <a:t>p</a:t>
            </a:r>
            <a:r>
              <a:rPr lang="en-US" sz="2800" b="1" dirty="0">
                <a:solidFill>
                  <a:schemeClr val="hlink"/>
                </a:solidFill>
                <a:latin typeface="Arial" pitchFamily="34" charset="0"/>
                <a:cs typeface="Arial" pitchFamily="34" charset="0"/>
                <a:sym typeface="Symbol" pitchFamily="82" charset="2"/>
              </a:rPr>
              <a:t>-value</a:t>
            </a:r>
            <a:r>
              <a:rPr lang="en-US" sz="2800" b="1" dirty="0">
                <a:latin typeface="Arial" pitchFamily="34" charset="0"/>
                <a:cs typeface="Arial" pitchFamily="34" charset="0"/>
                <a:sym typeface="Symbol" pitchFamily="82" charset="2"/>
              </a:rPr>
              <a:t> or </a:t>
            </a:r>
            <a:r>
              <a:rPr lang="en-US" sz="2800" b="1" dirty="0">
                <a:solidFill>
                  <a:schemeClr val="hlink"/>
                </a:solidFill>
                <a:latin typeface="Arial" pitchFamily="34" charset="0"/>
                <a:cs typeface="Arial" pitchFamily="34" charset="0"/>
                <a:sym typeface="Symbol" pitchFamily="82" charset="2"/>
              </a:rPr>
              <a:t>probability</a:t>
            </a:r>
            <a:r>
              <a:rPr lang="en-US" sz="2800" b="1" dirty="0">
                <a:latin typeface="Arial" pitchFamily="34" charset="0"/>
                <a:cs typeface="Arial" pitchFamily="34" charset="0"/>
                <a:sym typeface="Symbol" pitchFamily="82" charset="2"/>
              </a:rPr>
              <a:t> </a:t>
            </a:r>
            <a:r>
              <a:rPr lang="en-US" sz="2800" b="1" dirty="0">
                <a:solidFill>
                  <a:schemeClr val="hlink"/>
                </a:solidFill>
                <a:latin typeface="Arial" pitchFamily="34" charset="0"/>
                <a:cs typeface="Arial" pitchFamily="34" charset="0"/>
                <a:sym typeface="Symbol" pitchFamily="82" charset="2"/>
              </a:rPr>
              <a:t>value</a:t>
            </a:r>
            <a:r>
              <a:rPr lang="en-US" sz="2800" b="1" dirty="0">
                <a:latin typeface="Arial" pitchFamily="34" charset="0"/>
                <a:cs typeface="Arial" pitchFamily="34" charset="0"/>
                <a:sym typeface="Symbol" pitchFamily="82" charset="2"/>
              </a:rPr>
              <a:t>) is the probability of getting a value of the test statistic that is </a:t>
            </a:r>
            <a:r>
              <a:rPr lang="en-US" sz="2800" b="1" dirty="0">
                <a:solidFill>
                  <a:schemeClr val="hlink"/>
                </a:solidFill>
                <a:latin typeface="Arial" pitchFamily="34" charset="0"/>
                <a:cs typeface="Arial" pitchFamily="34" charset="0"/>
                <a:sym typeface="Symbol" pitchFamily="82" charset="2"/>
              </a:rPr>
              <a:t>at least as extreme</a:t>
            </a:r>
            <a:r>
              <a:rPr lang="en-US" sz="2800" b="1" dirty="0">
                <a:latin typeface="Arial" pitchFamily="34" charset="0"/>
                <a:cs typeface="Arial" pitchFamily="34" charset="0"/>
                <a:sym typeface="Symbol" pitchFamily="82" charset="2"/>
              </a:rPr>
              <a:t> as the one representing the sample data, assuming that the null hypothesis is true.  The null hypothesis is rejected if the </a:t>
            </a:r>
            <a:r>
              <a:rPr lang="en-US" sz="2800" b="1" i="1" dirty="0">
                <a:latin typeface="Arial" pitchFamily="34" charset="0"/>
                <a:cs typeface="Arial" pitchFamily="34" charset="0"/>
                <a:sym typeface="Symbol" pitchFamily="82" charset="2"/>
              </a:rPr>
              <a:t>P</a:t>
            </a:r>
            <a:r>
              <a:rPr lang="en-US" sz="2800" b="1" dirty="0">
                <a:latin typeface="Arial" pitchFamily="34" charset="0"/>
                <a:cs typeface="Arial" pitchFamily="34" charset="0"/>
                <a:sym typeface="Symbol" pitchFamily="82" charset="2"/>
              </a:rPr>
              <a:t>-value is very small, such as 0.05 or less</a:t>
            </a:r>
            <a:r>
              <a:rPr lang="en-US" sz="2800" b="1" dirty="0" smtClean="0">
                <a:latin typeface="Arial" pitchFamily="34" charset="0"/>
                <a:cs typeface="Arial" pitchFamily="34" charset="0"/>
                <a:sym typeface="Symbol" pitchFamily="82" charset="2"/>
              </a:rPr>
              <a:t>.</a:t>
            </a:r>
            <a:endParaRPr lang="en-US" sz="2800" b="1" dirty="0">
              <a:latin typeface="Arial" pitchFamily="34" charset="0"/>
              <a:cs typeface="Arial" pitchFamily="34" charset="0"/>
              <a:sym typeface="Symbol" pitchFamily="82" charset="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71462"/>
            <a:ext cx="9144000" cy="990600"/>
          </a:xfrm>
        </p:spPr>
        <p:txBody>
          <a:bodyPr/>
          <a:lstStyle/>
          <a:p>
            <a:r>
              <a:rPr lang="en-US" altLang="en-US" b="1" dirty="0">
                <a:solidFill>
                  <a:srgbClr val="C00000"/>
                </a:solidFill>
                <a:latin typeface="Arial" pitchFamily="34" charset="0"/>
                <a:cs typeface="Arial" pitchFamily="34" charset="0"/>
              </a:rPr>
              <a:t>Two-tailed Test</a:t>
            </a:r>
          </a:p>
        </p:txBody>
      </p:sp>
      <p:sp>
        <p:nvSpPr>
          <p:cNvPr id="5" name="Text Box 3"/>
          <p:cNvSpPr txBox="1">
            <a:spLocks noChangeArrowheads="1"/>
          </p:cNvSpPr>
          <p:nvPr/>
        </p:nvSpPr>
        <p:spPr bwMode="auto">
          <a:xfrm>
            <a:off x="271463" y="1143000"/>
            <a:ext cx="8474075" cy="914400"/>
          </a:xfrm>
          <a:prstGeom prst="rect">
            <a:avLst/>
          </a:prstGeom>
          <a:noFill/>
          <a:ln w="57150" cmpd="thickThin">
            <a:noFill/>
            <a:miter lim="800000"/>
            <a:headEnd/>
            <a:tailEnd/>
          </a:ln>
          <a:effectLst/>
        </p:spPr>
        <p:txBody>
          <a:bodyPr/>
          <a:lstStyle/>
          <a:p>
            <a:pPr algn="just" eaLnBrk="0" hangingPunct="0">
              <a:lnSpc>
                <a:spcPct val="150000"/>
              </a:lnSpc>
              <a:spcBef>
                <a:spcPct val="0"/>
              </a:spcBef>
            </a:pPr>
            <a:r>
              <a:rPr lang="en-US" altLang="en-US" sz="2200" b="1" dirty="0" smtClean="0">
                <a:latin typeface="Arial" pitchFamily="34" charset="0"/>
                <a:cs typeface="Arial" pitchFamily="34" charset="0"/>
              </a:rPr>
              <a:t>If </a:t>
            </a:r>
            <a:r>
              <a:rPr lang="en-US" altLang="en-US" sz="2200" b="1" dirty="0">
                <a:latin typeface="Arial" pitchFamily="34" charset="0"/>
                <a:cs typeface="Arial" pitchFamily="34" charset="0"/>
              </a:rPr>
              <a:t>the alternative hypothesis contains the not-equal-to symbol (</a:t>
            </a:r>
            <a:r>
              <a:rPr lang="en-US" altLang="en-US" sz="2200" b="1" dirty="0">
                <a:latin typeface="Arial" pitchFamily="34" charset="0"/>
                <a:cs typeface="Arial" pitchFamily="34" charset="0"/>
                <a:sym typeface="Symbol" pitchFamily="82" charset="2"/>
              </a:rPr>
              <a:t>), the hypothesis test is a </a:t>
            </a:r>
            <a:r>
              <a:rPr lang="en-US" altLang="en-US" sz="2200" b="1" dirty="0">
                <a:solidFill>
                  <a:schemeClr val="folHlink"/>
                </a:solidFill>
                <a:latin typeface="Arial" pitchFamily="34" charset="0"/>
                <a:cs typeface="Arial" pitchFamily="34" charset="0"/>
              </a:rPr>
              <a:t>two-tailed test</a:t>
            </a:r>
            <a:r>
              <a:rPr lang="en-US" altLang="en-US" sz="2200" b="1" dirty="0">
                <a:latin typeface="Arial" pitchFamily="34" charset="0"/>
                <a:cs typeface="Arial" pitchFamily="34" charset="0"/>
              </a:rPr>
              <a:t>.  In a two-tailed test, each tail has an area </a:t>
            </a:r>
            <a:r>
              <a:rPr lang="en-US" altLang="en-US" sz="2200" b="1" dirty="0" smtClean="0">
                <a:latin typeface="Arial" pitchFamily="34" charset="0"/>
                <a:cs typeface="Arial" pitchFamily="34" charset="0"/>
              </a:rPr>
              <a:t>of   </a:t>
            </a:r>
            <a:r>
              <a:rPr lang="en-US" altLang="en-US" sz="2200" b="1" dirty="0" smtClean="0">
                <a:latin typeface="Arial" pitchFamily="34" charset="0"/>
                <a:cs typeface="Arial" pitchFamily="34" charset="0"/>
                <a:sym typeface="MS Reference 2" pitchFamily="2" charset="2"/>
              </a:rPr>
              <a:t> </a:t>
            </a:r>
            <a:r>
              <a:rPr lang="en-US" altLang="en-US" sz="2200" b="1" i="1" dirty="0" smtClean="0">
                <a:latin typeface="Arial" pitchFamily="34" charset="0"/>
                <a:cs typeface="Arial" pitchFamily="34" charset="0"/>
                <a:sym typeface="MS Reference 2" pitchFamily="2" charset="2"/>
              </a:rPr>
              <a:t>P</a:t>
            </a:r>
            <a:r>
              <a:rPr lang="en-US" altLang="en-US" sz="2200" b="1" dirty="0" smtClean="0">
                <a:latin typeface="Arial" pitchFamily="34" charset="0"/>
                <a:cs typeface="Arial" pitchFamily="34" charset="0"/>
                <a:sym typeface="MS Reference 2" pitchFamily="2" charset="2"/>
              </a:rPr>
              <a:t>.</a:t>
            </a:r>
            <a:endParaRPr lang="en-US" altLang="en-US" sz="2200" b="1" dirty="0">
              <a:latin typeface="Arial" pitchFamily="34" charset="0"/>
              <a:cs typeface="Arial" pitchFamily="34" charset="0"/>
              <a:sym typeface="MS Reference 2" pitchFamily="2" charset="2"/>
            </a:endParaRPr>
          </a:p>
        </p:txBody>
      </p:sp>
      <p:grpSp>
        <p:nvGrpSpPr>
          <p:cNvPr id="6" name="Group 71"/>
          <p:cNvGrpSpPr>
            <a:grpSpLocks/>
          </p:cNvGrpSpPr>
          <p:nvPr/>
        </p:nvGrpSpPr>
        <p:grpSpPr bwMode="auto">
          <a:xfrm>
            <a:off x="1252538" y="2857496"/>
            <a:ext cx="6878637" cy="3527455"/>
            <a:chOff x="789" y="2150"/>
            <a:chExt cx="4333" cy="1404"/>
          </a:xfrm>
        </p:grpSpPr>
        <p:pic>
          <p:nvPicPr>
            <p:cNvPr id="7" name="Picture 5"/>
            <p:cNvPicPr>
              <a:picLocks noChangeAspect="1" noChangeArrowheads="1"/>
            </p:cNvPicPr>
            <p:nvPr/>
          </p:nvPicPr>
          <p:blipFill>
            <a:blip r:embed="rId3"/>
            <a:srcRect/>
            <a:stretch>
              <a:fillRect/>
            </a:stretch>
          </p:blipFill>
          <p:spPr bwMode="auto">
            <a:xfrm>
              <a:off x="1365" y="2150"/>
              <a:ext cx="3132" cy="1104"/>
            </a:xfrm>
            <a:prstGeom prst="rect">
              <a:avLst/>
            </a:prstGeom>
            <a:noFill/>
          </p:spPr>
        </p:pic>
        <p:sp>
          <p:nvSpPr>
            <p:cNvPr id="8" name="Line 7"/>
            <p:cNvSpPr>
              <a:spLocks noChangeShapeType="1"/>
            </p:cNvSpPr>
            <p:nvPr/>
          </p:nvSpPr>
          <p:spPr bwMode="auto">
            <a:xfrm>
              <a:off x="789" y="3257"/>
              <a:ext cx="4333" cy="0"/>
            </a:xfrm>
            <a:prstGeom prst="line">
              <a:avLst/>
            </a:prstGeom>
            <a:noFill/>
            <a:ln w="9525">
              <a:solidFill>
                <a:schemeClr val="tx1"/>
              </a:solidFill>
              <a:round/>
              <a:headEnd type="triangle" w="med" len="med"/>
              <a:tailEnd type="triangle" w="med" len="med"/>
            </a:ln>
            <a:effectLst/>
          </p:spPr>
          <p:txBody>
            <a:bodyPr wrap="none" anchor="ctr"/>
            <a:lstStyle/>
            <a:p>
              <a:endParaRPr lang="en-IN">
                <a:latin typeface="Arial" pitchFamily="34" charset="0"/>
                <a:cs typeface="Arial" pitchFamily="34" charset="0"/>
              </a:endParaRPr>
            </a:p>
          </p:txBody>
        </p:sp>
        <p:sp>
          <p:nvSpPr>
            <p:cNvPr id="9" name="Freeform 8"/>
            <p:cNvSpPr>
              <a:spLocks/>
            </p:cNvSpPr>
            <p:nvPr/>
          </p:nvSpPr>
          <p:spPr bwMode="auto">
            <a:xfrm>
              <a:off x="2251" y="2158"/>
              <a:ext cx="1362" cy="1096"/>
            </a:xfrm>
            <a:custGeom>
              <a:avLst/>
              <a:gdLst/>
              <a:ahLst/>
              <a:cxnLst>
                <a:cxn ang="0">
                  <a:pos x="2" y="1096"/>
                </a:cxn>
                <a:cxn ang="0">
                  <a:pos x="0" y="826"/>
                </a:cxn>
                <a:cxn ang="0">
                  <a:pos x="84" y="746"/>
                </a:cxn>
                <a:cxn ang="0">
                  <a:pos x="134" y="684"/>
                </a:cxn>
                <a:cxn ang="0">
                  <a:pos x="204" y="588"/>
                </a:cxn>
                <a:cxn ang="0">
                  <a:pos x="216" y="564"/>
                </a:cxn>
                <a:cxn ang="0">
                  <a:pos x="266" y="476"/>
                </a:cxn>
                <a:cxn ang="0">
                  <a:pos x="314" y="380"/>
                </a:cxn>
                <a:cxn ang="0">
                  <a:pos x="362" y="284"/>
                </a:cxn>
                <a:cxn ang="0">
                  <a:pos x="422" y="176"/>
                </a:cxn>
                <a:cxn ang="0">
                  <a:pos x="470" y="104"/>
                </a:cxn>
                <a:cxn ang="0">
                  <a:pos x="514" y="56"/>
                </a:cxn>
                <a:cxn ang="0">
                  <a:pos x="566" y="28"/>
                </a:cxn>
                <a:cxn ang="0">
                  <a:pos x="650" y="0"/>
                </a:cxn>
                <a:cxn ang="0">
                  <a:pos x="710" y="0"/>
                </a:cxn>
                <a:cxn ang="0">
                  <a:pos x="790" y="28"/>
                </a:cxn>
                <a:cxn ang="0">
                  <a:pos x="878" y="92"/>
                </a:cxn>
                <a:cxn ang="0">
                  <a:pos x="950" y="180"/>
                </a:cxn>
                <a:cxn ang="0">
                  <a:pos x="1046" y="368"/>
                </a:cxn>
                <a:cxn ang="0">
                  <a:pos x="1094" y="472"/>
                </a:cxn>
                <a:cxn ang="0">
                  <a:pos x="1138" y="564"/>
                </a:cxn>
                <a:cxn ang="0">
                  <a:pos x="1178" y="620"/>
                </a:cxn>
                <a:cxn ang="0">
                  <a:pos x="1250" y="720"/>
                </a:cxn>
                <a:cxn ang="0">
                  <a:pos x="1302" y="778"/>
                </a:cxn>
                <a:cxn ang="0">
                  <a:pos x="1362" y="832"/>
                </a:cxn>
                <a:cxn ang="0">
                  <a:pos x="1360" y="1091"/>
                </a:cxn>
                <a:cxn ang="0">
                  <a:pos x="2" y="1096"/>
                </a:cxn>
              </a:cxnLst>
              <a:rect l="0" t="0" r="r" b="b"/>
              <a:pathLst>
                <a:path w="1362" h="1096">
                  <a:moveTo>
                    <a:pt x="2" y="1096"/>
                  </a:moveTo>
                  <a:lnTo>
                    <a:pt x="0" y="826"/>
                  </a:lnTo>
                  <a:lnTo>
                    <a:pt x="84" y="746"/>
                  </a:lnTo>
                  <a:lnTo>
                    <a:pt x="134" y="684"/>
                  </a:lnTo>
                  <a:lnTo>
                    <a:pt x="204" y="588"/>
                  </a:lnTo>
                  <a:lnTo>
                    <a:pt x="216" y="564"/>
                  </a:lnTo>
                  <a:lnTo>
                    <a:pt x="266" y="476"/>
                  </a:lnTo>
                  <a:lnTo>
                    <a:pt x="314" y="380"/>
                  </a:lnTo>
                  <a:lnTo>
                    <a:pt x="362" y="284"/>
                  </a:lnTo>
                  <a:lnTo>
                    <a:pt x="422" y="176"/>
                  </a:lnTo>
                  <a:lnTo>
                    <a:pt x="470" y="104"/>
                  </a:lnTo>
                  <a:lnTo>
                    <a:pt x="514" y="56"/>
                  </a:lnTo>
                  <a:lnTo>
                    <a:pt x="566" y="28"/>
                  </a:lnTo>
                  <a:lnTo>
                    <a:pt x="650" y="0"/>
                  </a:lnTo>
                  <a:lnTo>
                    <a:pt x="710" y="0"/>
                  </a:lnTo>
                  <a:lnTo>
                    <a:pt x="790" y="28"/>
                  </a:lnTo>
                  <a:lnTo>
                    <a:pt x="878" y="92"/>
                  </a:lnTo>
                  <a:lnTo>
                    <a:pt x="950" y="180"/>
                  </a:lnTo>
                  <a:lnTo>
                    <a:pt x="1046" y="368"/>
                  </a:lnTo>
                  <a:lnTo>
                    <a:pt x="1094" y="472"/>
                  </a:lnTo>
                  <a:lnTo>
                    <a:pt x="1138" y="564"/>
                  </a:lnTo>
                  <a:lnTo>
                    <a:pt x="1178" y="620"/>
                  </a:lnTo>
                  <a:lnTo>
                    <a:pt x="1250" y="720"/>
                  </a:lnTo>
                  <a:lnTo>
                    <a:pt x="1302" y="778"/>
                  </a:lnTo>
                  <a:lnTo>
                    <a:pt x="1362" y="832"/>
                  </a:lnTo>
                  <a:lnTo>
                    <a:pt x="1360" y="1091"/>
                  </a:lnTo>
                  <a:lnTo>
                    <a:pt x="2" y="1096"/>
                  </a:lnTo>
                  <a:close/>
                </a:path>
              </a:pathLst>
            </a:custGeom>
            <a:solidFill>
              <a:schemeClr val="accent2">
                <a:alpha val="60001"/>
              </a:schemeClr>
            </a:solidFill>
            <a:ln w="9525">
              <a:solidFill>
                <a:schemeClr val="tx1"/>
              </a:solidFill>
              <a:round/>
              <a:headEnd/>
              <a:tailEnd/>
            </a:ln>
            <a:effectLst/>
          </p:spPr>
          <p:txBody>
            <a:bodyPr wrap="none"/>
            <a:lstStyle/>
            <a:p>
              <a:endParaRPr lang="en-IN">
                <a:latin typeface="Arial" pitchFamily="34" charset="0"/>
                <a:cs typeface="Arial" pitchFamily="34" charset="0"/>
              </a:endParaRPr>
            </a:p>
          </p:txBody>
        </p:sp>
        <p:sp>
          <p:nvSpPr>
            <p:cNvPr id="11" name="Freeform 26"/>
            <p:cNvSpPr>
              <a:spLocks/>
            </p:cNvSpPr>
            <p:nvPr/>
          </p:nvSpPr>
          <p:spPr bwMode="auto">
            <a:xfrm>
              <a:off x="1413" y="2995"/>
              <a:ext cx="845" cy="233"/>
            </a:xfrm>
            <a:custGeom>
              <a:avLst/>
              <a:gdLst/>
              <a:ahLst/>
              <a:cxnLst>
                <a:cxn ang="0">
                  <a:pos x="0" y="259"/>
                </a:cxn>
                <a:cxn ang="0">
                  <a:pos x="835" y="256"/>
                </a:cxn>
                <a:cxn ang="0">
                  <a:pos x="835" y="0"/>
                </a:cxn>
                <a:cxn ang="0">
                  <a:pos x="776" y="37"/>
                </a:cxn>
                <a:cxn ang="0">
                  <a:pos x="717" y="75"/>
                </a:cxn>
                <a:cxn ang="0">
                  <a:pos x="653" y="115"/>
                </a:cxn>
                <a:cxn ang="0">
                  <a:pos x="570" y="150"/>
                </a:cxn>
                <a:cxn ang="0">
                  <a:pos x="384" y="211"/>
                </a:cxn>
                <a:cxn ang="0">
                  <a:pos x="138" y="246"/>
                </a:cxn>
                <a:cxn ang="0">
                  <a:pos x="0" y="259"/>
                </a:cxn>
              </a:cxnLst>
              <a:rect l="0" t="0" r="r" b="b"/>
              <a:pathLst>
                <a:path w="845" h="259">
                  <a:moveTo>
                    <a:pt x="0" y="259"/>
                  </a:moveTo>
                  <a:lnTo>
                    <a:pt x="835" y="256"/>
                  </a:lnTo>
                  <a:cubicBezTo>
                    <a:pt x="835" y="256"/>
                    <a:pt x="845" y="36"/>
                    <a:pt x="835" y="0"/>
                  </a:cubicBezTo>
                  <a:cubicBezTo>
                    <a:pt x="795" y="21"/>
                    <a:pt x="806" y="18"/>
                    <a:pt x="776" y="37"/>
                  </a:cubicBezTo>
                  <a:cubicBezTo>
                    <a:pt x="756" y="50"/>
                    <a:pt x="738" y="62"/>
                    <a:pt x="717" y="75"/>
                  </a:cubicBezTo>
                  <a:cubicBezTo>
                    <a:pt x="696" y="88"/>
                    <a:pt x="677" y="103"/>
                    <a:pt x="653" y="115"/>
                  </a:cubicBezTo>
                  <a:cubicBezTo>
                    <a:pt x="629" y="127"/>
                    <a:pt x="615" y="134"/>
                    <a:pt x="570" y="150"/>
                  </a:cubicBezTo>
                  <a:lnTo>
                    <a:pt x="384" y="211"/>
                  </a:lnTo>
                  <a:lnTo>
                    <a:pt x="138" y="246"/>
                  </a:lnTo>
                  <a:lnTo>
                    <a:pt x="0" y="259"/>
                  </a:lnTo>
                  <a:close/>
                </a:path>
              </a:pathLst>
            </a:custGeom>
            <a:solidFill>
              <a:schemeClr val="accent1">
                <a:alpha val="50000"/>
              </a:schemeClr>
            </a:solidFill>
            <a:ln w="3175" cap="flat" cmpd="sng">
              <a:solidFill>
                <a:schemeClr val="tx1"/>
              </a:solidFill>
              <a:prstDash val="solid"/>
              <a:round/>
              <a:headEnd type="none" w="med" len="med"/>
              <a:tailEnd type="none" w="med" len="med"/>
            </a:ln>
            <a:effectLst/>
          </p:spPr>
          <p:txBody>
            <a:bodyPr>
              <a:spAutoFit/>
            </a:bodyPr>
            <a:lstStyle/>
            <a:p>
              <a:endParaRPr lang="en-IN">
                <a:latin typeface="Arial" pitchFamily="34" charset="0"/>
                <a:cs typeface="Arial" pitchFamily="34" charset="0"/>
              </a:endParaRPr>
            </a:p>
          </p:txBody>
        </p:sp>
        <p:sp>
          <p:nvSpPr>
            <p:cNvPr id="12" name="Freeform 27"/>
            <p:cNvSpPr>
              <a:spLocks/>
            </p:cNvSpPr>
            <p:nvPr/>
          </p:nvSpPr>
          <p:spPr bwMode="auto">
            <a:xfrm>
              <a:off x="3613" y="2995"/>
              <a:ext cx="848" cy="233"/>
            </a:xfrm>
            <a:custGeom>
              <a:avLst/>
              <a:gdLst/>
              <a:ahLst/>
              <a:cxnLst>
                <a:cxn ang="0">
                  <a:pos x="848" y="260"/>
                </a:cxn>
                <a:cxn ang="0">
                  <a:pos x="0" y="259"/>
                </a:cxn>
                <a:cxn ang="0">
                  <a:pos x="2" y="0"/>
                </a:cxn>
                <a:cxn ang="0">
                  <a:pos x="70" y="46"/>
                </a:cxn>
                <a:cxn ang="0">
                  <a:pos x="128" y="85"/>
                </a:cxn>
                <a:cxn ang="0">
                  <a:pos x="195" y="116"/>
                </a:cxn>
                <a:cxn ang="0">
                  <a:pos x="278" y="151"/>
                </a:cxn>
                <a:cxn ang="0">
                  <a:pos x="464" y="212"/>
                </a:cxn>
                <a:cxn ang="0">
                  <a:pos x="710" y="247"/>
                </a:cxn>
                <a:cxn ang="0">
                  <a:pos x="848" y="260"/>
                </a:cxn>
              </a:cxnLst>
              <a:rect l="0" t="0" r="r" b="b"/>
              <a:pathLst>
                <a:path w="848" h="260">
                  <a:moveTo>
                    <a:pt x="848" y="260"/>
                  </a:moveTo>
                  <a:lnTo>
                    <a:pt x="0" y="259"/>
                  </a:lnTo>
                  <a:lnTo>
                    <a:pt x="2" y="0"/>
                  </a:lnTo>
                  <a:cubicBezTo>
                    <a:pt x="37" y="24"/>
                    <a:pt x="49" y="33"/>
                    <a:pt x="70" y="46"/>
                  </a:cubicBezTo>
                  <a:cubicBezTo>
                    <a:pt x="91" y="60"/>
                    <a:pt x="107" y="73"/>
                    <a:pt x="128" y="85"/>
                  </a:cubicBezTo>
                  <a:cubicBezTo>
                    <a:pt x="149" y="97"/>
                    <a:pt x="170" y="105"/>
                    <a:pt x="195" y="116"/>
                  </a:cubicBezTo>
                  <a:cubicBezTo>
                    <a:pt x="220" y="127"/>
                    <a:pt x="233" y="135"/>
                    <a:pt x="278" y="151"/>
                  </a:cubicBezTo>
                  <a:lnTo>
                    <a:pt x="464" y="212"/>
                  </a:lnTo>
                  <a:lnTo>
                    <a:pt x="710" y="247"/>
                  </a:lnTo>
                  <a:lnTo>
                    <a:pt x="848" y="260"/>
                  </a:lnTo>
                  <a:close/>
                </a:path>
              </a:pathLst>
            </a:custGeom>
            <a:solidFill>
              <a:schemeClr val="accent1">
                <a:alpha val="50000"/>
              </a:schemeClr>
            </a:solidFill>
            <a:ln w="3175" cap="flat" cmpd="sng">
              <a:solidFill>
                <a:schemeClr val="tx1"/>
              </a:solidFill>
              <a:prstDash val="solid"/>
              <a:round/>
              <a:headEnd type="none" w="med" len="med"/>
              <a:tailEnd type="none" w="med" len="med"/>
            </a:ln>
            <a:effectLst/>
          </p:spPr>
          <p:txBody>
            <a:bodyPr>
              <a:spAutoFit/>
            </a:bodyPr>
            <a:lstStyle/>
            <a:p>
              <a:endParaRPr lang="en-IN">
                <a:latin typeface="Arial" pitchFamily="34" charset="0"/>
                <a:cs typeface="Arial" pitchFamily="34" charset="0"/>
              </a:endParaRPr>
            </a:p>
          </p:txBody>
        </p:sp>
        <p:grpSp>
          <p:nvGrpSpPr>
            <p:cNvPr id="13" name="Group 33"/>
            <p:cNvGrpSpPr>
              <a:grpSpLocks/>
            </p:cNvGrpSpPr>
            <p:nvPr/>
          </p:nvGrpSpPr>
          <p:grpSpPr bwMode="auto">
            <a:xfrm>
              <a:off x="2766" y="3179"/>
              <a:ext cx="288" cy="375"/>
              <a:chOff x="2457" y="2754"/>
              <a:chExt cx="288" cy="375"/>
            </a:xfrm>
          </p:grpSpPr>
          <p:sp>
            <p:nvSpPr>
              <p:cNvPr id="32" name="Text Box 11"/>
              <p:cNvSpPr txBox="1">
                <a:spLocks noChangeArrowheads="1"/>
              </p:cNvSpPr>
              <p:nvPr/>
            </p:nvSpPr>
            <p:spPr bwMode="auto">
              <a:xfrm>
                <a:off x="2457" y="2879"/>
                <a:ext cx="288" cy="250"/>
              </a:xfrm>
              <a:prstGeom prst="rect">
                <a:avLst/>
              </a:prstGeom>
              <a:noFill/>
              <a:ln w="9525" algn="ctr">
                <a:noFill/>
                <a:miter lim="800000"/>
                <a:headEnd/>
                <a:tailEnd/>
              </a:ln>
              <a:effectLst/>
            </p:spPr>
            <p:txBody>
              <a:bodyPr>
                <a:spAutoFit/>
              </a:bodyPr>
              <a:lstStyle/>
              <a:p>
                <a:pPr algn="ctr"/>
                <a:r>
                  <a:rPr lang="en-US" sz="2000">
                    <a:latin typeface="Arial" pitchFamily="34" charset="0"/>
                    <a:cs typeface="Arial" pitchFamily="34" charset="0"/>
                  </a:rPr>
                  <a:t>0</a:t>
                </a:r>
              </a:p>
            </p:txBody>
          </p:sp>
          <p:sp>
            <p:nvSpPr>
              <p:cNvPr id="33" name="Line 32"/>
              <p:cNvSpPr>
                <a:spLocks noChangeShapeType="1"/>
              </p:cNvSpPr>
              <p:nvPr/>
            </p:nvSpPr>
            <p:spPr bwMode="auto">
              <a:xfrm>
                <a:off x="2592" y="2754"/>
                <a:ext cx="0" cy="144"/>
              </a:xfrm>
              <a:prstGeom prst="line">
                <a:avLst/>
              </a:prstGeom>
              <a:noFill/>
              <a:ln w="9525">
                <a:solidFill>
                  <a:schemeClr val="tx1"/>
                </a:solidFill>
                <a:round/>
                <a:headEnd/>
                <a:tailEnd/>
              </a:ln>
              <a:effectLst/>
            </p:spPr>
            <p:txBody>
              <a:bodyPr>
                <a:spAutoFit/>
              </a:bodyPr>
              <a:lstStyle/>
              <a:p>
                <a:endParaRPr lang="en-IN">
                  <a:latin typeface="Arial" pitchFamily="34" charset="0"/>
                  <a:cs typeface="Arial" pitchFamily="34" charset="0"/>
                </a:endParaRPr>
              </a:p>
            </p:txBody>
          </p:sp>
        </p:grpSp>
        <p:grpSp>
          <p:nvGrpSpPr>
            <p:cNvPr id="14" name="Group 34"/>
            <p:cNvGrpSpPr>
              <a:grpSpLocks/>
            </p:cNvGrpSpPr>
            <p:nvPr/>
          </p:nvGrpSpPr>
          <p:grpSpPr bwMode="auto">
            <a:xfrm>
              <a:off x="3179" y="3179"/>
              <a:ext cx="288" cy="375"/>
              <a:chOff x="2457" y="2754"/>
              <a:chExt cx="288" cy="375"/>
            </a:xfrm>
          </p:grpSpPr>
          <p:sp>
            <p:nvSpPr>
              <p:cNvPr id="30" name="Text Box 35"/>
              <p:cNvSpPr txBox="1">
                <a:spLocks noChangeArrowheads="1"/>
              </p:cNvSpPr>
              <p:nvPr/>
            </p:nvSpPr>
            <p:spPr bwMode="auto">
              <a:xfrm>
                <a:off x="2457" y="2879"/>
                <a:ext cx="288" cy="250"/>
              </a:xfrm>
              <a:prstGeom prst="rect">
                <a:avLst/>
              </a:prstGeom>
              <a:noFill/>
              <a:ln w="9525" algn="ctr">
                <a:noFill/>
                <a:miter lim="800000"/>
                <a:headEnd/>
                <a:tailEnd/>
              </a:ln>
              <a:effectLst/>
            </p:spPr>
            <p:txBody>
              <a:bodyPr>
                <a:spAutoFit/>
              </a:bodyPr>
              <a:lstStyle/>
              <a:p>
                <a:pPr algn="ctr"/>
                <a:r>
                  <a:rPr lang="en-US" sz="2000">
                    <a:latin typeface="Arial" pitchFamily="34" charset="0"/>
                    <a:cs typeface="Arial" pitchFamily="34" charset="0"/>
                  </a:rPr>
                  <a:t>1</a:t>
                </a:r>
              </a:p>
            </p:txBody>
          </p:sp>
          <p:sp>
            <p:nvSpPr>
              <p:cNvPr id="31" name="Line 36"/>
              <p:cNvSpPr>
                <a:spLocks noChangeShapeType="1"/>
              </p:cNvSpPr>
              <p:nvPr/>
            </p:nvSpPr>
            <p:spPr bwMode="auto">
              <a:xfrm>
                <a:off x="2592" y="2754"/>
                <a:ext cx="0" cy="144"/>
              </a:xfrm>
              <a:prstGeom prst="line">
                <a:avLst/>
              </a:prstGeom>
              <a:noFill/>
              <a:ln w="9525">
                <a:solidFill>
                  <a:schemeClr val="tx1"/>
                </a:solidFill>
                <a:round/>
                <a:headEnd/>
                <a:tailEnd/>
              </a:ln>
              <a:effectLst/>
            </p:spPr>
            <p:txBody>
              <a:bodyPr>
                <a:spAutoFit/>
              </a:bodyPr>
              <a:lstStyle/>
              <a:p>
                <a:endParaRPr lang="en-IN">
                  <a:latin typeface="Arial" pitchFamily="34" charset="0"/>
                  <a:cs typeface="Arial" pitchFamily="34" charset="0"/>
                </a:endParaRPr>
              </a:p>
            </p:txBody>
          </p:sp>
        </p:grpSp>
        <p:grpSp>
          <p:nvGrpSpPr>
            <p:cNvPr id="15" name="Group 37"/>
            <p:cNvGrpSpPr>
              <a:grpSpLocks/>
            </p:cNvGrpSpPr>
            <p:nvPr/>
          </p:nvGrpSpPr>
          <p:grpSpPr bwMode="auto">
            <a:xfrm>
              <a:off x="3592" y="3179"/>
              <a:ext cx="288" cy="375"/>
              <a:chOff x="2457" y="2754"/>
              <a:chExt cx="288" cy="375"/>
            </a:xfrm>
          </p:grpSpPr>
          <p:sp>
            <p:nvSpPr>
              <p:cNvPr id="28" name="Text Box 38"/>
              <p:cNvSpPr txBox="1">
                <a:spLocks noChangeArrowheads="1"/>
              </p:cNvSpPr>
              <p:nvPr/>
            </p:nvSpPr>
            <p:spPr bwMode="auto">
              <a:xfrm>
                <a:off x="2457" y="2879"/>
                <a:ext cx="288" cy="250"/>
              </a:xfrm>
              <a:prstGeom prst="rect">
                <a:avLst/>
              </a:prstGeom>
              <a:noFill/>
              <a:ln w="9525" algn="ctr">
                <a:noFill/>
                <a:miter lim="800000"/>
                <a:headEnd/>
                <a:tailEnd/>
              </a:ln>
              <a:effectLst/>
            </p:spPr>
            <p:txBody>
              <a:bodyPr>
                <a:spAutoFit/>
              </a:bodyPr>
              <a:lstStyle/>
              <a:p>
                <a:pPr algn="ctr"/>
                <a:r>
                  <a:rPr lang="en-US" sz="2000">
                    <a:latin typeface="Arial" pitchFamily="34" charset="0"/>
                    <a:cs typeface="Arial" pitchFamily="34" charset="0"/>
                  </a:rPr>
                  <a:t>2</a:t>
                </a:r>
              </a:p>
            </p:txBody>
          </p:sp>
          <p:sp>
            <p:nvSpPr>
              <p:cNvPr id="29" name="Line 39"/>
              <p:cNvSpPr>
                <a:spLocks noChangeShapeType="1"/>
              </p:cNvSpPr>
              <p:nvPr/>
            </p:nvSpPr>
            <p:spPr bwMode="auto">
              <a:xfrm>
                <a:off x="2592" y="2754"/>
                <a:ext cx="0" cy="144"/>
              </a:xfrm>
              <a:prstGeom prst="line">
                <a:avLst/>
              </a:prstGeom>
              <a:noFill/>
              <a:ln w="9525">
                <a:solidFill>
                  <a:schemeClr val="tx1"/>
                </a:solidFill>
                <a:round/>
                <a:headEnd/>
                <a:tailEnd/>
              </a:ln>
              <a:effectLst/>
            </p:spPr>
            <p:txBody>
              <a:bodyPr>
                <a:spAutoFit/>
              </a:bodyPr>
              <a:lstStyle/>
              <a:p>
                <a:endParaRPr lang="en-IN">
                  <a:latin typeface="Arial" pitchFamily="34" charset="0"/>
                  <a:cs typeface="Arial" pitchFamily="34" charset="0"/>
                </a:endParaRPr>
              </a:p>
            </p:txBody>
          </p:sp>
        </p:grpSp>
        <p:grpSp>
          <p:nvGrpSpPr>
            <p:cNvPr id="16" name="Group 40"/>
            <p:cNvGrpSpPr>
              <a:grpSpLocks/>
            </p:cNvGrpSpPr>
            <p:nvPr/>
          </p:nvGrpSpPr>
          <p:grpSpPr bwMode="auto">
            <a:xfrm>
              <a:off x="4005" y="3179"/>
              <a:ext cx="288" cy="375"/>
              <a:chOff x="2457" y="2754"/>
              <a:chExt cx="288" cy="375"/>
            </a:xfrm>
          </p:grpSpPr>
          <p:sp>
            <p:nvSpPr>
              <p:cNvPr id="26" name="Text Box 41"/>
              <p:cNvSpPr txBox="1">
                <a:spLocks noChangeArrowheads="1"/>
              </p:cNvSpPr>
              <p:nvPr/>
            </p:nvSpPr>
            <p:spPr bwMode="auto">
              <a:xfrm>
                <a:off x="2457" y="2879"/>
                <a:ext cx="288" cy="250"/>
              </a:xfrm>
              <a:prstGeom prst="rect">
                <a:avLst/>
              </a:prstGeom>
              <a:noFill/>
              <a:ln w="9525" algn="ctr">
                <a:noFill/>
                <a:miter lim="800000"/>
                <a:headEnd/>
                <a:tailEnd/>
              </a:ln>
              <a:effectLst/>
            </p:spPr>
            <p:txBody>
              <a:bodyPr>
                <a:spAutoFit/>
              </a:bodyPr>
              <a:lstStyle/>
              <a:p>
                <a:pPr algn="ctr"/>
                <a:r>
                  <a:rPr lang="en-US" sz="2000">
                    <a:latin typeface="Arial" pitchFamily="34" charset="0"/>
                    <a:cs typeface="Arial" pitchFamily="34" charset="0"/>
                  </a:rPr>
                  <a:t>3</a:t>
                </a:r>
              </a:p>
            </p:txBody>
          </p:sp>
          <p:sp>
            <p:nvSpPr>
              <p:cNvPr id="27" name="Line 42"/>
              <p:cNvSpPr>
                <a:spLocks noChangeShapeType="1"/>
              </p:cNvSpPr>
              <p:nvPr/>
            </p:nvSpPr>
            <p:spPr bwMode="auto">
              <a:xfrm>
                <a:off x="2592" y="2754"/>
                <a:ext cx="0" cy="144"/>
              </a:xfrm>
              <a:prstGeom prst="line">
                <a:avLst/>
              </a:prstGeom>
              <a:noFill/>
              <a:ln w="9525">
                <a:solidFill>
                  <a:schemeClr val="tx1"/>
                </a:solidFill>
                <a:round/>
                <a:headEnd/>
                <a:tailEnd/>
              </a:ln>
              <a:effectLst/>
            </p:spPr>
            <p:txBody>
              <a:bodyPr>
                <a:spAutoFit/>
              </a:bodyPr>
              <a:lstStyle/>
              <a:p>
                <a:endParaRPr lang="en-IN">
                  <a:latin typeface="Arial" pitchFamily="34" charset="0"/>
                  <a:cs typeface="Arial" pitchFamily="34" charset="0"/>
                </a:endParaRPr>
              </a:p>
            </p:txBody>
          </p:sp>
        </p:grpSp>
        <p:grpSp>
          <p:nvGrpSpPr>
            <p:cNvPr id="17" name="Group 43"/>
            <p:cNvGrpSpPr>
              <a:grpSpLocks/>
            </p:cNvGrpSpPr>
            <p:nvPr/>
          </p:nvGrpSpPr>
          <p:grpSpPr bwMode="auto">
            <a:xfrm>
              <a:off x="1576" y="3179"/>
              <a:ext cx="288" cy="375"/>
              <a:chOff x="2457" y="2754"/>
              <a:chExt cx="288" cy="375"/>
            </a:xfrm>
          </p:grpSpPr>
          <p:sp>
            <p:nvSpPr>
              <p:cNvPr id="24" name="Text Box 44"/>
              <p:cNvSpPr txBox="1">
                <a:spLocks noChangeArrowheads="1"/>
              </p:cNvSpPr>
              <p:nvPr/>
            </p:nvSpPr>
            <p:spPr bwMode="auto">
              <a:xfrm>
                <a:off x="2457" y="2879"/>
                <a:ext cx="288" cy="250"/>
              </a:xfrm>
              <a:prstGeom prst="rect">
                <a:avLst/>
              </a:prstGeom>
              <a:noFill/>
              <a:ln w="9525" algn="ctr">
                <a:noFill/>
                <a:miter lim="800000"/>
                <a:headEnd/>
                <a:tailEnd/>
              </a:ln>
              <a:effectLst/>
            </p:spPr>
            <p:txBody>
              <a:bodyPr>
                <a:spAutoFit/>
              </a:bodyPr>
              <a:lstStyle/>
              <a:p>
                <a:pPr algn="ctr"/>
                <a:r>
                  <a:rPr lang="en-US" sz="2000">
                    <a:latin typeface="Arial" pitchFamily="34" charset="0"/>
                    <a:cs typeface="Arial" pitchFamily="34" charset="0"/>
                  </a:rPr>
                  <a:t>-3</a:t>
                </a:r>
              </a:p>
            </p:txBody>
          </p:sp>
          <p:sp>
            <p:nvSpPr>
              <p:cNvPr id="25" name="Line 45"/>
              <p:cNvSpPr>
                <a:spLocks noChangeShapeType="1"/>
              </p:cNvSpPr>
              <p:nvPr/>
            </p:nvSpPr>
            <p:spPr bwMode="auto">
              <a:xfrm>
                <a:off x="2592" y="2754"/>
                <a:ext cx="0" cy="144"/>
              </a:xfrm>
              <a:prstGeom prst="line">
                <a:avLst/>
              </a:prstGeom>
              <a:noFill/>
              <a:ln w="9525">
                <a:solidFill>
                  <a:schemeClr val="tx1"/>
                </a:solidFill>
                <a:round/>
                <a:headEnd/>
                <a:tailEnd/>
              </a:ln>
              <a:effectLst/>
            </p:spPr>
            <p:txBody>
              <a:bodyPr>
                <a:spAutoFit/>
              </a:bodyPr>
              <a:lstStyle/>
              <a:p>
                <a:endParaRPr lang="en-IN">
                  <a:latin typeface="Arial" pitchFamily="34" charset="0"/>
                  <a:cs typeface="Arial" pitchFamily="34" charset="0"/>
                </a:endParaRPr>
              </a:p>
            </p:txBody>
          </p:sp>
        </p:grpSp>
        <p:grpSp>
          <p:nvGrpSpPr>
            <p:cNvPr id="18" name="Group 46"/>
            <p:cNvGrpSpPr>
              <a:grpSpLocks/>
            </p:cNvGrpSpPr>
            <p:nvPr/>
          </p:nvGrpSpPr>
          <p:grpSpPr bwMode="auto">
            <a:xfrm>
              <a:off x="1989" y="3179"/>
              <a:ext cx="288" cy="375"/>
              <a:chOff x="2457" y="2754"/>
              <a:chExt cx="288" cy="375"/>
            </a:xfrm>
          </p:grpSpPr>
          <p:sp>
            <p:nvSpPr>
              <p:cNvPr id="22" name="Text Box 47"/>
              <p:cNvSpPr txBox="1">
                <a:spLocks noChangeArrowheads="1"/>
              </p:cNvSpPr>
              <p:nvPr/>
            </p:nvSpPr>
            <p:spPr bwMode="auto">
              <a:xfrm>
                <a:off x="2457" y="2879"/>
                <a:ext cx="288" cy="250"/>
              </a:xfrm>
              <a:prstGeom prst="rect">
                <a:avLst/>
              </a:prstGeom>
              <a:noFill/>
              <a:ln w="9525" algn="ctr">
                <a:noFill/>
                <a:miter lim="800000"/>
                <a:headEnd/>
                <a:tailEnd/>
              </a:ln>
              <a:effectLst/>
            </p:spPr>
            <p:txBody>
              <a:bodyPr>
                <a:spAutoFit/>
              </a:bodyPr>
              <a:lstStyle/>
              <a:p>
                <a:pPr algn="ctr"/>
                <a:r>
                  <a:rPr lang="en-US" sz="2000">
                    <a:latin typeface="Arial" pitchFamily="34" charset="0"/>
                    <a:cs typeface="Arial" pitchFamily="34" charset="0"/>
                  </a:rPr>
                  <a:t>-2</a:t>
                </a:r>
              </a:p>
            </p:txBody>
          </p:sp>
          <p:sp>
            <p:nvSpPr>
              <p:cNvPr id="23" name="Line 48"/>
              <p:cNvSpPr>
                <a:spLocks noChangeShapeType="1"/>
              </p:cNvSpPr>
              <p:nvPr/>
            </p:nvSpPr>
            <p:spPr bwMode="auto">
              <a:xfrm>
                <a:off x="2592" y="2754"/>
                <a:ext cx="0" cy="144"/>
              </a:xfrm>
              <a:prstGeom prst="line">
                <a:avLst/>
              </a:prstGeom>
              <a:noFill/>
              <a:ln w="9525">
                <a:solidFill>
                  <a:schemeClr val="tx1"/>
                </a:solidFill>
                <a:round/>
                <a:headEnd/>
                <a:tailEnd/>
              </a:ln>
              <a:effectLst/>
            </p:spPr>
            <p:txBody>
              <a:bodyPr>
                <a:spAutoFit/>
              </a:bodyPr>
              <a:lstStyle/>
              <a:p>
                <a:endParaRPr lang="en-IN">
                  <a:latin typeface="Arial" pitchFamily="34" charset="0"/>
                  <a:cs typeface="Arial" pitchFamily="34" charset="0"/>
                </a:endParaRPr>
              </a:p>
            </p:txBody>
          </p:sp>
        </p:grpSp>
        <p:grpSp>
          <p:nvGrpSpPr>
            <p:cNvPr id="19" name="Group 49"/>
            <p:cNvGrpSpPr>
              <a:grpSpLocks/>
            </p:cNvGrpSpPr>
            <p:nvPr/>
          </p:nvGrpSpPr>
          <p:grpSpPr bwMode="auto">
            <a:xfrm>
              <a:off x="2402" y="3179"/>
              <a:ext cx="288" cy="375"/>
              <a:chOff x="2457" y="2754"/>
              <a:chExt cx="288" cy="375"/>
            </a:xfrm>
          </p:grpSpPr>
          <p:sp>
            <p:nvSpPr>
              <p:cNvPr id="20" name="Text Box 50"/>
              <p:cNvSpPr txBox="1">
                <a:spLocks noChangeArrowheads="1"/>
              </p:cNvSpPr>
              <p:nvPr/>
            </p:nvSpPr>
            <p:spPr bwMode="auto">
              <a:xfrm>
                <a:off x="2457" y="2879"/>
                <a:ext cx="288" cy="250"/>
              </a:xfrm>
              <a:prstGeom prst="rect">
                <a:avLst/>
              </a:prstGeom>
              <a:noFill/>
              <a:ln w="9525" algn="ctr">
                <a:noFill/>
                <a:miter lim="800000"/>
                <a:headEnd/>
                <a:tailEnd/>
              </a:ln>
              <a:effectLst/>
            </p:spPr>
            <p:txBody>
              <a:bodyPr>
                <a:spAutoFit/>
              </a:bodyPr>
              <a:lstStyle/>
              <a:p>
                <a:pPr algn="ctr"/>
                <a:r>
                  <a:rPr lang="en-US" sz="2000">
                    <a:latin typeface="Arial" pitchFamily="34" charset="0"/>
                    <a:cs typeface="Arial" pitchFamily="34" charset="0"/>
                  </a:rPr>
                  <a:t>-1</a:t>
                </a:r>
              </a:p>
            </p:txBody>
          </p:sp>
          <p:sp>
            <p:nvSpPr>
              <p:cNvPr id="21" name="Line 51"/>
              <p:cNvSpPr>
                <a:spLocks noChangeShapeType="1"/>
              </p:cNvSpPr>
              <p:nvPr/>
            </p:nvSpPr>
            <p:spPr bwMode="auto">
              <a:xfrm>
                <a:off x="2592" y="2754"/>
                <a:ext cx="0" cy="144"/>
              </a:xfrm>
              <a:prstGeom prst="line">
                <a:avLst/>
              </a:prstGeom>
              <a:noFill/>
              <a:ln w="9525">
                <a:solidFill>
                  <a:schemeClr val="tx1"/>
                </a:solidFill>
                <a:round/>
                <a:headEnd/>
                <a:tailEnd/>
              </a:ln>
              <a:effectLst/>
            </p:spPr>
            <p:txBody>
              <a:bodyPr>
                <a:spAutoFit/>
              </a:bodyPr>
              <a:lstStyle/>
              <a:p>
                <a:endParaRPr lang="en-IN">
                  <a:latin typeface="Arial" pitchFamily="34" charset="0"/>
                  <a:cs typeface="Arial" pitchFamily="34" charset="0"/>
                </a:endParaRPr>
              </a:p>
            </p:txBody>
          </p:sp>
        </p:grpSp>
      </p:grpSp>
      <p:grpSp>
        <p:nvGrpSpPr>
          <p:cNvPr id="34" name="Group 70"/>
          <p:cNvGrpSpPr>
            <a:grpSpLocks/>
          </p:cNvGrpSpPr>
          <p:nvPr/>
        </p:nvGrpSpPr>
        <p:grpSpPr bwMode="auto">
          <a:xfrm>
            <a:off x="3233738" y="5643578"/>
            <a:ext cx="1219200" cy="1235075"/>
            <a:chOff x="2037" y="3254"/>
            <a:chExt cx="768" cy="778"/>
          </a:xfrm>
        </p:grpSpPr>
        <p:sp>
          <p:nvSpPr>
            <p:cNvPr id="35" name="Text Box 52"/>
            <p:cNvSpPr txBox="1">
              <a:spLocks noChangeArrowheads="1"/>
            </p:cNvSpPr>
            <p:nvPr/>
          </p:nvSpPr>
          <p:spPr bwMode="auto">
            <a:xfrm>
              <a:off x="2037" y="3590"/>
              <a:ext cx="768" cy="442"/>
            </a:xfrm>
            <a:prstGeom prst="rect">
              <a:avLst/>
            </a:prstGeom>
            <a:noFill/>
            <a:ln w="9525" algn="ctr">
              <a:noFill/>
              <a:miter lim="800000"/>
              <a:headEnd/>
              <a:tailEnd/>
            </a:ln>
            <a:effectLst/>
          </p:spPr>
          <p:txBody>
            <a:bodyPr>
              <a:spAutoFit/>
            </a:bodyPr>
            <a:lstStyle/>
            <a:p>
              <a:pPr algn="ctr"/>
              <a:r>
                <a:rPr lang="en-US" sz="2000" dirty="0">
                  <a:solidFill>
                    <a:srgbClr val="E11521"/>
                  </a:solidFill>
                  <a:latin typeface="Arial" pitchFamily="34" charset="0"/>
                  <a:cs typeface="Arial" pitchFamily="34" charset="0"/>
                </a:rPr>
                <a:t>Test statistic</a:t>
              </a:r>
            </a:p>
          </p:txBody>
        </p:sp>
        <p:sp>
          <p:nvSpPr>
            <p:cNvPr id="36" name="Line 53"/>
            <p:cNvSpPr>
              <a:spLocks noChangeShapeType="1"/>
            </p:cNvSpPr>
            <p:nvPr/>
          </p:nvSpPr>
          <p:spPr bwMode="auto">
            <a:xfrm flipH="1" flipV="1">
              <a:off x="2259" y="3254"/>
              <a:ext cx="162" cy="336"/>
            </a:xfrm>
            <a:prstGeom prst="line">
              <a:avLst/>
            </a:prstGeom>
            <a:noFill/>
            <a:ln w="9525">
              <a:solidFill>
                <a:schemeClr val="hlink"/>
              </a:solidFill>
              <a:round/>
              <a:headEnd/>
              <a:tailEnd/>
            </a:ln>
            <a:effectLst/>
          </p:spPr>
          <p:txBody>
            <a:bodyPr>
              <a:spAutoFit/>
            </a:bodyPr>
            <a:lstStyle/>
            <a:p>
              <a:endParaRPr lang="en-IN">
                <a:latin typeface="Arial" pitchFamily="34" charset="0"/>
                <a:cs typeface="Arial" pitchFamily="34" charset="0"/>
              </a:endParaRPr>
            </a:p>
          </p:txBody>
        </p:sp>
      </p:grpSp>
      <p:grpSp>
        <p:nvGrpSpPr>
          <p:cNvPr id="37" name="Group 69"/>
          <p:cNvGrpSpPr>
            <a:grpSpLocks/>
          </p:cNvGrpSpPr>
          <p:nvPr/>
        </p:nvGrpSpPr>
        <p:grpSpPr bwMode="auto">
          <a:xfrm>
            <a:off x="4833938" y="5551511"/>
            <a:ext cx="1219200" cy="1235075"/>
            <a:chOff x="3045" y="3254"/>
            <a:chExt cx="768" cy="778"/>
          </a:xfrm>
        </p:grpSpPr>
        <p:sp>
          <p:nvSpPr>
            <p:cNvPr id="38" name="Line 56"/>
            <p:cNvSpPr>
              <a:spLocks noChangeShapeType="1"/>
            </p:cNvSpPr>
            <p:nvPr/>
          </p:nvSpPr>
          <p:spPr bwMode="auto">
            <a:xfrm flipV="1">
              <a:off x="3447" y="3254"/>
              <a:ext cx="162" cy="336"/>
            </a:xfrm>
            <a:prstGeom prst="line">
              <a:avLst/>
            </a:prstGeom>
            <a:noFill/>
            <a:ln w="9525">
              <a:solidFill>
                <a:schemeClr val="hlink"/>
              </a:solidFill>
              <a:round/>
              <a:headEnd/>
              <a:tailEnd/>
            </a:ln>
            <a:effectLst/>
          </p:spPr>
          <p:txBody>
            <a:bodyPr>
              <a:spAutoFit/>
            </a:bodyPr>
            <a:lstStyle/>
            <a:p>
              <a:endParaRPr lang="en-IN">
                <a:latin typeface="Arial" pitchFamily="34" charset="0"/>
                <a:cs typeface="Arial" pitchFamily="34" charset="0"/>
              </a:endParaRPr>
            </a:p>
          </p:txBody>
        </p:sp>
        <p:sp>
          <p:nvSpPr>
            <p:cNvPr id="39" name="Text Box 57"/>
            <p:cNvSpPr txBox="1">
              <a:spLocks noChangeArrowheads="1"/>
            </p:cNvSpPr>
            <p:nvPr/>
          </p:nvSpPr>
          <p:spPr bwMode="auto">
            <a:xfrm>
              <a:off x="3045" y="3590"/>
              <a:ext cx="768" cy="442"/>
            </a:xfrm>
            <a:prstGeom prst="rect">
              <a:avLst/>
            </a:prstGeom>
            <a:noFill/>
            <a:ln w="9525" algn="ctr">
              <a:noFill/>
              <a:miter lim="800000"/>
              <a:headEnd/>
              <a:tailEnd/>
            </a:ln>
            <a:effectLst/>
          </p:spPr>
          <p:txBody>
            <a:bodyPr>
              <a:spAutoFit/>
            </a:bodyPr>
            <a:lstStyle/>
            <a:p>
              <a:pPr algn="ctr"/>
              <a:r>
                <a:rPr lang="en-US" sz="2000">
                  <a:solidFill>
                    <a:srgbClr val="E11521"/>
                  </a:solidFill>
                  <a:latin typeface="Arial" pitchFamily="34" charset="0"/>
                  <a:cs typeface="Arial" pitchFamily="34" charset="0"/>
                </a:rPr>
                <a:t>Test statistic</a:t>
              </a:r>
            </a:p>
          </p:txBody>
        </p:sp>
      </p:grpSp>
      <p:sp>
        <p:nvSpPr>
          <p:cNvPr id="40" name="Text Box 59"/>
          <p:cNvSpPr txBox="1">
            <a:spLocks noChangeArrowheads="1"/>
          </p:cNvSpPr>
          <p:nvPr/>
        </p:nvSpPr>
        <p:spPr bwMode="auto">
          <a:xfrm>
            <a:off x="357158" y="3000372"/>
            <a:ext cx="1752600" cy="837152"/>
          </a:xfrm>
          <a:prstGeom prst="rect">
            <a:avLst/>
          </a:prstGeom>
          <a:noFill/>
          <a:ln w="9525">
            <a:noFill/>
            <a:miter lim="800000"/>
            <a:headEnd/>
            <a:tailEnd/>
          </a:ln>
          <a:effectLst/>
        </p:spPr>
        <p:txBody>
          <a:bodyPr>
            <a:spAutoFit/>
          </a:bodyPr>
          <a:lstStyle/>
          <a:p>
            <a:pPr>
              <a:spcBef>
                <a:spcPct val="20000"/>
              </a:spcBef>
            </a:pPr>
            <a:r>
              <a:rPr lang="en-US" sz="2200" b="1" dirty="0">
                <a:latin typeface="Arial" pitchFamily="34" charset="0"/>
                <a:cs typeface="Arial" pitchFamily="34" charset="0"/>
              </a:rPr>
              <a:t>H</a:t>
            </a:r>
            <a:r>
              <a:rPr lang="en-US" sz="2200" b="1" baseline="-25000" dirty="0">
                <a:latin typeface="Arial" pitchFamily="34" charset="0"/>
                <a:cs typeface="Arial" pitchFamily="34" charset="0"/>
              </a:rPr>
              <a:t>0</a:t>
            </a:r>
            <a:r>
              <a:rPr lang="en-US" sz="2200" b="1" dirty="0">
                <a:latin typeface="Arial" pitchFamily="34" charset="0"/>
                <a:cs typeface="Arial" pitchFamily="34" charset="0"/>
              </a:rPr>
              <a:t>: </a:t>
            </a:r>
            <a:r>
              <a:rPr lang="el-GR" sz="2200" b="1" i="1" dirty="0">
                <a:latin typeface="Arial" pitchFamily="34" charset="0"/>
                <a:cs typeface="Arial" pitchFamily="34" charset="0"/>
              </a:rPr>
              <a:t>μ</a:t>
            </a:r>
            <a:r>
              <a:rPr lang="en-US" sz="2200" b="1" i="1" dirty="0">
                <a:latin typeface="Arial" pitchFamily="34" charset="0"/>
                <a:cs typeface="Arial" pitchFamily="34" charset="0"/>
              </a:rPr>
              <a:t> </a:t>
            </a:r>
            <a:r>
              <a:rPr lang="en-US" sz="2200" b="1" dirty="0">
                <a:latin typeface="Arial" pitchFamily="34" charset="0"/>
                <a:cs typeface="Arial" pitchFamily="34" charset="0"/>
              </a:rPr>
              <a:t>= </a:t>
            </a:r>
            <a:r>
              <a:rPr lang="en-US" sz="2200" b="1" i="1" dirty="0">
                <a:latin typeface="Arial" pitchFamily="34" charset="0"/>
                <a:cs typeface="Arial" pitchFamily="34" charset="0"/>
              </a:rPr>
              <a:t>k</a:t>
            </a:r>
            <a:endParaRPr lang="el-GR" sz="2200" b="1" i="1" dirty="0">
              <a:latin typeface="Arial" pitchFamily="34" charset="0"/>
              <a:cs typeface="Arial" pitchFamily="34" charset="0"/>
              <a:sym typeface="Symbol" pitchFamily="82" charset="2"/>
            </a:endParaRPr>
          </a:p>
          <a:p>
            <a:pPr>
              <a:spcBef>
                <a:spcPct val="20000"/>
              </a:spcBef>
            </a:pPr>
            <a:r>
              <a:rPr lang="en-US" sz="2200" b="1" dirty="0">
                <a:latin typeface="Arial" pitchFamily="34" charset="0"/>
                <a:cs typeface="Arial" pitchFamily="34" charset="0"/>
                <a:sym typeface="Symbol" pitchFamily="82" charset="2"/>
              </a:rPr>
              <a:t>H</a:t>
            </a:r>
            <a:r>
              <a:rPr lang="en-US" sz="2200" b="1" baseline="-25000" dirty="0">
                <a:latin typeface="Arial" pitchFamily="34" charset="0"/>
                <a:cs typeface="Arial" pitchFamily="34" charset="0"/>
              </a:rPr>
              <a:t>a</a:t>
            </a:r>
            <a:r>
              <a:rPr lang="en-US" sz="2200" b="1" dirty="0">
                <a:latin typeface="Arial" pitchFamily="34" charset="0"/>
                <a:cs typeface="Arial" pitchFamily="34" charset="0"/>
              </a:rPr>
              <a:t>: </a:t>
            </a:r>
            <a:r>
              <a:rPr lang="el-GR" sz="2200" b="1" i="1" dirty="0">
                <a:latin typeface="Arial" pitchFamily="34" charset="0"/>
                <a:cs typeface="Arial" pitchFamily="34" charset="0"/>
              </a:rPr>
              <a:t>μ</a:t>
            </a:r>
            <a:r>
              <a:rPr lang="en-US" sz="2200" b="1" i="1" dirty="0">
                <a:latin typeface="Arial" pitchFamily="34" charset="0"/>
                <a:cs typeface="Arial" pitchFamily="34" charset="0"/>
              </a:rPr>
              <a:t> </a:t>
            </a:r>
            <a:r>
              <a:rPr lang="en-US" sz="2200" b="1" dirty="0">
                <a:latin typeface="Arial" pitchFamily="34" charset="0"/>
                <a:cs typeface="Arial" pitchFamily="34" charset="0"/>
                <a:sym typeface="Symbol" pitchFamily="82" charset="2"/>
              </a:rPr>
              <a:t></a:t>
            </a:r>
            <a:r>
              <a:rPr lang="en-US" sz="2200" b="1" i="1" dirty="0">
                <a:latin typeface="Arial" pitchFamily="34" charset="0"/>
                <a:cs typeface="Arial" pitchFamily="34" charset="0"/>
                <a:sym typeface="Symbol" pitchFamily="82" charset="2"/>
              </a:rPr>
              <a:t> k</a:t>
            </a:r>
          </a:p>
        </p:txBody>
      </p:sp>
      <p:grpSp>
        <p:nvGrpSpPr>
          <p:cNvPr id="41" name="Group 67"/>
          <p:cNvGrpSpPr>
            <a:grpSpLocks/>
          </p:cNvGrpSpPr>
          <p:nvPr/>
        </p:nvGrpSpPr>
        <p:grpSpPr bwMode="auto">
          <a:xfrm>
            <a:off x="1295400" y="3890986"/>
            <a:ext cx="1752600" cy="1219200"/>
            <a:chOff x="1296" y="1824"/>
            <a:chExt cx="1104" cy="768"/>
          </a:xfrm>
        </p:grpSpPr>
        <p:sp>
          <p:nvSpPr>
            <p:cNvPr id="42" name="AutoShape 63"/>
            <p:cNvSpPr>
              <a:spLocks noChangeArrowheads="1"/>
            </p:cNvSpPr>
            <p:nvPr/>
          </p:nvSpPr>
          <p:spPr bwMode="auto">
            <a:xfrm>
              <a:off x="1296" y="1824"/>
              <a:ext cx="1104" cy="768"/>
            </a:xfrm>
            <a:prstGeom prst="wedgeRectCallout">
              <a:avLst>
                <a:gd name="adj1" fmla="val 61412"/>
                <a:gd name="adj2" fmla="val 73829"/>
              </a:avLst>
            </a:prstGeom>
            <a:solidFill>
              <a:schemeClr val="bg2"/>
            </a:solidFill>
            <a:ln w="9525" algn="ctr">
              <a:solidFill>
                <a:schemeClr val="tx1"/>
              </a:solidFill>
              <a:miter lim="800000"/>
              <a:headEnd/>
              <a:tailEnd/>
            </a:ln>
            <a:effectLst/>
          </p:spPr>
          <p:txBody>
            <a:bodyPr/>
            <a:lstStyle/>
            <a:p>
              <a:pPr algn="ctr"/>
              <a:endParaRPr lang="en-US">
                <a:latin typeface="Arial" pitchFamily="34" charset="0"/>
                <a:cs typeface="Arial" pitchFamily="34" charset="0"/>
              </a:endParaRPr>
            </a:p>
          </p:txBody>
        </p:sp>
        <p:sp>
          <p:nvSpPr>
            <p:cNvPr id="43" name="Text Box 62"/>
            <p:cNvSpPr txBox="1">
              <a:spLocks noChangeArrowheads="1"/>
            </p:cNvSpPr>
            <p:nvPr/>
          </p:nvSpPr>
          <p:spPr bwMode="auto">
            <a:xfrm>
              <a:off x="1296" y="1872"/>
              <a:ext cx="1104" cy="674"/>
            </a:xfrm>
            <a:prstGeom prst="rect">
              <a:avLst/>
            </a:prstGeom>
            <a:noFill/>
            <a:ln w="9525" algn="ctr">
              <a:noFill/>
              <a:miter lim="800000"/>
              <a:headEnd/>
              <a:tailEnd/>
            </a:ln>
            <a:effectLst/>
          </p:spPr>
          <p:txBody>
            <a:bodyPr>
              <a:spAutoFit/>
            </a:bodyPr>
            <a:lstStyle/>
            <a:p>
              <a:r>
                <a:rPr lang="en-US" sz="1600" i="1">
                  <a:latin typeface="Arial" pitchFamily="34" charset="0"/>
                  <a:cs typeface="Arial" pitchFamily="34" charset="0"/>
                </a:rPr>
                <a:t>P</a:t>
              </a:r>
              <a:r>
                <a:rPr lang="en-US" sz="1600">
                  <a:latin typeface="Arial" pitchFamily="34" charset="0"/>
                  <a:cs typeface="Arial" pitchFamily="34" charset="0"/>
                </a:rPr>
                <a:t>  is twice the area to the left of the negative test statistic.</a:t>
              </a:r>
              <a:endParaRPr lang="en-US" sz="1600" i="1">
                <a:latin typeface="Arial" pitchFamily="34" charset="0"/>
                <a:cs typeface="Arial" pitchFamily="34" charset="0"/>
              </a:endParaRPr>
            </a:p>
          </p:txBody>
        </p:sp>
      </p:grpSp>
      <p:grpSp>
        <p:nvGrpSpPr>
          <p:cNvPr id="44" name="Group 68"/>
          <p:cNvGrpSpPr>
            <a:grpSpLocks/>
          </p:cNvGrpSpPr>
          <p:nvPr/>
        </p:nvGrpSpPr>
        <p:grpSpPr bwMode="auto">
          <a:xfrm>
            <a:off x="6096000" y="3738586"/>
            <a:ext cx="1752600" cy="1219200"/>
            <a:chOff x="3840" y="1872"/>
            <a:chExt cx="1104" cy="768"/>
          </a:xfrm>
        </p:grpSpPr>
        <p:sp>
          <p:nvSpPr>
            <p:cNvPr id="45" name="AutoShape 64"/>
            <p:cNvSpPr>
              <a:spLocks noChangeArrowheads="1"/>
            </p:cNvSpPr>
            <p:nvPr/>
          </p:nvSpPr>
          <p:spPr bwMode="auto">
            <a:xfrm>
              <a:off x="3840" y="1872"/>
              <a:ext cx="1104" cy="768"/>
            </a:xfrm>
            <a:prstGeom prst="wedgeRectCallout">
              <a:avLst>
                <a:gd name="adj1" fmla="val -63315"/>
                <a:gd name="adj2" fmla="val 81120"/>
              </a:avLst>
            </a:prstGeom>
            <a:solidFill>
              <a:schemeClr val="bg2"/>
            </a:solidFill>
            <a:ln w="9525" algn="ctr">
              <a:solidFill>
                <a:schemeClr val="tx1"/>
              </a:solidFill>
              <a:miter lim="800000"/>
              <a:headEnd/>
              <a:tailEnd/>
            </a:ln>
            <a:effectLst/>
          </p:spPr>
          <p:txBody>
            <a:bodyPr/>
            <a:lstStyle/>
            <a:p>
              <a:pPr algn="ctr"/>
              <a:endParaRPr lang="en-US">
                <a:latin typeface="Arial" pitchFamily="34" charset="0"/>
                <a:cs typeface="Arial" pitchFamily="34" charset="0"/>
              </a:endParaRPr>
            </a:p>
          </p:txBody>
        </p:sp>
        <p:sp>
          <p:nvSpPr>
            <p:cNvPr id="46" name="Text Box 65"/>
            <p:cNvSpPr txBox="1">
              <a:spLocks noChangeArrowheads="1"/>
            </p:cNvSpPr>
            <p:nvPr/>
          </p:nvSpPr>
          <p:spPr bwMode="auto">
            <a:xfrm>
              <a:off x="3840" y="1920"/>
              <a:ext cx="1104" cy="674"/>
            </a:xfrm>
            <a:prstGeom prst="rect">
              <a:avLst/>
            </a:prstGeom>
            <a:noFill/>
            <a:ln w="9525" algn="ctr">
              <a:noFill/>
              <a:miter lim="800000"/>
              <a:headEnd/>
              <a:tailEnd/>
            </a:ln>
            <a:effectLst/>
          </p:spPr>
          <p:txBody>
            <a:bodyPr>
              <a:spAutoFit/>
            </a:bodyPr>
            <a:lstStyle/>
            <a:p>
              <a:r>
                <a:rPr lang="en-US" sz="1600" i="1">
                  <a:latin typeface="Arial" pitchFamily="34" charset="0"/>
                  <a:cs typeface="Arial" pitchFamily="34" charset="0"/>
                </a:rPr>
                <a:t>P </a:t>
              </a:r>
              <a:r>
                <a:rPr lang="en-US" sz="1600">
                  <a:latin typeface="Arial" pitchFamily="34" charset="0"/>
                  <a:cs typeface="Arial" pitchFamily="34" charset="0"/>
                </a:rPr>
                <a:t> is twice the area to the right of the positive test statistic.</a:t>
              </a:r>
              <a:endParaRPr lang="en-US" sz="1600" i="1">
                <a:latin typeface="Arial" pitchFamily="34" charset="0"/>
                <a:cs typeface="Arial" pitchFamily="34" charset="0"/>
              </a:endParaRPr>
            </a:p>
          </p:txBody>
        </p:sp>
      </p:grpSp>
      <p:graphicFrame>
        <p:nvGraphicFramePr>
          <p:cNvPr id="47" name="Object 76"/>
          <p:cNvGraphicFramePr>
            <a:graphicFrameLocks noChangeAspect="1"/>
          </p:cNvGraphicFramePr>
          <p:nvPr>
            <p:ph idx="1"/>
          </p:nvPr>
        </p:nvGraphicFramePr>
        <p:xfrm>
          <a:off x="4192586" y="2176458"/>
          <a:ext cx="236538" cy="609600"/>
        </p:xfrm>
        <a:graphic>
          <a:graphicData uri="http://schemas.openxmlformats.org/presentationml/2006/ole">
            <p:oleObj spid="_x0000_s73730" name="Equation" r:id="rId4" imgW="152280" imgH="39348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par>
                          <p:cTn id="11" fill="hold">
                            <p:stCondLst>
                              <p:cond delay="0"/>
                            </p:stCondLst>
                            <p:childTnLst>
                              <p:par>
                                <p:cTn id="12" presetID="22" presetClass="entr" presetSubtype="4" fill="hold" nodeType="afterEffect">
                                  <p:stCondLst>
                                    <p:cond delay="1000"/>
                                  </p:stCondLst>
                                  <p:childTnLst>
                                    <p:set>
                                      <p:cBhvr>
                                        <p:cTn id="13" dur="1" fill="hold">
                                          <p:stCondLst>
                                            <p:cond delay="0"/>
                                          </p:stCondLst>
                                        </p:cTn>
                                        <p:tgtEl>
                                          <p:spTgt spid="34"/>
                                        </p:tgtEl>
                                        <p:attrNameLst>
                                          <p:attrName>style.visibility</p:attrName>
                                        </p:attrNameLst>
                                      </p:cBhvr>
                                      <p:to>
                                        <p:strVal val="visible"/>
                                      </p:to>
                                    </p:set>
                                    <p:animEffect transition="in" filter="wipe(down)">
                                      <p:cBhvr>
                                        <p:cTn id="14" dur="1000"/>
                                        <p:tgtEl>
                                          <p:spTgt spid="34"/>
                                        </p:tgtEl>
                                      </p:cBhvr>
                                    </p:animEffect>
                                  </p:childTnLst>
                                </p:cTn>
                              </p:par>
                            </p:childTnLst>
                          </p:cTn>
                        </p:par>
                        <p:par>
                          <p:cTn id="15" fill="hold">
                            <p:stCondLst>
                              <p:cond delay="2000"/>
                            </p:stCondLst>
                            <p:childTnLst>
                              <p:par>
                                <p:cTn id="16" presetID="22" presetClass="entr" presetSubtype="4" fill="hold" nodeType="afterEffect">
                                  <p:stCondLst>
                                    <p:cond delay="500"/>
                                  </p:stCondLst>
                                  <p:childTnLst>
                                    <p:set>
                                      <p:cBhvr>
                                        <p:cTn id="17" dur="1" fill="hold">
                                          <p:stCondLst>
                                            <p:cond delay="0"/>
                                          </p:stCondLst>
                                        </p:cTn>
                                        <p:tgtEl>
                                          <p:spTgt spid="37"/>
                                        </p:tgtEl>
                                        <p:attrNameLst>
                                          <p:attrName>style.visibility</p:attrName>
                                        </p:attrNameLst>
                                      </p:cBhvr>
                                      <p:to>
                                        <p:strVal val="visible"/>
                                      </p:to>
                                    </p:set>
                                    <p:animEffect transition="in" filter="wipe(down)">
                                      <p:cBhvr>
                                        <p:cTn id="18" dur="1000"/>
                                        <p:tgtEl>
                                          <p:spTgt spid="37"/>
                                        </p:tgtEl>
                                      </p:cBhvr>
                                    </p:animEffect>
                                  </p:childTnLst>
                                </p:cTn>
                              </p:par>
                            </p:childTnLst>
                          </p:cTn>
                        </p:par>
                        <p:par>
                          <p:cTn id="19" fill="hold">
                            <p:stCondLst>
                              <p:cond delay="3500"/>
                            </p:stCondLst>
                            <p:childTnLst>
                              <p:par>
                                <p:cTn id="20" presetID="22" presetClass="entr" presetSubtype="1" fill="hold" nodeType="afterEffect">
                                  <p:stCondLst>
                                    <p:cond delay="1000"/>
                                  </p:stCondLst>
                                  <p:childTnLst>
                                    <p:set>
                                      <p:cBhvr>
                                        <p:cTn id="21" dur="1" fill="hold">
                                          <p:stCondLst>
                                            <p:cond delay="0"/>
                                          </p:stCondLst>
                                        </p:cTn>
                                        <p:tgtEl>
                                          <p:spTgt spid="41"/>
                                        </p:tgtEl>
                                        <p:attrNameLst>
                                          <p:attrName>style.visibility</p:attrName>
                                        </p:attrNameLst>
                                      </p:cBhvr>
                                      <p:to>
                                        <p:strVal val="visible"/>
                                      </p:to>
                                    </p:set>
                                    <p:animEffect transition="in" filter="wipe(up)">
                                      <p:cBhvr>
                                        <p:cTn id="22" dur="1000"/>
                                        <p:tgtEl>
                                          <p:spTgt spid="41"/>
                                        </p:tgtEl>
                                      </p:cBhvr>
                                    </p:animEffect>
                                  </p:childTnLst>
                                </p:cTn>
                              </p:par>
                            </p:childTnLst>
                          </p:cTn>
                        </p:par>
                        <p:par>
                          <p:cTn id="23" fill="hold">
                            <p:stCondLst>
                              <p:cond delay="5500"/>
                            </p:stCondLst>
                            <p:childTnLst>
                              <p:par>
                                <p:cTn id="24" presetID="22" presetClass="entr" presetSubtype="1" fill="hold" nodeType="afterEffect">
                                  <p:stCondLst>
                                    <p:cond delay="1000"/>
                                  </p:stCondLst>
                                  <p:childTnLst>
                                    <p:set>
                                      <p:cBhvr>
                                        <p:cTn id="25" dur="1" fill="hold">
                                          <p:stCondLst>
                                            <p:cond delay="0"/>
                                          </p:stCondLst>
                                        </p:cTn>
                                        <p:tgtEl>
                                          <p:spTgt spid="44"/>
                                        </p:tgtEl>
                                        <p:attrNameLst>
                                          <p:attrName>style.visibility</p:attrName>
                                        </p:attrNameLst>
                                      </p:cBhvr>
                                      <p:to>
                                        <p:strVal val="visible"/>
                                      </p:to>
                                    </p:set>
                                    <p:animEffect transition="in" filter="wipe(up)">
                                      <p:cBhvr>
                                        <p:cTn id="26"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76200"/>
            <a:ext cx="9144000" cy="990600"/>
          </a:xfrm>
        </p:spPr>
        <p:txBody>
          <a:bodyPr/>
          <a:lstStyle/>
          <a:p>
            <a:r>
              <a:rPr lang="en-US" altLang="en-US" b="1">
                <a:solidFill>
                  <a:srgbClr val="C00000"/>
                </a:solidFill>
                <a:latin typeface="Arial" pitchFamily="34" charset="0"/>
                <a:cs typeface="Arial" pitchFamily="34" charset="0"/>
              </a:rPr>
              <a:t>Right-tailed Test</a:t>
            </a:r>
          </a:p>
        </p:txBody>
      </p:sp>
      <p:sp>
        <p:nvSpPr>
          <p:cNvPr id="5" name="Text Box 3"/>
          <p:cNvSpPr txBox="1">
            <a:spLocks noChangeArrowheads="1"/>
          </p:cNvSpPr>
          <p:nvPr/>
        </p:nvSpPr>
        <p:spPr bwMode="auto">
          <a:xfrm>
            <a:off x="271463" y="1300154"/>
            <a:ext cx="8474075" cy="914400"/>
          </a:xfrm>
          <a:prstGeom prst="rect">
            <a:avLst/>
          </a:prstGeom>
          <a:noFill/>
          <a:ln w="57150" cmpd="thickThin">
            <a:noFill/>
            <a:miter lim="800000"/>
            <a:headEnd/>
            <a:tailEnd/>
          </a:ln>
          <a:effectLst/>
        </p:spPr>
        <p:txBody>
          <a:bodyPr/>
          <a:lstStyle/>
          <a:p>
            <a:pPr eaLnBrk="0" hangingPunct="0">
              <a:lnSpc>
                <a:spcPct val="150000"/>
              </a:lnSpc>
              <a:spcBef>
                <a:spcPct val="0"/>
              </a:spcBef>
            </a:pPr>
            <a:r>
              <a:rPr lang="en-US" altLang="en-US" sz="2400" b="1" dirty="0" smtClean="0">
                <a:latin typeface="Arial" pitchFamily="34" charset="0"/>
                <a:cs typeface="Arial" pitchFamily="34" charset="0"/>
              </a:rPr>
              <a:t>If </a:t>
            </a:r>
            <a:r>
              <a:rPr lang="en-US" altLang="en-US" sz="2400" b="1" dirty="0">
                <a:latin typeface="Arial" pitchFamily="34" charset="0"/>
                <a:cs typeface="Arial" pitchFamily="34" charset="0"/>
              </a:rPr>
              <a:t>the alternative hypothesis contains the greater-than symbol (</a:t>
            </a:r>
            <a:r>
              <a:rPr lang="en-US" altLang="en-US" sz="2400" b="1" dirty="0">
                <a:latin typeface="Arial" pitchFamily="34" charset="0"/>
                <a:cs typeface="Arial" pitchFamily="34" charset="0"/>
                <a:sym typeface="Symbol" pitchFamily="82" charset="2"/>
              </a:rPr>
              <a:t>&gt;), the hypothesis test is a </a:t>
            </a:r>
            <a:r>
              <a:rPr lang="en-US" altLang="en-US" sz="2400" b="1" dirty="0">
                <a:solidFill>
                  <a:schemeClr val="folHlink"/>
                </a:solidFill>
                <a:latin typeface="Arial" pitchFamily="34" charset="0"/>
                <a:cs typeface="Arial" pitchFamily="34" charset="0"/>
              </a:rPr>
              <a:t>right-tailed test</a:t>
            </a:r>
            <a:r>
              <a:rPr lang="en-US" altLang="en-US" sz="2400" b="1" dirty="0">
                <a:latin typeface="Arial" pitchFamily="34" charset="0"/>
                <a:cs typeface="Arial" pitchFamily="34" charset="0"/>
              </a:rPr>
              <a:t>.  </a:t>
            </a:r>
            <a:endParaRPr lang="en-US" altLang="en-US" sz="2400" b="1" dirty="0">
              <a:latin typeface="Arial" pitchFamily="34" charset="0"/>
              <a:cs typeface="Arial" pitchFamily="34" charset="0"/>
              <a:sym typeface="MS Reference 2" pitchFamily="2" charset="2"/>
            </a:endParaRPr>
          </a:p>
        </p:txBody>
      </p:sp>
      <p:grpSp>
        <p:nvGrpSpPr>
          <p:cNvPr id="6" name="Group 46"/>
          <p:cNvGrpSpPr>
            <a:grpSpLocks/>
          </p:cNvGrpSpPr>
          <p:nvPr/>
        </p:nvGrpSpPr>
        <p:grpSpPr bwMode="auto">
          <a:xfrm>
            <a:off x="1252538" y="2857496"/>
            <a:ext cx="6878637" cy="3286148"/>
            <a:chOff x="789" y="2150"/>
            <a:chExt cx="4333" cy="1404"/>
          </a:xfrm>
        </p:grpSpPr>
        <p:pic>
          <p:nvPicPr>
            <p:cNvPr id="7" name="Picture 5"/>
            <p:cNvPicPr>
              <a:picLocks noChangeAspect="1" noChangeArrowheads="1"/>
            </p:cNvPicPr>
            <p:nvPr/>
          </p:nvPicPr>
          <p:blipFill>
            <a:blip r:embed="rId2"/>
            <a:srcRect/>
            <a:stretch>
              <a:fillRect/>
            </a:stretch>
          </p:blipFill>
          <p:spPr bwMode="auto">
            <a:xfrm>
              <a:off x="1365" y="2150"/>
              <a:ext cx="3132" cy="1104"/>
            </a:xfrm>
            <a:prstGeom prst="rect">
              <a:avLst/>
            </a:prstGeom>
            <a:noFill/>
          </p:spPr>
        </p:pic>
        <p:sp>
          <p:nvSpPr>
            <p:cNvPr id="8" name="Line 6"/>
            <p:cNvSpPr>
              <a:spLocks noChangeShapeType="1"/>
            </p:cNvSpPr>
            <p:nvPr/>
          </p:nvSpPr>
          <p:spPr bwMode="auto">
            <a:xfrm>
              <a:off x="789" y="3257"/>
              <a:ext cx="4333" cy="0"/>
            </a:xfrm>
            <a:prstGeom prst="line">
              <a:avLst/>
            </a:prstGeom>
            <a:noFill/>
            <a:ln w="9525">
              <a:solidFill>
                <a:schemeClr val="tx1"/>
              </a:solidFill>
              <a:round/>
              <a:headEnd type="triangle" w="med" len="med"/>
              <a:tailEnd type="triangle" w="med" len="med"/>
            </a:ln>
            <a:effectLst/>
          </p:spPr>
          <p:txBody>
            <a:bodyPr wrap="none" anchor="ctr"/>
            <a:lstStyle/>
            <a:p>
              <a:endParaRPr lang="en-IN">
                <a:latin typeface="Arial" pitchFamily="34" charset="0"/>
                <a:cs typeface="Arial" pitchFamily="34" charset="0"/>
              </a:endParaRPr>
            </a:p>
          </p:txBody>
        </p:sp>
        <p:sp>
          <p:nvSpPr>
            <p:cNvPr id="9" name="Freeform 7"/>
            <p:cNvSpPr>
              <a:spLocks/>
            </p:cNvSpPr>
            <p:nvPr/>
          </p:nvSpPr>
          <p:spPr bwMode="auto">
            <a:xfrm>
              <a:off x="1438" y="2158"/>
              <a:ext cx="2175" cy="1094"/>
            </a:xfrm>
            <a:custGeom>
              <a:avLst/>
              <a:gdLst/>
              <a:ahLst/>
              <a:cxnLst>
                <a:cxn ang="0">
                  <a:pos x="0" y="1094"/>
                </a:cxn>
                <a:cxn ang="0">
                  <a:pos x="168" y="1077"/>
                </a:cxn>
                <a:cxn ang="0">
                  <a:pos x="288" y="1063"/>
                </a:cxn>
                <a:cxn ang="0">
                  <a:pos x="494" y="1010"/>
                </a:cxn>
                <a:cxn ang="0">
                  <a:pos x="595" y="967"/>
                </a:cxn>
                <a:cxn ang="0">
                  <a:pos x="732" y="895"/>
                </a:cxn>
                <a:cxn ang="0">
                  <a:pos x="813" y="826"/>
                </a:cxn>
                <a:cxn ang="0">
                  <a:pos x="897" y="746"/>
                </a:cxn>
                <a:cxn ang="0">
                  <a:pos x="947" y="684"/>
                </a:cxn>
                <a:cxn ang="0">
                  <a:pos x="1017" y="588"/>
                </a:cxn>
                <a:cxn ang="0">
                  <a:pos x="1029" y="564"/>
                </a:cxn>
                <a:cxn ang="0">
                  <a:pos x="1079" y="476"/>
                </a:cxn>
                <a:cxn ang="0">
                  <a:pos x="1127" y="380"/>
                </a:cxn>
                <a:cxn ang="0">
                  <a:pos x="1175" y="284"/>
                </a:cxn>
                <a:cxn ang="0">
                  <a:pos x="1235" y="176"/>
                </a:cxn>
                <a:cxn ang="0">
                  <a:pos x="1283" y="104"/>
                </a:cxn>
                <a:cxn ang="0">
                  <a:pos x="1327" y="56"/>
                </a:cxn>
                <a:cxn ang="0">
                  <a:pos x="1379" y="28"/>
                </a:cxn>
                <a:cxn ang="0">
                  <a:pos x="1463" y="0"/>
                </a:cxn>
                <a:cxn ang="0">
                  <a:pos x="1523" y="0"/>
                </a:cxn>
                <a:cxn ang="0">
                  <a:pos x="1603" y="28"/>
                </a:cxn>
                <a:cxn ang="0">
                  <a:pos x="1691" y="92"/>
                </a:cxn>
                <a:cxn ang="0">
                  <a:pos x="1763" y="180"/>
                </a:cxn>
                <a:cxn ang="0">
                  <a:pos x="1859" y="368"/>
                </a:cxn>
                <a:cxn ang="0">
                  <a:pos x="1907" y="472"/>
                </a:cxn>
                <a:cxn ang="0">
                  <a:pos x="1951" y="564"/>
                </a:cxn>
                <a:cxn ang="0">
                  <a:pos x="1991" y="620"/>
                </a:cxn>
                <a:cxn ang="0">
                  <a:pos x="2063" y="720"/>
                </a:cxn>
                <a:cxn ang="0">
                  <a:pos x="2115" y="778"/>
                </a:cxn>
                <a:cxn ang="0">
                  <a:pos x="2175" y="832"/>
                </a:cxn>
                <a:cxn ang="0">
                  <a:pos x="2169" y="1094"/>
                </a:cxn>
                <a:cxn ang="0">
                  <a:pos x="0" y="1094"/>
                </a:cxn>
              </a:cxnLst>
              <a:rect l="0" t="0" r="r" b="b"/>
              <a:pathLst>
                <a:path w="2175" h="1094">
                  <a:moveTo>
                    <a:pt x="0" y="1094"/>
                  </a:moveTo>
                  <a:lnTo>
                    <a:pt x="168" y="1077"/>
                  </a:lnTo>
                  <a:lnTo>
                    <a:pt x="288" y="1063"/>
                  </a:lnTo>
                  <a:lnTo>
                    <a:pt x="494" y="1010"/>
                  </a:lnTo>
                  <a:lnTo>
                    <a:pt x="595" y="967"/>
                  </a:lnTo>
                  <a:lnTo>
                    <a:pt x="732" y="895"/>
                  </a:lnTo>
                  <a:lnTo>
                    <a:pt x="813" y="826"/>
                  </a:lnTo>
                  <a:lnTo>
                    <a:pt x="897" y="746"/>
                  </a:lnTo>
                  <a:lnTo>
                    <a:pt x="947" y="684"/>
                  </a:lnTo>
                  <a:lnTo>
                    <a:pt x="1017" y="588"/>
                  </a:lnTo>
                  <a:lnTo>
                    <a:pt x="1029" y="564"/>
                  </a:lnTo>
                  <a:lnTo>
                    <a:pt x="1079" y="476"/>
                  </a:lnTo>
                  <a:lnTo>
                    <a:pt x="1127" y="380"/>
                  </a:lnTo>
                  <a:lnTo>
                    <a:pt x="1175" y="284"/>
                  </a:lnTo>
                  <a:lnTo>
                    <a:pt x="1235" y="176"/>
                  </a:lnTo>
                  <a:lnTo>
                    <a:pt x="1283" y="104"/>
                  </a:lnTo>
                  <a:lnTo>
                    <a:pt x="1327" y="56"/>
                  </a:lnTo>
                  <a:lnTo>
                    <a:pt x="1379" y="28"/>
                  </a:lnTo>
                  <a:lnTo>
                    <a:pt x="1463" y="0"/>
                  </a:lnTo>
                  <a:lnTo>
                    <a:pt x="1523" y="0"/>
                  </a:lnTo>
                  <a:lnTo>
                    <a:pt x="1603" y="28"/>
                  </a:lnTo>
                  <a:lnTo>
                    <a:pt x="1691" y="92"/>
                  </a:lnTo>
                  <a:lnTo>
                    <a:pt x="1763" y="180"/>
                  </a:lnTo>
                  <a:lnTo>
                    <a:pt x="1859" y="368"/>
                  </a:lnTo>
                  <a:lnTo>
                    <a:pt x="1907" y="472"/>
                  </a:lnTo>
                  <a:lnTo>
                    <a:pt x="1951" y="564"/>
                  </a:lnTo>
                  <a:lnTo>
                    <a:pt x="1991" y="620"/>
                  </a:lnTo>
                  <a:lnTo>
                    <a:pt x="2063" y="720"/>
                  </a:lnTo>
                  <a:lnTo>
                    <a:pt x="2115" y="778"/>
                  </a:lnTo>
                  <a:lnTo>
                    <a:pt x="2175" y="832"/>
                  </a:lnTo>
                  <a:lnTo>
                    <a:pt x="2169" y="1094"/>
                  </a:lnTo>
                  <a:lnTo>
                    <a:pt x="0" y="1094"/>
                  </a:lnTo>
                  <a:close/>
                </a:path>
              </a:pathLst>
            </a:custGeom>
            <a:solidFill>
              <a:schemeClr val="accent2">
                <a:alpha val="60001"/>
              </a:schemeClr>
            </a:solidFill>
            <a:ln w="9525">
              <a:solidFill>
                <a:schemeClr val="tx1"/>
              </a:solidFill>
              <a:round/>
              <a:headEnd/>
              <a:tailEnd/>
            </a:ln>
            <a:effectLst/>
          </p:spPr>
          <p:txBody>
            <a:bodyPr wrap="none"/>
            <a:lstStyle/>
            <a:p>
              <a:endParaRPr lang="en-IN">
                <a:latin typeface="Arial" pitchFamily="34" charset="0"/>
                <a:cs typeface="Arial" pitchFamily="34" charset="0"/>
              </a:endParaRPr>
            </a:p>
          </p:txBody>
        </p:sp>
        <p:sp>
          <p:nvSpPr>
            <p:cNvPr id="11" name="Freeform 10"/>
            <p:cNvSpPr>
              <a:spLocks/>
            </p:cNvSpPr>
            <p:nvPr/>
          </p:nvSpPr>
          <p:spPr bwMode="auto">
            <a:xfrm>
              <a:off x="3613" y="2995"/>
              <a:ext cx="848" cy="233"/>
            </a:xfrm>
            <a:custGeom>
              <a:avLst/>
              <a:gdLst/>
              <a:ahLst/>
              <a:cxnLst>
                <a:cxn ang="0">
                  <a:pos x="848" y="260"/>
                </a:cxn>
                <a:cxn ang="0">
                  <a:pos x="0" y="259"/>
                </a:cxn>
                <a:cxn ang="0">
                  <a:pos x="2" y="0"/>
                </a:cxn>
                <a:cxn ang="0">
                  <a:pos x="70" y="46"/>
                </a:cxn>
                <a:cxn ang="0">
                  <a:pos x="128" y="85"/>
                </a:cxn>
                <a:cxn ang="0">
                  <a:pos x="195" y="116"/>
                </a:cxn>
                <a:cxn ang="0">
                  <a:pos x="278" y="151"/>
                </a:cxn>
                <a:cxn ang="0">
                  <a:pos x="464" y="212"/>
                </a:cxn>
                <a:cxn ang="0">
                  <a:pos x="710" y="247"/>
                </a:cxn>
                <a:cxn ang="0">
                  <a:pos x="848" y="260"/>
                </a:cxn>
              </a:cxnLst>
              <a:rect l="0" t="0" r="r" b="b"/>
              <a:pathLst>
                <a:path w="848" h="260">
                  <a:moveTo>
                    <a:pt x="848" y="260"/>
                  </a:moveTo>
                  <a:lnTo>
                    <a:pt x="0" y="259"/>
                  </a:lnTo>
                  <a:lnTo>
                    <a:pt x="2" y="0"/>
                  </a:lnTo>
                  <a:cubicBezTo>
                    <a:pt x="37" y="24"/>
                    <a:pt x="49" y="33"/>
                    <a:pt x="70" y="46"/>
                  </a:cubicBezTo>
                  <a:cubicBezTo>
                    <a:pt x="91" y="60"/>
                    <a:pt x="107" y="73"/>
                    <a:pt x="128" y="85"/>
                  </a:cubicBezTo>
                  <a:cubicBezTo>
                    <a:pt x="149" y="97"/>
                    <a:pt x="170" y="105"/>
                    <a:pt x="195" y="116"/>
                  </a:cubicBezTo>
                  <a:cubicBezTo>
                    <a:pt x="220" y="127"/>
                    <a:pt x="233" y="135"/>
                    <a:pt x="278" y="151"/>
                  </a:cubicBezTo>
                  <a:lnTo>
                    <a:pt x="464" y="212"/>
                  </a:lnTo>
                  <a:lnTo>
                    <a:pt x="710" y="247"/>
                  </a:lnTo>
                  <a:lnTo>
                    <a:pt x="848" y="260"/>
                  </a:lnTo>
                  <a:close/>
                </a:path>
              </a:pathLst>
            </a:custGeom>
            <a:solidFill>
              <a:schemeClr val="accent1">
                <a:alpha val="50000"/>
              </a:schemeClr>
            </a:solidFill>
            <a:ln w="3175" cap="flat" cmpd="sng">
              <a:solidFill>
                <a:schemeClr val="tx1"/>
              </a:solidFill>
              <a:prstDash val="solid"/>
              <a:round/>
              <a:headEnd type="none" w="med" len="med"/>
              <a:tailEnd type="none" w="med" len="med"/>
            </a:ln>
            <a:effectLst/>
          </p:spPr>
          <p:txBody>
            <a:bodyPr>
              <a:spAutoFit/>
            </a:bodyPr>
            <a:lstStyle/>
            <a:p>
              <a:endParaRPr lang="en-IN">
                <a:latin typeface="Arial" pitchFamily="34" charset="0"/>
                <a:cs typeface="Arial" pitchFamily="34" charset="0"/>
              </a:endParaRPr>
            </a:p>
          </p:txBody>
        </p:sp>
        <p:grpSp>
          <p:nvGrpSpPr>
            <p:cNvPr id="12" name="Group 11"/>
            <p:cNvGrpSpPr>
              <a:grpSpLocks/>
            </p:cNvGrpSpPr>
            <p:nvPr/>
          </p:nvGrpSpPr>
          <p:grpSpPr bwMode="auto">
            <a:xfrm>
              <a:off x="2766" y="3179"/>
              <a:ext cx="288" cy="375"/>
              <a:chOff x="2457" y="2754"/>
              <a:chExt cx="288" cy="375"/>
            </a:xfrm>
          </p:grpSpPr>
          <p:sp>
            <p:nvSpPr>
              <p:cNvPr id="31" name="Text Box 12"/>
              <p:cNvSpPr txBox="1">
                <a:spLocks noChangeArrowheads="1"/>
              </p:cNvSpPr>
              <p:nvPr/>
            </p:nvSpPr>
            <p:spPr bwMode="auto">
              <a:xfrm>
                <a:off x="2457" y="2879"/>
                <a:ext cx="288" cy="250"/>
              </a:xfrm>
              <a:prstGeom prst="rect">
                <a:avLst/>
              </a:prstGeom>
              <a:noFill/>
              <a:ln w="9525" algn="ctr">
                <a:noFill/>
                <a:miter lim="800000"/>
                <a:headEnd/>
                <a:tailEnd/>
              </a:ln>
              <a:effectLst/>
            </p:spPr>
            <p:txBody>
              <a:bodyPr>
                <a:spAutoFit/>
              </a:bodyPr>
              <a:lstStyle/>
              <a:p>
                <a:pPr algn="ctr"/>
                <a:r>
                  <a:rPr lang="en-US" sz="2000">
                    <a:latin typeface="Arial" pitchFamily="34" charset="0"/>
                    <a:cs typeface="Arial" pitchFamily="34" charset="0"/>
                  </a:rPr>
                  <a:t>0</a:t>
                </a:r>
              </a:p>
            </p:txBody>
          </p:sp>
          <p:sp>
            <p:nvSpPr>
              <p:cNvPr id="32" name="Line 13"/>
              <p:cNvSpPr>
                <a:spLocks noChangeShapeType="1"/>
              </p:cNvSpPr>
              <p:nvPr/>
            </p:nvSpPr>
            <p:spPr bwMode="auto">
              <a:xfrm>
                <a:off x="2592" y="2754"/>
                <a:ext cx="0" cy="144"/>
              </a:xfrm>
              <a:prstGeom prst="line">
                <a:avLst/>
              </a:prstGeom>
              <a:noFill/>
              <a:ln w="9525">
                <a:solidFill>
                  <a:schemeClr val="tx1"/>
                </a:solidFill>
                <a:round/>
                <a:headEnd/>
                <a:tailEnd/>
              </a:ln>
              <a:effectLst/>
            </p:spPr>
            <p:txBody>
              <a:bodyPr>
                <a:spAutoFit/>
              </a:bodyPr>
              <a:lstStyle/>
              <a:p>
                <a:endParaRPr lang="en-IN">
                  <a:latin typeface="Arial" pitchFamily="34" charset="0"/>
                  <a:cs typeface="Arial" pitchFamily="34" charset="0"/>
                </a:endParaRPr>
              </a:p>
            </p:txBody>
          </p:sp>
        </p:grpSp>
        <p:grpSp>
          <p:nvGrpSpPr>
            <p:cNvPr id="13" name="Group 14"/>
            <p:cNvGrpSpPr>
              <a:grpSpLocks/>
            </p:cNvGrpSpPr>
            <p:nvPr/>
          </p:nvGrpSpPr>
          <p:grpSpPr bwMode="auto">
            <a:xfrm>
              <a:off x="3179" y="3179"/>
              <a:ext cx="288" cy="375"/>
              <a:chOff x="2457" y="2754"/>
              <a:chExt cx="288" cy="375"/>
            </a:xfrm>
          </p:grpSpPr>
          <p:sp>
            <p:nvSpPr>
              <p:cNvPr id="29" name="Text Box 15"/>
              <p:cNvSpPr txBox="1">
                <a:spLocks noChangeArrowheads="1"/>
              </p:cNvSpPr>
              <p:nvPr/>
            </p:nvSpPr>
            <p:spPr bwMode="auto">
              <a:xfrm>
                <a:off x="2457" y="2879"/>
                <a:ext cx="288" cy="250"/>
              </a:xfrm>
              <a:prstGeom prst="rect">
                <a:avLst/>
              </a:prstGeom>
              <a:noFill/>
              <a:ln w="9525" algn="ctr">
                <a:noFill/>
                <a:miter lim="800000"/>
                <a:headEnd/>
                <a:tailEnd/>
              </a:ln>
              <a:effectLst/>
            </p:spPr>
            <p:txBody>
              <a:bodyPr>
                <a:spAutoFit/>
              </a:bodyPr>
              <a:lstStyle/>
              <a:p>
                <a:pPr algn="ctr"/>
                <a:r>
                  <a:rPr lang="en-US" sz="2000">
                    <a:latin typeface="Arial" pitchFamily="34" charset="0"/>
                    <a:cs typeface="Arial" pitchFamily="34" charset="0"/>
                  </a:rPr>
                  <a:t>1</a:t>
                </a:r>
              </a:p>
            </p:txBody>
          </p:sp>
          <p:sp>
            <p:nvSpPr>
              <p:cNvPr id="30" name="Line 16"/>
              <p:cNvSpPr>
                <a:spLocks noChangeShapeType="1"/>
              </p:cNvSpPr>
              <p:nvPr/>
            </p:nvSpPr>
            <p:spPr bwMode="auto">
              <a:xfrm>
                <a:off x="2592" y="2754"/>
                <a:ext cx="0" cy="144"/>
              </a:xfrm>
              <a:prstGeom prst="line">
                <a:avLst/>
              </a:prstGeom>
              <a:noFill/>
              <a:ln w="9525">
                <a:solidFill>
                  <a:schemeClr val="tx1"/>
                </a:solidFill>
                <a:round/>
                <a:headEnd/>
                <a:tailEnd/>
              </a:ln>
              <a:effectLst/>
            </p:spPr>
            <p:txBody>
              <a:bodyPr>
                <a:spAutoFit/>
              </a:bodyPr>
              <a:lstStyle/>
              <a:p>
                <a:endParaRPr lang="en-IN">
                  <a:latin typeface="Arial" pitchFamily="34" charset="0"/>
                  <a:cs typeface="Arial" pitchFamily="34" charset="0"/>
                </a:endParaRPr>
              </a:p>
            </p:txBody>
          </p:sp>
        </p:grpSp>
        <p:grpSp>
          <p:nvGrpSpPr>
            <p:cNvPr id="14" name="Group 17"/>
            <p:cNvGrpSpPr>
              <a:grpSpLocks/>
            </p:cNvGrpSpPr>
            <p:nvPr/>
          </p:nvGrpSpPr>
          <p:grpSpPr bwMode="auto">
            <a:xfrm>
              <a:off x="3592" y="3179"/>
              <a:ext cx="288" cy="375"/>
              <a:chOff x="2457" y="2754"/>
              <a:chExt cx="288" cy="375"/>
            </a:xfrm>
          </p:grpSpPr>
          <p:sp>
            <p:nvSpPr>
              <p:cNvPr id="27" name="Text Box 18"/>
              <p:cNvSpPr txBox="1">
                <a:spLocks noChangeArrowheads="1"/>
              </p:cNvSpPr>
              <p:nvPr/>
            </p:nvSpPr>
            <p:spPr bwMode="auto">
              <a:xfrm>
                <a:off x="2457" y="2879"/>
                <a:ext cx="288" cy="250"/>
              </a:xfrm>
              <a:prstGeom prst="rect">
                <a:avLst/>
              </a:prstGeom>
              <a:noFill/>
              <a:ln w="9525" algn="ctr">
                <a:noFill/>
                <a:miter lim="800000"/>
                <a:headEnd/>
                <a:tailEnd/>
              </a:ln>
              <a:effectLst/>
            </p:spPr>
            <p:txBody>
              <a:bodyPr>
                <a:spAutoFit/>
              </a:bodyPr>
              <a:lstStyle/>
              <a:p>
                <a:pPr algn="ctr"/>
                <a:r>
                  <a:rPr lang="en-US" sz="2000">
                    <a:latin typeface="Arial" pitchFamily="34" charset="0"/>
                    <a:cs typeface="Arial" pitchFamily="34" charset="0"/>
                  </a:rPr>
                  <a:t>2</a:t>
                </a:r>
              </a:p>
            </p:txBody>
          </p:sp>
          <p:sp>
            <p:nvSpPr>
              <p:cNvPr id="28" name="Line 19"/>
              <p:cNvSpPr>
                <a:spLocks noChangeShapeType="1"/>
              </p:cNvSpPr>
              <p:nvPr/>
            </p:nvSpPr>
            <p:spPr bwMode="auto">
              <a:xfrm>
                <a:off x="2592" y="2754"/>
                <a:ext cx="0" cy="144"/>
              </a:xfrm>
              <a:prstGeom prst="line">
                <a:avLst/>
              </a:prstGeom>
              <a:noFill/>
              <a:ln w="9525">
                <a:solidFill>
                  <a:schemeClr val="tx1"/>
                </a:solidFill>
                <a:round/>
                <a:headEnd/>
                <a:tailEnd/>
              </a:ln>
              <a:effectLst/>
            </p:spPr>
            <p:txBody>
              <a:bodyPr>
                <a:spAutoFit/>
              </a:bodyPr>
              <a:lstStyle/>
              <a:p>
                <a:endParaRPr lang="en-IN">
                  <a:latin typeface="Arial" pitchFamily="34" charset="0"/>
                  <a:cs typeface="Arial" pitchFamily="34" charset="0"/>
                </a:endParaRPr>
              </a:p>
            </p:txBody>
          </p:sp>
        </p:grpSp>
        <p:grpSp>
          <p:nvGrpSpPr>
            <p:cNvPr id="15" name="Group 20"/>
            <p:cNvGrpSpPr>
              <a:grpSpLocks/>
            </p:cNvGrpSpPr>
            <p:nvPr/>
          </p:nvGrpSpPr>
          <p:grpSpPr bwMode="auto">
            <a:xfrm>
              <a:off x="4005" y="3179"/>
              <a:ext cx="288" cy="375"/>
              <a:chOff x="2457" y="2754"/>
              <a:chExt cx="288" cy="375"/>
            </a:xfrm>
          </p:grpSpPr>
          <p:sp>
            <p:nvSpPr>
              <p:cNvPr id="25" name="Text Box 21"/>
              <p:cNvSpPr txBox="1">
                <a:spLocks noChangeArrowheads="1"/>
              </p:cNvSpPr>
              <p:nvPr/>
            </p:nvSpPr>
            <p:spPr bwMode="auto">
              <a:xfrm>
                <a:off x="2457" y="2879"/>
                <a:ext cx="288" cy="250"/>
              </a:xfrm>
              <a:prstGeom prst="rect">
                <a:avLst/>
              </a:prstGeom>
              <a:noFill/>
              <a:ln w="9525" algn="ctr">
                <a:noFill/>
                <a:miter lim="800000"/>
                <a:headEnd/>
                <a:tailEnd/>
              </a:ln>
              <a:effectLst/>
            </p:spPr>
            <p:txBody>
              <a:bodyPr>
                <a:spAutoFit/>
              </a:bodyPr>
              <a:lstStyle/>
              <a:p>
                <a:pPr algn="ctr"/>
                <a:r>
                  <a:rPr lang="en-US" sz="2000">
                    <a:latin typeface="Arial" pitchFamily="34" charset="0"/>
                    <a:cs typeface="Arial" pitchFamily="34" charset="0"/>
                  </a:rPr>
                  <a:t>3</a:t>
                </a:r>
              </a:p>
            </p:txBody>
          </p:sp>
          <p:sp>
            <p:nvSpPr>
              <p:cNvPr id="26" name="Line 22"/>
              <p:cNvSpPr>
                <a:spLocks noChangeShapeType="1"/>
              </p:cNvSpPr>
              <p:nvPr/>
            </p:nvSpPr>
            <p:spPr bwMode="auto">
              <a:xfrm>
                <a:off x="2592" y="2754"/>
                <a:ext cx="0" cy="144"/>
              </a:xfrm>
              <a:prstGeom prst="line">
                <a:avLst/>
              </a:prstGeom>
              <a:noFill/>
              <a:ln w="9525">
                <a:solidFill>
                  <a:schemeClr val="tx1"/>
                </a:solidFill>
                <a:round/>
                <a:headEnd/>
                <a:tailEnd/>
              </a:ln>
              <a:effectLst/>
            </p:spPr>
            <p:txBody>
              <a:bodyPr>
                <a:spAutoFit/>
              </a:bodyPr>
              <a:lstStyle/>
              <a:p>
                <a:endParaRPr lang="en-IN">
                  <a:latin typeface="Arial" pitchFamily="34" charset="0"/>
                  <a:cs typeface="Arial" pitchFamily="34" charset="0"/>
                </a:endParaRPr>
              </a:p>
            </p:txBody>
          </p:sp>
        </p:grpSp>
        <p:grpSp>
          <p:nvGrpSpPr>
            <p:cNvPr id="16" name="Group 23"/>
            <p:cNvGrpSpPr>
              <a:grpSpLocks/>
            </p:cNvGrpSpPr>
            <p:nvPr/>
          </p:nvGrpSpPr>
          <p:grpSpPr bwMode="auto">
            <a:xfrm>
              <a:off x="1576" y="3179"/>
              <a:ext cx="288" cy="375"/>
              <a:chOff x="2457" y="2754"/>
              <a:chExt cx="288" cy="375"/>
            </a:xfrm>
          </p:grpSpPr>
          <p:sp>
            <p:nvSpPr>
              <p:cNvPr id="23" name="Text Box 24"/>
              <p:cNvSpPr txBox="1">
                <a:spLocks noChangeArrowheads="1"/>
              </p:cNvSpPr>
              <p:nvPr/>
            </p:nvSpPr>
            <p:spPr bwMode="auto">
              <a:xfrm>
                <a:off x="2457" y="2879"/>
                <a:ext cx="288" cy="250"/>
              </a:xfrm>
              <a:prstGeom prst="rect">
                <a:avLst/>
              </a:prstGeom>
              <a:noFill/>
              <a:ln w="9525" algn="ctr">
                <a:noFill/>
                <a:miter lim="800000"/>
                <a:headEnd/>
                <a:tailEnd/>
              </a:ln>
              <a:effectLst/>
            </p:spPr>
            <p:txBody>
              <a:bodyPr>
                <a:spAutoFit/>
              </a:bodyPr>
              <a:lstStyle/>
              <a:p>
                <a:pPr algn="ctr"/>
                <a:r>
                  <a:rPr lang="en-US" sz="2000">
                    <a:latin typeface="Arial" pitchFamily="34" charset="0"/>
                    <a:cs typeface="Arial" pitchFamily="34" charset="0"/>
                  </a:rPr>
                  <a:t>-3</a:t>
                </a:r>
              </a:p>
            </p:txBody>
          </p:sp>
          <p:sp>
            <p:nvSpPr>
              <p:cNvPr id="24" name="Line 25"/>
              <p:cNvSpPr>
                <a:spLocks noChangeShapeType="1"/>
              </p:cNvSpPr>
              <p:nvPr/>
            </p:nvSpPr>
            <p:spPr bwMode="auto">
              <a:xfrm>
                <a:off x="2592" y="2754"/>
                <a:ext cx="0" cy="144"/>
              </a:xfrm>
              <a:prstGeom prst="line">
                <a:avLst/>
              </a:prstGeom>
              <a:noFill/>
              <a:ln w="9525">
                <a:solidFill>
                  <a:schemeClr val="tx1"/>
                </a:solidFill>
                <a:round/>
                <a:headEnd/>
                <a:tailEnd/>
              </a:ln>
              <a:effectLst/>
            </p:spPr>
            <p:txBody>
              <a:bodyPr>
                <a:spAutoFit/>
              </a:bodyPr>
              <a:lstStyle/>
              <a:p>
                <a:endParaRPr lang="en-IN">
                  <a:latin typeface="Arial" pitchFamily="34" charset="0"/>
                  <a:cs typeface="Arial" pitchFamily="34" charset="0"/>
                </a:endParaRPr>
              </a:p>
            </p:txBody>
          </p:sp>
        </p:grpSp>
        <p:grpSp>
          <p:nvGrpSpPr>
            <p:cNvPr id="17" name="Group 26"/>
            <p:cNvGrpSpPr>
              <a:grpSpLocks/>
            </p:cNvGrpSpPr>
            <p:nvPr/>
          </p:nvGrpSpPr>
          <p:grpSpPr bwMode="auto">
            <a:xfrm>
              <a:off x="1989" y="3179"/>
              <a:ext cx="288" cy="375"/>
              <a:chOff x="2457" y="2754"/>
              <a:chExt cx="288" cy="375"/>
            </a:xfrm>
          </p:grpSpPr>
          <p:sp>
            <p:nvSpPr>
              <p:cNvPr id="21" name="Text Box 27"/>
              <p:cNvSpPr txBox="1">
                <a:spLocks noChangeArrowheads="1"/>
              </p:cNvSpPr>
              <p:nvPr/>
            </p:nvSpPr>
            <p:spPr bwMode="auto">
              <a:xfrm>
                <a:off x="2457" y="2879"/>
                <a:ext cx="288" cy="250"/>
              </a:xfrm>
              <a:prstGeom prst="rect">
                <a:avLst/>
              </a:prstGeom>
              <a:noFill/>
              <a:ln w="9525" algn="ctr">
                <a:noFill/>
                <a:miter lim="800000"/>
                <a:headEnd/>
                <a:tailEnd/>
              </a:ln>
              <a:effectLst/>
            </p:spPr>
            <p:txBody>
              <a:bodyPr>
                <a:spAutoFit/>
              </a:bodyPr>
              <a:lstStyle/>
              <a:p>
                <a:pPr algn="ctr"/>
                <a:r>
                  <a:rPr lang="en-US" sz="2000">
                    <a:latin typeface="Arial" pitchFamily="34" charset="0"/>
                    <a:cs typeface="Arial" pitchFamily="34" charset="0"/>
                  </a:rPr>
                  <a:t>-2</a:t>
                </a:r>
              </a:p>
            </p:txBody>
          </p:sp>
          <p:sp>
            <p:nvSpPr>
              <p:cNvPr id="22" name="Line 28"/>
              <p:cNvSpPr>
                <a:spLocks noChangeShapeType="1"/>
              </p:cNvSpPr>
              <p:nvPr/>
            </p:nvSpPr>
            <p:spPr bwMode="auto">
              <a:xfrm>
                <a:off x="2592" y="2754"/>
                <a:ext cx="0" cy="144"/>
              </a:xfrm>
              <a:prstGeom prst="line">
                <a:avLst/>
              </a:prstGeom>
              <a:noFill/>
              <a:ln w="9525">
                <a:solidFill>
                  <a:schemeClr val="tx1"/>
                </a:solidFill>
                <a:round/>
                <a:headEnd/>
                <a:tailEnd/>
              </a:ln>
              <a:effectLst/>
            </p:spPr>
            <p:txBody>
              <a:bodyPr>
                <a:spAutoFit/>
              </a:bodyPr>
              <a:lstStyle/>
              <a:p>
                <a:endParaRPr lang="en-IN">
                  <a:latin typeface="Arial" pitchFamily="34" charset="0"/>
                  <a:cs typeface="Arial" pitchFamily="34" charset="0"/>
                </a:endParaRPr>
              </a:p>
            </p:txBody>
          </p:sp>
        </p:grpSp>
        <p:grpSp>
          <p:nvGrpSpPr>
            <p:cNvPr id="18" name="Group 29"/>
            <p:cNvGrpSpPr>
              <a:grpSpLocks/>
            </p:cNvGrpSpPr>
            <p:nvPr/>
          </p:nvGrpSpPr>
          <p:grpSpPr bwMode="auto">
            <a:xfrm>
              <a:off x="2402" y="3179"/>
              <a:ext cx="288" cy="375"/>
              <a:chOff x="2457" y="2754"/>
              <a:chExt cx="288" cy="375"/>
            </a:xfrm>
          </p:grpSpPr>
          <p:sp>
            <p:nvSpPr>
              <p:cNvPr id="19" name="Text Box 30"/>
              <p:cNvSpPr txBox="1">
                <a:spLocks noChangeArrowheads="1"/>
              </p:cNvSpPr>
              <p:nvPr/>
            </p:nvSpPr>
            <p:spPr bwMode="auto">
              <a:xfrm>
                <a:off x="2457" y="2879"/>
                <a:ext cx="288" cy="250"/>
              </a:xfrm>
              <a:prstGeom prst="rect">
                <a:avLst/>
              </a:prstGeom>
              <a:noFill/>
              <a:ln w="9525" algn="ctr">
                <a:noFill/>
                <a:miter lim="800000"/>
                <a:headEnd/>
                <a:tailEnd/>
              </a:ln>
              <a:effectLst/>
            </p:spPr>
            <p:txBody>
              <a:bodyPr>
                <a:spAutoFit/>
              </a:bodyPr>
              <a:lstStyle/>
              <a:p>
                <a:pPr algn="ctr"/>
                <a:r>
                  <a:rPr lang="en-US" sz="2000">
                    <a:latin typeface="Arial" pitchFamily="34" charset="0"/>
                    <a:cs typeface="Arial" pitchFamily="34" charset="0"/>
                  </a:rPr>
                  <a:t>-1</a:t>
                </a:r>
              </a:p>
            </p:txBody>
          </p:sp>
          <p:sp>
            <p:nvSpPr>
              <p:cNvPr id="20" name="Line 31"/>
              <p:cNvSpPr>
                <a:spLocks noChangeShapeType="1"/>
              </p:cNvSpPr>
              <p:nvPr/>
            </p:nvSpPr>
            <p:spPr bwMode="auto">
              <a:xfrm>
                <a:off x="2592" y="2754"/>
                <a:ext cx="0" cy="144"/>
              </a:xfrm>
              <a:prstGeom prst="line">
                <a:avLst/>
              </a:prstGeom>
              <a:noFill/>
              <a:ln w="9525">
                <a:solidFill>
                  <a:schemeClr val="tx1"/>
                </a:solidFill>
                <a:round/>
                <a:headEnd/>
                <a:tailEnd/>
              </a:ln>
              <a:effectLst/>
            </p:spPr>
            <p:txBody>
              <a:bodyPr>
                <a:spAutoFit/>
              </a:bodyPr>
              <a:lstStyle/>
              <a:p>
                <a:endParaRPr lang="en-IN">
                  <a:latin typeface="Arial" pitchFamily="34" charset="0"/>
                  <a:cs typeface="Arial" pitchFamily="34" charset="0"/>
                </a:endParaRPr>
              </a:p>
            </p:txBody>
          </p:sp>
        </p:grpSp>
      </p:grpSp>
      <p:grpSp>
        <p:nvGrpSpPr>
          <p:cNvPr id="33" name="Group 35"/>
          <p:cNvGrpSpPr>
            <a:grpSpLocks/>
          </p:cNvGrpSpPr>
          <p:nvPr/>
        </p:nvGrpSpPr>
        <p:grpSpPr bwMode="auto">
          <a:xfrm>
            <a:off x="4857752" y="5408637"/>
            <a:ext cx="1219200" cy="1303338"/>
            <a:chOff x="3045" y="3254"/>
            <a:chExt cx="768" cy="821"/>
          </a:xfrm>
        </p:grpSpPr>
        <p:sp>
          <p:nvSpPr>
            <p:cNvPr id="34" name="Line 36"/>
            <p:cNvSpPr>
              <a:spLocks noChangeShapeType="1"/>
            </p:cNvSpPr>
            <p:nvPr/>
          </p:nvSpPr>
          <p:spPr bwMode="auto">
            <a:xfrm flipV="1">
              <a:off x="3447" y="3254"/>
              <a:ext cx="162" cy="336"/>
            </a:xfrm>
            <a:prstGeom prst="line">
              <a:avLst/>
            </a:prstGeom>
            <a:noFill/>
            <a:ln w="9525">
              <a:solidFill>
                <a:schemeClr val="hlink"/>
              </a:solidFill>
              <a:round/>
              <a:headEnd/>
              <a:tailEnd/>
            </a:ln>
            <a:effectLst/>
          </p:spPr>
          <p:txBody>
            <a:bodyPr>
              <a:spAutoFit/>
            </a:bodyPr>
            <a:lstStyle/>
            <a:p>
              <a:endParaRPr lang="en-IN" sz="2200">
                <a:latin typeface="Arial" pitchFamily="34" charset="0"/>
                <a:cs typeface="Arial" pitchFamily="34" charset="0"/>
              </a:endParaRPr>
            </a:p>
          </p:txBody>
        </p:sp>
        <p:sp>
          <p:nvSpPr>
            <p:cNvPr id="35" name="Text Box 37"/>
            <p:cNvSpPr txBox="1">
              <a:spLocks noChangeArrowheads="1"/>
            </p:cNvSpPr>
            <p:nvPr/>
          </p:nvSpPr>
          <p:spPr bwMode="auto">
            <a:xfrm>
              <a:off x="3045" y="3590"/>
              <a:ext cx="768" cy="485"/>
            </a:xfrm>
            <a:prstGeom prst="rect">
              <a:avLst/>
            </a:prstGeom>
            <a:noFill/>
            <a:ln w="9525" algn="ctr">
              <a:noFill/>
              <a:miter lim="800000"/>
              <a:headEnd/>
              <a:tailEnd/>
            </a:ln>
            <a:effectLst/>
          </p:spPr>
          <p:txBody>
            <a:bodyPr>
              <a:spAutoFit/>
            </a:bodyPr>
            <a:lstStyle/>
            <a:p>
              <a:pPr algn="ctr"/>
              <a:r>
                <a:rPr lang="en-US" sz="2200" dirty="0">
                  <a:solidFill>
                    <a:srgbClr val="E11521"/>
                  </a:solidFill>
                  <a:latin typeface="Arial" pitchFamily="34" charset="0"/>
                  <a:cs typeface="Arial" pitchFamily="34" charset="0"/>
                </a:rPr>
                <a:t>Test statistic</a:t>
              </a:r>
            </a:p>
          </p:txBody>
        </p:sp>
      </p:grpSp>
      <p:sp>
        <p:nvSpPr>
          <p:cNvPr id="36" name="Text Box 38"/>
          <p:cNvSpPr txBox="1">
            <a:spLocks noChangeArrowheads="1"/>
          </p:cNvSpPr>
          <p:nvPr/>
        </p:nvSpPr>
        <p:spPr bwMode="auto">
          <a:xfrm>
            <a:off x="747713" y="3052786"/>
            <a:ext cx="1752600" cy="1274195"/>
          </a:xfrm>
          <a:prstGeom prst="rect">
            <a:avLst/>
          </a:prstGeom>
          <a:noFill/>
          <a:ln w="9525">
            <a:noFill/>
            <a:miter lim="800000"/>
            <a:headEnd/>
            <a:tailEnd/>
          </a:ln>
          <a:effectLst/>
        </p:spPr>
        <p:txBody>
          <a:bodyPr>
            <a:spAutoFit/>
          </a:bodyPr>
          <a:lstStyle/>
          <a:p>
            <a:pPr>
              <a:lnSpc>
                <a:spcPct val="150000"/>
              </a:lnSpc>
              <a:spcBef>
                <a:spcPct val="20000"/>
              </a:spcBef>
            </a:pPr>
            <a:r>
              <a:rPr lang="en-US" sz="2400" b="1" dirty="0">
                <a:latin typeface="Arial" pitchFamily="34" charset="0"/>
                <a:cs typeface="Arial" pitchFamily="34" charset="0"/>
              </a:rPr>
              <a:t>H</a:t>
            </a:r>
            <a:r>
              <a:rPr lang="en-US" sz="2400" b="1" baseline="-25000" dirty="0">
                <a:latin typeface="Arial" pitchFamily="34" charset="0"/>
                <a:cs typeface="Arial" pitchFamily="34" charset="0"/>
              </a:rPr>
              <a:t>0</a:t>
            </a:r>
            <a:r>
              <a:rPr lang="en-US" sz="2400" b="1" dirty="0">
                <a:latin typeface="Arial" pitchFamily="34" charset="0"/>
                <a:cs typeface="Arial" pitchFamily="34" charset="0"/>
              </a:rPr>
              <a:t>: </a:t>
            </a:r>
            <a:r>
              <a:rPr lang="el-GR" sz="2400" b="1" i="1" dirty="0">
                <a:latin typeface="Arial" pitchFamily="34" charset="0"/>
                <a:cs typeface="Arial" pitchFamily="34" charset="0"/>
              </a:rPr>
              <a:t>μ</a:t>
            </a:r>
            <a:r>
              <a:rPr lang="en-US" sz="2400" b="1" i="1" dirty="0">
                <a:latin typeface="Arial" pitchFamily="34" charset="0"/>
                <a:cs typeface="Arial" pitchFamily="34" charset="0"/>
              </a:rPr>
              <a:t> </a:t>
            </a:r>
            <a:r>
              <a:rPr lang="en-US" sz="2400" b="1" i="1" dirty="0" smtClean="0">
                <a:latin typeface="Arial" pitchFamily="34" charset="0"/>
                <a:cs typeface="Arial" pitchFamily="34" charset="0"/>
                <a:sym typeface="Symbol" pitchFamily="82" charset="2"/>
              </a:rPr>
              <a:t>=</a:t>
            </a:r>
            <a:r>
              <a:rPr lang="en-US" sz="2400" b="1" dirty="0" smtClean="0">
                <a:latin typeface="Arial" pitchFamily="34" charset="0"/>
                <a:cs typeface="Arial" pitchFamily="34" charset="0"/>
              </a:rPr>
              <a:t> </a:t>
            </a:r>
            <a:r>
              <a:rPr lang="en-US" sz="2400" b="1" i="1" dirty="0">
                <a:latin typeface="Arial" pitchFamily="34" charset="0"/>
                <a:cs typeface="Arial" pitchFamily="34" charset="0"/>
              </a:rPr>
              <a:t>k</a:t>
            </a:r>
            <a:endParaRPr lang="el-GR" sz="2400" b="1" i="1" dirty="0">
              <a:latin typeface="Arial" pitchFamily="34" charset="0"/>
              <a:cs typeface="Arial" pitchFamily="34" charset="0"/>
              <a:sym typeface="Symbol" pitchFamily="82" charset="2"/>
            </a:endParaRPr>
          </a:p>
          <a:p>
            <a:pPr>
              <a:lnSpc>
                <a:spcPct val="150000"/>
              </a:lnSpc>
              <a:spcBef>
                <a:spcPct val="20000"/>
              </a:spcBef>
            </a:pPr>
            <a:r>
              <a:rPr lang="en-US" sz="2400" b="1" dirty="0">
                <a:latin typeface="Arial" pitchFamily="34" charset="0"/>
                <a:cs typeface="Arial" pitchFamily="34" charset="0"/>
                <a:sym typeface="Symbol" pitchFamily="82" charset="2"/>
              </a:rPr>
              <a:t>H</a:t>
            </a:r>
            <a:r>
              <a:rPr lang="en-US" sz="2400" b="1" baseline="-25000" dirty="0">
                <a:latin typeface="Arial" pitchFamily="34" charset="0"/>
                <a:cs typeface="Arial" pitchFamily="34" charset="0"/>
              </a:rPr>
              <a:t>a</a:t>
            </a:r>
            <a:r>
              <a:rPr lang="en-US" sz="2400" b="1" dirty="0">
                <a:latin typeface="Arial" pitchFamily="34" charset="0"/>
                <a:cs typeface="Arial" pitchFamily="34" charset="0"/>
              </a:rPr>
              <a:t>: </a:t>
            </a:r>
            <a:r>
              <a:rPr lang="el-GR" sz="2400" b="1" i="1" dirty="0">
                <a:latin typeface="Arial" pitchFamily="34" charset="0"/>
                <a:cs typeface="Arial" pitchFamily="34" charset="0"/>
              </a:rPr>
              <a:t>μ</a:t>
            </a:r>
            <a:r>
              <a:rPr lang="en-US" sz="2400" b="1" i="1" dirty="0">
                <a:latin typeface="Arial" pitchFamily="34" charset="0"/>
                <a:cs typeface="Arial" pitchFamily="34" charset="0"/>
              </a:rPr>
              <a:t> </a:t>
            </a:r>
            <a:r>
              <a:rPr lang="en-US" sz="2400" b="1" dirty="0">
                <a:latin typeface="Arial" pitchFamily="34" charset="0"/>
                <a:cs typeface="Arial" pitchFamily="34" charset="0"/>
              </a:rPr>
              <a:t>&gt;</a:t>
            </a:r>
            <a:r>
              <a:rPr lang="en-US" sz="2400" b="1" i="1" dirty="0">
                <a:latin typeface="Arial" pitchFamily="34" charset="0"/>
                <a:cs typeface="Arial" pitchFamily="34" charset="0"/>
                <a:sym typeface="Symbol" pitchFamily="82" charset="2"/>
              </a:rPr>
              <a:t> k</a:t>
            </a:r>
          </a:p>
        </p:txBody>
      </p:sp>
      <p:grpSp>
        <p:nvGrpSpPr>
          <p:cNvPr id="37" name="Group 42"/>
          <p:cNvGrpSpPr>
            <a:grpSpLocks/>
          </p:cNvGrpSpPr>
          <p:nvPr/>
        </p:nvGrpSpPr>
        <p:grpSpPr bwMode="auto">
          <a:xfrm>
            <a:off x="6143636" y="3571876"/>
            <a:ext cx="2333652" cy="1319203"/>
            <a:chOff x="3840" y="1872"/>
            <a:chExt cx="1104" cy="841"/>
          </a:xfrm>
        </p:grpSpPr>
        <p:sp>
          <p:nvSpPr>
            <p:cNvPr id="38" name="AutoShape 43"/>
            <p:cNvSpPr>
              <a:spLocks noChangeArrowheads="1"/>
            </p:cNvSpPr>
            <p:nvPr/>
          </p:nvSpPr>
          <p:spPr bwMode="auto">
            <a:xfrm>
              <a:off x="3840" y="1872"/>
              <a:ext cx="1104" cy="768"/>
            </a:xfrm>
            <a:prstGeom prst="wedgeRectCallout">
              <a:avLst>
                <a:gd name="adj1" fmla="val -63315"/>
                <a:gd name="adj2" fmla="val 81120"/>
              </a:avLst>
            </a:prstGeom>
            <a:solidFill>
              <a:schemeClr val="bg2"/>
            </a:solidFill>
            <a:ln w="9525" algn="ctr">
              <a:solidFill>
                <a:schemeClr val="tx1"/>
              </a:solidFill>
              <a:miter lim="800000"/>
              <a:headEnd/>
              <a:tailEnd/>
            </a:ln>
            <a:effectLst/>
          </p:spPr>
          <p:txBody>
            <a:bodyPr/>
            <a:lstStyle/>
            <a:p>
              <a:pPr algn="ctr"/>
              <a:endParaRPr lang="en-US" sz="2000">
                <a:latin typeface="Arial" pitchFamily="34" charset="0"/>
                <a:cs typeface="Arial" pitchFamily="34" charset="0"/>
              </a:endParaRPr>
            </a:p>
          </p:txBody>
        </p:sp>
        <p:sp>
          <p:nvSpPr>
            <p:cNvPr id="39" name="Text Box 44"/>
            <p:cNvSpPr txBox="1">
              <a:spLocks noChangeArrowheads="1"/>
            </p:cNvSpPr>
            <p:nvPr/>
          </p:nvSpPr>
          <p:spPr bwMode="auto">
            <a:xfrm>
              <a:off x="3840" y="1920"/>
              <a:ext cx="1104" cy="793"/>
            </a:xfrm>
            <a:prstGeom prst="rect">
              <a:avLst/>
            </a:prstGeom>
            <a:noFill/>
            <a:ln w="9525" algn="ctr">
              <a:noFill/>
              <a:miter lim="800000"/>
              <a:headEnd/>
              <a:tailEnd/>
            </a:ln>
            <a:effectLst/>
          </p:spPr>
          <p:txBody>
            <a:bodyPr wrap="square">
              <a:spAutoFit/>
            </a:bodyPr>
            <a:lstStyle/>
            <a:p>
              <a:r>
                <a:rPr lang="en-US" sz="2000" i="1" dirty="0">
                  <a:latin typeface="Arial" pitchFamily="34" charset="0"/>
                  <a:cs typeface="Arial" pitchFamily="34" charset="0"/>
                </a:rPr>
                <a:t>P </a:t>
              </a:r>
              <a:r>
                <a:rPr lang="en-US" sz="2000" dirty="0">
                  <a:latin typeface="Arial" pitchFamily="34" charset="0"/>
                  <a:cs typeface="Arial" pitchFamily="34" charset="0"/>
                </a:rPr>
                <a:t> is the area to the right of the test statistic.</a:t>
              </a:r>
              <a:endParaRPr lang="en-US" sz="2000" i="1" dirty="0">
                <a:latin typeface="Arial" pitchFamily="34" charset="0"/>
                <a:cs typeface="Arial"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par>
                          <p:cTn id="11" fill="hold">
                            <p:stCondLst>
                              <p:cond delay="0"/>
                            </p:stCondLst>
                            <p:childTnLst>
                              <p:par>
                                <p:cTn id="12" presetID="22" presetClass="entr" presetSubtype="4" fill="hold" nodeType="afterEffect">
                                  <p:stCondLst>
                                    <p:cond delay="500"/>
                                  </p:stCondLst>
                                  <p:childTnLst>
                                    <p:set>
                                      <p:cBhvr>
                                        <p:cTn id="13" dur="1" fill="hold">
                                          <p:stCondLst>
                                            <p:cond delay="0"/>
                                          </p:stCondLst>
                                        </p:cTn>
                                        <p:tgtEl>
                                          <p:spTgt spid="33"/>
                                        </p:tgtEl>
                                        <p:attrNameLst>
                                          <p:attrName>style.visibility</p:attrName>
                                        </p:attrNameLst>
                                      </p:cBhvr>
                                      <p:to>
                                        <p:strVal val="visible"/>
                                      </p:to>
                                    </p:set>
                                    <p:animEffect transition="in" filter="wipe(down)">
                                      <p:cBhvr>
                                        <p:cTn id="14" dur="1000"/>
                                        <p:tgtEl>
                                          <p:spTgt spid="33"/>
                                        </p:tgtEl>
                                      </p:cBhvr>
                                    </p:animEffect>
                                  </p:childTnLst>
                                </p:cTn>
                              </p:par>
                            </p:childTnLst>
                          </p:cTn>
                        </p:par>
                        <p:par>
                          <p:cTn id="15" fill="hold">
                            <p:stCondLst>
                              <p:cond delay="1500"/>
                            </p:stCondLst>
                            <p:childTnLst>
                              <p:par>
                                <p:cTn id="16" presetID="22" presetClass="entr" presetSubtype="1" fill="hold" nodeType="afterEffect">
                                  <p:stCondLst>
                                    <p:cond delay="1000"/>
                                  </p:stCondLst>
                                  <p:childTnLst>
                                    <p:set>
                                      <p:cBhvr>
                                        <p:cTn id="17" dur="1" fill="hold">
                                          <p:stCondLst>
                                            <p:cond delay="0"/>
                                          </p:stCondLst>
                                        </p:cTn>
                                        <p:tgtEl>
                                          <p:spTgt spid="37"/>
                                        </p:tgtEl>
                                        <p:attrNameLst>
                                          <p:attrName>style.visibility</p:attrName>
                                        </p:attrNameLst>
                                      </p:cBhvr>
                                      <p:to>
                                        <p:strVal val="visible"/>
                                      </p:to>
                                    </p:set>
                                    <p:animEffect transition="in" filter="wipe(up)">
                                      <p:cBhvr>
                                        <p:cTn id="18" dur="1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24"/>
            <a:ext cx="9144000" cy="990600"/>
          </a:xfrm>
        </p:spPr>
        <p:txBody>
          <a:bodyPr/>
          <a:lstStyle/>
          <a:p>
            <a:r>
              <a:rPr lang="en-US" altLang="en-US" b="1" dirty="0">
                <a:solidFill>
                  <a:srgbClr val="C00000"/>
                </a:solidFill>
                <a:latin typeface="Arial" pitchFamily="34" charset="0"/>
                <a:cs typeface="Arial" pitchFamily="34" charset="0"/>
              </a:rPr>
              <a:t>Left-tailed Test</a:t>
            </a:r>
          </a:p>
        </p:txBody>
      </p:sp>
      <p:sp>
        <p:nvSpPr>
          <p:cNvPr id="5" name="Text Box 3"/>
          <p:cNvSpPr txBox="1">
            <a:spLocks noChangeArrowheads="1"/>
          </p:cNvSpPr>
          <p:nvPr/>
        </p:nvSpPr>
        <p:spPr bwMode="auto">
          <a:xfrm>
            <a:off x="271463" y="1142984"/>
            <a:ext cx="8872537" cy="914400"/>
          </a:xfrm>
          <a:prstGeom prst="rect">
            <a:avLst/>
          </a:prstGeom>
          <a:noFill/>
          <a:ln w="57150" cmpd="thickThin">
            <a:noFill/>
            <a:miter lim="800000"/>
            <a:headEnd/>
            <a:tailEnd/>
          </a:ln>
          <a:effectLst/>
        </p:spPr>
        <p:txBody>
          <a:bodyPr/>
          <a:lstStyle/>
          <a:p>
            <a:pPr algn="just" eaLnBrk="0" hangingPunct="0">
              <a:lnSpc>
                <a:spcPct val="150000"/>
              </a:lnSpc>
              <a:spcBef>
                <a:spcPct val="0"/>
              </a:spcBef>
            </a:pPr>
            <a:r>
              <a:rPr lang="en-US" altLang="en-US" sz="2400" b="1" dirty="0" smtClean="0">
                <a:latin typeface="Arial" pitchFamily="34" charset="0"/>
                <a:cs typeface="Arial" pitchFamily="34" charset="0"/>
              </a:rPr>
              <a:t>If </a:t>
            </a:r>
            <a:r>
              <a:rPr lang="en-US" altLang="en-US" sz="2400" b="1" dirty="0">
                <a:latin typeface="Arial" pitchFamily="34" charset="0"/>
                <a:cs typeface="Arial" pitchFamily="34" charset="0"/>
              </a:rPr>
              <a:t>the alternative hypothesis contains the less-than inequality symbol (</a:t>
            </a:r>
            <a:r>
              <a:rPr lang="en-US" altLang="en-US" sz="2400" b="1" dirty="0">
                <a:latin typeface="Arial" pitchFamily="34" charset="0"/>
                <a:cs typeface="Arial" pitchFamily="34" charset="0"/>
                <a:sym typeface="Symbol" pitchFamily="82" charset="2"/>
              </a:rPr>
              <a:t>&lt;), the hypothesis test is a </a:t>
            </a:r>
            <a:r>
              <a:rPr lang="en-US" altLang="en-US" sz="2400" b="1" dirty="0">
                <a:solidFill>
                  <a:schemeClr val="folHlink"/>
                </a:solidFill>
                <a:latin typeface="Arial" pitchFamily="34" charset="0"/>
                <a:cs typeface="Arial" pitchFamily="34" charset="0"/>
                <a:sym typeface="Symbol" pitchFamily="82" charset="2"/>
              </a:rPr>
              <a:t>left</a:t>
            </a:r>
            <a:r>
              <a:rPr lang="en-US" altLang="en-US" sz="2400" b="1" dirty="0">
                <a:solidFill>
                  <a:schemeClr val="folHlink"/>
                </a:solidFill>
                <a:latin typeface="Arial" pitchFamily="34" charset="0"/>
                <a:cs typeface="Arial" pitchFamily="34" charset="0"/>
              </a:rPr>
              <a:t>-tailed test</a:t>
            </a:r>
            <a:r>
              <a:rPr lang="en-US" altLang="en-US" sz="2400" b="1" dirty="0">
                <a:latin typeface="Arial" pitchFamily="34" charset="0"/>
                <a:cs typeface="Arial" pitchFamily="34" charset="0"/>
              </a:rPr>
              <a:t>.  </a:t>
            </a:r>
            <a:endParaRPr lang="en-US" altLang="en-US" sz="2400" b="1" dirty="0">
              <a:latin typeface="Arial" pitchFamily="34" charset="0"/>
              <a:cs typeface="Arial" pitchFamily="34" charset="0"/>
              <a:sym typeface="MS Reference 2" pitchFamily="2" charset="2"/>
            </a:endParaRPr>
          </a:p>
        </p:txBody>
      </p:sp>
      <p:grpSp>
        <p:nvGrpSpPr>
          <p:cNvPr id="6" name="Group 80"/>
          <p:cNvGrpSpPr>
            <a:grpSpLocks/>
          </p:cNvGrpSpPr>
          <p:nvPr/>
        </p:nvGrpSpPr>
        <p:grpSpPr bwMode="auto">
          <a:xfrm>
            <a:off x="1252538" y="2928934"/>
            <a:ext cx="6878637" cy="3143271"/>
            <a:chOff x="789" y="2150"/>
            <a:chExt cx="4333" cy="1404"/>
          </a:xfrm>
        </p:grpSpPr>
        <p:pic>
          <p:nvPicPr>
            <p:cNvPr id="7" name="Picture 5"/>
            <p:cNvPicPr>
              <a:picLocks noChangeAspect="1" noChangeArrowheads="1"/>
            </p:cNvPicPr>
            <p:nvPr/>
          </p:nvPicPr>
          <p:blipFill>
            <a:blip r:embed="rId2"/>
            <a:srcRect/>
            <a:stretch>
              <a:fillRect/>
            </a:stretch>
          </p:blipFill>
          <p:spPr bwMode="auto">
            <a:xfrm>
              <a:off x="1365" y="2150"/>
              <a:ext cx="3132" cy="1104"/>
            </a:xfrm>
            <a:prstGeom prst="rect">
              <a:avLst/>
            </a:prstGeom>
            <a:noFill/>
          </p:spPr>
        </p:pic>
        <p:sp>
          <p:nvSpPr>
            <p:cNvPr id="8" name="Line 6"/>
            <p:cNvSpPr>
              <a:spLocks noChangeShapeType="1"/>
            </p:cNvSpPr>
            <p:nvPr/>
          </p:nvSpPr>
          <p:spPr bwMode="auto">
            <a:xfrm>
              <a:off x="789" y="3257"/>
              <a:ext cx="4333" cy="0"/>
            </a:xfrm>
            <a:prstGeom prst="line">
              <a:avLst/>
            </a:prstGeom>
            <a:noFill/>
            <a:ln w="9525">
              <a:solidFill>
                <a:schemeClr val="tx1"/>
              </a:solidFill>
              <a:round/>
              <a:headEnd type="triangle" w="med" len="med"/>
              <a:tailEnd type="triangle" w="med" len="med"/>
            </a:ln>
            <a:effectLst/>
          </p:spPr>
          <p:txBody>
            <a:bodyPr wrap="none" anchor="ctr"/>
            <a:lstStyle/>
            <a:p>
              <a:endParaRPr lang="en-IN"/>
            </a:p>
          </p:txBody>
        </p:sp>
        <p:sp>
          <p:nvSpPr>
            <p:cNvPr id="9" name="Freeform 7"/>
            <p:cNvSpPr>
              <a:spLocks/>
            </p:cNvSpPr>
            <p:nvPr/>
          </p:nvSpPr>
          <p:spPr bwMode="auto">
            <a:xfrm>
              <a:off x="2251" y="2158"/>
              <a:ext cx="2129" cy="1096"/>
            </a:xfrm>
            <a:custGeom>
              <a:avLst/>
              <a:gdLst/>
              <a:ahLst/>
              <a:cxnLst>
                <a:cxn ang="0">
                  <a:pos x="2" y="1096"/>
                </a:cxn>
                <a:cxn ang="0">
                  <a:pos x="0" y="826"/>
                </a:cxn>
                <a:cxn ang="0">
                  <a:pos x="84" y="746"/>
                </a:cxn>
                <a:cxn ang="0">
                  <a:pos x="134" y="684"/>
                </a:cxn>
                <a:cxn ang="0">
                  <a:pos x="204" y="588"/>
                </a:cxn>
                <a:cxn ang="0">
                  <a:pos x="216" y="564"/>
                </a:cxn>
                <a:cxn ang="0">
                  <a:pos x="266" y="476"/>
                </a:cxn>
                <a:cxn ang="0">
                  <a:pos x="314" y="380"/>
                </a:cxn>
                <a:cxn ang="0">
                  <a:pos x="362" y="284"/>
                </a:cxn>
                <a:cxn ang="0">
                  <a:pos x="422" y="176"/>
                </a:cxn>
                <a:cxn ang="0">
                  <a:pos x="470" y="104"/>
                </a:cxn>
                <a:cxn ang="0">
                  <a:pos x="514" y="56"/>
                </a:cxn>
                <a:cxn ang="0">
                  <a:pos x="566" y="28"/>
                </a:cxn>
                <a:cxn ang="0">
                  <a:pos x="650" y="0"/>
                </a:cxn>
                <a:cxn ang="0">
                  <a:pos x="710" y="0"/>
                </a:cxn>
                <a:cxn ang="0">
                  <a:pos x="790" y="28"/>
                </a:cxn>
                <a:cxn ang="0">
                  <a:pos x="878" y="92"/>
                </a:cxn>
                <a:cxn ang="0">
                  <a:pos x="950" y="180"/>
                </a:cxn>
                <a:cxn ang="0">
                  <a:pos x="1046" y="368"/>
                </a:cxn>
                <a:cxn ang="0">
                  <a:pos x="1094" y="472"/>
                </a:cxn>
                <a:cxn ang="0">
                  <a:pos x="1138" y="564"/>
                </a:cxn>
                <a:cxn ang="0">
                  <a:pos x="1178" y="620"/>
                </a:cxn>
                <a:cxn ang="0">
                  <a:pos x="1250" y="720"/>
                </a:cxn>
                <a:cxn ang="0">
                  <a:pos x="1302" y="778"/>
                </a:cxn>
                <a:cxn ang="0">
                  <a:pos x="1362" y="832"/>
                </a:cxn>
                <a:cxn ang="0">
                  <a:pos x="1560" y="962"/>
                </a:cxn>
                <a:cxn ang="0">
                  <a:pos x="1738" y="1029"/>
                </a:cxn>
                <a:cxn ang="0">
                  <a:pos x="1944" y="1072"/>
                </a:cxn>
                <a:cxn ang="0">
                  <a:pos x="2129" y="1094"/>
                </a:cxn>
                <a:cxn ang="0">
                  <a:pos x="2" y="1096"/>
                </a:cxn>
              </a:cxnLst>
              <a:rect l="0" t="0" r="r" b="b"/>
              <a:pathLst>
                <a:path w="2129" h="1096">
                  <a:moveTo>
                    <a:pt x="2" y="1096"/>
                  </a:moveTo>
                  <a:lnTo>
                    <a:pt x="0" y="826"/>
                  </a:lnTo>
                  <a:lnTo>
                    <a:pt x="84" y="746"/>
                  </a:lnTo>
                  <a:lnTo>
                    <a:pt x="134" y="684"/>
                  </a:lnTo>
                  <a:lnTo>
                    <a:pt x="204" y="588"/>
                  </a:lnTo>
                  <a:lnTo>
                    <a:pt x="216" y="564"/>
                  </a:lnTo>
                  <a:lnTo>
                    <a:pt x="266" y="476"/>
                  </a:lnTo>
                  <a:lnTo>
                    <a:pt x="314" y="380"/>
                  </a:lnTo>
                  <a:lnTo>
                    <a:pt x="362" y="284"/>
                  </a:lnTo>
                  <a:lnTo>
                    <a:pt x="422" y="176"/>
                  </a:lnTo>
                  <a:lnTo>
                    <a:pt x="470" y="104"/>
                  </a:lnTo>
                  <a:lnTo>
                    <a:pt x="514" y="56"/>
                  </a:lnTo>
                  <a:lnTo>
                    <a:pt x="566" y="28"/>
                  </a:lnTo>
                  <a:lnTo>
                    <a:pt x="650" y="0"/>
                  </a:lnTo>
                  <a:lnTo>
                    <a:pt x="710" y="0"/>
                  </a:lnTo>
                  <a:lnTo>
                    <a:pt x="790" y="28"/>
                  </a:lnTo>
                  <a:lnTo>
                    <a:pt x="878" y="92"/>
                  </a:lnTo>
                  <a:lnTo>
                    <a:pt x="950" y="180"/>
                  </a:lnTo>
                  <a:lnTo>
                    <a:pt x="1046" y="368"/>
                  </a:lnTo>
                  <a:lnTo>
                    <a:pt x="1094" y="472"/>
                  </a:lnTo>
                  <a:lnTo>
                    <a:pt x="1138" y="564"/>
                  </a:lnTo>
                  <a:lnTo>
                    <a:pt x="1178" y="620"/>
                  </a:lnTo>
                  <a:lnTo>
                    <a:pt x="1250" y="720"/>
                  </a:lnTo>
                  <a:lnTo>
                    <a:pt x="1302" y="778"/>
                  </a:lnTo>
                  <a:lnTo>
                    <a:pt x="1362" y="832"/>
                  </a:lnTo>
                  <a:lnTo>
                    <a:pt x="1560" y="962"/>
                  </a:lnTo>
                  <a:lnTo>
                    <a:pt x="1738" y="1029"/>
                  </a:lnTo>
                  <a:lnTo>
                    <a:pt x="1944" y="1072"/>
                  </a:lnTo>
                  <a:lnTo>
                    <a:pt x="2129" y="1094"/>
                  </a:lnTo>
                  <a:lnTo>
                    <a:pt x="2" y="1096"/>
                  </a:lnTo>
                  <a:close/>
                </a:path>
              </a:pathLst>
            </a:custGeom>
            <a:solidFill>
              <a:schemeClr val="accent2">
                <a:alpha val="60001"/>
              </a:schemeClr>
            </a:solidFill>
            <a:ln w="9525">
              <a:solidFill>
                <a:schemeClr val="tx1"/>
              </a:solidFill>
              <a:round/>
              <a:headEnd/>
              <a:tailEnd/>
            </a:ln>
            <a:effectLst/>
          </p:spPr>
          <p:txBody>
            <a:bodyPr wrap="none"/>
            <a:lstStyle/>
            <a:p>
              <a:endParaRPr lang="en-IN"/>
            </a:p>
          </p:txBody>
        </p:sp>
        <p:sp>
          <p:nvSpPr>
            <p:cNvPr id="11" name="Freeform 9"/>
            <p:cNvSpPr>
              <a:spLocks/>
            </p:cNvSpPr>
            <p:nvPr/>
          </p:nvSpPr>
          <p:spPr bwMode="auto">
            <a:xfrm>
              <a:off x="1413" y="2995"/>
              <a:ext cx="845" cy="259"/>
            </a:xfrm>
            <a:custGeom>
              <a:avLst/>
              <a:gdLst/>
              <a:ahLst/>
              <a:cxnLst>
                <a:cxn ang="0">
                  <a:pos x="0" y="259"/>
                </a:cxn>
                <a:cxn ang="0">
                  <a:pos x="835" y="256"/>
                </a:cxn>
                <a:cxn ang="0">
                  <a:pos x="835" y="0"/>
                </a:cxn>
                <a:cxn ang="0">
                  <a:pos x="776" y="37"/>
                </a:cxn>
                <a:cxn ang="0">
                  <a:pos x="717" y="75"/>
                </a:cxn>
                <a:cxn ang="0">
                  <a:pos x="653" y="115"/>
                </a:cxn>
                <a:cxn ang="0">
                  <a:pos x="570" y="150"/>
                </a:cxn>
                <a:cxn ang="0">
                  <a:pos x="384" y="211"/>
                </a:cxn>
                <a:cxn ang="0">
                  <a:pos x="138" y="246"/>
                </a:cxn>
                <a:cxn ang="0">
                  <a:pos x="0" y="259"/>
                </a:cxn>
              </a:cxnLst>
              <a:rect l="0" t="0" r="r" b="b"/>
              <a:pathLst>
                <a:path w="845" h="259">
                  <a:moveTo>
                    <a:pt x="0" y="259"/>
                  </a:moveTo>
                  <a:lnTo>
                    <a:pt x="835" y="256"/>
                  </a:lnTo>
                  <a:cubicBezTo>
                    <a:pt x="835" y="256"/>
                    <a:pt x="845" y="36"/>
                    <a:pt x="835" y="0"/>
                  </a:cubicBezTo>
                  <a:cubicBezTo>
                    <a:pt x="795" y="21"/>
                    <a:pt x="806" y="18"/>
                    <a:pt x="776" y="37"/>
                  </a:cubicBezTo>
                  <a:cubicBezTo>
                    <a:pt x="756" y="50"/>
                    <a:pt x="738" y="62"/>
                    <a:pt x="717" y="75"/>
                  </a:cubicBezTo>
                  <a:cubicBezTo>
                    <a:pt x="696" y="88"/>
                    <a:pt x="677" y="103"/>
                    <a:pt x="653" y="115"/>
                  </a:cubicBezTo>
                  <a:cubicBezTo>
                    <a:pt x="629" y="127"/>
                    <a:pt x="615" y="134"/>
                    <a:pt x="570" y="150"/>
                  </a:cubicBezTo>
                  <a:lnTo>
                    <a:pt x="384" y="211"/>
                  </a:lnTo>
                  <a:lnTo>
                    <a:pt x="138" y="246"/>
                  </a:lnTo>
                  <a:lnTo>
                    <a:pt x="0" y="259"/>
                  </a:lnTo>
                  <a:close/>
                </a:path>
              </a:pathLst>
            </a:custGeom>
            <a:solidFill>
              <a:schemeClr val="accent1">
                <a:alpha val="50000"/>
              </a:schemeClr>
            </a:solidFill>
            <a:ln w="3175" cap="flat" cmpd="sng">
              <a:solidFill>
                <a:schemeClr val="tx1"/>
              </a:solidFill>
              <a:prstDash val="solid"/>
              <a:round/>
              <a:headEnd type="none" w="med" len="med"/>
              <a:tailEnd type="none" w="med" len="med"/>
            </a:ln>
            <a:effectLst/>
          </p:spPr>
          <p:txBody>
            <a:bodyPr>
              <a:spAutoFit/>
            </a:bodyPr>
            <a:lstStyle/>
            <a:p>
              <a:endParaRPr lang="en-IN"/>
            </a:p>
          </p:txBody>
        </p:sp>
        <p:grpSp>
          <p:nvGrpSpPr>
            <p:cNvPr id="12" name="Group 79"/>
            <p:cNvGrpSpPr>
              <a:grpSpLocks/>
            </p:cNvGrpSpPr>
            <p:nvPr/>
          </p:nvGrpSpPr>
          <p:grpSpPr bwMode="auto">
            <a:xfrm>
              <a:off x="2766" y="3179"/>
              <a:ext cx="288" cy="375"/>
              <a:chOff x="2766" y="3179"/>
              <a:chExt cx="288" cy="375"/>
            </a:xfrm>
          </p:grpSpPr>
          <p:sp>
            <p:nvSpPr>
              <p:cNvPr id="31" name="Text Box 12"/>
              <p:cNvSpPr txBox="1">
                <a:spLocks noChangeArrowheads="1"/>
              </p:cNvSpPr>
              <p:nvPr/>
            </p:nvSpPr>
            <p:spPr bwMode="auto">
              <a:xfrm>
                <a:off x="2766" y="3304"/>
                <a:ext cx="288" cy="250"/>
              </a:xfrm>
              <a:prstGeom prst="rect">
                <a:avLst/>
              </a:prstGeom>
              <a:noFill/>
              <a:ln w="9525" algn="ctr">
                <a:noFill/>
                <a:miter lim="800000"/>
                <a:headEnd/>
                <a:tailEnd/>
              </a:ln>
              <a:effectLst/>
            </p:spPr>
            <p:txBody>
              <a:bodyPr>
                <a:spAutoFit/>
              </a:bodyPr>
              <a:lstStyle/>
              <a:p>
                <a:pPr algn="ctr"/>
                <a:r>
                  <a:rPr lang="en-US" sz="2000"/>
                  <a:t>0</a:t>
                </a:r>
              </a:p>
            </p:txBody>
          </p:sp>
          <p:sp>
            <p:nvSpPr>
              <p:cNvPr id="32" name="Line 13"/>
              <p:cNvSpPr>
                <a:spLocks noChangeShapeType="1"/>
              </p:cNvSpPr>
              <p:nvPr/>
            </p:nvSpPr>
            <p:spPr bwMode="auto">
              <a:xfrm>
                <a:off x="2901" y="3179"/>
                <a:ext cx="0" cy="144"/>
              </a:xfrm>
              <a:prstGeom prst="line">
                <a:avLst/>
              </a:prstGeom>
              <a:noFill/>
              <a:ln w="9525">
                <a:solidFill>
                  <a:schemeClr val="tx1"/>
                </a:solidFill>
                <a:round/>
                <a:headEnd/>
                <a:tailEnd/>
              </a:ln>
              <a:effectLst/>
            </p:spPr>
            <p:txBody>
              <a:bodyPr>
                <a:spAutoFit/>
              </a:bodyPr>
              <a:lstStyle/>
              <a:p>
                <a:endParaRPr lang="en-IN"/>
              </a:p>
            </p:txBody>
          </p:sp>
        </p:grpSp>
        <p:grpSp>
          <p:nvGrpSpPr>
            <p:cNvPr id="13" name="Group 78"/>
            <p:cNvGrpSpPr>
              <a:grpSpLocks/>
            </p:cNvGrpSpPr>
            <p:nvPr/>
          </p:nvGrpSpPr>
          <p:grpSpPr bwMode="auto">
            <a:xfrm>
              <a:off x="3179" y="3179"/>
              <a:ext cx="288" cy="375"/>
              <a:chOff x="3179" y="3179"/>
              <a:chExt cx="288" cy="375"/>
            </a:xfrm>
          </p:grpSpPr>
          <p:sp>
            <p:nvSpPr>
              <p:cNvPr id="29" name="Text Box 15"/>
              <p:cNvSpPr txBox="1">
                <a:spLocks noChangeArrowheads="1"/>
              </p:cNvSpPr>
              <p:nvPr/>
            </p:nvSpPr>
            <p:spPr bwMode="auto">
              <a:xfrm>
                <a:off x="3179" y="3304"/>
                <a:ext cx="288" cy="250"/>
              </a:xfrm>
              <a:prstGeom prst="rect">
                <a:avLst/>
              </a:prstGeom>
              <a:noFill/>
              <a:ln w="9525" algn="ctr">
                <a:noFill/>
                <a:miter lim="800000"/>
                <a:headEnd/>
                <a:tailEnd/>
              </a:ln>
              <a:effectLst/>
            </p:spPr>
            <p:txBody>
              <a:bodyPr>
                <a:spAutoFit/>
              </a:bodyPr>
              <a:lstStyle/>
              <a:p>
                <a:pPr algn="ctr"/>
                <a:r>
                  <a:rPr lang="en-US" sz="2000"/>
                  <a:t>1</a:t>
                </a:r>
              </a:p>
            </p:txBody>
          </p:sp>
          <p:sp>
            <p:nvSpPr>
              <p:cNvPr id="30" name="Line 16"/>
              <p:cNvSpPr>
                <a:spLocks noChangeShapeType="1"/>
              </p:cNvSpPr>
              <p:nvPr/>
            </p:nvSpPr>
            <p:spPr bwMode="auto">
              <a:xfrm>
                <a:off x="3314" y="3179"/>
                <a:ext cx="0" cy="144"/>
              </a:xfrm>
              <a:prstGeom prst="line">
                <a:avLst/>
              </a:prstGeom>
              <a:noFill/>
              <a:ln w="9525">
                <a:solidFill>
                  <a:schemeClr val="tx1"/>
                </a:solidFill>
                <a:round/>
                <a:headEnd/>
                <a:tailEnd/>
              </a:ln>
              <a:effectLst/>
            </p:spPr>
            <p:txBody>
              <a:bodyPr>
                <a:spAutoFit/>
              </a:bodyPr>
              <a:lstStyle/>
              <a:p>
                <a:endParaRPr lang="en-IN"/>
              </a:p>
            </p:txBody>
          </p:sp>
        </p:grpSp>
        <p:grpSp>
          <p:nvGrpSpPr>
            <p:cNvPr id="14" name="Group 77"/>
            <p:cNvGrpSpPr>
              <a:grpSpLocks/>
            </p:cNvGrpSpPr>
            <p:nvPr/>
          </p:nvGrpSpPr>
          <p:grpSpPr bwMode="auto">
            <a:xfrm>
              <a:off x="3592" y="3179"/>
              <a:ext cx="288" cy="375"/>
              <a:chOff x="3592" y="3179"/>
              <a:chExt cx="288" cy="375"/>
            </a:xfrm>
          </p:grpSpPr>
          <p:sp>
            <p:nvSpPr>
              <p:cNvPr id="27" name="Text Box 18"/>
              <p:cNvSpPr txBox="1">
                <a:spLocks noChangeArrowheads="1"/>
              </p:cNvSpPr>
              <p:nvPr/>
            </p:nvSpPr>
            <p:spPr bwMode="auto">
              <a:xfrm>
                <a:off x="3592" y="3304"/>
                <a:ext cx="288" cy="250"/>
              </a:xfrm>
              <a:prstGeom prst="rect">
                <a:avLst/>
              </a:prstGeom>
              <a:noFill/>
              <a:ln w="9525" algn="ctr">
                <a:noFill/>
                <a:miter lim="800000"/>
                <a:headEnd/>
                <a:tailEnd/>
              </a:ln>
              <a:effectLst/>
            </p:spPr>
            <p:txBody>
              <a:bodyPr>
                <a:spAutoFit/>
              </a:bodyPr>
              <a:lstStyle/>
              <a:p>
                <a:pPr algn="ctr"/>
                <a:r>
                  <a:rPr lang="en-US" sz="2000"/>
                  <a:t>2</a:t>
                </a:r>
              </a:p>
            </p:txBody>
          </p:sp>
          <p:sp>
            <p:nvSpPr>
              <p:cNvPr id="28" name="Line 19"/>
              <p:cNvSpPr>
                <a:spLocks noChangeShapeType="1"/>
              </p:cNvSpPr>
              <p:nvPr/>
            </p:nvSpPr>
            <p:spPr bwMode="auto">
              <a:xfrm>
                <a:off x="3727" y="3179"/>
                <a:ext cx="0" cy="144"/>
              </a:xfrm>
              <a:prstGeom prst="line">
                <a:avLst/>
              </a:prstGeom>
              <a:noFill/>
              <a:ln w="9525">
                <a:solidFill>
                  <a:schemeClr val="tx1"/>
                </a:solidFill>
                <a:round/>
                <a:headEnd/>
                <a:tailEnd/>
              </a:ln>
              <a:effectLst/>
            </p:spPr>
            <p:txBody>
              <a:bodyPr>
                <a:spAutoFit/>
              </a:bodyPr>
              <a:lstStyle/>
              <a:p>
                <a:endParaRPr lang="en-IN"/>
              </a:p>
            </p:txBody>
          </p:sp>
        </p:grpSp>
        <p:grpSp>
          <p:nvGrpSpPr>
            <p:cNvPr id="15" name="Group 76"/>
            <p:cNvGrpSpPr>
              <a:grpSpLocks/>
            </p:cNvGrpSpPr>
            <p:nvPr/>
          </p:nvGrpSpPr>
          <p:grpSpPr bwMode="auto">
            <a:xfrm>
              <a:off x="4005" y="3179"/>
              <a:ext cx="288" cy="375"/>
              <a:chOff x="4005" y="3179"/>
              <a:chExt cx="288" cy="375"/>
            </a:xfrm>
          </p:grpSpPr>
          <p:sp>
            <p:nvSpPr>
              <p:cNvPr id="25" name="Text Box 21"/>
              <p:cNvSpPr txBox="1">
                <a:spLocks noChangeArrowheads="1"/>
              </p:cNvSpPr>
              <p:nvPr/>
            </p:nvSpPr>
            <p:spPr bwMode="auto">
              <a:xfrm>
                <a:off x="4005" y="3304"/>
                <a:ext cx="288" cy="250"/>
              </a:xfrm>
              <a:prstGeom prst="rect">
                <a:avLst/>
              </a:prstGeom>
              <a:noFill/>
              <a:ln w="9525" algn="ctr">
                <a:noFill/>
                <a:miter lim="800000"/>
                <a:headEnd/>
                <a:tailEnd/>
              </a:ln>
              <a:effectLst/>
            </p:spPr>
            <p:txBody>
              <a:bodyPr>
                <a:spAutoFit/>
              </a:bodyPr>
              <a:lstStyle/>
              <a:p>
                <a:pPr algn="ctr"/>
                <a:r>
                  <a:rPr lang="en-US" sz="2000"/>
                  <a:t>3</a:t>
                </a:r>
              </a:p>
            </p:txBody>
          </p:sp>
          <p:sp>
            <p:nvSpPr>
              <p:cNvPr id="26" name="Line 22"/>
              <p:cNvSpPr>
                <a:spLocks noChangeShapeType="1"/>
              </p:cNvSpPr>
              <p:nvPr/>
            </p:nvSpPr>
            <p:spPr bwMode="auto">
              <a:xfrm>
                <a:off x="4140" y="3179"/>
                <a:ext cx="0" cy="144"/>
              </a:xfrm>
              <a:prstGeom prst="line">
                <a:avLst/>
              </a:prstGeom>
              <a:noFill/>
              <a:ln w="9525">
                <a:solidFill>
                  <a:schemeClr val="tx1"/>
                </a:solidFill>
                <a:round/>
                <a:headEnd/>
                <a:tailEnd/>
              </a:ln>
              <a:effectLst/>
            </p:spPr>
            <p:txBody>
              <a:bodyPr>
                <a:spAutoFit/>
              </a:bodyPr>
              <a:lstStyle/>
              <a:p>
                <a:endParaRPr lang="en-IN"/>
              </a:p>
            </p:txBody>
          </p:sp>
        </p:grpSp>
        <p:grpSp>
          <p:nvGrpSpPr>
            <p:cNvPr id="16" name="Group 75"/>
            <p:cNvGrpSpPr>
              <a:grpSpLocks/>
            </p:cNvGrpSpPr>
            <p:nvPr/>
          </p:nvGrpSpPr>
          <p:grpSpPr bwMode="auto">
            <a:xfrm>
              <a:off x="1512" y="3179"/>
              <a:ext cx="423" cy="298"/>
              <a:chOff x="1512" y="3179"/>
              <a:chExt cx="423" cy="298"/>
            </a:xfrm>
          </p:grpSpPr>
          <p:sp>
            <p:nvSpPr>
              <p:cNvPr id="23" name="Text Box 24"/>
              <p:cNvSpPr txBox="1">
                <a:spLocks noChangeArrowheads="1"/>
              </p:cNvSpPr>
              <p:nvPr/>
            </p:nvSpPr>
            <p:spPr bwMode="auto">
              <a:xfrm>
                <a:off x="1512" y="3266"/>
                <a:ext cx="423" cy="211"/>
              </a:xfrm>
              <a:prstGeom prst="rect">
                <a:avLst/>
              </a:prstGeom>
              <a:noFill/>
              <a:ln w="9525" algn="ctr">
                <a:noFill/>
                <a:miter lim="800000"/>
                <a:headEnd/>
                <a:tailEnd/>
              </a:ln>
              <a:effectLst/>
            </p:spPr>
            <p:txBody>
              <a:bodyPr wrap="square">
                <a:spAutoFit/>
              </a:bodyPr>
              <a:lstStyle/>
              <a:p>
                <a:pPr algn="ctr"/>
                <a:r>
                  <a:rPr lang="en-US" sz="2000" dirty="0"/>
                  <a:t>-3</a:t>
                </a:r>
              </a:p>
            </p:txBody>
          </p:sp>
          <p:sp>
            <p:nvSpPr>
              <p:cNvPr id="24" name="Line 25"/>
              <p:cNvSpPr>
                <a:spLocks noChangeShapeType="1"/>
              </p:cNvSpPr>
              <p:nvPr/>
            </p:nvSpPr>
            <p:spPr bwMode="auto">
              <a:xfrm>
                <a:off x="1711" y="3179"/>
                <a:ext cx="0" cy="144"/>
              </a:xfrm>
              <a:prstGeom prst="line">
                <a:avLst/>
              </a:prstGeom>
              <a:noFill/>
              <a:ln w="9525">
                <a:solidFill>
                  <a:schemeClr val="tx1"/>
                </a:solidFill>
                <a:round/>
                <a:headEnd/>
                <a:tailEnd/>
              </a:ln>
              <a:effectLst/>
            </p:spPr>
            <p:txBody>
              <a:bodyPr>
                <a:spAutoFit/>
              </a:bodyPr>
              <a:lstStyle/>
              <a:p>
                <a:endParaRPr lang="en-IN"/>
              </a:p>
            </p:txBody>
          </p:sp>
        </p:grpSp>
        <p:grpSp>
          <p:nvGrpSpPr>
            <p:cNvPr id="17" name="Group 74"/>
            <p:cNvGrpSpPr>
              <a:grpSpLocks/>
            </p:cNvGrpSpPr>
            <p:nvPr/>
          </p:nvGrpSpPr>
          <p:grpSpPr bwMode="auto">
            <a:xfrm>
              <a:off x="1908" y="3179"/>
              <a:ext cx="387" cy="322"/>
              <a:chOff x="1908" y="3179"/>
              <a:chExt cx="387" cy="322"/>
            </a:xfrm>
          </p:grpSpPr>
          <p:sp>
            <p:nvSpPr>
              <p:cNvPr id="21" name="Text Box 27"/>
              <p:cNvSpPr txBox="1">
                <a:spLocks noChangeArrowheads="1"/>
              </p:cNvSpPr>
              <p:nvPr/>
            </p:nvSpPr>
            <p:spPr bwMode="auto">
              <a:xfrm>
                <a:off x="1908" y="3290"/>
                <a:ext cx="387" cy="211"/>
              </a:xfrm>
              <a:prstGeom prst="rect">
                <a:avLst/>
              </a:prstGeom>
              <a:noFill/>
              <a:ln w="9525" algn="ctr">
                <a:noFill/>
                <a:miter lim="800000"/>
                <a:headEnd/>
                <a:tailEnd/>
              </a:ln>
              <a:effectLst/>
            </p:spPr>
            <p:txBody>
              <a:bodyPr wrap="square">
                <a:spAutoFit/>
              </a:bodyPr>
              <a:lstStyle/>
              <a:p>
                <a:pPr algn="ctr"/>
                <a:r>
                  <a:rPr lang="en-US" sz="2000" dirty="0"/>
                  <a:t>-2</a:t>
                </a:r>
              </a:p>
            </p:txBody>
          </p:sp>
          <p:sp>
            <p:nvSpPr>
              <p:cNvPr id="22" name="Line 28"/>
              <p:cNvSpPr>
                <a:spLocks noChangeShapeType="1"/>
              </p:cNvSpPr>
              <p:nvPr/>
            </p:nvSpPr>
            <p:spPr bwMode="auto">
              <a:xfrm>
                <a:off x="2124" y="3179"/>
                <a:ext cx="0" cy="144"/>
              </a:xfrm>
              <a:prstGeom prst="line">
                <a:avLst/>
              </a:prstGeom>
              <a:noFill/>
              <a:ln w="9525">
                <a:solidFill>
                  <a:schemeClr val="tx1"/>
                </a:solidFill>
                <a:round/>
                <a:headEnd/>
                <a:tailEnd/>
              </a:ln>
              <a:effectLst/>
            </p:spPr>
            <p:txBody>
              <a:bodyPr>
                <a:spAutoFit/>
              </a:bodyPr>
              <a:lstStyle/>
              <a:p>
                <a:endParaRPr lang="en-IN"/>
              </a:p>
            </p:txBody>
          </p:sp>
        </p:grpSp>
        <p:grpSp>
          <p:nvGrpSpPr>
            <p:cNvPr id="18" name="Group 73"/>
            <p:cNvGrpSpPr>
              <a:grpSpLocks/>
            </p:cNvGrpSpPr>
            <p:nvPr/>
          </p:nvGrpSpPr>
          <p:grpSpPr bwMode="auto">
            <a:xfrm>
              <a:off x="2385" y="3179"/>
              <a:ext cx="388" cy="337"/>
              <a:chOff x="2385" y="3179"/>
              <a:chExt cx="388" cy="337"/>
            </a:xfrm>
          </p:grpSpPr>
          <p:sp>
            <p:nvSpPr>
              <p:cNvPr id="19" name="Text Box 30"/>
              <p:cNvSpPr txBox="1">
                <a:spLocks noChangeArrowheads="1"/>
              </p:cNvSpPr>
              <p:nvPr/>
            </p:nvSpPr>
            <p:spPr bwMode="auto">
              <a:xfrm>
                <a:off x="2385" y="3305"/>
                <a:ext cx="388" cy="211"/>
              </a:xfrm>
              <a:prstGeom prst="rect">
                <a:avLst/>
              </a:prstGeom>
              <a:noFill/>
              <a:ln w="9525" algn="ctr">
                <a:noFill/>
                <a:miter lim="800000"/>
                <a:headEnd/>
                <a:tailEnd/>
              </a:ln>
              <a:effectLst/>
            </p:spPr>
            <p:txBody>
              <a:bodyPr wrap="square">
                <a:spAutoFit/>
              </a:bodyPr>
              <a:lstStyle/>
              <a:p>
                <a:pPr algn="ctr"/>
                <a:r>
                  <a:rPr lang="en-US" sz="2000" dirty="0"/>
                  <a:t>-1</a:t>
                </a:r>
              </a:p>
            </p:txBody>
          </p:sp>
          <p:sp>
            <p:nvSpPr>
              <p:cNvPr id="20" name="Line 31"/>
              <p:cNvSpPr>
                <a:spLocks noChangeShapeType="1"/>
              </p:cNvSpPr>
              <p:nvPr/>
            </p:nvSpPr>
            <p:spPr bwMode="auto">
              <a:xfrm>
                <a:off x="2537" y="3179"/>
                <a:ext cx="0" cy="144"/>
              </a:xfrm>
              <a:prstGeom prst="line">
                <a:avLst/>
              </a:prstGeom>
              <a:noFill/>
              <a:ln w="9525">
                <a:solidFill>
                  <a:schemeClr val="tx1"/>
                </a:solidFill>
                <a:round/>
                <a:headEnd/>
                <a:tailEnd/>
              </a:ln>
              <a:effectLst/>
            </p:spPr>
            <p:txBody>
              <a:bodyPr>
                <a:spAutoFit/>
              </a:bodyPr>
              <a:lstStyle/>
              <a:p>
                <a:endParaRPr lang="en-IN"/>
              </a:p>
            </p:txBody>
          </p:sp>
        </p:grpSp>
      </p:grpSp>
      <p:grpSp>
        <p:nvGrpSpPr>
          <p:cNvPr id="33" name="Group 32"/>
          <p:cNvGrpSpPr>
            <a:grpSpLocks/>
          </p:cNvGrpSpPr>
          <p:nvPr/>
        </p:nvGrpSpPr>
        <p:grpSpPr bwMode="auto">
          <a:xfrm>
            <a:off x="3233738" y="5429264"/>
            <a:ext cx="1219200" cy="1235075"/>
            <a:chOff x="2037" y="3254"/>
            <a:chExt cx="768" cy="778"/>
          </a:xfrm>
        </p:grpSpPr>
        <p:sp>
          <p:nvSpPr>
            <p:cNvPr id="34" name="Text Box 33"/>
            <p:cNvSpPr txBox="1">
              <a:spLocks noChangeArrowheads="1"/>
            </p:cNvSpPr>
            <p:nvPr/>
          </p:nvSpPr>
          <p:spPr bwMode="auto">
            <a:xfrm>
              <a:off x="2037" y="3590"/>
              <a:ext cx="768" cy="442"/>
            </a:xfrm>
            <a:prstGeom prst="rect">
              <a:avLst/>
            </a:prstGeom>
            <a:noFill/>
            <a:ln w="9525" algn="ctr">
              <a:noFill/>
              <a:miter lim="800000"/>
              <a:headEnd/>
              <a:tailEnd/>
            </a:ln>
            <a:effectLst/>
          </p:spPr>
          <p:txBody>
            <a:bodyPr>
              <a:spAutoFit/>
            </a:bodyPr>
            <a:lstStyle/>
            <a:p>
              <a:pPr algn="ctr"/>
              <a:r>
                <a:rPr lang="en-US" sz="2000" b="1" dirty="0">
                  <a:solidFill>
                    <a:srgbClr val="E11521"/>
                  </a:solidFill>
                  <a:latin typeface="Arial" pitchFamily="34" charset="0"/>
                  <a:cs typeface="Arial" pitchFamily="34" charset="0"/>
                </a:rPr>
                <a:t>Test statistic</a:t>
              </a:r>
            </a:p>
          </p:txBody>
        </p:sp>
        <p:sp>
          <p:nvSpPr>
            <p:cNvPr id="35" name="Line 34"/>
            <p:cNvSpPr>
              <a:spLocks noChangeShapeType="1"/>
            </p:cNvSpPr>
            <p:nvPr/>
          </p:nvSpPr>
          <p:spPr bwMode="auto">
            <a:xfrm flipH="1" flipV="1">
              <a:off x="2259" y="3254"/>
              <a:ext cx="162" cy="336"/>
            </a:xfrm>
            <a:prstGeom prst="line">
              <a:avLst/>
            </a:prstGeom>
            <a:noFill/>
            <a:ln w="9525">
              <a:solidFill>
                <a:schemeClr val="hlink"/>
              </a:solidFill>
              <a:round/>
              <a:headEnd/>
              <a:tailEnd/>
            </a:ln>
            <a:effectLst/>
          </p:spPr>
          <p:txBody>
            <a:bodyPr>
              <a:spAutoFit/>
            </a:bodyPr>
            <a:lstStyle/>
            <a:p>
              <a:endParaRPr lang="en-IN" b="1">
                <a:latin typeface="Arial" pitchFamily="34" charset="0"/>
                <a:cs typeface="Arial" pitchFamily="34" charset="0"/>
              </a:endParaRPr>
            </a:p>
          </p:txBody>
        </p:sp>
      </p:grpSp>
      <p:sp>
        <p:nvSpPr>
          <p:cNvPr id="36" name="Text Box 38"/>
          <p:cNvSpPr txBox="1">
            <a:spLocks noChangeArrowheads="1"/>
          </p:cNvSpPr>
          <p:nvPr/>
        </p:nvSpPr>
        <p:spPr bwMode="auto">
          <a:xfrm>
            <a:off x="6143636" y="2857496"/>
            <a:ext cx="1752600" cy="1274195"/>
          </a:xfrm>
          <a:prstGeom prst="rect">
            <a:avLst/>
          </a:prstGeom>
          <a:noFill/>
          <a:ln w="9525">
            <a:noFill/>
            <a:miter lim="800000"/>
            <a:headEnd/>
            <a:tailEnd/>
          </a:ln>
          <a:effectLst/>
        </p:spPr>
        <p:txBody>
          <a:bodyPr>
            <a:spAutoFit/>
          </a:bodyPr>
          <a:lstStyle/>
          <a:p>
            <a:pPr>
              <a:lnSpc>
                <a:spcPct val="150000"/>
              </a:lnSpc>
              <a:spcBef>
                <a:spcPct val="20000"/>
              </a:spcBef>
            </a:pPr>
            <a:r>
              <a:rPr lang="en-US" sz="2400" b="1" dirty="0">
                <a:latin typeface="Arial" pitchFamily="34" charset="0"/>
                <a:cs typeface="Arial" pitchFamily="34" charset="0"/>
              </a:rPr>
              <a:t>H</a:t>
            </a:r>
            <a:r>
              <a:rPr lang="en-US" sz="2400" b="1" baseline="-25000" dirty="0">
                <a:latin typeface="Arial" pitchFamily="34" charset="0"/>
                <a:cs typeface="Arial" pitchFamily="34" charset="0"/>
              </a:rPr>
              <a:t>0</a:t>
            </a:r>
            <a:r>
              <a:rPr lang="en-US" sz="2400" b="1" dirty="0">
                <a:latin typeface="Arial" pitchFamily="34" charset="0"/>
                <a:cs typeface="Arial" pitchFamily="34" charset="0"/>
              </a:rPr>
              <a:t>: </a:t>
            </a:r>
            <a:r>
              <a:rPr lang="el-GR" sz="2400" b="1" i="1" dirty="0">
                <a:latin typeface="Arial" pitchFamily="34" charset="0"/>
                <a:cs typeface="Arial" pitchFamily="34" charset="0"/>
              </a:rPr>
              <a:t>μ</a:t>
            </a:r>
            <a:r>
              <a:rPr lang="en-US" sz="2400" b="1" i="1" dirty="0">
                <a:latin typeface="Arial" pitchFamily="34" charset="0"/>
                <a:cs typeface="Arial" pitchFamily="34" charset="0"/>
              </a:rPr>
              <a:t> </a:t>
            </a:r>
            <a:r>
              <a:rPr lang="en-US" sz="2400" b="1" i="1" dirty="0" smtClean="0">
                <a:latin typeface="Arial" pitchFamily="34" charset="0"/>
                <a:cs typeface="Arial" pitchFamily="34" charset="0"/>
              </a:rPr>
              <a:t>=</a:t>
            </a:r>
            <a:r>
              <a:rPr lang="en-US" sz="2400" b="1" dirty="0" smtClean="0">
                <a:latin typeface="Arial" pitchFamily="34" charset="0"/>
                <a:cs typeface="Arial" pitchFamily="34" charset="0"/>
              </a:rPr>
              <a:t> </a:t>
            </a:r>
            <a:r>
              <a:rPr lang="en-US" sz="2400" b="1" i="1" dirty="0">
                <a:latin typeface="Arial" pitchFamily="34" charset="0"/>
                <a:cs typeface="Arial" pitchFamily="34" charset="0"/>
              </a:rPr>
              <a:t>k</a:t>
            </a:r>
            <a:endParaRPr lang="el-GR" sz="2400" b="1" i="1" dirty="0">
              <a:latin typeface="Arial" pitchFamily="34" charset="0"/>
              <a:cs typeface="Arial" pitchFamily="34" charset="0"/>
              <a:sym typeface="Symbol" pitchFamily="82" charset="2"/>
            </a:endParaRPr>
          </a:p>
          <a:p>
            <a:pPr>
              <a:lnSpc>
                <a:spcPct val="150000"/>
              </a:lnSpc>
              <a:spcBef>
                <a:spcPct val="20000"/>
              </a:spcBef>
            </a:pPr>
            <a:r>
              <a:rPr lang="en-US" sz="2400" b="1" dirty="0">
                <a:latin typeface="Arial" pitchFamily="34" charset="0"/>
                <a:cs typeface="Arial" pitchFamily="34" charset="0"/>
                <a:sym typeface="Symbol" pitchFamily="82" charset="2"/>
              </a:rPr>
              <a:t>H</a:t>
            </a:r>
            <a:r>
              <a:rPr lang="en-US" sz="2400" b="1" baseline="-25000" dirty="0">
                <a:latin typeface="Arial" pitchFamily="34" charset="0"/>
                <a:cs typeface="Arial" pitchFamily="34" charset="0"/>
              </a:rPr>
              <a:t>a</a:t>
            </a:r>
            <a:r>
              <a:rPr lang="en-US" sz="2400" b="1" dirty="0">
                <a:latin typeface="Arial" pitchFamily="34" charset="0"/>
                <a:cs typeface="Arial" pitchFamily="34" charset="0"/>
              </a:rPr>
              <a:t>: </a:t>
            </a:r>
            <a:r>
              <a:rPr lang="el-GR" sz="2400" b="1" i="1" dirty="0">
                <a:latin typeface="Arial" pitchFamily="34" charset="0"/>
                <a:cs typeface="Arial" pitchFamily="34" charset="0"/>
              </a:rPr>
              <a:t>μ</a:t>
            </a:r>
            <a:r>
              <a:rPr lang="en-US" sz="2400" b="1" i="1" dirty="0">
                <a:latin typeface="Arial" pitchFamily="34" charset="0"/>
                <a:cs typeface="Arial" pitchFamily="34" charset="0"/>
              </a:rPr>
              <a:t> </a:t>
            </a:r>
            <a:r>
              <a:rPr lang="en-US" sz="2400" b="1" dirty="0">
                <a:latin typeface="Arial" pitchFamily="34" charset="0"/>
                <a:cs typeface="Arial" pitchFamily="34" charset="0"/>
              </a:rPr>
              <a:t>&lt;</a:t>
            </a:r>
            <a:r>
              <a:rPr lang="en-US" sz="2400" b="1" i="1" dirty="0">
                <a:latin typeface="Arial" pitchFamily="34" charset="0"/>
                <a:cs typeface="Arial" pitchFamily="34" charset="0"/>
                <a:sym typeface="Symbol" pitchFamily="82" charset="2"/>
              </a:rPr>
              <a:t> k</a:t>
            </a:r>
          </a:p>
        </p:txBody>
      </p:sp>
      <p:grpSp>
        <p:nvGrpSpPr>
          <p:cNvPr id="37" name="Group 39"/>
          <p:cNvGrpSpPr>
            <a:grpSpLocks/>
          </p:cNvGrpSpPr>
          <p:nvPr/>
        </p:nvGrpSpPr>
        <p:grpSpPr bwMode="auto">
          <a:xfrm>
            <a:off x="1095340" y="3885832"/>
            <a:ext cx="2119338" cy="1257680"/>
            <a:chOff x="1296" y="1824"/>
            <a:chExt cx="1104" cy="1060"/>
          </a:xfrm>
        </p:grpSpPr>
        <p:sp>
          <p:nvSpPr>
            <p:cNvPr id="38" name="AutoShape 40"/>
            <p:cNvSpPr>
              <a:spLocks noChangeArrowheads="1"/>
            </p:cNvSpPr>
            <p:nvPr/>
          </p:nvSpPr>
          <p:spPr bwMode="auto">
            <a:xfrm>
              <a:off x="1296" y="1824"/>
              <a:ext cx="1104" cy="768"/>
            </a:xfrm>
            <a:prstGeom prst="wedgeRectCallout">
              <a:avLst>
                <a:gd name="adj1" fmla="val 61412"/>
                <a:gd name="adj2" fmla="val 73829"/>
              </a:avLst>
            </a:prstGeom>
            <a:solidFill>
              <a:schemeClr val="bg2"/>
            </a:solidFill>
            <a:ln w="9525" algn="ctr">
              <a:solidFill>
                <a:schemeClr val="tx1"/>
              </a:solidFill>
              <a:miter lim="800000"/>
              <a:headEnd/>
              <a:tailEnd/>
            </a:ln>
            <a:effectLst/>
          </p:spPr>
          <p:txBody>
            <a:bodyPr/>
            <a:lstStyle/>
            <a:p>
              <a:pPr algn="ctr"/>
              <a:endParaRPr lang="en-US" b="1">
                <a:latin typeface="Arial" pitchFamily="34" charset="0"/>
                <a:cs typeface="Arial" pitchFamily="34" charset="0"/>
              </a:endParaRPr>
            </a:p>
          </p:txBody>
        </p:sp>
        <p:sp>
          <p:nvSpPr>
            <p:cNvPr id="39" name="Text Box 41"/>
            <p:cNvSpPr txBox="1">
              <a:spLocks noChangeArrowheads="1"/>
            </p:cNvSpPr>
            <p:nvPr/>
          </p:nvSpPr>
          <p:spPr bwMode="auto">
            <a:xfrm>
              <a:off x="1296" y="1872"/>
              <a:ext cx="1104" cy="1012"/>
            </a:xfrm>
            <a:prstGeom prst="rect">
              <a:avLst/>
            </a:prstGeom>
            <a:noFill/>
            <a:ln w="9525" algn="ctr">
              <a:noFill/>
              <a:miter lim="800000"/>
              <a:headEnd/>
              <a:tailEnd/>
            </a:ln>
            <a:effectLst/>
          </p:spPr>
          <p:txBody>
            <a:bodyPr>
              <a:spAutoFit/>
            </a:bodyPr>
            <a:lstStyle/>
            <a:p>
              <a:r>
                <a:rPr lang="en-US" b="1" i="1" dirty="0">
                  <a:latin typeface="Arial" pitchFamily="34" charset="0"/>
                  <a:cs typeface="Arial" pitchFamily="34" charset="0"/>
                </a:rPr>
                <a:t>P</a:t>
              </a:r>
              <a:r>
                <a:rPr lang="en-US" b="1" dirty="0">
                  <a:latin typeface="Arial" pitchFamily="34" charset="0"/>
                  <a:cs typeface="Arial" pitchFamily="34" charset="0"/>
                </a:rPr>
                <a:t>  is the area to the left of the test statistic.</a:t>
              </a:r>
              <a:endParaRPr lang="en-US" b="1" i="1" dirty="0">
                <a:latin typeface="Arial" pitchFamily="34" charset="0"/>
                <a:cs typeface="Arial"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par>
                          <p:cTn id="11" fill="hold">
                            <p:stCondLst>
                              <p:cond delay="0"/>
                            </p:stCondLst>
                            <p:childTnLst>
                              <p:par>
                                <p:cTn id="12" presetID="22" presetClass="entr" presetSubtype="4" fill="hold" nodeType="afterEffect">
                                  <p:stCondLst>
                                    <p:cond delay="1000"/>
                                  </p:stCondLst>
                                  <p:childTnLst>
                                    <p:set>
                                      <p:cBhvr>
                                        <p:cTn id="13" dur="1" fill="hold">
                                          <p:stCondLst>
                                            <p:cond delay="0"/>
                                          </p:stCondLst>
                                        </p:cTn>
                                        <p:tgtEl>
                                          <p:spTgt spid="33"/>
                                        </p:tgtEl>
                                        <p:attrNameLst>
                                          <p:attrName>style.visibility</p:attrName>
                                        </p:attrNameLst>
                                      </p:cBhvr>
                                      <p:to>
                                        <p:strVal val="visible"/>
                                      </p:to>
                                    </p:set>
                                    <p:animEffect transition="in" filter="wipe(down)">
                                      <p:cBhvr>
                                        <p:cTn id="14" dur="1000"/>
                                        <p:tgtEl>
                                          <p:spTgt spid="33"/>
                                        </p:tgtEl>
                                      </p:cBhvr>
                                    </p:animEffect>
                                  </p:childTnLst>
                                </p:cTn>
                              </p:par>
                            </p:childTnLst>
                          </p:cTn>
                        </p:par>
                        <p:par>
                          <p:cTn id="15" fill="hold">
                            <p:stCondLst>
                              <p:cond delay="2000"/>
                            </p:stCondLst>
                            <p:childTnLst>
                              <p:par>
                                <p:cTn id="16" presetID="22" presetClass="entr" presetSubtype="1" fill="hold" nodeType="afterEffect">
                                  <p:stCondLst>
                                    <p:cond delay="1000"/>
                                  </p:stCondLst>
                                  <p:childTnLst>
                                    <p:set>
                                      <p:cBhvr>
                                        <p:cTn id="17" dur="1" fill="hold">
                                          <p:stCondLst>
                                            <p:cond delay="0"/>
                                          </p:stCondLst>
                                        </p:cTn>
                                        <p:tgtEl>
                                          <p:spTgt spid="37"/>
                                        </p:tgtEl>
                                        <p:attrNameLst>
                                          <p:attrName>style.visibility</p:attrName>
                                        </p:attrNameLst>
                                      </p:cBhvr>
                                      <p:to>
                                        <p:strVal val="visible"/>
                                      </p:to>
                                    </p:set>
                                    <p:animEffect transition="in" filter="wipe(up)">
                                      <p:cBhvr>
                                        <p:cTn id="18" dur="1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303212" y="2600348"/>
            <a:ext cx="8126439" cy="4114800"/>
          </a:xfrm>
          <a:prstGeom prst="rect">
            <a:avLst/>
          </a:prstGeom>
          <a:noFill/>
          <a:ln w="12700">
            <a:miter lim="800000"/>
            <a:headEnd/>
            <a:tailEnd/>
          </a:ln>
        </p:spPr>
        <p:txBody>
          <a:bodyPr vert="horz" wrap="square" lIns="90488" tIns="44450" rIns="90488" bIns="44450" numCol="1" rtlCol="0" anchor="t" anchorCtr="0" compatLnSpc="1">
            <a:prstTxWarp prst="textNoShape">
              <a:avLst/>
            </a:prstTxWarp>
            <a:normAutofit/>
          </a:bodyPr>
          <a:lstStyle/>
          <a:p>
            <a:pPr marL="342900" marR="0" lvl="0" indent="-342900" algn="just" defTabSz="914400" rtl="0" eaLnBrk="1" fontAlgn="auto" latinLnBrk="0" hangingPunct="1">
              <a:lnSpc>
                <a:spcPct val="105000"/>
              </a:lnSpc>
              <a:spcBef>
                <a:spcPct val="35000"/>
              </a:spcBef>
              <a:spcAft>
                <a:spcPct val="35000"/>
              </a:spcAft>
              <a:buClr>
                <a:schemeClr val="accent2"/>
              </a:buClr>
              <a:buSzTx/>
              <a:buFont typeface="Wingdings" pitchFamily="2" charset="2"/>
              <a:buNone/>
              <a:tabLst/>
              <a:defRPr/>
            </a:pPr>
            <a:r>
              <a:rPr kumimoji="0" lang="en-US" sz="3200" b="1" i="0" u="none" strike="noStrike" kern="1200" cap="none" spc="0" normalizeH="0" baseline="0" noProof="0" dirty="0" smtClean="0">
                <a:ln>
                  <a:noFill/>
                </a:ln>
                <a:solidFill>
                  <a:schemeClr val="tx1"/>
                </a:solidFill>
                <a:effectLst/>
                <a:uLnTx/>
                <a:uFillTx/>
                <a:latin typeface="Arial" pitchFamily="34" charset="0"/>
                <a:ea typeface="+mn-ea"/>
                <a:cs typeface="+mn-cs"/>
              </a:rPr>
              <a:t>	We always test the null hypothesis.  The initial conclusion will always be one of the following:</a:t>
            </a:r>
          </a:p>
          <a:p>
            <a:pPr marL="342900" marR="0" lvl="0" indent="-342900" algn="just" defTabSz="914400" rtl="0" eaLnBrk="1" fontAlgn="auto" latinLnBrk="0" hangingPunct="1">
              <a:lnSpc>
                <a:spcPct val="105000"/>
              </a:lnSpc>
              <a:spcBef>
                <a:spcPct val="35000"/>
              </a:spcBef>
              <a:spcAft>
                <a:spcPct val="3500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Arial" pitchFamily="34" charset="0"/>
                <a:ea typeface="+mn-ea"/>
                <a:cs typeface="+mn-cs"/>
              </a:rPr>
              <a:t>	1. Reject</a:t>
            </a:r>
            <a:r>
              <a:rPr kumimoji="0" lang="en-US" sz="3200" b="1" i="0" u="none" strike="noStrike" kern="1200" cap="none" spc="0" normalizeH="0" baseline="0" noProof="0" dirty="0" smtClean="0">
                <a:ln>
                  <a:noFill/>
                </a:ln>
                <a:solidFill>
                  <a:schemeClr val="hlink"/>
                </a:solidFill>
                <a:effectLst/>
                <a:uLnTx/>
                <a:uFillTx/>
                <a:latin typeface="Arial" pitchFamily="34" charset="0"/>
                <a:ea typeface="+mn-ea"/>
                <a:cs typeface="+mn-cs"/>
              </a:rPr>
              <a:t> </a:t>
            </a:r>
            <a:r>
              <a:rPr kumimoji="0" lang="en-US" sz="3200" b="1" i="0" u="none" strike="noStrike" kern="1200" cap="none" spc="0" normalizeH="0" baseline="0" noProof="0" dirty="0" smtClean="0">
                <a:ln>
                  <a:noFill/>
                </a:ln>
                <a:solidFill>
                  <a:schemeClr val="tx1"/>
                </a:solidFill>
                <a:effectLst/>
                <a:uLnTx/>
                <a:uFillTx/>
                <a:latin typeface="Arial" pitchFamily="34" charset="0"/>
                <a:ea typeface="+mn-ea"/>
                <a:cs typeface="+mn-cs"/>
              </a:rPr>
              <a:t>the null hypothesis.</a:t>
            </a:r>
          </a:p>
          <a:p>
            <a:pPr marL="342900" marR="0" lvl="0" indent="-342900" algn="just" defTabSz="914400" rtl="0" eaLnBrk="1" fontAlgn="auto" latinLnBrk="0" hangingPunct="1">
              <a:lnSpc>
                <a:spcPct val="105000"/>
              </a:lnSpc>
              <a:spcBef>
                <a:spcPct val="35000"/>
              </a:spcBef>
              <a:spcAft>
                <a:spcPct val="35000"/>
              </a:spcAft>
              <a:buClrTx/>
              <a:buSzTx/>
              <a:buFontTx/>
              <a:buNone/>
              <a:tabLst/>
              <a:defRPr/>
            </a:pPr>
            <a:r>
              <a:rPr kumimoji="0" lang="en-US" sz="3200" b="1" i="0" u="none" strike="noStrike" kern="1200" cap="none" spc="0" normalizeH="0" baseline="0" noProof="0" dirty="0" smtClean="0">
                <a:ln>
                  <a:noFill/>
                </a:ln>
                <a:solidFill>
                  <a:schemeClr val="tx1"/>
                </a:solidFill>
                <a:effectLst/>
                <a:uLnTx/>
                <a:uFillTx/>
                <a:latin typeface="Arial" pitchFamily="34" charset="0"/>
                <a:ea typeface="+mn-ea"/>
                <a:cs typeface="+mn-cs"/>
              </a:rPr>
              <a:t>	2. Fail to reject the null hypothesis.</a:t>
            </a:r>
            <a:endParaRPr kumimoji="0" lang="en-US" sz="4000" b="1" i="0" u="none" strike="noStrike" kern="1200" cap="none" spc="0" normalizeH="0" baseline="0" noProof="0" dirty="0">
              <a:ln>
                <a:noFill/>
              </a:ln>
              <a:solidFill>
                <a:schemeClr val="hlink"/>
              </a:solidFill>
              <a:effectLst/>
              <a:uLnTx/>
              <a:uFillTx/>
              <a:latin typeface="Arial" pitchFamily="34" charset="0"/>
              <a:ea typeface="+mn-ea"/>
              <a:cs typeface="+mn-cs"/>
            </a:endParaRPr>
          </a:p>
        </p:txBody>
      </p:sp>
      <p:sp>
        <p:nvSpPr>
          <p:cNvPr id="6" name="Rectangle 2"/>
          <p:cNvSpPr txBox="1">
            <a:spLocks noChangeArrowheads="1"/>
          </p:cNvSpPr>
          <p:nvPr/>
        </p:nvSpPr>
        <p:spPr>
          <a:xfrm>
            <a:off x="0" y="71414"/>
            <a:ext cx="9144000" cy="9906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l-GR" altLang="en-US" sz="4400" b="1" i="0" u="none" strike="noStrike" kern="1200" cap="none" spc="0" normalizeH="0" baseline="0" noProof="0" dirty="0">
              <a:ln>
                <a:noFill/>
              </a:ln>
              <a:solidFill>
                <a:srgbClr val="C00000"/>
              </a:solidFill>
              <a:effectLst/>
              <a:uLnTx/>
              <a:uFillTx/>
              <a:latin typeface="Arial" pitchFamily="34" charset="0"/>
              <a:ea typeface="+mj-ea"/>
              <a:cs typeface="Arial" pitchFamily="34" charset="0"/>
            </a:endParaRPr>
          </a:p>
        </p:txBody>
      </p:sp>
      <p:sp>
        <p:nvSpPr>
          <p:cNvPr id="7" name="Title 6"/>
          <p:cNvSpPr>
            <a:spLocks noGrp="1"/>
          </p:cNvSpPr>
          <p:nvPr>
            <p:ph type="title"/>
          </p:nvPr>
        </p:nvSpPr>
        <p:spPr>
          <a:xfrm>
            <a:off x="428596" y="714356"/>
            <a:ext cx="8229600" cy="1143000"/>
          </a:xfrm>
        </p:spPr>
        <p:txBody>
          <a:bodyPr>
            <a:normAutofit/>
          </a:bodyPr>
          <a:lstStyle/>
          <a:p>
            <a:pPr lvl="0"/>
            <a:r>
              <a:rPr lang="en-US" altLang="en-US" b="1" dirty="0" smtClean="0">
                <a:solidFill>
                  <a:srgbClr val="C00000"/>
                </a:solidFill>
                <a:latin typeface="Arial" pitchFamily="34" charset="0"/>
                <a:cs typeface="Arial" pitchFamily="34" charset="0"/>
              </a:rPr>
              <a:t>Making a </a:t>
            </a:r>
            <a:r>
              <a:rPr lang="en-US" altLang="en-US" b="1" dirty="0" smtClean="0">
                <a:solidFill>
                  <a:srgbClr val="C00000"/>
                </a:solidFill>
                <a:latin typeface="Arial" pitchFamily="34" charset="0"/>
                <a:cs typeface="Arial" pitchFamily="34" charset="0"/>
              </a:rPr>
              <a:t>Decision</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622300" y="1762205"/>
            <a:ext cx="7843838" cy="4524315"/>
          </a:xfrm>
          <a:prstGeom prst="rect">
            <a:avLst/>
          </a:prstGeom>
          <a:noFill/>
          <a:ln w="12700">
            <a:noFill/>
            <a:miter lim="800000"/>
            <a:headEnd/>
            <a:tailEnd/>
          </a:ln>
          <a:effectLst/>
        </p:spPr>
        <p:txBody>
          <a:bodyPr anchor="ctr">
            <a:spAutoFit/>
          </a:bodyPr>
          <a:lstStyle/>
          <a:p>
            <a:r>
              <a:rPr lang="en-US" sz="3600" b="1" dirty="0">
                <a:solidFill>
                  <a:srgbClr val="C00000"/>
                </a:solidFill>
                <a:latin typeface="Arial" pitchFamily="34" charset="0"/>
                <a:cs typeface="Arial" pitchFamily="34" charset="0"/>
              </a:rPr>
              <a:t>Traditional </a:t>
            </a:r>
            <a:r>
              <a:rPr lang="en-US" sz="3600" b="1" dirty="0" smtClean="0">
                <a:solidFill>
                  <a:srgbClr val="C00000"/>
                </a:solidFill>
                <a:latin typeface="Arial" pitchFamily="34" charset="0"/>
                <a:cs typeface="Arial" pitchFamily="34" charset="0"/>
              </a:rPr>
              <a:t>method</a:t>
            </a:r>
            <a:endParaRPr lang="en-US" sz="3600" b="1" dirty="0">
              <a:solidFill>
                <a:srgbClr val="C00000"/>
              </a:solidFill>
              <a:latin typeface="Arial" pitchFamily="34" charset="0"/>
              <a:cs typeface="Arial" pitchFamily="34" charset="0"/>
            </a:endParaRPr>
          </a:p>
          <a:p>
            <a:endParaRPr lang="en-US" sz="3600" b="1" dirty="0">
              <a:latin typeface="Arial" pitchFamily="34" charset="0"/>
              <a:cs typeface="Arial" pitchFamily="34" charset="0"/>
            </a:endParaRPr>
          </a:p>
          <a:p>
            <a:pPr algn="just"/>
            <a:r>
              <a:rPr lang="en-US" sz="3600" b="1" dirty="0">
                <a:solidFill>
                  <a:schemeClr val="hlink"/>
                </a:solidFill>
                <a:latin typeface="Arial" pitchFamily="34" charset="0"/>
                <a:cs typeface="Arial" pitchFamily="34" charset="0"/>
              </a:rPr>
              <a:t>Reject</a:t>
            </a:r>
            <a:r>
              <a:rPr lang="en-US" sz="3600" b="1" i="1" dirty="0">
                <a:solidFill>
                  <a:schemeClr val="hlink"/>
                </a:solidFill>
                <a:latin typeface="Arial" pitchFamily="34" charset="0"/>
                <a:cs typeface="Arial" pitchFamily="34" charset="0"/>
              </a:rPr>
              <a:t> H</a:t>
            </a:r>
            <a:r>
              <a:rPr lang="en-US" sz="3600" b="1" baseline="-25000" dirty="0">
                <a:solidFill>
                  <a:schemeClr val="hlink"/>
                </a:solidFill>
                <a:latin typeface="Arial" pitchFamily="34" charset="0"/>
                <a:cs typeface="Arial" pitchFamily="34" charset="0"/>
              </a:rPr>
              <a:t>0</a:t>
            </a:r>
            <a:r>
              <a:rPr lang="en-US" sz="3600" b="1" dirty="0">
                <a:latin typeface="Arial" pitchFamily="34" charset="0"/>
                <a:cs typeface="Arial" pitchFamily="34" charset="0"/>
              </a:rPr>
              <a:t> if the test statistic falls within the critical region.</a:t>
            </a:r>
          </a:p>
          <a:p>
            <a:endParaRPr lang="en-US" sz="3600" b="1" dirty="0">
              <a:latin typeface="Arial" pitchFamily="34" charset="0"/>
              <a:cs typeface="Arial" pitchFamily="34" charset="0"/>
            </a:endParaRPr>
          </a:p>
          <a:p>
            <a:pPr algn="just"/>
            <a:r>
              <a:rPr lang="en-US" sz="3600" b="1" dirty="0">
                <a:solidFill>
                  <a:schemeClr val="hlink"/>
                </a:solidFill>
                <a:latin typeface="Arial" pitchFamily="34" charset="0"/>
                <a:cs typeface="Arial" pitchFamily="34" charset="0"/>
              </a:rPr>
              <a:t>Fail to reject </a:t>
            </a:r>
            <a:r>
              <a:rPr lang="en-US" sz="3600" b="1" i="1" dirty="0">
                <a:solidFill>
                  <a:schemeClr val="hlink"/>
                </a:solidFill>
                <a:latin typeface="Arial" pitchFamily="34" charset="0"/>
                <a:cs typeface="Arial" pitchFamily="34" charset="0"/>
              </a:rPr>
              <a:t>H</a:t>
            </a:r>
            <a:r>
              <a:rPr lang="en-US" sz="3600" b="1" baseline="-25000" dirty="0">
                <a:solidFill>
                  <a:schemeClr val="hlink"/>
                </a:solidFill>
                <a:latin typeface="Arial" pitchFamily="34" charset="0"/>
                <a:cs typeface="Arial" pitchFamily="34" charset="0"/>
              </a:rPr>
              <a:t>0</a:t>
            </a:r>
            <a:r>
              <a:rPr lang="en-US" sz="3600" b="1" i="1" baseline="-25000" dirty="0">
                <a:latin typeface="Arial" pitchFamily="34" charset="0"/>
                <a:cs typeface="Arial" pitchFamily="34" charset="0"/>
              </a:rPr>
              <a:t> </a:t>
            </a:r>
            <a:r>
              <a:rPr lang="en-US" sz="3600" b="1" dirty="0">
                <a:latin typeface="Arial" pitchFamily="34" charset="0"/>
                <a:cs typeface="Arial" pitchFamily="34" charset="0"/>
              </a:rPr>
              <a:t>if the test statistic does not fall within the critical region.</a:t>
            </a:r>
            <a:endParaRPr lang="en-US" sz="3600" b="1" dirty="0">
              <a:latin typeface="Arial" pitchFamily="34" charset="0"/>
              <a:cs typeface="Arial" pitchFamily="34" charset="0"/>
              <a:sym typeface="Symbol" pitchFamily="82" charset="2"/>
            </a:endParaRPr>
          </a:p>
        </p:txBody>
      </p:sp>
      <p:sp>
        <p:nvSpPr>
          <p:cNvPr id="5" name="Rectangle 4"/>
          <p:cNvSpPr>
            <a:spLocks noChangeArrowheads="1"/>
          </p:cNvSpPr>
          <p:nvPr/>
        </p:nvSpPr>
        <p:spPr bwMode="auto">
          <a:xfrm>
            <a:off x="690563" y="411146"/>
            <a:ext cx="7772400" cy="660400"/>
          </a:xfrm>
          <a:prstGeom prst="rect">
            <a:avLst/>
          </a:prstGeom>
          <a:noFill/>
          <a:ln w="12700">
            <a:noFill/>
            <a:miter lim="800000"/>
            <a:headEnd/>
            <a:tailEnd/>
          </a:ln>
          <a:effectLst/>
        </p:spPr>
        <p:txBody>
          <a:bodyPr lIns="90488" tIns="44450" rIns="90488" bIns="44450" anchor="ctr"/>
          <a:lstStyle/>
          <a:p>
            <a:pPr algn="ctr"/>
            <a:r>
              <a:rPr lang="en-US" sz="4400" b="1" dirty="0">
                <a:solidFill>
                  <a:schemeClr val="accent2"/>
                </a:solidFill>
                <a:latin typeface="Arial" pitchFamily="34" charset="0"/>
                <a:cs typeface="Arial" pitchFamily="34" charset="0"/>
              </a:rPr>
              <a:t>Decision Criterion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623888" y="1887574"/>
            <a:ext cx="8042275" cy="3970318"/>
          </a:xfrm>
          <a:prstGeom prst="rect">
            <a:avLst/>
          </a:prstGeom>
          <a:noFill/>
          <a:ln w="12700">
            <a:noFill/>
            <a:miter lim="800000"/>
            <a:headEnd/>
            <a:tailEnd/>
          </a:ln>
          <a:effectLst/>
        </p:spPr>
        <p:txBody>
          <a:bodyPr anchor="ctr">
            <a:spAutoFit/>
          </a:bodyPr>
          <a:lstStyle/>
          <a:p>
            <a:pPr algn="just"/>
            <a:r>
              <a:rPr lang="en-US" sz="3600" b="1" i="1" dirty="0">
                <a:solidFill>
                  <a:srgbClr val="C00000"/>
                </a:solidFill>
                <a:latin typeface="Arial" pitchFamily="34" charset="0"/>
                <a:cs typeface="Arial" pitchFamily="34" charset="0"/>
              </a:rPr>
              <a:t>P</a:t>
            </a:r>
            <a:r>
              <a:rPr lang="en-US" sz="3600" b="1" dirty="0">
                <a:solidFill>
                  <a:srgbClr val="C00000"/>
                </a:solidFill>
                <a:latin typeface="Arial" pitchFamily="34" charset="0"/>
                <a:cs typeface="Arial" pitchFamily="34" charset="0"/>
              </a:rPr>
              <a:t>-value </a:t>
            </a:r>
            <a:r>
              <a:rPr lang="en-US" sz="3600" b="1" dirty="0" smtClean="0">
                <a:solidFill>
                  <a:srgbClr val="C00000"/>
                </a:solidFill>
                <a:latin typeface="Arial" pitchFamily="34" charset="0"/>
                <a:cs typeface="Arial" pitchFamily="34" charset="0"/>
              </a:rPr>
              <a:t>method</a:t>
            </a:r>
            <a:endParaRPr lang="en-US" sz="3600" b="1" dirty="0">
              <a:solidFill>
                <a:srgbClr val="C00000"/>
              </a:solidFill>
              <a:latin typeface="Arial" pitchFamily="34" charset="0"/>
              <a:cs typeface="Arial" pitchFamily="34" charset="0"/>
            </a:endParaRPr>
          </a:p>
          <a:p>
            <a:pPr algn="just"/>
            <a:endParaRPr lang="en-US" sz="3600" b="1" dirty="0">
              <a:latin typeface="Arial" pitchFamily="34" charset="0"/>
              <a:cs typeface="Arial" pitchFamily="34" charset="0"/>
            </a:endParaRPr>
          </a:p>
          <a:p>
            <a:pPr algn="just"/>
            <a:r>
              <a:rPr lang="en-US" sz="3600" b="1" dirty="0">
                <a:solidFill>
                  <a:schemeClr val="hlink"/>
                </a:solidFill>
                <a:latin typeface="Arial" pitchFamily="34" charset="0"/>
                <a:cs typeface="Arial" pitchFamily="34" charset="0"/>
              </a:rPr>
              <a:t>Reject</a:t>
            </a:r>
            <a:r>
              <a:rPr lang="en-US" sz="3600" b="1" i="1" dirty="0">
                <a:solidFill>
                  <a:schemeClr val="hlink"/>
                </a:solidFill>
                <a:latin typeface="Arial" pitchFamily="34" charset="0"/>
                <a:cs typeface="Arial" pitchFamily="34" charset="0"/>
              </a:rPr>
              <a:t> H</a:t>
            </a:r>
            <a:r>
              <a:rPr lang="en-US" sz="3600" b="1" baseline="-25000" dirty="0">
                <a:solidFill>
                  <a:schemeClr val="hlink"/>
                </a:solidFill>
                <a:latin typeface="Arial" pitchFamily="34" charset="0"/>
                <a:cs typeface="Arial" pitchFamily="34" charset="0"/>
              </a:rPr>
              <a:t>0</a:t>
            </a:r>
            <a:r>
              <a:rPr lang="en-US" sz="3600" b="1" dirty="0">
                <a:latin typeface="Arial" pitchFamily="34" charset="0"/>
                <a:cs typeface="Arial" pitchFamily="34" charset="0"/>
              </a:rPr>
              <a:t> if the </a:t>
            </a:r>
            <a:r>
              <a:rPr lang="en-US" sz="3600" b="1" i="1" dirty="0">
                <a:latin typeface="Arial" pitchFamily="34" charset="0"/>
                <a:cs typeface="Arial" pitchFamily="34" charset="0"/>
              </a:rPr>
              <a:t>P</a:t>
            </a:r>
            <a:r>
              <a:rPr lang="en-US" sz="3600" b="1" dirty="0">
                <a:latin typeface="Arial" pitchFamily="34" charset="0"/>
                <a:cs typeface="Arial" pitchFamily="34" charset="0"/>
              </a:rPr>
              <a:t>-value </a:t>
            </a:r>
            <a:r>
              <a:rPr lang="en-US" sz="3600" b="1" dirty="0">
                <a:latin typeface="Arial" pitchFamily="34" charset="0"/>
                <a:cs typeface="Arial" pitchFamily="34" charset="0"/>
                <a:sym typeface="Symbol" pitchFamily="82" charset="2"/>
              </a:rPr>
              <a:t> </a:t>
            </a:r>
            <a:r>
              <a:rPr lang="en-US" sz="3600" b="1" i="1" dirty="0">
                <a:latin typeface="Arial" pitchFamily="34" charset="0"/>
                <a:cs typeface="Arial" pitchFamily="34" charset="0"/>
                <a:sym typeface="Symbol" pitchFamily="82" charset="2"/>
              </a:rPr>
              <a:t></a:t>
            </a:r>
            <a:r>
              <a:rPr lang="en-US" sz="3600" b="1" dirty="0">
                <a:latin typeface="Arial" pitchFamily="34" charset="0"/>
                <a:cs typeface="Arial" pitchFamily="34" charset="0"/>
                <a:sym typeface="Symbol" pitchFamily="82" charset="2"/>
              </a:rPr>
              <a:t> (where </a:t>
            </a:r>
            <a:r>
              <a:rPr lang="en-US" sz="3600" b="1" i="1" dirty="0">
                <a:latin typeface="Arial" pitchFamily="34" charset="0"/>
                <a:cs typeface="Arial" pitchFamily="34" charset="0"/>
                <a:sym typeface="Symbol" pitchFamily="82" charset="2"/>
              </a:rPr>
              <a:t></a:t>
            </a:r>
            <a:r>
              <a:rPr lang="en-US" sz="3600" b="1" dirty="0">
                <a:latin typeface="Arial" pitchFamily="34" charset="0"/>
                <a:cs typeface="Arial" pitchFamily="34" charset="0"/>
                <a:sym typeface="Symbol" pitchFamily="82" charset="2"/>
              </a:rPr>
              <a:t> is the significance level, such as 0.05).</a:t>
            </a:r>
          </a:p>
          <a:p>
            <a:pPr algn="just"/>
            <a:endParaRPr lang="en-US" sz="3600" b="1" dirty="0">
              <a:latin typeface="Arial" pitchFamily="34" charset="0"/>
              <a:cs typeface="Arial" pitchFamily="34" charset="0"/>
            </a:endParaRPr>
          </a:p>
          <a:p>
            <a:pPr algn="just"/>
            <a:r>
              <a:rPr lang="en-US" sz="3600" b="1" dirty="0" smtClean="0">
                <a:solidFill>
                  <a:schemeClr val="hlink"/>
                </a:solidFill>
                <a:latin typeface="Arial" pitchFamily="34" charset="0"/>
                <a:cs typeface="Arial" pitchFamily="34" charset="0"/>
              </a:rPr>
              <a:t>Accept </a:t>
            </a:r>
            <a:r>
              <a:rPr lang="en-US" sz="3600" b="1" i="1" dirty="0">
                <a:solidFill>
                  <a:schemeClr val="hlink"/>
                </a:solidFill>
                <a:latin typeface="Arial" pitchFamily="34" charset="0"/>
                <a:cs typeface="Arial" pitchFamily="34" charset="0"/>
              </a:rPr>
              <a:t>H</a:t>
            </a:r>
            <a:r>
              <a:rPr lang="en-US" sz="3600" b="1" baseline="-25000" dirty="0">
                <a:solidFill>
                  <a:schemeClr val="hlink"/>
                </a:solidFill>
                <a:latin typeface="Arial" pitchFamily="34" charset="0"/>
                <a:cs typeface="Arial" pitchFamily="34" charset="0"/>
              </a:rPr>
              <a:t>0</a:t>
            </a:r>
            <a:r>
              <a:rPr lang="en-US" sz="3600" b="1" i="1" baseline="-25000" dirty="0">
                <a:latin typeface="Arial" pitchFamily="34" charset="0"/>
                <a:cs typeface="Arial" pitchFamily="34" charset="0"/>
              </a:rPr>
              <a:t> </a:t>
            </a:r>
            <a:r>
              <a:rPr lang="en-US" sz="3600" b="1" dirty="0">
                <a:latin typeface="Arial" pitchFamily="34" charset="0"/>
                <a:cs typeface="Arial" pitchFamily="34" charset="0"/>
              </a:rPr>
              <a:t>if the </a:t>
            </a:r>
            <a:r>
              <a:rPr lang="en-US" sz="3600" b="1" i="1" dirty="0">
                <a:latin typeface="Arial" pitchFamily="34" charset="0"/>
                <a:cs typeface="Arial" pitchFamily="34" charset="0"/>
              </a:rPr>
              <a:t>P</a:t>
            </a:r>
            <a:r>
              <a:rPr lang="en-US" sz="3600" b="1" dirty="0">
                <a:latin typeface="Arial" pitchFamily="34" charset="0"/>
                <a:cs typeface="Arial" pitchFamily="34" charset="0"/>
              </a:rPr>
              <a:t>-value &gt; </a:t>
            </a:r>
            <a:r>
              <a:rPr lang="en-US" sz="3600" b="1" dirty="0">
                <a:latin typeface="Arial" pitchFamily="34" charset="0"/>
                <a:cs typeface="Arial" pitchFamily="34" charset="0"/>
                <a:sym typeface="Symbol" pitchFamily="82" charset="2"/>
              </a:rPr>
              <a:t>.</a:t>
            </a:r>
          </a:p>
        </p:txBody>
      </p:sp>
      <p:sp>
        <p:nvSpPr>
          <p:cNvPr id="5" name="Rectangle 4"/>
          <p:cNvSpPr>
            <a:spLocks noChangeArrowheads="1"/>
          </p:cNvSpPr>
          <p:nvPr/>
        </p:nvSpPr>
        <p:spPr bwMode="auto">
          <a:xfrm>
            <a:off x="690563" y="411146"/>
            <a:ext cx="7772400" cy="660400"/>
          </a:xfrm>
          <a:prstGeom prst="rect">
            <a:avLst/>
          </a:prstGeom>
          <a:noFill/>
          <a:ln w="12700">
            <a:noFill/>
            <a:miter lim="800000"/>
            <a:headEnd/>
            <a:tailEnd/>
          </a:ln>
          <a:effectLst/>
        </p:spPr>
        <p:txBody>
          <a:bodyPr lIns="90488" tIns="44450" rIns="90488" bIns="44450" anchor="ctr"/>
          <a:lstStyle/>
          <a:p>
            <a:pPr algn="ctr"/>
            <a:r>
              <a:rPr lang="en-US" sz="4400" b="1" dirty="0">
                <a:solidFill>
                  <a:schemeClr val="accent2"/>
                </a:solidFill>
                <a:latin typeface="Arial" pitchFamily="34" charset="0"/>
                <a:cs typeface="Arial" pitchFamily="34" charset="0"/>
              </a:rPr>
              <a:t>Decision </a:t>
            </a:r>
            <a:r>
              <a:rPr lang="en-US" sz="4400" b="1" dirty="0" smtClean="0">
                <a:solidFill>
                  <a:schemeClr val="accent2"/>
                </a:solidFill>
                <a:latin typeface="Arial" pitchFamily="34" charset="0"/>
                <a:cs typeface="Arial" pitchFamily="34" charset="0"/>
              </a:rPr>
              <a:t>Criterion</a:t>
            </a:r>
            <a:endParaRPr lang="en-US" sz="4400" b="1" dirty="0">
              <a:solidFill>
                <a:schemeClr val="accent2"/>
              </a:solidFill>
              <a:latin typeface="Arial" pitchFamily="34" charset="0"/>
              <a:cs typeface="Arial"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90563" y="411146"/>
            <a:ext cx="7772400" cy="660400"/>
          </a:xfrm>
          <a:noFill/>
          <a:ln/>
        </p:spPr>
        <p:txBody>
          <a:bodyPr lIns="90488" tIns="44450" rIns="90488" bIns="44450">
            <a:noAutofit/>
          </a:bodyPr>
          <a:lstStyle/>
          <a:p>
            <a:r>
              <a:rPr lang="en-US" b="1" dirty="0">
                <a:solidFill>
                  <a:schemeClr val="accent2"/>
                </a:solidFill>
                <a:latin typeface="Arial" pitchFamily="34" charset="0"/>
                <a:cs typeface="Arial" pitchFamily="34" charset="0"/>
              </a:rPr>
              <a:t>Decision </a:t>
            </a:r>
            <a:r>
              <a:rPr lang="en-US" b="1" dirty="0" smtClean="0">
                <a:solidFill>
                  <a:schemeClr val="accent2"/>
                </a:solidFill>
                <a:latin typeface="Arial" pitchFamily="34" charset="0"/>
                <a:cs typeface="Arial" pitchFamily="34" charset="0"/>
              </a:rPr>
              <a:t>Criterion</a:t>
            </a:r>
            <a:endParaRPr lang="en-US" b="1" dirty="0">
              <a:solidFill>
                <a:schemeClr val="accent2"/>
              </a:solidFill>
              <a:latin typeface="Arial" pitchFamily="34" charset="0"/>
              <a:cs typeface="Arial" pitchFamily="34" charset="0"/>
            </a:endParaRPr>
          </a:p>
        </p:txBody>
      </p:sp>
      <p:sp>
        <p:nvSpPr>
          <p:cNvPr id="5" name="Text Box 3"/>
          <p:cNvSpPr txBox="1">
            <a:spLocks noChangeArrowheads="1"/>
          </p:cNvSpPr>
          <p:nvPr/>
        </p:nvSpPr>
        <p:spPr bwMode="auto">
          <a:xfrm>
            <a:off x="609600" y="1854537"/>
            <a:ext cx="8120063" cy="4431983"/>
          </a:xfrm>
          <a:prstGeom prst="rect">
            <a:avLst/>
          </a:prstGeom>
          <a:noFill/>
          <a:ln w="12700">
            <a:noFill/>
            <a:miter lim="800000"/>
            <a:headEnd/>
            <a:tailEnd/>
          </a:ln>
          <a:effectLst/>
        </p:spPr>
        <p:txBody>
          <a:bodyPr anchor="ctr">
            <a:spAutoFit/>
          </a:bodyPr>
          <a:lstStyle/>
          <a:p>
            <a:pPr algn="just"/>
            <a:r>
              <a:rPr lang="en-US" sz="3600" b="1" dirty="0">
                <a:solidFill>
                  <a:srgbClr val="C00000"/>
                </a:solidFill>
                <a:latin typeface="Arial" pitchFamily="34" charset="0"/>
                <a:cs typeface="Arial" pitchFamily="34" charset="0"/>
              </a:rPr>
              <a:t>Confidence </a:t>
            </a:r>
            <a:r>
              <a:rPr lang="en-US" sz="3600" b="1" dirty="0" smtClean="0">
                <a:solidFill>
                  <a:srgbClr val="C00000"/>
                </a:solidFill>
                <a:latin typeface="Arial" pitchFamily="34" charset="0"/>
                <a:cs typeface="Arial" pitchFamily="34" charset="0"/>
              </a:rPr>
              <a:t>Intervals</a:t>
            </a:r>
            <a:endParaRPr lang="en-US" sz="3600" b="1" dirty="0">
              <a:solidFill>
                <a:srgbClr val="C00000"/>
              </a:solidFill>
              <a:latin typeface="Arial" pitchFamily="34" charset="0"/>
              <a:cs typeface="Arial" pitchFamily="34" charset="0"/>
            </a:endParaRPr>
          </a:p>
          <a:p>
            <a:pPr algn="just"/>
            <a:r>
              <a:rPr lang="en-US" sz="3600" b="1" dirty="0">
                <a:solidFill>
                  <a:schemeClr val="tx2"/>
                </a:solidFill>
                <a:latin typeface="Arial" pitchFamily="34" charset="0"/>
                <a:cs typeface="Arial" pitchFamily="34" charset="0"/>
              </a:rPr>
              <a:t>	</a:t>
            </a:r>
          </a:p>
          <a:p>
            <a:pPr algn="just">
              <a:lnSpc>
                <a:spcPct val="150000"/>
              </a:lnSpc>
            </a:pPr>
            <a:r>
              <a:rPr lang="en-US" sz="2800" b="1" dirty="0">
                <a:latin typeface="Arial" pitchFamily="34" charset="0"/>
                <a:cs typeface="Arial" pitchFamily="34" charset="0"/>
              </a:rPr>
              <a:t>Because a confidence interval estimate of a population parameter contains the likely values of that parameter, reject a claim that the population parameter has a value that is not included in the confidence interval.</a:t>
            </a:r>
            <a:endParaRPr lang="en-US" sz="2800" b="1" dirty="0">
              <a:latin typeface="Arial" pitchFamily="34" charset="0"/>
              <a:cs typeface="Arial" pitchFamily="34" charset="0"/>
              <a:sym typeface="Symbol" pitchFamily="82" charset="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87375" y="607998"/>
            <a:ext cx="7772400" cy="749300"/>
          </a:xfrm>
          <a:noFill/>
          <a:ln/>
        </p:spPr>
        <p:txBody>
          <a:bodyPr lIns="90488" tIns="44450" rIns="90488" bIns="44450">
            <a:noAutofit/>
          </a:bodyPr>
          <a:lstStyle/>
          <a:p>
            <a:r>
              <a:rPr lang="en-US" b="1" dirty="0">
                <a:solidFill>
                  <a:schemeClr val="accent2"/>
                </a:solidFill>
                <a:latin typeface="Arial" pitchFamily="34" charset="0"/>
                <a:cs typeface="Arial" pitchFamily="34" charset="0"/>
              </a:rPr>
              <a:t>Type I Error</a:t>
            </a:r>
          </a:p>
        </p:txBody>
      </p:sp>
      <p:sp>
        <p:nvSpPr>
          <p:cNvPr id="5" name="Rectangle 3"/>
          <p:cNvSpPr txBox="1">
            <a:spLocks noChangeArrowheads="1"/>
          </p:cNvSpPr>
          <p:nvPr/>
        </p:nvSpPr>
        <p:spPr bwMode="auto">
          <a:xfrm>
            <a:off x="630238" y="1957406"/>
            <a:ext cx="7800975" cy="4114800"/>
          </a:xfrm>
          <a:prstGeom prst="rect">
            <a:avLst/>
          </a:prstGeom>
          <a:noFill/>
          <a:ln w="12700">
            <a:miter lim="800000"/>
            <a:headEnd/>
            <a:tailEnd/>
          </a:ln>
        </p:spPr>
        <p:txBody>
          <a:bodyPr vert="horz" wrap="square" lIns="90488" tIns="44450" rIns="90488" bIns="44450" numCol="1" rtlCol="0" anchor="t" anchorCtr="0" compatLnSpc="1">
            <a:prstTxWarp prst="textNoShape">
              <a:avLst/>
            </a:prstTxWarp>
            <a:normAutofit/>
          </a:bodyPr>
          <a:lstStyle/>
          <a:p>
            <a:pPr marL="457200" marR="0" lvl="0" indent="-457200" algn="just" defTabSz="914400" rtl="0" eaLnBrk="1" fontAlgn="auto" latinLnBrk="0" hangingPunct="1">
              <a:lnSpc>
                <a:spcPct val="100000"/>
              </a:lnSpc>
              <a:spcBef>
                <a:spcPct val="45000"/>
              </a:spcBef>
              <a:spcAft>
                <a:spcPct val="45000"/>
              </a:spcAft>
              <a:buClr>
                <a:schemeClr val="accent2"/>
              </a:buClr>
              <a:buSzTx/>
              <a:buFont typeface="Wingdings" pitchFamily="2" charset="2"/>
              <a:buChar char="v"/>
              <a:tabLst/>
              <a:defRPr/>
            </a:pPr>
            <a:r>
              <a:rPr kumimoji="0" lang="en-US" sz="3200" b="1" i="0" u="none" strike="noStrike" kern="1200" cap="none" spc="0" normalizeH="0" baseline="0" noProof="0" dirty="0" smtClean="0">
                <a:ln>
                  <a:noFill/>
                </a:ln>
                <a:solidFill>
                  <a:schemeClr val="tx1"/>
                </a:solidFill>
                <a:effectLst/>
                <a:uLnTx/>
                <a:uFillTx/>
                <a:latin typeface="Arial" pitchFamily="34" charset="0"/>
                <a:cs typeface="Arial" pitchFamily="34" charset="0"/>
              </a:rPr>
              <a:t>A </a:t>
            </a:r>
            <a:r>
              <a:rPr kumimoji="0" lang="en-US" sz="3200" b="1" i="0" u="none" strike="noStrike" kern="1200" cap="none" spc="0" normalizeH="0" baseline="0" noProof="0" dirty="0" smtClean="0">
                <a:ln>
                  <a:noFill/>
                </a:ln>
                <a:solidFill>
                  <a:schemeClr val="accent2"/>
                </a:solidFill>
                <a:effectLst/>
                <a:uLnTx/>
                <a:uFillTx/>
                <a:latin typeface="Arial" pitchFamily="34" charset="0"/>
                <a:cs typeface="Arial" pitchFamily="34" charset="0"/>
              </a:rPr>
              <a:t>Type I error </a:t>
            </a:r>
            <a:r>
              <a:rPr kumimoji="0" lang="en-US" sz="3200" b="1" i="0" u="none" strike="noStrike" kern="1200" cap="none" spc="0" normalizeH="0" baseline="0" noProof="0" dirty="0" smtClean="0">
                <a:ln>
                  <a:noFill/>
                </a:ln>
                <a:solidFill>
                  <a:schemeClr val="tx1"/>
                </a:solidFill>
                <a:effectLst/>
                <a:uLnTx/>
                <a:uFillTx/>
                <a:latin typeface="Arial" pitchFamily="34" charset="0"/>
                <a:cs typeface="Arial" pitchFamily="34" charset="0"/>
              </a:rPr>
              <a:t>is the mistake of rejecting the null hypothesis when it is true.</a:t>
            </a:r>
          </a:p>
          <a:p>
            <a:pPr marL="457200" marR="0" lvl="0" indent="-457200" algn="just" defTabSz="914400" rtl="0" eaLnBrk="1" fontAlgn="auto" latinLnBrk="0" hangingPunct="1">
              <a:lnSpc>
                <a:spcPct val="100000"/>
              </a:lnSpc>
              <a:spcBef>
                <a:spcPct val="45000"/>
              </a:spcBef>
              <a:spcAft>
                <a:spcPct val="45000"/>
              </a:spcAft>
              <a:buClr>
                <a:schemeClr val="accent2"/>
              </a:buClr>
              <a:buSzTx/>
              <a:buFont typeface="Wingdings" pitchFamily="2" charset="2"/>
              <a:buChar char="v"/>
              <a:tabLst/>
              <a:defRPr/>
            </a:pPr>
            <a:r>
              <a:rPr kumimoji="0" lang="en-US" sz="3200" b="1" i="0" u="none" strike="noStrike" kern="1200" cap="none" spc="0" normalizeH="0" baseline="0" noProof="0" dirty="0" smtClean="0">
                <a:ln>
                  <a:noFill/>
                </a:ln>
                <a:solidFill>
                  <a:schemeClr val="tx1"/>
                </a:solidFill>
                <a:effectLst/>
                <a:uLnTx/>
                <a:uFillTx/>
                <a:latin typeface="Arial" pitchFamily="34" charset="0"/>
                <a:cs typeface="Arial" pitchFamily="34" charset="0"/>
              </a:rPr>
              <a:t>The symbol</a:t>
            </a:r>
            <a:r>
              <a:rPr kumimoji="0" lang="en-US" sz="3200" b="1" i="0" u="none" strike="noStrike" kern="1200" cap="none" spc="0" normalizeH="0" noProof="0" dirty="0" smtClean="0">
                <a:ln>
                  <a:noFill/>
                </a:ln>
                <a:solidFill>
                  <a:schemeClr val="tx1"/>
                </a:solidFill>
                <a:effectLst/>
                <a:uLnTx/>
                <a:uFillTx/>
                <a:latin typeface="Arial"/>
                <a:cs typeface="Arial"/>
              </a:rPr>
              <a:t> </a:t>
            </a:r>
            <a:r>
              <a:rPr kumimoji="0" lang="en-US" sz="3200" b="1" i="0" u="none" strike="noStrike" kern="1200" cap="none" spc="0" normalizeH="0" noProof="0" dirty="0" smtClean="0">
                <a:ln>
                  <a:noFill/>
                </a:ln>
                <a:solidFill>
                  <a:schemeClr val="tx1"/>
                </a:solidFill>
                <a:effectLst/>
                <a:uLnTx/>
                <a:uFillTx/>
                <a:latin typeface="Arial"/>
                <a:cs typeface="Arial"/>
                <a:sym typeface="Symbol"/>
              </a:rPr>
              <a:t> </a:t>
            </a:r>
            <a:r>
              <a:rPr kumimoji="0" lang="en-US" sz="3000" b="1" i="0" u="none" strike="noStrike" kern="1200" cap="none" spc="0" normalizeH="0" baseline="0" noProof="0" dirty="0" smtClean="0">
                <a:ln>
                  <a:noFill/>
                </a:ln>
                <a:solidFill>
                  <a:schemeClr val="tx1"/>
                </a:solidFill>
                <a:effectLst/>
                <a:uLnTx/>
                <a:uFillTx/>
                <a:latin typeface="Arial" pitchFamily="34" charset="0"/>
                <a:cs typeface="Arial" pitchFamily="34" charset="0"/>
              </a:rPr>
              <a:t>(alpha) </a:t>
            </a:r>
            <a:r>
              <a:rPr kumimoji="0" lang="en-US" sz="3200" b="1" i="0" u="none" strike="noStrike" kern="1200" cap="none" spc="0" normalizeH="0" baseline="0" noProof="0" dirty="0" smtClean="0">
                <a:ln>
                  <a:noFill/>
                </a:ln>
                <a:solidFill>
                  <a:schemeClr val="tx1"/>
                </a:solidFill>
                <a:effectLst/>
                <a:uLnTx/>
                <a:uFillTx/>
                <a:latin typeface="Arial" pitchFamily="34" charset="0"/>
                <a:cs typeface="Arial" pitchFamily="34" charset="0"/>
              </a:rPr>
              <a:t>is used to represent the probability of a type I error.</a:t>
            </a:r>
            <a:endParaRPr kumimoji="0" lang="en-US" sz="3200" b="1" i="0" u="none" strike="noStrike" kern="1200" cap="none" spc="0" normalizeH="0" baseline="0" noProof="0" dirty="0">
              <a:ln>
                <a:noFill/>
              </a:ln>
              <a:solidFill>
                <a:schemeClr val="tx1"/>
              </a:solidFill>
              <a:effectLst/>
              <a:uLnTx/>
              <a:uFillTx/>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50875" y="620698"/>
            <a:ext cx="7772400" cy="736600"/>
          </a:xfrm>
          <a:noFill/>
          <a:ln/>
        </p:spPr>
        <p:txBody>
          <a:bodyPr lIns="90488" tIns="44450" rIns="90488" bIns="44450">
            <a:noAutofit/>
          </a:bodyPr>
          <a:lstStyle/>
          <a:p>
            <a:r>
              <a:rPr lang="en-US" b="1" dirty="0">
                <a:solidFill>
                  <a:schemeClr val="accent2"/>
                </a:solidFill>
                <a:latin typeface="Arial" pitchFamily="34" charset="0"/>
                <a:cs typeface="Arial" pitchFamily="34" charset="0"/>
              </a:rPr>
              <a:t>Type II Error</a:t>
            </a:r>
          </a:p>
        </p:txBody>
      </p:sp>
      <p:sp>
        <p:nvSpPr>
          <p:cNvPr id="5" name="Rectangle 3"/>
          <p:cNvSpPr txBox="1">
            <a:spLocks noChangeArrowheads="1"/>
          </p:cNvSpPr>
          <p:nvPr/>
        </p:nvSpPr>
        <p:spPr bwMode="auto">
          <a:xfrm>
            <a:off x="625475" y="1885968"/>
            <a:ext cx="8042275" cy="4114800"/>
          </a:xfrm>
          <a:prstGeom prst="rect">
            <a:avLst/>
          </a:prstGeom>
          <a:noFill/>
          <a:ln w="12700">
            <a:miter lim="800000"/>
            <a:headEnd/>
            <a:tailEnd/>
          </a:ln>
        </p:spPr>
        <p:txBody>
          <a:bodyPr vert="horz" wrap="square" lIns="90488" tIns="44450" rIns="90488" bIns="44450" numCol="1" rtlCol="0" anchor="t" anchorCtr="0" compatLnSpc="1">
            <a:prstTxWarp prst="textNoShape">
              <a:avLst/>
            </a:prstTxWarp>
            <a:normAutofit fontScale="92500"/>
          </a:bodyPr>
          <a:lstStyle/>
          <a:p>
            <a:pPr marL="457200" marR="0" lvl="0" indent="-457200" algn="just" defTabSz="171450" rtl="0" eaLnBrk="1" fontAlgn="auto" latinLnBrk="0" hangingPunct="1">
              <a:lnSpc>
                <a:spcPct val="150000"/>
              </a:lnSpc>
              <a:spcBef>
                <a:spcPct val="45000"/>
              </a:spcBef>
              <a:spcAft>
                <a:spcPct val="45000"/>
              </a:spcAft>
              <a:buClr>
                <a:schemeClr val="accent2"/>
              </a:buClr>
              <a:buSzTx/>
              <a:buFont typeface="Wingdings" pitchFamily="2" charset="2"/>
              <a:buChar char="v"/>
              <a:tabLst/>
              <a:defRPr/>
            </a:pPr>
            <a:r>
              <a:rPr kumimoji="0" lang="en-US" sz="3200" b="1" i="0" u="none" strike="noStrike" kern="1200" cap="none" spc="0" normalizeH="0" baseline="0" noProof="0" dirty="0" smtClean="0">
                <a:ln>
                  <a:noFill/>
                </a:ln>
                <a:solidFill>
                  <a:schemeClr val="tx1"/>
                </a:solidFill>
                <a:effectLst/>
                <a:uLnTx/>
                <a:uFillTx/>
                <a:latin typeface="Arial" pitchFamily="34" charset="0"/>
                <a:ea typeface="+mn-ea"/>
                <a:cs typeface="+mn-cs"/>
              </a:rPr>
              <a:t>A </a:t>
            </a:r>
            <a:r>
              <a:rPr kumimoji="0" lang="en-US" sz="3200" b="1" i="0" u="none" strike="noStrike" kern="1200" cap="none" spc="0" normalizeH="0" baseline="0" noProof="0" dirty="0" smtClean="0">
                <a:ln>
                  <a:noFill/>
                </a:ln>
                <a:solidFill>
                  <a:schemeClr val="accent2"/>
                </a:solidFill>
                <a:effectLst/>
                <a:uLnTx/>
                <a:uFillTx/>
                <a:latin typeface="Arial" pitchFamily="34" charset="0"/>
                <a:ea typeface="+mn-ea"/>
                <a:cs typeface="+mn-cs"/>
              </a:rPr>
              <a:t>Type II error </a:t>
            </a:r>
            <a:r>
              <a:rPr kumimoji="0" lang="en-US" sz="3200" b="1" i="0" u="none" strike="noStrike" kern="1200" cap="none" spc="0" normalizeH="0" baseline="0" noProof="0" dirty="0" smtClean="0">
                <a:ln>
                  <a:noFill/>
                </a:ln>
                <a:solidFill>
                  <a:schemeClr val="tx1"/>
                </a:solidFill>
                <a:effectLst/>
                <a:uLnTx/>
                <a:uFillTx/>
                <a:latin typeface="Arial" pitchFamily="34" charset="0"/>
                <a:ea typeface="+mn-ea"/>
                <a:cs typeface="+mn-cs"/>
              </a:rPr>
              <a:t>is the mistake of failing to reject the null hypothesis when it is false</a:t>
            </a:r>
            <a:r>
              <a:rPr kumimoji="0" lang="en-US" sz="3000" b="1" i="0" u="none" strike="noStrike" kern="1200" cap="none" spc="0" normalizeH="0" baseline="0" noProof="0" dirty="0" smtClean="0">
                <a:ln>
                  <a:noFill/>
                </a:ln>
                <a:solidFill>
                  <a:schemeClr val="tx1"/>
                </a:solidFill>
                <a:effectLst/>
                <a:uLnTx/>
                <a:uFillTx/>
                <a:latin typeface="Arial" pitchFamily="34" charset="0"/>
                <a:ea typeface="+mn-ea"/>
                <a:cs typeface="+mn-cs"/>
              </a:rPr>
              <a:t>.</a:t>
            </a:r>
          </a:p>
          <a:p>
            <a:pPr marL="457200" marR="0" lvl="0" indent="-457200" algn="just" defTabSz="171450" rtl="0" eaLnBrk="1" fontAlgn="auto" latinLnBrk="0" hangingPunct="1">
              <a:lnSpc>
                <a:spcPct val="150000"/>
              </a:lnSpc>
              <a:spcBef>
                <a:spcPct val="45000"/>
              </a:spcBef>
              <a:spcAft>
                <a:spcPct val="45000"/>
              </a:spcAft>
              <a:buClr>
                <a:schemeClr val="accent2"/>
              </a:buClr>
              <a:buSzTx/>
              <a:buFont typeface="Wingdings" pitchFamily="2" charset="2"/>
              <a:buChar char="v"/>
              <a:tabLst/>
              <a:defRPr/>
            </a:pPr>
            <a:r>
              <a:rPr kumimoji="0" lang="en-US" sz="3200" b="1" i="0" u="none" strike="noStrike" kern="1200" cap="none" spc="0" normalizeH="0" baseline="0" noProof="0" dirty="0" smtClean="0">
                <a:ln>
                  <a:noFill/>
                </a:ln>
                <a:solidFill>
                  <a:schemeClr val="tx1"/>
                </a:solidFill>
                <a:effectLst/>
                <a:uLnTx/>
                <a:uFillTx/>
                <a:latin typeface="Arial" pitchFamily="34" charset="0"/>
                <a:ea typeface="+mn-ea"/>
                <a:cs typeface="+mn-cs"/>
              </a:rPr>
              <a:t>The symbol</a:t>
            </a:r>
            <a:r>
              <a:rPr kumimoji="0" lang="en-US" sz="3200" b="1" i="1" u="none" strike="noStrike" kern="1200" cap="none" spc="0" normalizeH="0" baseline="0" noProof="0" dirty="0" smtClean="0">
                <a:ln>
                  <a:noFill/>
                </a:ln>
                <a:solidFill>
                  <a:schemeClr val="tx1"/>
                </a:solidFill>
                <a:effectLst/>
                <a:uLnTx/>
                <a:uFillTx/>
                <a:latin typeface="Arial" pitchFamily="34" charset="0"/>
                <a:ea typeface="+mn-ea"/>
                <a:cs typeface="+mn-cs"/>
              </a:rPr>
              <a:t> </a:t>
            </a:r>
            <a:r>
              <a:rPr kumimoji="0" lang="en-US" sz="3200" b="1" i="1" u="none" strike="noStrike" kern="1200" cap="none" spc="0" normalizeH="0" baseline="0" noProof="0" dirty="0" smtClean="0">
                <a:ln>
                  <a:noFill/>
                </a:ln>
                <a:solidFill>
                  <a:schemeClr val="tx1"/>
                </a:solidFill>
                <a:effectLst/>
                <a:uLnTx/>
                <a:uFillTx/>
                <a:latin typeface="Arial" pitchFamily="34" charset="0"/>
                <a:ea typeface="+mn-ea"/>
                <a:cs typeface="+mn-cs"/>
                <a:sym typeface="Symbol" pitchFamily="82" charset="2"/>
              </a:rPr>
              <a:t> </a:t>
            </a:r>
            <a:r>
              <a:rPr kumimoji="0" lang="en-US" sz="3200" b="1" i="0" u="none" strike="noStrike" kern="1200" cap="none" spc="0" normalizeH="0" baseline="0" noProof="0" dirty="0" smtClean="0">
                <a:ln>
                  <a:noFill/>
                </a:ln>
                <a:solidFill>
                  <a:schemeClr val="tx1"/>
                </a:solidFill>
                <a:effectLst/>
                <a:uLnTx/>
                <a:uFillTx/>
                <a:latin typeface="Arial" pitchFamily="34" charset="0"/>
                <a:ea typeface="+mn-ea"/>
                <a:cs typeface="+mn-cs"/>
              </a:rPr>
              <a:t>(beta) is used to represent the probability of a type II error</a:t>
            </a:r>
            <a:r>
              <a:rPr kumimoji="0" lang="en-US" sz="3000" b="1" i="0" u="none" strike="noStrike" kern="1200" cap="none" spc="0" normalizeH="0" baseline="0" noProof="0" dirty="0" smtClean="0">
                <a:ln>
                  <a:noFill/>
                </a:ln>
                <a:solidFill>
                  <a:schemeClr val="tx1"/>
                </a:solidFill>
                <a:effectLst/>
                <a:uLnTx/>
                <a:uFillTx/>
                <a:latin typeface="Arial" pitchFamily="34" charset="0"/>
                <a:ea typeface="+mn-ea"/>
                <a:cs typeface="+mn-cs"/>
              </a:rPr>
              <a:t>.</a:t>
            </a:r>
            <a:endParaRPr kumimoji="0" lang="en-US" sz="3000" b="1" i="0" u="none" strike="noStrike" kern="1200" cap="none" spc="0" normalizeH="0" baseline="0" noProof="0" dirty="0">
              <a:ln>
                <a:noFill/>
              </a:ln>
              <a:solidFill>
                <a:schemeClr val="tx1"/>
              </a:solidFill>
              <a:effectLst/>
              <a:uLnTx/>
              <a:uFillTx/>
              <a:latin typeface="Arial" pitchFamily="34"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214282" y="1071570"/>
            <a:ext cx="8929718" cy="5929330"/>
          </a:xfrm>
          <a:prstGeom prst="rect">
            <a:avLst/>
          </a:prstGeom>
        </p:spPr>
        <p:txBody>
          <a:bodyPr>
            <a:no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effectLst/>
                <a:uLnTx/>
                <a:uFillTx/>
                <a:latin typeface="Arial" pitchFamily="34" charset="0"/>
                <a:cs typeface="Arial" pitchFamily="34" charset="0"/>
              </a:rPr>
              <a:t>What is Hypothesis?</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400" b="1" i="0" u="none" strike="noStrike" kern="1200" cap="none" spc="0" normalizeH="0" baseline="0" noProof="0" dirty="0" smtClean="0">
              <a:ln>
                <a:noFill/>
              </a:ln>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effectLst/>
                <a:uLnTx/>
                <a:uFillTx/>
                <a:latin typeface="Arial" pitchFamily="34" charset="0"/>
                <a:cs typeface="Arial" pitchFamily="34" charset="0"/>
              </a:rPr>
              <a:t>“A hypothesis is an educated prediction that can be tested” (study.com).</a:t>
            </a:r>
          </a:p>
          <a:p>
            <a:pPr marL="3886200" marR="0" lvl="8" indent="-2286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smtClean="0">
              <a:ln>
                <a:noFill/>
              </a:ln>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effectLst/>
                <a:uLnTx/>
                <a:uFillTx/>
                <a:latin typeface="Arial" pitchFamily="34" charset="0"/>
                <a:cs typeface="Arial" pitchFamily="34" charset="0"/>
              </a:rPr>
              <a:t>“A hypothesis is a proposed explanation for a phenomenon” (Wikipedia).</a:t>
            </a:r>
          </a:p>
          <a:p>
            <a:pPr marL="3886200" marR="0" lvl="8" indent="-2286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smtClean="0">
              <a:ln>
                <a:noFill/>
              </a:ln>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effectLst/>
                <a:uLnTx/>
                <a:uFillTx/>
                <a:latin typeface="Arial" pitchFamily="34" charset="0"/>
                <a:cs typeface="Arial" pitchFamily="34" charset="0"/>
              </a:rPr>
              <a:t>“A hypothesis is used to define the relationship between two variables” (Oxford dictionary).</a:t>
            </a:r>
          </a:p>
          <a:p>
            <a:pPr marL="3886200" marR="0" lvl="8" indent="-2286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400" b="0" i="0" u="none" strike="noStrike" kern="1200" cap="none" spc="0" normalizeH="0" baseline="0" noProof="0" dirty="0" smtClean="0">
              <a:ln>
                <a:noFill/>
              </a:ln>
              <a:effectLst/>
              <a:uLnTx/>
              <a:uFillTx/>
              <a:latin typeface="Arial" pitchFamily="34" charset="0"/>
              <a:cs typeface="Arial" pitchFamily="34"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effectLst/>
                <a:uLnTx/>
                <a:uFillTx/>
                <a:latin typeface="Arial" pitchFamily="34" charset="0"/>
                <a:cs typeface="Arial" pitchFamily="34" charset="0"/>
              </a:rPr>
              <a:t>“A supposition or proposed explanation made on the basis of limited evidence as a starting point for further investigation” (Walpole).</a:t>
            </a:r>
          </a:p>
        </p:txBody>
      </p:sp>
      <p:sp>
        <p:nvSpPr>
          <p:cNvPr id="4" name="Title 1"/>
          <p:cNvSpPr>
            <a:spLocks noGrp="1"/>
          </p:cNvSpPr>
          <p:nvPr>
            <p:ph type="title"/>
          </p:nvPr>
        </p:nvSpPr>
        <p:spPr>
          <a:xfrm>
            <a:off x="285720" y="-142900"/>
            <a:ext cx="8425339" cy="1010012"/>
          </a:xfrm>
        </p:spPr>
        <p:txBody>
          <a:bodyPr>
            <a:normAutofit/>
          </a:bodyPr>
          <a:lstStyle/>
          <a:p>
            <a:r>
              <a:rPr lang="en-US" sz="4000" b="1" dirty="0" smtClean="0">
                <a:solidFill>
                  <a:srgbClr val="A50021"/>
                </a:solidFill>
                <a:latin typeface="Arial" pitchFamily="34" charset="0"/>
                <a:cs typeface="Arial" pitchFamily="34" charset="0"/>
              </a:rPr>
              <a:t>Hypothesis Testing</a:t>
            </a:r>
            <a:endParaRPr lang="en-IN" sz="4000" b="1" dirty="0">
              <a:solidFill>
                <a:srgbClr val="A50021"/>
              </a:solidFill>
              <a:latin typeface="Arial" pitchFamily="34" charset="0"/>
              <a:cs typeface="Arial"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8"/>
          <p:cNvGrpSpPr>
            <a:grpSpLocks/>
          </p:cNvGrpSpPr>
          <p:nvPr/>
        </p:nvGrpSpPr>
        <p:grpSpPr bwMode="auto">
          <a:xfrm>
            <a:off x="428596" y="2214554"/>
            <a:ext cx="8328056" cy="3244366"/>
            <a:chOff x="416" y="1392"/>
            <a:chExt cx="4912" cy="1721"/>
          </a:xfrm>
        </p:grpSpPr>
        <p:sp>
          <p:nvSpPr>
            <p:cNvPr id="5" name="Rectangle 8"/>
            <p:cNvSpPr>
              <a:spLocks noChangeArrowheads="1"/>
            </p:cNvSpPr>
            <p:nvPr/>
          </p:nvSpPr>
          <p:spPr bwMode="auto">
            <a:xfrm>
              <a:off x="416" y="2256"/>
              <a:ext cx="4864" cy="768"/>
            </a:xfrm>
            <a:prstGeom prst="rect">
              <a:avLst/>
            </a:prstGeom>
            <a:solidFill>
              <a:schemeClr val="accent2">
                <a:alpha val="30000"/>
              </a:schemeClr>
            </a:solidFill>
            <a:ln w="9525">
              <a:solidFill>
                <a:schemeClr val="tx1"/>
              </a:solidFill>
              <a:miter lim="800000"/>
              <a:headEnd type="none" w="sm" len="sm"/>
              <a:tailEnd type="none" w="sm" len="sm"/>
            </a:ln>
            <a:effectLst/>
          </p:spPr>
          <p:txBody>
            <a:bodyPr wrap="none" anchor="ctr"/>
            <a:lstStyle/>
            <a:p>
              <a:pPr algn="ctr"/>
              <a:endParaRPr lang="en-IN" sz="2000" b="1">
                <a:latin typeface="Arial" pitchFamily="34" charset="0"/>
                <a:cs typeface="Arial" pitchFamily="34" charset="0"/>
              </a:endParaRPr>
            </a:p>
          </p:txBody>
        </p:sp>
        <p:sp>
          <p:nvSpPr>
            <p:cNvPr id="6" name="Rectangle 9"/>
            <p:cNvSpPr>
              <a:spLocks noChangeArrowheads="1"/>
            </p:cNvSpPr>
            <p:nvPr/>
          </p:nvSpPr>
          <p:spPr bwMode="auto">
            <a:xfrm>
              <a:off x="1995" y="1392"/>
              <a:ext cx="3284" cy="432"/>
            </a:xfrm>
            <a:prstGeom prst="rect">
              <a:avLst/>
            </a:prstGeom>
            <a:solidFill>
              <a:schemeClr val="folHlink">
                <a:alpha val="50000"/>
              </a:schemeClr>
            </a:solidFill>
            <a:ln w="9525">
              <a:solidFill>
                <a:schemeClr val="tx1"/>
              </a:solidFill>
              <a:miter lim="800000"/>
              <a:headEnd/>
              <a:tailEnd/>
            </a:ln>
            <a:effectLst/>
          </p:spPr>
          <p:txBody>
            <a:bodyPr lIns="92075" tIns="46038" rIns="92075" bIns="46038"/>
            <a:lstStyle/>
            <a:p>
              <a:pPr algn="ctr" eaLnBrk="0" hangingPunct="0">
                <a:spcBef>
                  <a:spcPct val="0"/>
                </a:spcBef>
              </a:pPr>
              <a:r>
                <a:rPr lang="en-US" altLang="en-US" sz="2400" b="1" dirty="0">
                  <a:solidFill>
                    <a:schemeClr val="bg1"/>
                  </a:solidFill>
                  <a:latin typeface="Arial" pitchFamily="34" charset="0"/>
                  <a:cs typeface="Arial" pitchFamily="34" charset="0"/>
                </a:rPr>
                <a:t>Actual Truth of H</a:t>
              </a:r>
              <a:r>
                <a:rPr lang="en-US" altLang="en-US" sz="2400" b="1" baseline="-25000" dirty="0">
                  <a:solidFill>
                    <a:schemeClr val="bg1"/>
                  </a:solidFill>
                  <a:latin typeface="Arial" pitchFamily="34" charset="0"/>
                  <a:cs typeface="Arial" pitchFamily="34" charset="0"/>
                </a:rPr>
                <a:t>0</a:t>
              </a:r>
            </a:p>
          </p:txBody>
        </p:sp>
        <p:sp>
          <p:nvSpPr>
            <p:cNvPr id="7" name="Text Box 10"/>
            <p:cNvSpPr txBox="1">
              <a:spLocks noChangeArrowheads="1"/>
            </p:cNvSpPr>
            <p:nvPr/>
          </p:nvSpPr>
          <p:spPr bwMode="auto">
            <a:xfrm>
              <a:off x="2016" y="1909"/>
              <a:ext cx="1621" cy="252"/>
            </a:xfrm>
            <a:prstGeom prst="rect">
              <a:avLst/>
            </a:prstGeom>
            <a:noFill/>
            <a:ln w="12700">
              <a:noFill/>
              <a:miter lim="800000"/>
              <a:headEnd type="none" w="sm" len="sm"/>
              <a:tailEnd type="none" w="sm" len="sm"/>
            </a:ln>
            <a:effectLst/>
          </p:spPr>
          <p:txBody>
            <a:bodyPr wrap="square">
              <a:spAutoFit/>
            </a:bodyPr>
            <a:lstStyle/>
            <a:p>
              <a:pPr algn="ctr" eaLnBrk="0" latinLnBrk="1" hangingPunct="0">
                <a:spcBef>
                  <a:spcPct val="0"/>
                </a:spcBef>
                <a:buFont typeface="Arial" pitchFamily="34" charset="0"/>
                <a:buNone/>
              </a:pPr>
              <a:r>
                <a:rPr lang="en-US" altLang="en-US" sz="2400" b="1" dirty="0">
                  <a:solidFill>
                    <a:srgbClr val="1207A1"/>
                  </a:solidFill>
                  <a:latin typeface="Arial" pitchFamily="34" charset="0"/>
                  <a:cs typeface="Arial" pitchFamily="34" charset="0"/>
                </a:rPr>
                <a:t>H</a:t>
              </a:r>
              <a:r>
                <a:rPr lang="en-US" altLang="en-US" sz="2400" b="1" baseline="-25000" dirty="0">
                  <a:solidFill>
                    <a:srgbClr val="1207A1"/>
                  </a:solidFill>
                  <a:latin typeface="Arial" pitchFamily="34" charset="0"/>
                  <a:cs typeface="Arial" pitchFamily="34" charset="0"/>
                </a:rPr>
                <a:t>0  </a:t>
              </a:r>
              <a:r>
                <a:rPr lang="en-US" altLang="en-US" sz="2400" b="1" dirty="0">
                  <a:solidFill>
                    <a:srgbClr val="1207A1"/>
                  </a:solidFill>
                  <a:latin typeface="Arial" pitchFamily="34" charset="0"/>
                  <a:cs typeface="Arial" pitchFamily="34" charset="0"/>
                </a:rPr>
                <a:t>is true</a:t>
              </a:r>
            </a:p>
          </p:txBody>
        </p:sp>
        <p:sp>
          <p:nvSpPr>
            <p:cNvPr id="8" name="Text Box 11"/>
            <p:cNvSpPr txBox="1">
              <a:spLocks noChangeArrowheads="1"/>
            </p:cNvSpPr>
            <p:nvPr/>
          </p:nvSpPr>
          <p:spPr bwMode="auto">
            <a:xfrm>
              <a:off x="3696" y="1909"/>
              <a:ext cx="1561" cy="252"/>
            </a:xfrm>
            <a:prstGeom prst="rect">
              <a:avLst/>
            </a:prstGeom>
            <a:noFill/>
            <a:ln w="12700">
              <a:noFill/>
              <a:miter lim="800000"/>
              <a:headEnd type="none" w="sm" len="sm"/>
              <a:tailEnd type="none" w="sm" len="sm"/>
            </a:ln>
            <a:effectLst/>
          </p:spPr>
          <p:txBody>
            <a:bodyPr wrap="square">
              <a:spAutoFit/>
            </a:bodyPr>
            <a:lstStyle/>
            <a:p>
              <a:pPr algn="ctr" eaLnBrk="0" latinLnBrk="1" hangingPunct="0">
                <a:spcBef>
                  <a:spcPct val="0"/>
                </a:spcBef>
                <a:buFont typeface="Arial" pitchFamily="34" charset="0"/>
                <a:buNone/>
              </a:pPr>
              <a:r>
                <a:rPr lang="en-US" altLang="en-US" sz="2400" b="1" dirty="0">
                  <a:solidFill>
                    <a:srgbClr val="1207A1"/>
                  </a:solidFill>
                  <a:latin typeface="Arial" pitchFamily="34" charset="0"/>
                  <a:cs typeface="Arial" pitchFamily="34" charset="0"/>
                </a:rPr>
                <a:t>H</a:t>
              </a:r>
              <a:r>
                <a:rPr lang="en-US" altLang="en-US" sz="2400" b="1" baseline="-25000" dirty="0">
                  <a:solidFill>
                    <a:srgbClr val="1207A1"/>
                  </a:solidFill>
                  <a:latin typeface="Arial" pitchFamily="34" charset="0"/>
                  <a:cs typeface="Arial" pitchFamily="34" charset="0"/>
                </a:rPr>
                <a:t>0  </a:t>
              </a:r>
              <a:r>
                <a:rPr lang="en-US" altLang="en-US" sz="2400" b="1" dirty="0">
                  <a:solidFill>
                    <a:srgbClr val="1207A1"/>
                  </a:solidFill>
                  <a:latin typeface="Arial" pitchFamily="34" charset="0"/>
                  <a:cs typeface="Arial" pitchFamily="34" charset="0"/>
                </a:rPr>
                <a:t>is false</a:t>
              </a:r>
            </a:p>
          </p:txBody>
        </p:sp>
        <p:sp>
          <p:nvSpPr>
            <p:cNvPr id="9" name="Text Box 12"/>
            <p:cNvSpPr txBox="1">
              <a:spLocks noChangeArrowheads="1"/>
            </p:cNvSpPr>
            <p:nvPr/>
          </p:nvSpPr>
          <p:spPr bwMode="auto">
            <a:xfrm>
              <a:off x="480" y="2304"/>
              <a:ext cx="1648" cy="252"/>
            </a:xfrm>
            <a:prstGeom prst="rect">
              <a:avLst/>
            </a:prstGeom>
            <a:noFill/>
            <a:ln w="12700">
              <a:noFill/>
              <a:miter lim="800000"/>
              <a:headEnd type="none" w="sm" len="sm"/>
              <a:tailEnd type="none" w="sm" len="sm"/>
            </a:ln>
            <a:effectLst/>
          </p:spPr>
          <p:txBody>
            <a:bodyPr>
              <a:spAutoFit/>
            </a:bodyPr>
            <a:lstStyle/>
            <a:p>
              <a:pPr algn="ctr" eaLnBrk="0" latinLnBrk="1" hangingPunct="0">
                <a:spcBef>
                  <a:spcPct val="0"/>
                </a:spcBef>
                <a:buFont typeface="Arial" pitchFamily="34" charset="0"/>
                <a:buNone/>
              </a:pPr>
              <a:r>
                <a:rPr lang="en-US" altLang="en-US" sz="2400" b="1" dirty="0" smtClean="0">
                  <a:latin typeface="Arial" pitchFamily="34" charset="0"/>
                  <a:cs typeface="Arial" pitchFamily="34" charset="0"/>
                </a:rPr>
                <a:t>Accept   </a:t>
              </a:r>
              <a:r>
                <a:rPr lang="en-US" altLang="en-US" sz="2400" b="1" dirty="0">
                  <a:latin typeface="Arial" pitchFamily="34" charset="0"/>
                  <a:cs typeface="Arial" pitchFamily="34" charset="0"/>
                </a:rPr>
                <a:t>H</a:t>
              </a:r>
              <a:r>
                <a:rPr lang="en-US" altLang="en-US" sz="2400" b="1" baseline="-25000" dirty="0">
                  <a:latin typeface="Arial" pitchFamily="34" charset="0"/>
                  <a:cs typeface="Arial" pitchFamily="34" charset="0"/>
                </a:rPr>
                <a:t>0</a:t>
              </a:r>
              <a:endParaRPr lang="en-US" altLang="en-US" sz="2400" b="1" dirty="0">
                <a:latin typeface="Arial" pitchFamily="34" charset="0"/>
                <a:cs typeface="Arial" pitchFamily="34" charset="0"/>
              </a:endParaRPr>
            </a:p>
          </p:txBody>
        </p:sp>
        <p:sp>
          <p:nvSpPr>
            <p:cNvPr id="10" name="Text Box 13"/>
            <p:cNvSpPr txBox="1">
              <a:spLocks noChangeArrowheads="1"/>
            </p:cNvSpPr>
            <p:nvPr/>
          </p:nvSpPr>
          <p:spPr bwMode="auto">
            <a:xfrm>
              <a:off x="480" y="2636"/>
              <a:ext cx="1447" cy="252"/>
            </a:xfrm>
            <a:prstGeom prst="rect">
              <a:avLst/>
            </a:prstGeom>
            <a:noFill/>
            <a:ln w="12700">
              <a:noFill/>
              <a:miter lim="800000"/>
              <a:headEnd type="none" w="sm" len="sm"/>
              <a:tailEnd type="none" w="sm" len="sm"/>
            </a:ln>
            <a:effectLst/>
          </p:spPr>
          <p:txBody>
            <a:bodyPr wrap="square">
              <a:spAutoFit/>
            </a:bodyPr>
            <a:lstStyle/>
            <a:p>
              <a:pPr algn="ctr" eaLnBrk="0" latinLnBrk="1" hangingPunct="0">
                <a:spcBef>
                  <a:spcPct val="0"/>
                </a:spcBef>
                <a:buFont typeface="Arial" pitchFamily="34" charset="0"/>
                <a:buNone/>
              </a:pPr>
              <a:r>
                <a:rPr lang="en-US" altLang="en-US" sz="2400" b="1" dirty="0">
                  <a:latin typeface="Arial" pitchFamily="34" charset="0"/>
                  <a:cs typeface="Arial" pitchFamily="34" charset="0"/>
                </a:rPr>
                <a:t>Reject </a:t>
              </a:r>
              <a:r>
                <a:rPr lang="en-US" altLang="en-US" sz="2400" b="1" dirty="0" smtClean="0">
                  <a:latin typeface="Arial" pitchFamily="34" charset="0"/>
                  <a:cs typeface="Arial" pitchFamily="34" charset="0"/>
                </a:rPr>
                <a:t>   H</a:t>
              </a:r>
              <a:r>
                <a:rPr lang="en-US" altLang="en-US" sz="2400" b="1" baseline="-25000" dirty="0" smtClean="0">
                  <a:latin typeface="Arial" pitchFamily="34" charset="0"/>
                  <a:cs typeface="Arial" pitchFamily="34" charset="0"/>
                </a:rPr>
                <a:t>0</a:t>
              </a:r>
              <a:endParaRPr lang="en-US" altLang="en-US" sz="2400" b="1" dirty="0">
                <a:latin typeface="Arial" pitchFamily="34" charset="0"/>
                <a:cs typeface="Arial" pitchFamily="34" charset="0"/>
              </a:endParaRPr>
            </a:p>
          </p:txBody>
        </p:sp>
        <p:sp>
          <p:nvSpPr>
            <p:cNvPr id="11" name="Text Box 15"/>
            <p:cNvSpPr txBox="1">
              <a:spLocks noChangeArrowheads="1"/>
            </p:cNvSpPr>
            <p:nvPr/>
          </p:nvSpPr>
          <p:spPr bwMode="auto">
            <a:xfrm>
              <a:off x="2016" y="2304"/>
              <a:ext cx="1632" cy="441"/>
            </a:xfrm>
            <a:prstGeom prst="rect">
              <a:avLst/>
            </a:prstGeom>
            <a:noFill/>
            <a:ln w="12700">
              <a:noFill/>
              <a:miter lim="800000"/>
              <a:headEnd type="none" w="sm" len="sm"/>
              <a:tailEnd type="none" w="sm" len="sm"/>
            </a:ln>
            <a:effectLst/>
          </p:spPr>
          <p:txBody>
            <a:bodyPr>
              <a:spAutoFit/>
            </a:bodyPr>
            <a:lstStyle/>
            <a:p>
              <a:pPr algn="ctr" eaLnBrk="0" latinLnBrk="1" hangingPunct="0">
                <a:spcBef>
                  <a:spcPct val="0"/>
                </a:spcBef>
                <a:buFont typeface="Arial" pitchFamily="34" charset="0"/>
                <a:buNone/>
              </a:pPr>
              <a:r>
                <a:rPr lang="en-US" altLang="en-US" sz="2400" b="1" dirty="0">
                  <a:latin typeface="Arial" pitchFamily="34" charset="0"/>
                  <a:cs typeface="Arial" pitchFamily="34" charset="0"/>
                </a:rPr>
                <a:t>Correct Decision</a:t>
              </a:r>
            </a:p>
          </p:txBody>
        </p:sp>
        <p:sp>
          <p:nvSpPr>
            <p:cNvPr id="12" name="Text Box 16"/>
            <p:cNvSpPr txBox="1">
              <a:spLocks noChangeArrowheads="1"/>
            </p:cNvSpPr>
            <p:nvPr/>
          </p:nvSpPr>
          <p:spPr bwMode="auto">
            <a:xfrm>
              <a:off x="3696" y="2711"/>
              <a:ext cx="1632" cy="402"/>
            </a:xfrm>
            <a:prstGeom prst="rect">
              <a:avLst/>
            </a:prstGeom>
            <a:noFill/>
            <a:ln w="12700">
              <a:noFill/>
              <a:miter lim="800000"/>
              <a:headEnd type="none" w="sm" len="sm"/>
              <a:tailEnd type="none" w="sm" len="sm"/>
            </a:ln>
            <a:effectLst/>
          </p:spPr>
          <p:txBody>
            <a:bodyPr>
              <a:spAutoFit/>
            </a:bodyPr>
            <a:lstStyle/>
            <a:p>
              <a:pPr algn="ctr" eaLnBrk="0" latinLnBrk="1" hangingPunct="0">
                <a:lnSpc>
                  <a:spcPct val="90000"/>
                </a:lnSpc>
                <a:spcBef>
                  <a:spcPct val="0"/>
                </a:spcBef>
                <a:buFont typeface="Arial" pitchFamily="34" charset="0"/>
                <a:buNone/>
              </a:pPr>
              <a:r>
                <a:rPr lang="en-US" altLang="en-US" sz="2400" b="1">
                  <a:latin typeface="Arial" pitchFamily="34" charset="0"/>
                  <a:cs typeface="Arial" pitchFamily="34" charset="0"/>
                </a:rPr>
                <a:t>Correct Decision</a:t>
              </a:r>
            </a:p>
          </p:txBody>
        </p:sp>
        <p:sp>
          <p:nvSpPr>
            <p:cNvPr id="13" name="Text Box 17"/>
            <p:cNvSpPr txBox="1">
              <a:spLocks noChangeArrowheads="1"/>
            </p:cNvSpPr>
            <p:nvPr/>
          </p:nvSpPr>
          <p:spPr bwMode="auto">
            <a:xfrm>
              <a:off x="3696" y="2304"/>
              <a:ext cx="1584" cy="252"/>
            </a:xfrm>
            <a:prstGeom prst="rect">
              <a:avLst/>
            </a:prstGeom>
            <a:noFill/>
            <a:ln w="12700">
              <a:noFill/>
              <a:miter lim="800000"/>
              <a:headEnd type="none" w="sm" len="sm"/>
              <a:tailEnd type="none" w="sm" len="sm"/>
            </a:ln>
            <a:effectLst/>
          </p:spPr>
          <p:txBody>
            <a:bodyPr>
              <a:spAutoFit/>
            </a:bodyPr>
            <a:lstStyle/>
            <a:p>
              <a:pPr algn="ctr" eaLnBrk="0" latinLnBrk="1" hangingPunct="0">
                <a:spcBef>
                  <a:spcPct val="0"/>
                </a:spcBef>
                <a:buFont typeface="Arial" pitchFamily="34" charset="0"/>
                <a:buNone/>
              </a:pPr>
              <a:r>
                <a:rPr lang="en-US" altLang="en-US" sz="2400" b="1" dirty="0">
                  <a:solidFill>
                    <a:srgbClr val="CC0000"/>
                  </a:solidFill>
                  <a:latin typeface="Arial" pitchFamily="34" charset="0"/>
                  <a:cs typeface="Arial" pitchFamily="34" charset="0"/>
                </a:rPr>
                <a:t>Type II Error</a:t>
              </a:r>
            </a:p>
          </p:txBody>
        </p:sp>
        <p:sp>
          <p:nvSpPr>
            <p:cNvPr id="14" name="Text Box 18"/>
            <p:cNvSpPr txBox="1">
              <a:spLocks noChangeArrowheads="1"/>
            </p:cNvSpPr>
            <p:nvPr/>
          </p:nvSpPr>
          <p:spPr bwMode="auto">
            <a:xfrm>
              <a:off x="2016" y="2688"/>
              <a:ext cx="1536" cy="252"/>
            </a:xfrm>
            <a:prstGeom prst="rect">
              <a:avLst/>
            </a:prstGeom>
            <a:noFill/>
            <a:ln w="12700">
              <a:noFill/>
              <a:miter lim="800000"/>
              <a:headEnd type="none" w="sm" len="sm"/>
              <a:tailEnd type="none" w="sm" len="sm"/>
            </a:ln>
            <a:effectLst/>
          </p:spPr>
          <p:txBody>
            <a:bodyPr>
              <a:spAutoFit/>
            </a:bodyPr>
            <a:lstStyle/>
            <a:p>
              <a:pPr algn="ctr" eaLnBrk="0" latinLnBrk="1" hangingPunct="0">
                <a:spcBef>
                  <a:spcPct val="0"/>
                </a:spcBef>
                <a:buFont typeface="Arial" pitchFamily="34" charset="0"/>
                <a:buNone/>
              </a:pPr>
              <a:r>
                <a:rPr lang="en-US" altLang="en-US" sz="2400" b="1">
                  <a:solidFill>
                    <a:srgbClr val="CC0000"/>
                  </a:solidFill>
                  <a:latin typeface="Arial" pitchFamily="34" charset="0"/>
                  <a:cs typeface="Arial" pitchFamily="34" charset="0"/>
                </a:rPr>
                <a:t>Type I Error</a:t>
              </a:r>
              <a:endParaRPr lang="en-US" altLang="en-US" sz="2400" b="1">
                <a:solidFill>
                  <a:srgbClr val="FF0000"/>
                </a:solidFill>
                <a:latin typeface="Arial" pitchFamily="34" charset="0"/>
                <a:cs typeface="Arial" pitchFamily="34" charset="0"/>
              </a:endParaRPr>
            </a:p>
          </p:txBody>
        </p:sp>
        <p:sp>
          <p:nvSpPr>
            <p:cNvPr id="15" name="Rectangle 19"/>
            <p:cNvSpPr>
              <a:spLocks noChangeArrowheads="1"/>
            </p:cNvSpPr>
            <p:nvPr/>
          </p:nvSpPr>
          <p:spPr bwMode="auto">
            <a:xfrm rot="21600000">
              <a:off x="423" y="1824"/>
              <a:ext cx="1565" cy="432"/>
            </a:xfrm>
            <a:prstGeom prst="rect">
              <a:avLst/>
            </a:prstGeom>
            <a:solidFill>
              <a:schemeClr val="folHlink">
                <a:alpha val="50000"/>
              </a:schemeClr>
            </a:solidFill>
            <a:ln w="9525">
              <a:solidFill>
                <a:schemeClr val="tx1"/>
              </a:solidFill>
              <a:miter lim="800000"/>
              <a:headEnd/>
              <a:tailEnd/>
            </a:ln>
            <a:effectLst/>
          </p:spPr>
          <p:txBody>
            <a:bodyPr lIns="92075" tIns="46038" rIns="92075" bIns="46038"/>
            <a:lstStyle/>
            <a:p>
              <a:pPr algn="ctr" eaLnBrk="0" hangingPunct="0">
                <a:spcBef>
                  <a:spcPct val="0"/>
                </a:spcBef>
              </a:pPr>
              <a:r>
                <a:rPr lang="en-US" altLang="en-US" sz="2400" b="1" dirty="0">
                  <a:solidFill>
                    <a:schemeClr val="bg1"/>
                  </a:solidFill>
                  <a:latin typeface="Arial" pitchFamily="34" charset="0"/>
                  <a:cs typeface="Arial" pitchFamily="34" charset="0"/>
                </a:rPr>
                <a:t>Decision</a:t>
              </a:r>
            </a:p>
          </p:txBody>
        </p:sp>
        <p:sp>
          <p:nvSpPr>
            <p:cNvPr id="16" name="Line 20"/>
            <p:cNvSpPr>
              <a:spLocks noChangeShapeType="1"/>
            </p:cNvSpPr>
            <p:nvPr/>
          </p:nvSpPr>
          <p:spPr bwMode="auto">
            <a:xfrm flipH="1" flipV="1">
              <a:off x="3644" y="1821"/>
              <a:ext cx="4" cy="1203"/>
            </a:xfrm>
            <a:prstGeom prst="line">
              <a:avLst/>
            </a:prstGeom>
            <a:noFill/>
            <a:ln w="12700">
              <a:solidFill>
                <a:schemeClr val="tx1"/>
              </a:solidFill>
              <a:round/>
              <a:headEnd/>
              <a:tailEnd/>
            </a:ln>
            <a:effectLst/>
          </p:spPr>
          <p:txBody>
            <a:bodyPr wrap="none" anchor="ctr"/>
            <a:lstStyle/>
            <a:p>
              <a:pPr algn="ctr"/>
              <a:endParaRPr lang="en-IN" sz="2000" b="1">
                <a:latin typeface="Arial" pitchFamily="34" charset="0"/>
                <a:cs typeface="Arial" pitchFamily="34" charset="0"/>
              </a:endParaRPr>
            </a:p>
          </p:txBody>
        </p:sp>
        <p:sp>
          <p:nvSpPr>
            <p:cNvPr id="17" name="Line 25"/>
            <p:cNvSpPr>
              <a:spLocks noChangeShapeType="1"/>
            </p:cNvSpPr>
            <p:nvPr/>
          </p:nvSpPr>
          <p:spPr bwMode="auto">
            <a:xfrm>
              <a:off x="1986" y="2256"/>
              <a:ext cx="0" cy="768"/>
            </a:xfrm>
            <a:prstGeom prst="line">
              <a:avLst/>
            </a:prstGeom>
            <a:noFill/>
            <a:ln w="9525">
              <a:solidFill>
                <a:schemeClr val="tx1"/>
              </a:solidFill>
              <a:round/>
              <a:headEnd/>
              <a:tailEnd/>
            </a:ln>
            <a:effectLst/>
          </p:spPr>
          <p:txBody>
            <a:bodyPr>
              <a:spAutoFit/>
            </a:bodyPr>
            <a:lstStyle/>
            <a:p>
              <a:pPr algn="ctr"/>
              <a:endParaRPr lang="en-IN" sz="2000" b="1">
                <a:latin typeface="Arial" pitchFamily="34" charset="0"/>
                <a:cs typeface="Arial" pitchFamily="34" charset="0"/>
              </a:endParaRPr>
            </a:p>
          </p:txBody>
        </p:sp>
        <p:sp>
          <p:nvSpPr>
            <p:cNvPr id="18" name="Line 27"/>
            <p:cNvSpPr>
              <a:spLocks noChangeShapeType="1"/>
            </p:cNvSpPr>
            <p:nvPr/>
          </p:nvSpPr>
          <p:spPr bwMode="auto">
            <a:xfrm>
              <a:off x="5280" y="1824"/>
              <a:ext cx="0" cy="432"/>
            </a:xfrm>
            <a:prstGeom prst="line">
              <a:avLst/>
            </a:prstGeom>
            <a:noFill/>
            <a:ln w="9525">
              <a:solidFill>
                <a:schemeClr val="tx1"/>
              </a:solidFill>
              <a:round/>
              <a:headEnd/>
              <a:tailEnd/>
            </a:ln>
            <a:effectLst/>
          </p:spPr>
          <p:txBody>
            <a:bodyPr>
              <a:spAutoFit/>
            </a:bodyPr>
            <a:lstStyle/>
            <a:p>
              <a:pPr algn="ctr"/>
              <a:endParaRPr lang="en-IN" sz="2000" b="1">
                <a:latin typeface="Arial" pitchFamily="34" charset="0"/>
                <a:cs typeface="Arial" pitchFamily="34" charset="0"/>
              </a:endParaRPr>
            </a:p>
          </p:txBody>
        </p:sp>
      </p:grpSp>
      <p:sp>
        <p:nvSpPr>
          <p:cNvPr id="19" name="Rectangle 18"/>
          <p:cNvSpPr/>
          <p:nvPr/>
        </p:nvSpPr>
        <p:spPr>
          <a:xfrm>
            <a:off x="642910" y="428604"/>
            <a:ext cx="7858180" cy="1292662"/>
          </a:xfrm>
          <a:prstGeom prst="rect">
            <a:avLst/>
          </a:prstGeom>
        </p:spPr>
        <p:txBody>
          <a:bodyPr wrap="square">
            <a:spAutoFit/>
          </a:bodyPr>
          <a:lstStyle/>
          <a:p>
            <a:pPr algn="just"/>
            <a:r>
              <a:rPr lang="en-US" sz="2600" b="1" dirty="0" smtClean="0">
                <a:solidFill>
                  <a:srgbClr val="C00000"/>
                </a:solidFill>
                <a:latin typeface="Arial" pitchFamily="34" charset="0"/>
                <a:cs typeface="Arial" pitchFamily="34" charset="0"/>
              </a:rPr>
              <a:t>There may be four possible situations that arise in any test procedure which have been summaries are given below:</a:t>
            </a:r>
            <a:endParaRPr lang="en-IN" sz="2600" b="1" dirty="0">
              <a:solidFill>
                <a:srgbClr val="C00000"/>
              </a:solidFill>
              <a:latin typeface="Arial" pitchFamily="34" charset="0"/>
              <a:cs typeface="Arial"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30200" y="288925"/>
            <a:ext cx="8470900" cy="1143000"/>
          </a:xfrm>
          <a:noFill/>
          <a:ln/>
        </p:spPr>
        <p:txBody>
          <a:bodyPr lIns="90488" tIns="44450" rIns="90488" bIns="44450">
            <a:noAutofit/>
          </a:bodyPr>
          <a:lstStyle/>
          <a:p>
            <a:r>
              <a:rPr lang="en-US" b="1" dirty="0">
                <a:solidFill>
                  <a:srgbClr val="C00000"/>
                </a:solidFill>
                <a:latin typeface="Arial" pitchFamily="34" charset="0"/>
                <a:cs typeface="Arial" pitchFamily="34" charset="0"/>
              </a:rPr>
              <a:t>Controlling Type I </a:t>
            </a:r>
            <a:r>
              <a:rPr lang="en-US" b="1" dirty="0" smtClean="0">
                <a:solidFill>
                  <a:srgbClr val="C00000"/>
                </a:solidFill>
                <a:latin typeface="Arial" pitchFamily="34" charset="0"/>
                <a:cs typeface="Arial" pitchFamily="34" charset="0"/>
              </a:rPr>
              <a:t>&amp;</a:t>
            </a:r>
            <a:r>
              <a:rPr lang="en-US" b="1" dirty="0" smtClean="0">
                <a:solidFill>
                  <a:srgbClr val="C00000"/>
                </a:solidFill>
                <a:latin typeface="Arial" pitchFamily="34" charset="0"/>
                <a:cs typeface="Arial" pitchFamily="34" charset="0"/>
              </a:rPr>
              <a:t>  </a:t>
            </a:r>
            <a:r>
              <a:rPr lang="en-US" b="1" dirty="0">
                <a:solidFill>
                  <a:srgbClr val="C00000"/>
                </a:solidFill>
                <a:latin typeface="Arial" pitchFamily="34" charset="0"/>
                <a:cs typeface="Arial" pitchFamily="34" charset="0"/>
              </a:rPr>
              <a:t/>
            </a:r>
            <a:br>
              <a:rPr lang="en-US" b="1" dirty="0">
                <a:solidFill>
                  <a:srgbClr val="C00000"/>
                </a:solidFill>
                <a:latin typeface="Arial" pitchFamily="34" charset="0"/>
                <a:cs typeface="Arial" pitchFamily="34" charset="0"/>
              </a:rPr>
            </a:br>
            <a:r>
              <a:rPr lang="en-US" b="1" dirty="0">
                <a:solidFill>
                  <a:srgbClr val="C00000"/>
                </a:solidFill>
                <a:latin typeface="Arial" pitchFamily="34" charset="0"/>
                <a:cs typeface="Arial" pitchFamily="34" charset="0"/>
              </a:rPr>
              <a:t>Type II Errors</a:t>
            </a:r>
          </a:p>
        </p:txBody>
      </p:sp>
      <p:sp>
        <p:nvSpPr>
          <p:cNvPr id="5" name="Rectangle 3"/>
          <p:cNvSpPr txBox="1">
            <a:spLocks noChangeArrowheads="1"/>
          </p:cNvSpPr>
          <p:nvPr/>
        </p:nvSpPr>
        <p:spPr bwMode="auto">
          <a:xfrm>
            <a:off x="603250" y="2100282"/>
            <a:ext cx="8223250" cy="4114800"/>
          </a:xfrm>
          <a:prstGeom prst="rect">
            <a:avLst/>
          </a:prstGeom>
          <a:noFill/>
          <a:ln w="12700">
            <a:miter lim="800000"/>
            <a:headEnd/>
            <a:tailEnd/>
          </a:ln>
        </p:spPr>
        <p:txBody>
          <a:bodyPr vert="horz" wrap="square" lIns="90488" tIns="44450" rIns="90488" bIns="44450" numCol="1" rtlCol="0" anchor="t" anchorCtr="0" compatLnSpc="1">
            <a:prstTxWarp prst="textNoShape">
              <a:avLst/>
            </a:prstTxWarp>
            <a:normAutofit fontScale="92500"/>
          </a:bodyPr>
          <a:lstStyle/>
          <a:p>
            <a:pPr marL="457200" marR="0" lvl="0" indent="-457200" algn="l" defTabSz="914400" rtl="0" eaLnBrk="1" fontAlgn="auto" latinLnBrk="0" hangingPunct="1">
              <a:lnSpc>
                <a:spcPct val="100000"/>
              </a:lnSpc>
              <a:spcBef>
                <a:spcPct val="45000"/>
              </a:spcBef>
              <a:spcAft>
                <a:spcPct val="45000"/>
              </a:spcAft>
              <a:buClr>
                <a:schemeClr val="accent2"/>
              </a:buClr>
              <a:buSzTx/>
              <a:buFont typeface="Wingdings" pitchFamily="2" charset="2"/>
              <a:buChar char="v"/>
              <a:tabLst/>
              <a:defRPr/>
            </a:pPr>
            <a:r>
              <a:rPr kumimoji="0" lang="en-US" sz="3000" b="1" i="0" u="none" strike="noStrike" kern="1200" cap="none" spc="0" normalizeH="0" baseline="0" noProof="0" dirty="0" smtClean="0">
                <a:ln>
                  <a:noFill/>
                </a:ln>
                <a:solidFill>
                  <a:schemeClr val="tx1"/>
                </a:solidFill>
                <a:effectLst/>
                <a:uLnTx/>
                <a:uFillTx/>
                <a:latin typeface="Arial" pitchFamily="34" charset="0"/>
                <a:ea typeface="+mn-ea"/>
                <a:cs typeface="+mn-cs"/>
              </a:rPr>
              <a:t>For any fixed </a:t>
            </a:r>
            <a:r>
              <a:rPr kumimoji="0" lang="en-US" sz="3200" b="1" i="1" u="none" strike="noStrike" kern="1200" cap="none" spc="0" normalizeH="0" baseline="0" noProof="0" dirty="0" smtClean="0">
                <a:ln>
                  <a:noFill/>
                </a:ln>
                <a:solidFill>
                  <a:schemeClr val="tx1"/>
                </a:solidFill>
                <a:effectLst/>
                <a:uLnTx/>
                <a:uFillTx/>
                <a:latin typeface="Symbol" pitchFamily="82" charset="2"/>
                <a:ea typeface="+mn-ea"/>
                <a:cs typeface="+mn-cs"/>
              </a:rPr>
              <a:t></a:t>
            </a:r>
            <a:r>
              <a:rPr kumimoji="0" lang="en-US" sz="3000" b="1" i="0" u="none" strike="noStrike" kern="1200" cap="none" spc="0" normalizeH="0" baseline="0" noProof="0" dirty="0" smtClean="0">
                <a:ln>
                  <a:noFill/>
                </a:ln>
                <a:solidFill>
                  <a:schemeClr val="tx1"/>
                </a:solidFill>
                <a:effectLst/>
                <a:uLnTx/>
                <a:uFillTx/>
                <a:latin typeface="Arial" pitchFamily="34" charset="0"/>
                <a:ea typeface="+mn-ea"/>
                <a:cs typeface="+mn-cs"/>
              </a:rPr>
              <a:t>, an increase in the sample  size </a:t>
            </a:r>
            <a:r>
              <a:rPr kumimoji="0" lang="en-US" sz="2800" b="1" i="1" u="none" strike="noStrike" kern="1200" cap="none" spc="0" normalizeH="0" baseline="0" noProof="0" dirty="0" smtClean="0">
                <a:ln>
                  <a:noFill/>
                </a:ln>
                <a:solidFill>
                  <a:schemeClr val="tx1"/>
                </a:solidFill>
                <a:effectLst/>
                <a:uLnTx/>
                <a:uFillTx/>
                <a:latin typeface="Arial" pitchFamily="34" charset="0"/>
                <a:ea typeface="+mn-ea"/>
                <a:cs typeface="+mn-cs"/>
              </a:rPr>
              <a:t>n</a:t>
            </a:r>
            <a:r>
              <a:rPr kumimoji="0" lang="en-US" sz="3200" b="1" i="1" u="none" strike="noStrike" kern="1200" cap="none" spc="0" normalizeH="0" baseline="0" noProof="0" dirty="0" smtClean="0">
                <a:ln>
                  <a:noFill/>
                </a:ln>
                <a:solidFill>
                  <a:schemeClr val="tx1"/>
                </a:solidFill>
                <a:effectLst/>
                <a:uLnTx/>
                <a:uFillTx/>
                <a:latin typeface="+mn-lt"/>
                <a:ea typeface="+mn-ea"/>
                <a:cs typeface="+mn-cs"/>
              </a:rPr>
              <a:t> </a:t>
            </a:r>
            <a:r>
              <a:rPr kumimoji="0" lang="en-US" sz="3000" b="1" i="0" u="none" strike="noStrike" kern="1200" cap="none" spc="0" normalizeH="0" baseline="0" noProof="0" dirty="0" smtClean="0">
                <a:ln>
                  <a:noFill/>
                </a:ln>
                <a:solidFill>
                  <a:schemeClr val="tx1"/>
                </a:solidFill>
                <a:effectLst/>
                <a:uLnTx/>
                <a:uFillTx/>
                <a:latin typeface="Arial" pitchFamily="34" charset="0"/>
                <a:ea typeface="+mn-ea"/>
                <a:cs typeface="+mn-cs"/>
              </a:rPr>
              <a:t>will cause a decrease in </a:t>
            </a:r>
            <a:r>
              <a:rPr kumimoji="0" lang="en-US" sz="2800" b="1" i="1" u="none" strike="noStrike" kern="1200" cap="none" spc="0" normalizeH="0" baseline="0" noProof="0" dirty="0" smtClean="0">
                <a:ln>
                  <a:noFill/>
                </a:ln>
                <a:solidFill>
                  <a:schemeClr val="tx1"/>
                </a:solidFill>
                <a:effectLst/>
                <a:uLnTx/>
                <a:uFillTx/>
                <a:latin typeface="Symbol" pitchFamily="82" charset="2"/>
                <a:ea typeface="+mn-ea"/>
                <a:cs typeface="+mn-cs"/>
              </a:rPr>
              <a:t></a:t>
            </a:r>
            <a:endParaRPr kumimoji="0" lang="en-US" sz="2800" b="1" i="0" u="none" strike="noStrike" kern="1200" cap="none" spc="0" normalizeH="0" baseline="0" noProof="0" dirty="0" smtClean="0">
              <a:ln>
                <a:noFill/>
              </a:ln>
              <a:solidFill>
                <a:schemeClr val="tx1"/>
              </a:solidFill>
              <a:effectLst/>
              <a:uLnTx/>
              <a:uFillTx/>
              <a:latin typeface="Arial" pitchFamily="34" charset="0"/>
              <a:ea typeface="+mn-ea"/>
              <a:cs typeface="+mn-cs"/>
            </a:endParaRPr>
          </a:p>
          <a:p>
            <a:pPr marL="457200" marR="0" lvl="0" indent="-457200" algn="l" defTabSz="914400" rtl="0" eaLnBrk="1" fontAlgn="auto" latinLnBrk="0" hangingPunct="1">
              <a:lnSpc>
                <a:spcPct val="100000"/>
              </a:lnSpc>
              <a:spcBef>
                <a:spcPct val="45000"/>
              </a:spcBef>
              <a:spcAft>
                <a:spcPct val="45000"/>
              </a:spcAft>
              <a:buClr>
                <a:schemeClr val="accent2"/>
              </a:buClr>
              <a:buSzTx/>
              <a:buFont typeface="Wingdings" pitchFamily="2" charset="2"/>
              <a:buChar char="v"/>
              <a:tabLst/>
              <a:defRPr/>
            </a:pPr>
            <a:r>
              <a:rPr kumimoji="0" lang="en-US" sz="3000" b="1" i="0" u="none" strike="noStrike" kern="1200" cap="none" spc="0" normalizeH="0" baseline="0" noProof="0" dirty="0" smtClean="0">
                <a:ln>
                  <a:noFill/>
                </a:ln>
                <a:solidFill>
                  <a:schemeClr val="tx1"/>
                </a:solidFill>
                <a:effectLst/>
                <a:uLnTx/>
                <a:uFillTx/>
                <a:latin typeface="Arial" pitchFamily="34" charset="0"/>
                <a:ea typeface="+mn-ea"/>
                <a:cs typeface="+mn-cs"/>
              </a:rPr>
              <a:t>For any fixed sample size </a:t>
            </a:r>
            <a:r>
              <a:rPr kumimoji="0" lang="en-US" sz="2800" b="1" i="1" u="none" strike="noStrike" kern="1200" cap="none" spc="0" normalizeH="0" baseline="0" noProof="0" dirty="0" smtClean="0">
                <a:ln>
                  <a:noFill/>
                </a:ln>
                <a:solidFill>
                  <a:schemeClr val="tx1"/>
                </a:solidFill>
                <a:effectLst/>
                <a:uLnTx/>
                <a:uFillTx/>
                <a:latin typeface="Arial" pitchFamily="34" charset="0"/>
                <a:ea typeface="+mn-ea"/>
                <a:cs typeface="+mn-cs"/>
              </a:rPr>
              <a:t>n</a:t>
            </a:r>
            <a:r>
              <a:rPr kumimoji="0" lang="en-US" sz="3000" b="1" i="0" u="none" strike="noStrike" kern="1200" cap="none" spc="0" normalizeH="0" baseline="0" noProof="0" dirty="0" smtClean="0">
                <a:ln>
                  <a:noFill/>
                </a:ln>
                <a:solidFill>
                  <a:schemeClr val="tx1"/>
                </a:solidFill>
                <a:effectLst/>
                <a:uLnTx/>
                <a:uFillTx/>
                <a:latin typeface="Arial" pitchFamily="34" charset="0"/>
                <a:ea typeface="+mn-ea"/>
                <a:cs typeface="+mn-cs"/>
              </a:rPr>
              <a:t>, a decrease in </a:t>
            </a:r>
            <a:r>
              <a:rPr kumimoji="0" lang="en-US" sz="2800" b="1" i="1" u="none" strike="noStrike" kern="1200" cap="none" spc="0" normalizeH="0" baseline="0" noProof="0" dirty="0" smtClean="0">
                <a:ln>
                  <a:noFill/>
                </a:ln>
                <a:solidFill>
                  <a:schemeClr val="tx1"/>
                </a:solidFill>
                <a:effectLst/>
                <a:uLnTx/>
                <a:uFillTx/>
                <a:latin typeface="Symbol" pitchFamily="82" charset="2"/>
                <a:ea typeface="+mn-ea"/>
                <a:cs typeface="+mn-cs"/>
              </a:rPr>
              <a:t></a:t>
            </a:r>
            <a:r>
              <a:rPr kumimoji="0" lang="en-US" sz="3000" b="1" i="0" u="none" strike="noStrike" kern="1200" cap="none" spc="0" normalizeH="0" baseline="0" noProof="0" dirty="0" smtClean="0">
                <a:ln>
                  <a:noFill/>
                </a:ln>
                <a:solidFill>
                  <a:schemeClr val="tx1"/>
                </a:solidFill>
                <a:effectLst/>
                <a:uLnTx/>
                <a:uFillTx/>
                <a:latin typeface="Arial" pitchFamily="34" charset="0"/>
                <a:ea typeface="+mn-ea"/>
                <a:cs typeface="+mn-cs"/>
              </a:rPr>
              <a:t> will cause an increase in </a:t>
            </a:r>
            <a:r>
              <a:rPr kumimoji="0" lang="en-US" sz="2800" b="1" i="1" u="none" strike="noStrike" kern="1200" cap="none" spc="0" normalizeH="0" baseline="0" noProof="0" dirty="0" smtClean="0">
                <a:ln>
                  <a:noFill/>
                </a:ln>
                <a:solidFill>
                  <a:schemeClr val="tx1"/>
                </a:solidFill>
                <a:effectLst/>
                <a:uLnTx/>
                <a:uFillTx/>
                <a:latin typeface="Symbol" pitchFamily="82" charset="2"/>
                <a:ea typeface="+mn-ea"/>
                <a:cs typeface="+mn-cs"/>
              </a:rPr>
              <a:t></a:t>
            </a:r>
            <a:r>
              <a:rPr kumimoji="0" lang="en-US" sz="3000" b="1" i="0" u="none" strike="noStrike" kern="1200" cap="none" spc="0" normalizeH="0" baseline="0" noProof="0" dirty="0" smtClean="0">
                <a:ln>
                  <a:noFill/>
                </a:ln>
                <a:solidFill>
                  <a:schemeClr val="tx1"/>
                </a:solidFill>
                <a:effectLst/>
                <a:uLnTx/>
                <a:uFillTx/>
                <a:latin typeface="Arial" pitchFamily="34" charset="0"/>
                <a:ea typeface="+mn-ea"/>
                <a:cs typeface="+mn-cs"/>
              </a:rPr>
              <a:t>.  Conversely, an increase in </a:t>
            </a:r>
            <a:r>
              <a:rPr kumimoji="0" lang="en-US" sz="2800" b="1" i="1" u="none" strike="noStrike" kern="1200" cap="none" spc="0" normalizeH="0" baseline="0" noProof="0" dirty="0" smtClean="0">
                <a:ln>
                  <a:noFill/>
                </a:ln>
                <a:solidFill>
                  <a:schemeClr val="tx1"/>
                </a:solidFill>
                <a:effectLst/>
                <a:uLnTx/>
                <a:uFillTx/>
                <a:latin typeface="Symbol" pitchFamily="82" charset="2"/>
                <a:ea typeface="+mn-ea"/>
                <a:cs typeface="+mn-cs"/>
              </a:rPr>
              <a:t></a:t>
            </a:r>
            <a:r>
              <a:rPr kumimoji="0" lang="en-US" sz="3000" b="1" i="0" u="none" strike="noStrike" kern="1200" cap="none" spc="0" normalizeH="0" baseline="0" noProof="0" dirty="0" smtClean="0">
                <a:ln>
                  <a:noFill/>
                </a:ln>
                <a:solidFill>
                  <a:schemeClr val="tx1"/>
                </a:solidFill>
                <a:effectLst/>
                <a:uLnTx/>
                <a:uFillTx/>
                <a:latin typeface="Arial" pitchFamily="34" charset="0"/>
                <a:ea typeface="+mn-ea"/>
                <a:cs typeface="+mn-cs"/>
              </a:rPr>
              <a:t> will cause a decrease in </a:t>
            </a:r>
            <a:r>
              <a:rPr kumimoji="0" lang="en-US" sz="2800" b="1" i="1" u="none" strike="noStrike" kern="1200" cap="none" spc="0" normalizeH="0" baseline="0" noProof="0" dirty="0" smtClean="0">
                <a:ln>
                  <a:noFill/>
                </a:ln>
                <a:solidFill>
                  <a:schemeClr val="tx1"/>
                </a:solidFill>
                <a:effectLst/>
                <a:uLnTx/>
                <a:uFillTx/>
                <a:latin typeface="Symbol" pitchFamily="82" charset="2"/>
                <a:ea typeface="+mn-ea"/>
                <a:cs typeface="+mn-cs"/>
              </a:rPr>
              <a:t></a:t>
            </a:r>
            <a:r>
              <a:rPr kumimoji="0" lang="en-US" sz="3000" b="1" i="0" u="none" strike="noStrike" kern="1200" cap="none" spc="0" normalizeH="0" baseline="0" noProof="0" dirty="0" smtClean="0">
                <a:ln>
                  <a:noFill/>
                </a:ln>
                <a:solidFill>
                  <a:schemeClr val="tx1"/>
                </a:solidFill>
                <a:effectLst/>
                <a:uLnTx/>
                <a:uFillTx/>
                <a:latin typeface="Arial" pitchFamily="34" charset="0"/>
                <a:ea typeface="+mn-ea"/>
                <a:cs typeface="+mn-cs"/>
              </a:rPr>
              <a:t>.</a:t>
            </a:r>
          </a:p>
          <a:p>
            <a:pPr marL="457200" marR="0" lvl="0" indent="-457200" algn="l" defTabSz="914400" rtl="0" eaLnBrk="1" fontAlgn="auto" latinLnBrk="0" hangingPunct="1">
              <a:lnSpc>
                <a:spcPct val="100000"/>
              </a:lnSpc>
              <a:spcBef>
                <a:spcPct val="45000"/>
              </a:spcBef>
              <a:spcAft>
                <a:spcPct val="45000"/>
              </a:spcAft>
              <a:buClr>
                <a:schemeClr val="accent2"/>
              </a:buClr>
              <a:buSzTx/>
              <a:buFont typeface="Wingdings" pitchFamily="2" charset="2"/>
              <a:buChar char="v"/>
              <a:tabLst/>
              <a:defRPr/>
            </a:pPr>
            <a:r>
              <a:rPr kumimoji="0" lang="en-US" sz="3000" b="1" i="0" u="none" strike="noStrike" kern="1200" cap="none" spc="0" normalizeH="0" baseline="0" noProof="0" dirty="0" smtClean="0">
                <a:ln>
                  <a:noFill/>
                </a:ln>
                <a:solidFill>
                  <a:schemeClr val="tx1"/>
                </a:solidFill>
                <a:effectLst/>
                <a:uLnTx/>
                <a:uFillTx/>
                <a:latin typeface="Arial" pitchFamily="34" charset="0"/>
                <a:ea typeface="+mn-ea"/>
                <a:cs typeface="+mn-cs"/>
              </a:rPr>
              <a:t>To decrease both </a:t>
            </a:r>
            <a:r>
              <a:rPr kumimoji="0" lang="en-US" sz="2800" b="1" i="1" u="none" strike="noStrike" kern="1200" cap="none" spc="0" normalizeH="0" baseline="0" noProof="0" dirty="0" smtClean="0">
                <a:ln>
                  <a:noFill/>
                </a:ln>
                <a:solidFill>
                  <a:schemeClr val="tx1"/>
                </a:solidFill>
                <a:effectLst/>
                <a:uLnTx/>
                <a:uFillTx/>
                <a:latin typeface="Symbol" pitchFamily="82" charset="2"/>
                <a:ea typeface="+mn-ea"/>
                <a:cs typeface="+mn-cs"/>
              </a:rPr>
              <a:t></a:t>
            </a:r>
            <a:r>
              <a:rPr kumimoji="0" lang="en-US" sz="3000" b="1" i="0" u="none" strike="noStrike" kern="1200" cap="none" spc="0" normalizeH="0" baseline="0" noProof="0" dirty="0" smtClean="0">
                <a:ln>
                  <a:noFill/>
                </a:ln>
                <a:solidFill>
                  <a:schemeClr val="tx1"/>
                </a:solidFill>
                <a:effectLst/>
                <a:uLnTx/>
                <a:uFillTx/>
                <a:latin typeface="Arial" pitchFamily="34" charset="0"/>
                <a:ea typeface="+mn-ea"/>
                <a:cs typeface="+mn-cs"/>
              </a:rPr>
              <a:t> and </a:t>
            </a:r>
            <a:r>
              <a:rPr kumimoji="0" lang="en-US" sz="2800" b="1" i="1" u="none" strike="noStrike" kern="1200" cap="none" spc="0" normalizeH="0" baseline="0" noProof="0" dirty="0" smtClean="0">
                <a:ln>
                  <a:noFill/>
                </a:ln>
                <a:solidFill>
                  <a:schemeClr val="tx1"/>
                </a:solidFill>
                <a:effectLst/>
                <a:uLnTx/>
                <a:uFillTx/>
                <a:latin typeface="Symbol" pitchFamily="82" charset="2"/>
                <a:ea typeface="+mn-ea"/>
                <a:cs typeface="+mn-cs"/>
              </a:rPr>
              <a:t></a:t>
            </a:r>
            <a:r>
              <a:rPr kumimoji="0" lang="en-US" sz="3000" b="1" i="0" u="none" strike="noStrike" kern="1200" cap="none" spc="0" normalizeH="0" baseline="0" noProof="0" dirty="0" smtClean="0">
                <a:ln>
                  <a:noFill/>
                </a:ln>
                <a:solidFill>
                  <a:schemeClr val="tx1"/>
                </a:solidFill>
                <a:effectLst/>
                <a:uLnTx/>
                <a:uFillTx/>
                <a:latin typeface="Arial" pitchFamily="34" charset="0"/>
                <a:ea typeface="+mn-ea"/>
                <a:cs typeface="+mn-cs"/>
              </a:rPr>
              <a:t>, increase the sample size.</a:t>
            </a:r>
            <a:endParaRPr kumimoji="0" lang="en-US" sz="3000" b="1" i="0" u="none" strike="noStrike" kern="1200" cap="none" spc="0" normalizeH="0" baseline="0" noProof="0" dirty="0">
              <a:ln>
                <a:noFill/>
              </a:ln>
              <a:solidFill>
                <a:schemeClr val="tx1"/>
              </a:solidFill>
              <a:effectLst/>
              <a:uLnTx/>
              <a:uFillTx/>
              <a:latin typeface="Arial" pitchFamily="34"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noRot="1" noChangeAspect="1" noMove="1" noResize="1" noEditPoints="1" noAdjustHandles="1" noChangeArrowheads="1" noChangeShapeType="1" noTextEdit="1"/>
          </p:cNvSpPr>
          <p:nvPr>
            <p:ph idx="1"/>
          </p:nvPr>
        </p:nvSpPr>
        <p:spPr>
          <a:xfrm>
            <a:off x="468078" y="1948449"/>
            <a:ext cx="8425339" cy="4119842"/>
          </a:xfrm>
          <a:blipFill rotWithShape="1">
            <a:blip r:embed="rId2"/>
            <a:stretch>
              <a:fillRect l="-145" t="-741"/>
            </a:stretch>
          </a:blipFill>
        </p:spPr>
        <p:txBody>
          <a:bodyPr/>
          <a:lstStyle/>
          <a:p>
            <a:r>
              <a:rPr lang="en-IN" dirty="0">
                <a:noFill/>
                <a:latin typeface="Arial" pitchFamily="34" charset="0"/>
                <a:cs typeface="Arial" pitchFamily="34" charset="0"/>
              </a:rPr>
              <a:t> </a:t>
            </a:r>
          </a:p>
        </p:txBody>
      </p:sp>
      <p:sp>
        <p:nvSpPr>
          <p:cNvPr id="5" name="Title 1"/>
          <p:cNvSpPr>
            <a:spLocks noGrp="1"/>
          </p:cNvSpPr>
          <p:nvPr>
            <p:ph type="title"/>
          </p:nvPr>
        </p:nvSpPr>
        <p:spPr>
          <a:xfrm>
            <a:off x="346371" y="620486"/>
            <a:ext cx="8583347" cy="794048"/>
          </a:xfrm>
        </p:spPr>
        <p:txBody>
          <a:bodyPr>
            <a:noAutofit/>
          </a:bodyPr>
          <a:lstStyle/>
          <a:p>
            <a:r>
              <a:rPr lang="en-US" b="1" dirty="0" smtClean="0">
                <a:solidFill>
                  <a:srgbClr val="A50021"/>
                </a:solidFill>
                <a:latin typeface="Arial" pitchFamily="34" charset="0"/>
                <a:cs typeface="Arial" pitchFamily="34" charset="0"/>
              </a:rPr>
              <a:t>Hypothesis </a:t>
            </a:r>
            <a:r>
              <a:rPr lang="en-US" b="1" dirty="0">
                <a:solidFill>
                  <a:srgbClr val="A50021"/>
                </a:solidFill>
                <a:latin typeface="Arial" pitchFamily="34" charset="0"/>
                <a:cs typeface="Arial" pitchFamily="34" charset="0"/>
              </a:rPr>
              <a:t>T</a:t>
            </a:r>
            <a:r>
              <a:rPr lang="en-US" b="1" dirty="0" smtClean="0">
                <a:solidFill>
                  <a:srgbClr val="A50021"/>
                </a:solidFill>
                <a:latin typeface="Arial" pitchFamily="34" charset="0"/>
                <a:cs typeface="Arial" pitchFamily="34" charset="0"/>
              </a:rPr>
              <a:t>esting </a:t>
            </a:r>
            <a:r>
              <a:rPr lang="en-US" b="1" dirty="0" smtClean="0">
                <a:solidFill>
                  <a:srgbClr val="A50021"/>
                </a:solidFill>
                <a:latin typeface="Arial" pitchFamily="34" charset="0"/>
                <a:cs typeface="Arial" pitchFamily="34" charset="0"/>
              </a:rPr>
              <a:t>Procedures</a:t>
            </a:r>
            <a:endParaRPr lang="en-IN" b="1" dirty="0">
              <a:solidFill>
                <a:srgbClr val="A50021"/>
              </a:solidFill>
              <a:latin typeface="Arial" pitchFamily="34" charset="0"/>
              <a:cs typeface="Arial"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142900"/>
            <a:ext cx="9144000" cy="990600"/>
          </a:xfrm>
        </p:spPr>
        <p:txBody>
          <a:bodyPr>
            <a:normAutofit/>
          </a:bodyPr>
          <a:lstStyle/>
          <a:p>
            <a:r>
              <a:rPr lang="en-US" altLang="en-US" sz="4200" b="1" dirty="0">
                <a:solidFill>
                  <a:srgbClr val="C00000"/>
                </a:solidFill>
                <a:latin typeface="Arial" pitchFamily="34" charset="0"/>
                <a:cs typeface="Arial" pitchFamily="34" charset="0"/>
              </a:rPr>
              <a:t>Interpreting a Decision</a:t>
            </a:r>
            <a:endParaRPr lang="el-GR" altLang="en-US" sz="4200" b="1" dirty="0">
              <a:solidFill>
                <a:srgbClr val="C00000"/>
              </a:solidFill>
              <a:latin typeface="Arial" pitchFamily="34" charset="0"/>
              <a:cs typeface="Arial" pitchFamily="34" charset="0"/>
            </a:endParaRPr>
          </a:p>
        </p:txBody>
      </p:sp>
      <p:sp>
        <p:nvSpPr>
          <p:cNvPr id="5" name="Text Box 3"/>
          <p:cNvSpPr txBox="1">
            <a:spLocks noChangeArrowheads="1"/>
          </p:cNvSpPr>
          <p:nvPr/>
        </p:nvSpPr>
        <p:spPr bwMode="auto">
          <a:xfrm>
            <a:off x="304800" y="785794"/>
            <a:ext cx="8624918" cy="6072206"/>
          </a:xfrm>
          <a:prstGeom prst="rect">
            <a:avLst/>
          </a:prstGeom>
          <a:noFill/>
          <a:ln w="57150" cmpd="thickThin">
            <a:noFill/>
            <a:miter lim="800000"/>
            <a:headEnd/>
            <a:tailEnd/>
          </a:ln>
          <a:effectLst/>
        </p:spPr>
        <p:txBody>
          <a:bodyPr/>
          <a:lstStyle/>
          <a:p>
            <a:pPr eaLnBrk="0" hangingPunct="0">
              <a:lnSpc>
                <a:spcPct val="150000"/>
              </a:lnSpc>
              <a:spcBef>
                <a:spcPct val="0"/>
              </a:spcBef>
            </a:pPr>
            <a:r>
              <a:rPr lang="en-US" altLang="en-US" sz="2800" b="1" dirty="0">
                <a:solidFill>
                  <a:srgbClr val="C00000"/>
                </a:solidFill>
                <a:latin typeface="Arial" pitchFamily="34" charset="0"/>
                <a:cs typeface="Arial" pitchFamily="34" charset="0"/>
              </a:rPr>
              <a:t>Example:</a:t>
            </a:r>
          </a:p>
          <a:p>
            <a:pPr algn="just" eaLnBrk="0" hangingPunct="0">
              <a:lnSpc>
                <a:spcPct val="150000"/>
              </a:lnSpc>
              <a:spcBef>
                <a:spcPct val="0"/>
              </a:spcBef>
            </a:pPr>
            <a:r>
              <a:rPr lang="en-US" sz="2500" b="1" i="1" dirty="0" smtClean="0">
                <a:solidFill>
                  <a:schemeClr val="accent2">
                    <a:lumMod val="75000"/>
                  </a:schemeClr>
                </a:solidFill>
                <a:latin typeface="Arial" pitchFamily="34" charset="0"/>
                <a:cs typeface="Arial" pitchFamily="34" charset="0"/>
              </a:rPr>
              <a:t>H</a:t>
            </a:r>
            <a:r>
              <a:rPr lang="en-US" sz="2500" b="1" baseline="-25000" dirty="0" smtClean="0">
                <a:solidFill>
                  <a:schemeClr val="accent2">
                    <a:lumMod val="75000"/>
                  </a:schemeClr>
                </a:solidFill>
                <a:latin typeface="Arial" pitchFamily="34" charset="0"/>
                <a:cs typeface="Arial" pitchFamily="34" charset="0"/>
              </a:rPr>
              <a:t>0</a:t>
            </a:r>
            <a:r>
              <a:rPr lang="en-US" sz="2500" b="1" dirty="0" smtClean="0">
                <a:solidFill>
                  <a:schemeClr val="accent2">
                    <a:lumMod val="75000"/>
                  </a:schemeClr>
                </a:solidFill>
                <a:latin typeface="Arial" pitchFamily="34" charset="0"/>
                <a:cs typeface="Arial" pitchFamily="34" charset="0"/>
              </a:rPr>
              <a:t>: (Claim)  A cigarette manufacturer claims that less than one-eighth of the US adult population smokes cigarettes</a:t>
            </a:r>
            <a:r>
              <a:rPr lang="en-US" sz="2500" b="1" dirty="0" smtClean="0">
                <a:solidFill>
                  <a:schemeClr val="accent2">
                    <a:lumMod val="75000"/>
                  </a:schemeClr>
                </a:solidFill>
                <a:latin typeface="Arial" pitchFamily="34" charset="0"/>
                <a:cs typeface="Arial" pitchFamily="34" charset="0"/>
              </a:rPr>
              <a:t>.</a:t>
            </a:r>
          </a:p>
          <a:p>
            <a:pPr eaLnBrk="0" hangingPunct="0">
              <a:lnSpc>
                <a:spcPct val="150000"/>
              </a:lnSpc>
              <a:spcBef>
                <a:spcPct val="0"/>
              </a:spcBef>
            </a:pPr>
            <a:endParaRPr lang="en-US" sz="500" b="1" dirty="0" smtClean="0">
              <a:solidFill>
                <a:schemeClr val="accent2">
                  <a:lumMod val="75000"/>
                </a:schemeClr>
              </a:solidFill>
              <a:latin typeface="Arial" pitchFamily="34" charset="0"/>
              <a:cs typeface="Arial" pitchFamily="34" charset="0"/>
            </a:endParaRPr>
          </a:p>
          <a:p>
            <a:pPr algn="just" eaLnBrk="0" hangingPunct="0">
              <a:lnSpc>
                <a:spcPct val="150000"/>
              </a:lnSpc>
              <a:spcBef>
                <a:spcPct val="0"/>
              </a:spcBef>
            </a:pPr>
            <a:r>
              <a:rPr lang="en-US" sz="2500" b="1" dirty="0" smtClean="0">
                <a:solidFill>
                  <a:schemeClr val="accent6">
                    <a:lumMod val="75000"/>
                  </a:schemeClr>
                </a:solidFill>
                <a:latin typeface="Arial" pitchFamily="34" charset="0"/>
                <a:cs typeface="Arial" pitchFamily="34" charset="0"/>
              </a:rPr>
              <a:t>If </a:t>
            </a:r>
            <a:r>
              <a:rPr lang="en-US" sz="2500" b="1" i="1" dirty="0" smtClean="0">
                <a:solidFill>
                  <a:schemeClr val="accent6">
                    <a:lumMod val="75000"/>
                  </a:schemeClr>
                </a:solidFill>
                <a:latin typeface="Arial" pitchFamily="34" charset="0"/>
                <a:cs typeface="Arial" pitchFamily="34" charset="0"/>
              </a:rPr>
              <a:t>H</a:t>
            </a:r>
            <a:r>
              <a:rPr lang="en-US" sz="2500" b="1" baseline="-25000" dirty="0" smtClean="0">
                <a:solidFill>
                  <a:schemeClr val="accent6">
                    <a:lumMod val="75000"/>
                  </a:schemeClr>
                </a:solidFill>
                <a:latin typeface="Arial" pitchFamily="34" charset="0"/>
                <a:cs typeface="Arial" pitchFamily="34" charset="0"/>
              </a:rPr>
              <a:t>0</a:t>
            </a:r>
            <a:r>
              <a:rPr lang="en-US" sz="2500" b="1" dirty="0" smtClean="0">
                <a:solidFill>
                  <a:schemeClr val="accent6">
                    <a:lumMod val="75000"/>
                  </a:schemeClr>
                </a:solidFill>
                <a:latin typeface="Arial" pitchFamily="34" charset="0"/>
                <a:cs typeface="Arial" pitchFamily="34" charset="0"/>
              </a:rPr>
              <a:t> is rejected, you should conclude “there is sufficient evidence to indicate that the manufacturer’s claim is false</a:t>
            </a:r>
            <a:r>
              <a:rPr lang="en-US" sz="2500" b="1" dirty="0" smtClean="0">
                <a:solidFill>
                  <a:schemeClr val="accent6">
                    <a:lumMod val="75000"/>
                  </a:schemeClr>
                </a:solidFill>
                <a:latin typeface="Arial" pitchFamily="34" charset="0"/>
                <a:cs typeface="Arial" pitchFamily="34" charset="0"/>
              </a:rPr>
              <a:t>.”</a:t>
            </a:r>
          </a:p>
          <a:p>
            <a:pPr algn="just" eaLnBrk="0" hangingPunct="0">
              <a:lnSpc>
                <a:spcPct val="150000"/>
              </a:lnSpc>
              <a:spcBef>
                <a:spcPct val="0"/>
              </a:spcBef>
            </a:pPr>
            <a:endParaRPr lang="en-US" sz="400" b="1" dirty="0" smtClean="0">
              <a:solidFill>
                <a:schemeClr val="accent6">
                  <a:lumMod val="75000"/>
                </a:schemeClr>
              </a:solidFill>
              <a:latin typeface="Arial" pitchFamily="34" charset="0"/>
              <a:cs typeface="Arial" pitchFamily="34" charset="0"/>
            </a:endParaRPr>
          </a:p>
          <a:p>
            <a:pPr eaLnBrk="0" hangingPunct="0">
              <a:lnSpc>
                <a:spcPct val="150000"/>
              </a:lnSpc>
              <a:spcBef>
                <a:spcPct val="0"/>
              </a:spcBef>
            </a:pPr>
            <a:r>
              <a:rPr lang="en-US" sz="2500" b="1" dirty="0" smtClean="0">
                <a:solidFill>
                  <a:srgbClr val="0070C0"/>
                </a:solidFill>
                <a:latin typeface="Arial" pitchFamily="34" charset="0"/>
                <a:cs typeface="Arial" pitchFamily="34" charset="0"/>
              </a:rPr>
              <a:t>If you fail to reject </a:t>
            </a:r>
            <a:r>
              <a:rPr lang="en-US" sz="2500" b="1" i="1" dirty="0" smtClean="0">
                <a:solidFill>
                  <a:srgbClr val="0070C0"/>
                </a:solidFill>
                <a:latin typeface="Arial" pitchFamily="34" charset="0"/>
                <a:cs typeface="Arial" pitchFamily="34" charset="0"/>
              </a:rPr>
              <a:t>H</a:t>
            </a:r>
            <a:r>
              <a:rPr lang="en-US" sz="2500" b="1" baseline="-25000" dirty="0" smtClean="0">
                <a:solidFill>
                  <a:srgbClr val="0070C0"/>
                </a:solidFill>
                <a:latin typeface="Arial" pitchFamily="34" charset="0"/>
                <a:cs typeface="Arial" pitchFamily="34" charset="0"/>
              </a:rPr>
              <a:t>0</a:t>
            </a:r>
            <a:r>
              <a:rPr lang="en-US" sz="2500" b="1" dirty="0" smtClean="0">
                <a:solidFill>
                  <a:srgbClr val="0070C0"/>
                </a:solidFill>
                <a:latin typeface="Arial" pitchFamily="34" charset="0"/>
                <a:cs typeface="Arial" pitchFamily="34" charset="0"/>
              </a:rPr>
              <a:t>, you should conclude “there is </a:t>
            </a:r>
            <a:r>
              <a:rPr lang="en-US" sz="2500" b="1" i="1" dirty="0" smtClean="0">
                <a:solidFill>
                  <a:srgbClr val="0070C0"/>
                </a:solidFill>
                <a:latin typeface="Arial" pitchFamily="34" charset="0"/>
                <a:cs typeface="Arial" pitchFamily="34" charset="0"/>
              </a:rPr>
              <a:t>not</a:t>
            </a:r>
            <a:r>
              <a:rPr lang="en-US" sz="2500" b="1" dirty="0" smtClean="0">
                <a:solidFill>
                  <a:srgbClr val="0070C0"/>
                </a:solidFill>
                <a:latin typeface="Arial" pitchFamily="34" charset="0"/>
                <a:cs typeface="Arial" pitchFamily="34" charset="0"/>
              </a:rPr>
              <a:t> sufficient evidence to indicate that the manufacturer’s claim is false</a:t>
            </a:r>
            <a:r>
              <a:rPr lang="en-US" sz="2500" b="1" dirty="0" smtClean="0">
                <a:solidFill>
                  <a:srgbClr val="0070C0"/>
                </a:solidFill>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654276">
            <a:off x="428596" y="2214554"/>
            <a:ext cx="8229600" cy="1143000"/>
          </a:xfrm>
        </p:spPr>
        <p:style>
          <a:lnRef idx="1">
            <a:schemeClr val="accent3"/>
          </a:lnRef>
          <a:fillRef idx="2">
            <a:schemeClr val="accent3"/>
          </a:fillRef>
          <a:effectRef idx="1">
            <a:schemeClr val="accent3"/>
          </a:effectRef>
          <a:fontRef idx="minor">
            <a:schemeClr val="dk1"/>
          </a:fontRef>
        </p:style>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88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itchFamily="34" charset="0"/>
                <a:cs typeface="Arial" pitchFamily="34" charset="0"/>
              </a:rPr>
              <a:t>Thank You</a:t>
            </a:r>
            <a:endParaRPr lang="en-IN" sz="88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571472" y="1"/>
            <a:ext cx="7772400" cy="857231"/>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rgbClr val="C00000"/>
                </a:solidFill>
                <a:effectLst/>
                <a:uLnTx/>
                <a:uFillTx/>
                <a:latin typeface="Arial" pitchFamily="34" charset="0"/>
                <a:ea typeface="Times New Roman" pitchFamily="18" charset="0"/>
                <a:cs typeface="Arial" pitchFamily="34" charset="0"/>
              </a:rPr>
              <a:t>Testing of Hypothesis</a:t>
            </a:r>
            <a:endParaRPr kumimoji="0" lang="en-IN" sz="4400" b="0" i="0" u="none" strike="noStrike" kern="1200" cap="none" spc="0" normalizeH="0" baseline="0" noProof="0" dirty="0">
              <a:ln>
                <a:noFill/>
              </a:ln>
              <a:solidFill>
                <a:srgbClr val="C00000"/>
              </a:solidFill>
              <a:effectLst/>
              <a:uLnTx/>
              <a:uFillTx/>
              <a:latin typeface="+mj-lt"/>
              <a:ea typeface="+mj-ea"/>
              <a:cs typeface="+mj-cs"/>
            </a:endParaRPr>
          </a:p>
        </p:txBody>
      </p:sp>
      <p:sp>
        <p:nvSpPr>
          <p:cNvPr id="9" name="Rectangle 1"/>
          <p:cNvSpPr txBox="1">
            <a:spLocks noChangeArrowheads="1"/>
          </p:cNvSpPr>
          <p:nvPr/>
        </p:nvSpPr>
        <p:spPr bwMode="auto">
          <a:xfrm>
            <a:off x="285720" y="1285860"/>
            <a:ext cx="8501122" cy="5644622"/>
          </a:xfrm>
          <a:prstGeom prst="rect">
            <a:avLst/>
          </a:prstGeom>
          <a:noFill/>
          <a:ln w="9525">
            <a:noFill/>
            <a:miter lim="800000"/>
            <a:headEnd/>
            <a:tailEnd/>
          </a:ln>
          <a:effectLst/>
        </p:spPr>
        <p:txBody>
          <a:bodyPr vert="horz" wrap="square" lIns="91440" tIns="45720" rIns="91440" bIns="45720" numCol="1" rtlCol="0"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sz="2200" b="1" i="0" u="sng" strike="noStrike" kern="1200" cap="none" spc="0" normalizeH="0" baseline="0" noProof="0" dirty="0" smtClean="0">
                <a:ln>
                  <a:noFill/>
                </a:ln>
                <a:solidFill>
                  <a:srgbClr val="C00000"/>
                </a:solidFill>
                <a:effectLst/>
                <a:uLnTx/>
                <a:uFillTx/>
                <a:latin typeface="Arial" pitchFamily="34" charset="0"/>
                <a:ea typeface="Times New Roman" pitchFamily="18" charset="0"/>
                <a:cs typeface="Arial" pitchFamily="34" charset="0"/>
              </a:rPr>
              <a:t>Testing of Hypothesis</a:t>
            </a:r>
            <a:r>
              <a:rPr kumimoji="0" lang="en-US" sz="2200" b="1" i="0" u="none" strike="noStrike" kern="1200" cap="none" spc="0" normalizeH="0" baseline="0" noProof="0" dirty="0" smtClean="0">
                <a:ln>
                  <a:noFill/>
                </a:ln>
                <a:solidFill>
                  <a:srgbClr val="C00000"/>
                </a:solidFill>
                <a:effectLst/>
                <a:uLnTx/>
                <a:uFillTx/>
                <a:latin typeface="Arial" pitchFamily="34" charset="0"/>
                <a:ea typeface="Times New Roman" pitchFamily="18" charset="0"/>
                <a:cs typeface="Arial" pitchFamily="34" charset="0"/>
              </a:rPr>
              <a:t>: </a:t>
            </a:r>
            <a:endParaRPr kumimoji="0" lang="en-US" sz="2200" b="1" i="0" u="none" strike="noStrike" kern="1200" cap="none" spc="0" normalizeH="0" baseline="0" noProof="0" dirty="0" smtClean="0">
              <a:ln>
                <a:noFill/>
              </a:ln>
              <a:solidFill>
                <a:srgbClr val="C00000"/>
              </a:solidFill>
              <a:effectLst/>
              <a:uLnTx/>
              <a:uFillTx/>
              <a:latin typeface="Arial" pitchFamily="34" charset="0"/>
              <a:ea typeface="+mn-ea"/>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sz="2200" b="1" i="0" u="none" strike="noStrike" kern="1200" cap="none" spc="0" normalizeH="0" baseline="0" noProof="0" dirty="0" smtClean="0">
                <a:ln>
                  <a:noFill/>
                </a:ln>
                <a:solidFill>
                  <a:schemeClr val="tx1"/>
                </a:solidFill>
                <a:effectLst/>
                <a:uLnTx/>
                <a:uFillTx/>
                <a:latin typeface="Arial" pitchFamily="34" charset="0"/>
                <a:ea typeface="Times New Roman" pitchFamily="18" charset="0"/>
                <a:cs typeface="Arial" pitchFamily="34" charset="0"/>
              </a:rPr>
              <a:t>	In hypothesis testing, we decide whether to accept or reject a particular value of a set, of particular values of a parameter or those of several parameters. It is seen that, although the exact value of a parameter may be unknown, there is often same idea about the true value. The data collected from samples helps us in rejecting or accepting our hypothesis. In other words, in dealing with problems of hypothesis testing, we try to arrive at a right decision about a pre-stated hypothesis.</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sz="2200" b="1" i="0" u="none" strike="noStrike" kern="1200" cap="none" spc="0" normalizeH="0" baseline="0" noProof="0" dirty="0" smtClean="0">
              <a:ln>
                <a:noFill/>
              </a:ln>
              <a:solidFill>
                <a:schemeClr val="tx1"/>
              </a:solidFill>
              <a:effectLst/>
              <a:uLnTx/>
              <a:uFillTx/>
              <a:latin typeface="Arial" pitchFamily="34" charset="0"/>
              <a:ea typeface="Times New Roman" pitchFamily="18" charset="0"/>
              <a:cs typeface="Arial" pitchFamily="34" charset="0"/>
            </a:endParaRPr>
          </a:p>
          <a:p>
            <a:pPr marL="342900" marR="0" lvl="0" indent="-342900" algn="just" defTabSz="914400" rtl="0" eaLnBrk="1" fontAlgn="auto" latinLnBrk="0" hangingPunct="1">
              <a:lnSpc>
                <a:spcPct val="100000"/>
              </a:lnSpc>
              <a:spcBef>
                <a:spcPct val="20000"/>
              </a:spcBef>
              <a:spcAft>
                <a:spcPts val="0"/>
              </a:spcAft>
              <a:buClrTx/>
              <a:buSzTx/>
              <a:tabLst/>
              <a:defRPr/>
            </a:pPr>
            <a:r>
              <a:rPr kumimoji="0" lang="en-US" sz="2200" b="1" i="0" u="sng" strike="noStrike" kern="1200" cap="none" spc="0" normalizeH="0" baseline="0" noProof="0" dirty="0" smtClean="0">
                <a:ln>
                  <a:noFill/>
                </a:ln>
                <a:solidFill>
                  <a:srgbClr val="C00000"/>
                </a:solidFill>
                <a:effectLst/>
                <a:uLnTx/>
                <a:uFillTx/>
                <a:latin typeface="Arial" pitchFamily="34" charset="0"/>
                <a:ea typeface="+mn-ea"/>
                <a:cs typeface="Arial" pitchFamily="34" charset="0"/>
              </a:rPr>
              <a:t>Definition</a:t>
            </a:r>
            <a:r>
              <a:rPr kumimoji="0" lang="en-US" sz="2200" b="1" i="0" u="none" strike="noStrike" kern="1200" cap="none" spc="0" normalizeH="0" baseline="0" noProof="0" dirty="0" smtClean="0">
                <a:ln>
                  <a:noFill/>
                </a:ln>
                <a:solidFill>
                  <a:srgbClr val="C00000"/>
                </a:solidFill>
                <a:effectLst/>
                <a:uLnTx/>
                <a:uFillTx/>
                <a:latin typeface="Arial" pitchFamily="34" charset="0"/>
                <a:ea typeface="+mn-ea"/>
                <a:cs typeface="Arial" pitchFamily="34" charset="0"/>
              </a:rPr>
              <a:t>: </a:t>
            </a:r>
            <a:endParaRPr kumimoji="0" lang="en-IN" sz="2200" b="1" i="0" u="none" strike="noStrike" kern="1200" cap="none" spc="0" normalizeH="0" baseline="0" noProof="0" dirty="0" smtClean="0">
              <a:ln>
                <a:noFill/>
              </a:ln>
              <a:solidFill>
                <a:srgbClr val="C00000"/>
              </a:solidFill>
              <a:effectLst/>
              <a:uLnTx/>
              <a:uFillTx/>
              <a:latin typeface="Arial" pitchFamily="34" charset="0"/>
              <a:ea typeface="+mn-ea"/>
              <a:cs typeface="Arial" pitchFamily="34" charset="0"/>
            </a:endParaRPr>
          </a:p>
          <a:p>
            <a:pPr marR="0" lvl="0" algn="just" defTabSz="914400" rtl="0" eaLnBrk="1" fontAlgn="auto" latinLnBrk="0" hangingPunct="1">
              <a:lnSpc>
                <a:spcPct val="100000"/>
              </a:lnSpc>
              <a:spcBef>
                <a:spcPct val="20000"/>
              </a:spcBef>
              <a:spcAft>
                <a:spcPts val="0"/>
              </a:spcAft>
              <a:buClrTx/>
              <a:buSzTx/>
              <a:tabLst/>
              <a:defRPr/>
            </a:pPr>
            <a:r>
              <a:rPr kumimoji="0" lang="en-US" sz="2200" b="1"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	A test of a statistical hypothesis is a two action decision</a:t>
            </a:r>
            <a:r>
              <a:rPr kumimoji="0" lang="en-US" sz="2200" b="1" i="0" u="none" strike="noStrike" kern="1200" cap="none" spc="0" normalizeH="0" noProof="0" dirty="0" smtClean="0">
                <a:ln>
                  <a:noFill/>
                </a:ln>
                <a:solidFill>
                  <a:schemeClr val="tx1"/>
                </a:solidFill>
                <a:effectLst/>
                <a:uLnTx/>
                <a:uFillTx/>
                <a:latin typeface="Arial" pitchFamily="34" charset="0"/>
                <a:ea typeface="+mn-ea"/>
                <a:cs typeface="Arial" pitchFamily="34" charset="0"/>
              </a:rPr>
              <a:t> </a:t>
            </a:r>
            <a:r>
              <a:rPr kumimoji="0" lang="en-US" sz="2200" b="1"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problem after the experimental sample values have been obtained, the two–actions being the acceptance or rejection of the hypothesis. </a:t>
            </a:r>
            <a:endParaRPr kumimoji="0" lang="en-IN" sz="2200" b="1"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214282" y="214290"/>
            <a:ext cx="8715436" cy="6643710"/>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100000"/>
              </a:lnSpc>
              <a:spcBef>
                <a:spcPct val="20000"/>
              </a:spcBef>
              <a:spcAft>
                <a:spcPts val="0"/>
              </a:spcAft>
              <a:buClrTx/>
              <a:buSzTx/>
              <a:tabLst/>
              <a:defRPr/>
            </a:pPr>
            <a:r>
              <a:rPr kumimoji="0" lang="en-US" sz="2400" b="1" i="0" u="sng" strike="noStrike" kern="1200" cap="none" spc="0" normalizeH="0" baseline="0" noProof="0" dirty="0" smtClean="0">
                <a:ln>
                  <a:noFill/>
                </a:ln>
                <a:solidFill>
                  <a:srgbClr val="C00000"/>
                </a:solidFill>
                <a:effectLst/>
                <a:uLnTx/>
                <a:uFillTx/>
                <a:latin typeface="Arial" pitchFamily="34" charset="0"/>
                <a:cs typeface="Arial" pitchFamily="34" charset="0"/>
              </a:rPr>
              <a:t>Statistical Hypothesis</a:t>
            </a:r>
            <a:r>
              <a:rPr kumimoji="0" lang="en-US" sz="2400" b="1" i="0" u="none" strike="noStrike" kern="1200" cap="none" spc="0" normalizeH="0" baseline="0" noProof="0" dirty="0" smtClean="0">
                <a:ln>
                  <a:noFill/>
                </a:ln>
                <a:solidFill>
                  <a:srgbClr val="C00000"/>
                </a:solidFill>
                <a:effectLst/>
                <a:uLnTx/>
                <a:uFillTx/>
                <a:latin typeface="Arial" pitchFamily="34" charset="0"/>
                <a:cs typeface="Arial" pitchFamily="34" charset="0"/>
              </a:rPr>
              <a:t>: </a:t>
            </a:r>
          </a:p>
          <a:p>
            <a:pPr marL="342900" marR="0" lvl="0" indent="-342900" algn="just" defTabSz="914400" rtl="0" eaLnBrk="1" fontAlgn="auto" latinLnBrk="0" hangingPunct="1">
              <a:lnSpc>
                <a:spcPct val="100000"/>
              </a:lnSpc>
              <a:spcBef>
                <a:spcPct val="20000"/>
              </a:spcBef>
              <a:spcAft>
                <a:spcPts val="0"/>
              </a:spcAft>
              <a:buClrTx/>
              <a:buSzTx/>
              <a:tabLst/>
              <a:defRPr/>
            </a:pPr>
            <a:endParaRPr kumimoji="0" lang="en-IN" sz="1600" b="1" i="0" u="none" strike="noStrike" kern="1200" cap="none" spc="0" normalizeH="0" baseline="0" noProof="0" dirty="0" smtClean="0">
              <a:ln>
                <a:noFill/>
              </a:ln>
              <a:solidFill>
                <a:srgbClr val="C00000"/>
              </a:solidFill>
              <a:effectLst/>
              <a:uLnTx/>
              <a:uFillTx/>
              <a:latin typeface="Arial" pitchFamily="34" charset="0"/>
              <a:cs typeface="Arial" pitchFamily="34" charset="0"/>
            </a:endParaRPr>
          </a:p>
          <a:p>
            <a:pPr marL="342900" indent="-342900" algn="just">
              <a:spcBef>
                <a:spcPct val="20000"/>
              </a:spcBef>
            </a:pPr>
            <a:r>
              <a:rPr lang="en-US" sz="2000" b="1" dirty="0" smtClean="0">
                <a:latin typeface="Arial" pitchFamily="34" charset="0"/>
                <a:cs typeface="Arial" pitchFamily="34" charset="0"/>
              </a:rPr>
              <a:t>If </a:t>
            </a:r>
            <a:r>
              <a:rPr lang="en-US" sz="2000" b="1" dirty="0" smtClean="0">
                <a:latin typeface="Arial" pitchFamily="34" charset="0"/>
                <a:cs typeface="Arial" pitchFamily="34" charset="0"/>
              </a:rPr>
              <a:t>the hypothesis is stated in terms of population parameters (such as mean and variance), the hypothesis is called statistical </a:t>
            </a:r>
            <a:r>
              <a:rPr lang="en-US" sz="2000" b="1" dirty="0" smtClean="0">
                <a:latin typeface="Arial" pitchFamily="34" charset="0"/>
                <a:cs typeface="Arial" pitchFamily="34" charset="0"/>
              </a:rPr>
              <a:t>hypothesis.</a:t>
            </a:r>
          </a:p>
          <a:p>
            <a:pPr marL="342900" indent="-342900" algn="just">
              <a:spcBef>
                <a:spcPct val="20000"/>
              </a:spcBef>
            </a:pPr>
            <a:endParaRPr kumimoji="0" lang="en-US" sz="2000" b="1" i="1" u="none" strike="noStrike" kern="1200" cap="none" spc="0" normalizeH="0" baseline="0" noProof="0" dirty="0" smtClean="0">
              <a:ln>
                <a:noFill/>
              </a:ln>
              <a:effectLst/>
              <a:uLnTx/>
              <a:uFillTx/>
              <a:latin typeface="Arial" pitchFamily="34" charset="0"/>
              <a:cs typeface="Arial" pitchFamily="34" charset="0"/>
            </a:endParaRPr>
          </a:p>
          <a:p>
            <a:pPr marL="342900" indent="-342900" algn="just">
              <a:spcBef>
                <a:spcPct val="20000"/>
              </a:spcBef>
            </a:pPr>
            <a:r>
              <a:rPr kumimoji="0" lang="en-US" sz="2000" b="1" i="1" u="none" strike="noStrike" kern="1200" cap="none" spc="0" normalizeH="0" baseline="0" noProof="0" dirty="0" smtClean="0">
                <a:ln>
                  <a:noFill/>
                </a:ln>
                <a:effectLst/>
                <a:uLnTx/>
                <a:uFillTx/>
                <a:latin typeface="Arial" pitchFamily="34" charset="0"/>
                <a:cs typeface="Arial" pitchFamily="34" charset="0"/>
              </a:rPr>
              <a:t>Example:</a:t>
            </a:r>
            <a:r>
              <a:rPr kumimoji="0" lang="en-US" sz="2000" b="1" i="0" u="none" strike="noStrike" kern="1200" cap="none" spc="0" normalizeH="0" baseline="0" noProof="0" dirty="0" smtClean="0">
                <a:ln>
                  <a:noFill/>
                </a:ln>
                <a:effectLst/>
                <a:uLnTx/>
                <a:uFillTx/>
                <a:latin typeface="Arial" pitchFamily="34" charset="0"/>
                <a:cs typeface="Arial" pitchFamily="34" charset="0"/>
              </a:rPr>
              <a:t> </a:t>
            </a:r>
            <a:r>
              <a:rPr lang="en-US" sz="2000" b="1" dirty="0" smtClean="0">
                <a:latin typeface="Arial" pitchFamily="34" charset="0"/>
                <a:cs typeface="Arial" pitchFamily="34" charset="0"/>
              </a:rPr>
              <a:t>To determine whether the wages of men and women are </a:t>
            </a:r>
            <a:r>
              <a:rPr lang="en-US" sz="2000" b="1" dirty="0" smtClean="0">
                <a:latin typeface="Arial" pitchFamily="34" charset="0"/>
                <a:cs typeface="Arial" pitchFamily="34" charset="0"/>
              </a:rPr>
              <a:t>	    	     equal.</a:t>
            </a:r>
          </a:p>
          <a:p>
            <a:pPr marL="342900" lvl="0" indent="-342900" algn="just">
              <a:spcBef>
                <a:spcPct val="20000"/>
              </a:spcBef>
            </a:pPr>
            <a:r>
              <a:rPr lang="en-US" sz="2000" b="1" dirty="0" smtClean="0">
                <a:latin typeface="Arial" pitchFamily="34" charset="0"/>
                <a:cs typeface="Arial" pitchFamily="34" charset="0"/>
              </a:rPr>
              <a:t>		      A </a:t>
            </a:r>
            <a:r>
              <a:rPr lang="en-US" sz="2000" b="1" dirty="0" smtClean="0">
                <a:latin typeface="Arial" pitchFamily="34" charset="0"/>
                <a:cs typeface="Arial" pitchFamily="34" charset="0"/>
              </a:rPr>
              <a:t>product in the market is of standard quality</a:t>
            </a:r>
            <a:r>
              <a:rPr lang="en-US" sz="2000" b="1" dirty="0" smtClean="0">
                <a:latin typeface="Arial" pitchFamily="34" charset="0"/>
                <a:cs typeface="Arial" pitchFamily="34" charset="0"/>
              </a:rPr>
              <a:t>.</a:t>
            </a:r>
          </a:p>
          <a:p>
            <a:pPr marL="342900" lvl="0" indent="-342900" algn="just">
              <a:spcBef>
                <a:spcPct val="20000"/>
              </a:spcBef>
            </a:pPr>
            <a:r>
              <a:rPr lang="en-US" sz="2000" b="1" dirty="0" smtClean="0">
                <a:latin typeface="Arial" pitchFamily="34" charset="0"/>
                <a:cs typeface="Arial" pitchFamily="34" charset="0"/>
              </a:rPr>
              <a:t>		     Whether </a:t>
            </a:r>
            <a:r>
              <a:rPr lang="en-US" sz="2000" b="1" dirty="0" smtClean="0">
                <a:latin typeface="Arial" pitchFamily="34" charset="0"/>
                <a:cs typeface="Arial" pitchFamily="34" charset="0"/>
              </a:rPr>
              <a:t>a particular medicine is effective to cure a disease.</a:t>
            </a:r>
            <a:endParaRPr kumimoji="0" lang="en-US" sz="2000" b="1" i="0" u="none" strike="noStrike" kern="1200" cap="none" spc="0" normalizeH="0" baseline="0" noProof="0" dirty="0" smtClean="0">
              <a:ln>
                <a:noFill/>
              </a:ln>
              <a:effectLst/>
              <a:uLnTx/>
              <a:uFillTx/>
              <a:latin typeface="Arial" pitchFamily="34" charset="0"/>
              <a:cs typeface="Arial" pitchFamily="34"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IN" sz="2000" b="1" i="0" u="none" strike="noStrike" kern="1200" cap="none" spc="0" normalizeH="0" baseline="0" noProof="0" dirty="0" smtClean="0">
              <a:ln>
                <a:noFill/>
              </a:ln>
              <a:effectLst/>
              <a:uLnTx/>
              <a:uFillTx/>
              <a:latin typeface="Arial" pitchFamily="34" charset="0"/>
              <a:cs typeface="Arial" pitchFamily="34" charset="0"/>
            </a:endParaRPr>
          </a:p>
          <a:p>
            <a:pPr marL="342900" lvl="0" indent="-342900" algn="just">
              <a:spcBef>
                <a:spcPct val="20000"/>
              </a:spcBef>
            </a:pPr>
            <a:r>
              <a:rPr lang="en-US" sz="2400" b="1" u="sng" dirty="0" smtClean="0">
                <a:solidFill>
                  <a:srgbClr val="C00000"/>
                </a:solidFill>
                <a:latin typeface="Arial" pitchFamily="34" charset="0"/>
                <a:cs typeface="Arial" pitchFamily="34" charset="0"/>
              </a:rPr>
              <a:t>Parametric </a:t>
            </a:r>
            <a:r>
              <a:rPr lang="en-US" sz="2400" b="1" u="sng" dirty="0" smtClean="0">
                <a:solidFill>
                  <a:srgbClr val="C00000"/>
                </a:solidFill>
                <a:latin typeface="Arial" pitchFamily="34" charset="0"/>
                <a:cs typeface="Arial" pitchFamily="34" charset="0"/>
              </a:rPr>
              <a:t>Hypothesis</a:t>
            </a:r>
            <a:r>
              <a:rPr lang="en-US" sz="2400" b="1" dirty="0" smtClean="0">
                <a:solidFill>
                  <a:srgbClr val="C00000"/>
                </a:solidFill>
                <a:latin typeface="Arial" pitchFamily="34" charset="0"/>
                <a:cs typeface="Arial" pitchFamily="34" charset="0"/>
              </a:rPr>
              <a:t>: </a:t>
            </a:r>
            <a:endParaRPr lang="en-US" sz="2400" b="1" dirty="0" smtClean="0">
              <a:solidFill>
                <a:srgbClr val="C00000"/>
              </a:solidFill>
              <a:latin typeface="Arial" pitchFamily="34" charset="0"/>
              <a:cs typeface="Arial" pitchFamily="34" charset="0"/>
            </a:endParaRPr>
          </a:p>
          <a:p>
            <a:pPr marL="342900" lvl="0" indent="-342900" algn="just">
              <a:spcBef>
                <a:spcPct val="20000"/>
              </a:spcBef>
            </a:pPr>
            <a:endParaRPr lang="en-IN" sz="1600" b="1" dirty="0" smtClean="0">
              <a:latin typeface="Arial" pitchFamily="34" charset="0"/>
              <a:cs typeface="Arial" pitchFamily="34" charset="0"/>
            </a:endParaRPr>
          </a:p>
          <a:p>
            <a:pPr marL="342900" lvl="0" indent="-342900" algn="just">
              <a:spcBef>
                <a:spcPct val="20000"/>
              </a:spcBef>
            </a:pPr>
            <a:r>
              <a:rPr kumimoji="0" lang="en-US" sz="2000" b="1" i="0" u="none" strike="noStrike" kern="1200" cap="none" spc="0" normalizeH="0" baseline="0" noProof="0" dirty="0" smtClean="0">
                <a:ln>
                  <a:noFill/>
                </a:ln>
                <a:effectLst/>
                <a:uLnTx/>
                <a:uFillTx/>
                <a:latin typeface="Arial" pitchFamily="34" charset="0"/>
                <a:cs typeface="Arial" pitchFamily="34" charset="0"/>
              </a:rPr>
              <a:t>A statistical hypothesis which refers only the value of unknown</a:t>
            </a:r>
            <a:r>
              <a:rPr kumimoji="0" lang="en-US" sz="2000" b="1" i="0" u="none" strike="noStrike" kern="1200" cap="none" spc="0" normalizeH="0" noProof="0" dirty="0" smtClean="0">
                <a:ln>
                  <a:noFill/>
                </a:ln>
                <a:effectLst/>
                <a:uLnTx/>
                <a:uFillTx/>
                <a:latin typeface="Arial" pitchFamily="34" charset="0"/>
                <a:cs typeface="Arial" pitchFamily="34" charset="0"/>
              </a:rPr>
              <a:t> </a:t>
            </a:r>
            <a:r>
              <a:rPr kumimoji="0" lang="en-US" sz="2000" b="1" i="0" u="none" strike="noStrike" kern="1200" cap="none" spc="0" normalizeH="0" baseline="0" noProof="0" dirty="0" smtClean="0">
                <a:ln>
                  <a:noFill/>
                </a:ln>
                <a:effectLst/>
                <a:uLnTx/>
                <a:uFillTx/>
                <a:latin typeface="Arial" pitchFamily="34" charset="0"/>
                <a:cs typeface="Arial" pitchFamily="34" charset="0"/>
              </a:rPr>
              <a:t>parameters of probability Distribution whose form is known is called a parametric hypothesis.</a:t>
            </a:r>
          </a:p>
          <a:p>
            <a:pPr marL="342900" lvl="0" indent="-342900" algn="just">
              <a:spcBef>
                <a:spcPct val="20000"/>
              </a:spcBef>
            </a:pPr>
            <a:endParaRPr lang="en-US" sz="2000" b="1" dirty="0" smtClean="0">
              <a:latin typeface="Arial" pitchFamily="34" charset="0"/>
              <a:cs typeface="Arial" pitchFamily="34" charset="0"/>
            </a:endParaRPr>
          </a:p>
          <a:p>
            <a:pPr marL="342900" lvl="0" indent="-342900" algn="just">
              <a:spcBef>
                <a:spcPct val="20000"/>
              </a:spcBef>
            </a:pPr>
            <a:r>
              <a:rPr kumimoji="0" lang="en-US" sz="2000" b="1" i="1" u="none" strike="noStrike" kern="1200" cap="none" spc="0" normalizeH="0" baseline="0" noProof="0" dirty="0" smtClean="0">
                <a:ln>
                  <a:noFill/>
                </a:ln>
                <a:effectLst/>
                <a:uLnTx/>
                <a:uFillTx/>
                <a:latin typeface="Arial" pitchFamily="34" charset="0"/>
                <a:cs typeface="Arial" pitchFamily="34" charset="0"/>
              </a:rPr>
              <a:t>Example:   if</a:t>
            </a:r>
            <a:r>
              <a:rPr kumimoji="0" lang="en-US" sz="2000" b="1" i="1" u="none" strike="noStrike" kern="1200" cap="none" spc="0" normalizeH="0" noProof="0" dirty="0" smtClean="0">
                <a:ln>
                  <a:noFill/>
                </a:ln>
                <a:effectLst/>
                <a:uLnTx/>
                <a:uFillTx/>
                <a:latin typeface="Arial" pitchFamily="34" charset="0"/>
                <a:cs typeface="Arial" pitchFamily="34" charset="0"/>
              </a:rPr>
              <a:t>                   then           </a:t>
            </a:r>
          </a:p>
          <a:p>
            <a:pPr marL="342900" lvl="0" indent="-342900" algn="just">
              <a:spcBef>
                <a:spcPct val="20000"/>
              </a:spcBef>
            </a:pPr>
            <a:r>
              <a:rPr lang="en-US" sz="2000" b="1" i="1" dirty="0" smtClean="0">
                <a:latin typeface="Arial" pitchFamily="34" charset="0"/>
                <a:cs typeface="Arial" pitchFamily="34" charset="0"/>
              </a:rPr>
              <a:t>	</a:t>
            </a:r>
            <a:r>
              <a:rPr lang="en-US" sz="2000" b="1" i="1" dirty="0" smtClean="0">
                <a:latin typeface="Arial" pitchFamily="34" charset="0"/>
                <a:cs typeface="Arial" pitchFamily="34" charset="0"/>
              </a:rPr>
              <a:t>					       </a:t>
            </a:r>
            <a:r>
              <a:rPr kumimoji="0" lang="en-US" sz="2000" b="1" i="1" u="none" strike="noStrike" kern="1200" cap="none" spc="0" normalizeH="0" noProof="0" dirty="0" smtClean="0">
                <a:ln>
                  <a:noFill/>
                </a:ln>
                <a:effectLst/>
                <a:uLnTx/>
                <a:uFillTx/>
                <a:latin typeface="Arial" pitchFamily="34" charset="0"/>
                <a:cs typeface="Arial" pitchFamily="34" charset="0"/>
              </a:rPr>
              <a:t> </a:t>
            </a:r>
            <a:r>
              <a:rPr kumimoji="0" lang="en-US" sz="2000" b="1" i="1" u="none" strike="noStrike" kern="1200" cap="none" spc="0" normalizeH="0" baseline="0" noProof="0" dirty="0" smtClean="0">
                <a:ln>
                  <a:noFill/>
                </a:ln>
                <a:effectLst/>
                <a:uLnTx/>
                <a:uFillTx/>
                <a:latin typeface="Arial" pitchFamily="34" charset="0"/>
                <a:cs typeface="Arial" pitchFamily="34" charset="0"/>
              </a:rPr>
              <a:t>is a parametric hypothesis</a:t>
            </a:r>
            <a:endParaRPr kumimoji="0" lang="en-IN" sz="2000" b="1" i="0" u="none" strike="noStrike" kern="1200" cap="none" spc="0" normalizeH="0" baseline="0" noProof="0" dirty="0">
              <a:ln>
                <a:noFill/>
              </a:ln>
              <a:effectLst/>
              <a:uLnTx/>
              <a:uFillTx/>
              <a:latin typeface="Arial" pitchFamily="34" charset="0"/>
              <a:cs typeface="Arial" pitchFamily="34" charset="0"/>
            </a:endParaRPr>
          </a:p>
        </p:txBody>
      </p:sp>
      <p:sp>
        <p:nvSpPr>
          <p:cNvPr id="634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63491" name="Object 3"/>
          <p:cNvGraphicFramePr>
            <a:graphicFrameLocks noChangeAspect="1"/>
          </p:cNvGraphicFramePr>
          <p:nvPr/>
        </p:nvGraphicFramePr>
        <p:xfrm>
          <a:off x="1857356" y="5840032"/>
          <a:ext cx="1214446" cy="303612"/>
        </p:xfrm>
        <a:graphic>
          <a:graphicData uri="http://schemas.openxmlformats.org/presentationml/2006/ole">
            <p:oleObj spid="_x0000_s63491" name="Equation" r:id="rId3" imgW="927000" imgH="228600" progId="Equation.3">
              <p:embed/>
            </p:oleObj>
          </a:graphicData>
        </a:graphic>
      </p:graphicFrame>
      <p:sp>
        <p:nvSpPr>
          <p:cNvPr id="6349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63493" name="Object 5"/>
          <p:cNvGraphicFramePr>
            <a:graphicFrameLocks noChangeAspect="1"/>
          </p:cNvGraphicFramePr>
          <p:nvPr/>
        </p:nvGraphicFramePr>
        <p:xfrm>
          <a:off x="2754945" y="6286520"/>
          <a:ext cx="2482213" cy="357190"/>
        </p:xfrm>
        <a:graphic>
          <a:graphicData uri="http://schemas.openxmlformats.org/presentationml/2006/ole">
            <p:oleObj spid="_x0000_s63493" name="Equation" r:id="rId4" imgW="1523880" imgH="215640" progId="Equation.3">
              <p:embed/>
            </p:oleObj>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682625" y="168260"/>
            <a:ext cx="7772400" cy="1117600"/>
          </a:xfrm>
          <a:prstGeom prst="rect">
            <a:avLst/>
          </a:prstGeom>
          <a:noFill/>
          <a:ln/>
        </p:spPr>
        <p:txBody>
          <a:bodyPr vert="horz" lIns="90488" tIns="44450" rIns="90488" bIns="4445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rgbClr val="C00000"/>
                </a:solidFill>
                <a:effectLst/>
                <a:uLnTx/>
                <a:uFillTx/>
                <a:latin typeface="Arial" pitchFamily="34" charset="0"/>
                <a:ea typeface="+mj-ea"/>
                <a:cs typeface="Arial" pitchFamily="34" charset="0"/>
              </a:rPr>
              <a:t>Null Hypothesis: </a:t>
            </a:r>
            <a:r>
              <a:rPr kumimoji="0" lang="en-US" sz="4400" b="1" i="1" u="none" strike="noStrike" kern="1200" cap="none" spc="0" normalizeH="0" baseline="0" noProof="0" dirty="0" smtClean="0">
                <a:ln>
                  <a:noFill/>
                </a:ln>
                <a:solidFill>
                  <a:srgbClr val="C00000"/>
                </a:solidFill>
                <a:effectLst/>
                <a:uLnTx/>
                <a:uFillTx/>
                <a:latin typeface="Arial" pitchFamily="34" charset="0"/>
                <a:ea typeface="+mj-ea"/>
                <a:cs typeface="Arial" pitchFamily="34" charset="0"/>
              </a:rPr>
              <a:t>H</a:t>
            </a:r>
            <a:r>
              <a:rPr kumimoji="0" lang="en-US" sz="4400" b="1" i="0" u="none" strike="noStrike" kern="1200" cap="none" spc="0" normalizeH="0" baseline="-25000" noProof="0" dirty="0" smtClean="0">
                <a:ln>
                  <a:noFill/>
                </a:ln>
                <a:solidFill>
                  <a:srgbClr val="C00000"/>
                </a:solidFill>
                <a:effectLst/>
                <a:uLnTx/>
                <a:uFillTx/>
                <a:latin typeface="Arial" pitchFamily="34" charset="0"/>
                <a:ea typeface="+mj-ea"/>
                <a:cs typeface="Arial" pitchFamily="34" charset="0"/>
              </a:rPr>
              <a:t>0</a:t>
            </a:r>
            <a:endParaRPr kumimoji="0" lang="en-US" sz="4400" b="1" i="0" u="none" strike="noStrike" kern="1200" cap="none" spc="0" normalizeH="0" baseline="-25000" noProof="0" dirty="0">
              <a:ln>
                <a:noFill/>
              </a:ln>
              <a:solidFill>
                <a:srgbClr val="C00000"/>
              </a:solidFill>
              <a:effectLst/>
              <a:uLnTx/>
              <a:uFillTx/>
              <a:latin typeface="Arial" pitchFamily="34" charset="0"/>
              <a:ea typeface="+mj-ea"/>
              <a:cs typeface="Arial" pitchFamily="34" charset="0"/>
            </a:endParaRPr>
          </a:p>
        </p:txBody>
      </p:sp>
      <p:sp>
        <p:nvSpPr>
          <p:cNvPr id="5" name="Rectangle 3"/>
          <p:cNvSpPr txBox="1">
            <a:spLocks noChangeArrowheads="1"/>
          </p:cNvSpPr>
          <p:nvPr/>
        </p:nvSpPr>
        <p:spPr bwMode="auto">
          <a:xfrm>
            <a:off x="285721" y="1879600"/>
            <a:ext cx="8688418" cy="4692672"/>
          </a:xfrm>
          <a:prstGeom prst="rect">
            <a:avLst/>
          </a:prstGeom>
          <a:noFill/>
          <a:ln w="12700">
            <a:miter lim="800000"/>
            <a:headEnd/>
            <a:tailEnd/>
          </a:ln>
        </p:spPr>
        <p:txBody>
          <a:bodyPr vert="horz" wrap="square" lIns="90488" tIns="44450" rIns="90488" bIns="44450" numCol="1" rtlCol="0" anchor="t" anchorCtr="0" compatLnSpc="1">
            <a:prstTxWarp prst="textNoShape">
              <a:avLst/>
            </a:prstTxWarp>
            <a:normAutofit fontScale="85000" lnSpcReduction="20000"/>
          </a:bodyPr>
          <a:lstStyle/>
          <a:p>
            <a:pPr marL="457200" marR="0" lvl="0" indent="-457200" algn="just" defTabSz="914400" rtl="0" eaLnBrk="1" fontAlgn="auto" latinLnBrk="0" hangingPunct="1">
              <a:lnSpc>
                <a:spcPct val="170000"/>
              </a:lnSpc>
              <a:spcBef>
                <a:spcPct val="3000"/>
              </a:spcBef>
              <a:spcAft>
                <a:spcPts val="0"/>
              </a:spcAft>
              <a:buClr>
                <a:schemeClr val="accent2"/>
              </a:buClr>
              <a:buSzTx/>
              <a:buFont typeface="Wingdings" pitchFamily="2" charset="2"/>
              <a:buChar char="v"/>
              <a:tabLst>
                <a:tab pos="457200" algn="l"/>
              </a:tabLst>
              <a:defRPr/>
            </a:pPr>
            <a:r>
              <a:rPr kumimoji="0" lang="en-US" sz="3200" b="1" i="0" u="none" strike="noStrike" kern="1200" cap="none" spc="0" normalizeH="0" baseline="0" noProof="0" dirty="0" smtClean="0">
                <a:ln>
                  <a:noFill/>
                </a:ln>
                <a:solidFill>
                  <a:schemeClr val="tx1"/>
                </a:solidFill>
                <a:effectLst/>
                <a:uLnTx/>
                <a:uFillTx/>
                <a:latin typeface="Arial" pitchFamily="34" charset="0"/>
                <a:ea typeface="+mn-ea"/>
                <a:cs typeface="+mn-cs"/>
              </a:rPr>
              <a:t>The </a:t>
            </a:r>
            <a:r>
              <a:rPr kumimoji="0" lang="en-US" sz="3200" b="1" i="0" u="none" strike="noStrike" kern="1200" cap="none" spc="0" normalizeH="0" baseline="0" noProof="0" dirty="0" smtClean="0">
                <a:ln>
                  <a:noFill/>
                </a:ln>
                <a:solidFill>
                  <a:schemeClr val="hlink"/>
                </a:solidFill>
                <a:effectLst/>
                <a:uLnTx/>
                <a:uFillTx/>
                <a:latin typeface="Arial" pitchFamily="34" charset="0"/>
                <a:ea typeface="+mn-ea"/>
                <a:cs typeface="+mn-cs"/>
              </a:rPr>
              <a:t>null hypothesis</a:t>
            </a:r>
            <a:r>
              <a:rPr kumimoji="0" lang="en-US" sz="3200" b="1" i="0" u="none" strike="noStrike" kern="1200" cap="none" spc="0" normalizeH="0" baseline="0" noProof="0" dirty="0" smtClean="0">
                <a:ln>
                  <a:noFill/>
                </a:ln>
                <a:solidFill>
                  <a:schemeClr val="tx1"/>
                </a:solidFill>
                <a:effectLst/>
                <a:uLnTx/>
                <a:uFillTx/>
                <a:latin typeface="Arial" pitchFamily="34" charset="0"/>
                <a:ea typeface="+mn-ea"/>
                <a:cs typeface="+mn-cs"/>
              </a:rPr>
              <a:t> (denoted by </a:t>
            </a:r>
            <a:r>
              <a:rPr kumimoji="0" lang="en-US" sz="3200" b="1" i="1" u="none" strike="noStrike" kern="1200" cap="none" spc="0" normalizeH="0" baseline="0" noProof="0" dirty="0" smtClean="0">
                <a:ln>
                  <a:noFill/>
                </a:ln>
                <a:solidFill>
                  <a:schemeClr val="tx1"/>
                </a:solidFill>
                <a:effectLst/>
                <a:uLnTx/>
                <a:uFillTx/>
                <a:latin typeface="Arial" pitchFamily="34" charset="0"/>
                <a:ea typeface="+mn-ea"/>
                <a:cs typeface="+mn-cs"/>
              </a:rPr>
              <a:t>H</a:t>
            </a:r>
            <a:r>
              <a:rPr kumimoji="0" lang="en-US" sz="3200" b="1" i="0" u="none" strike="noStrike" kern="1200" cap="none" spc="0" normalizeH="0" baseline="-25000" noProof="0" dirty="0" smtClean="0">
                <a:ln>
                  <a:noFill/>
                </a:ln>
                <a:solidFill>
                  <a:schemeClr val="tx1"/>
                </a:solidFill>
                <a:effectLst/>
                <a:uLnTx/>
                <a:uFillTx/>
                <a:latin typeface="Arial" pitchFamily="34" charset="0"/>
                <a:ea typeface="+mn-ea"/>
                <a:cs typeface="+mn-cs"/>
              </a:rPr>
              <a:t>0</a:t>
            </a:r>
            <a:r>
              <a:rPr kumimoji="0" lang="en-US" sz="3200" b="1" i="0" u="none" strike="noStrike" kern="1200" cap="none" spc="0" normalizeH="0" baseline="0" noProof="0" dirty="0" smtClean="0">
                <a:ln>
                  <a:noFill/>
                </a:ln>
                <a:solidFill>
                  <a:schemeClr val="tx1"/>
                </a:solidFill>
                <a:effectLst/>
                <a:uLnTx/>
                <a:uFillTx/>
                <a:latin typeface="Arial" pitchFamily="34" charset="0"/>
                <a:ea typeface="+mn-ea"/>
                <a:cs typeface="+mn-cs"/>
              </a:rPr>
              <a:t>) is  a statement that the value of a population parameter (such as proportion, mean, or standard deviation) is </a:t>
            </a:r>
            <a:r>
              <a:rPr kumimoji="0" lang="en-US" sz="3200" b="1" i="0" u="none" strike="noStrike" kern="1200" cap="none" spc="0" normalizeH="0" baseline="0" noProof="0" dirty="0" smtClean="0">
                <a:ln>
                  <a:noFill/>
                </a:ln>
                <a:solidFill>
                  <a:schemeClr val="hlink"/>
                </a:solidFill>
                <a:effectLst/>
                <a:uLnTx/>
                <a:uFillTx/>
                <a:latin typeface="Arial" pitchFamily="34" charset="0"/>
                <a:ea typeface="+mn-ea"/>
                <a:cs typeface="+mn-cs"/>
              </a:rPr>
              <a:t>equal</a:t>
            </a:r>
            <a:r>
              <a:rPr kumimoji="0" lang="en-US" sz="3200" b="1" i="0" u="none" strike="noStrike" kern="1200" cap="none" spc="0" normalizeH="0" baseline="0" noProof="0" dirty="0" smtClean="0">
                <a:ln>
                  <a:noFill/>
                </a:ln>
                <a:solidFill>
                  <a:schemeClr val="tx1"/>
                </a:solidFill>
                <a:effectLst/>
                <a:uLnTx/>
                <a:uFillTx/>
                <a:latin typeface="Arial" pitchFamily="34" charset="0"/>
                <a:ea typeface="+mn-ea"/>
                <a:cs typeface="+mn-cs"/>
              </a:rPr>
              <a:t> </a:t>
            </a:r>
            <a:r>
              <a:rPr kumimoji="0" lang="en-US" sz="3200" b="1" i="0" u="none" strike="noStrike" kern="1200" cap="none" spc="0" normalizeH="0" baseline="0" noProof="0" dirty="0" smtClean="0">
                <a:ln>
                  <a:noFill/>
                </a:ln>
                <a:solidFill>
                  <a:schemeClr val="hlink"/>
                </a:solidFill>
                <a:effectLst/>
                <a:uLnTx/>
                <a:uFillTx/>
                <a:latin typeface="Arial" pitchFamily="34" charset="0"/>
                <a:ea typeface="+mn-ea"/>
                <a:cs typeface="+mn-cs"/>
              </a:rPr>
              <a:t>to</a:t>
            </a:r>
            <a:r>
              <a:rPr kumimoji="0" lang="en-US" sz="3200" b="1" i="0" u="none" strike="noStrike" kern="1200" cap="none" spc="0" normalizeH="0" baseline="0" noProof="0" dirty="0" smtClean="0">
                <a:ln>
                  <a:noFill/>
                </a:ln>
                <a:solidFill>
                  <a:schemeClr val="tx1"/>
                </a:solidFill>
                <a:effectLst/>
                <a:uLnTx/>
                <a:uFillTx/>
                <a:latin typeface="Arial" pitchFamily="34" charset="0"/>
                <a:ea typeface="+mn-ea"/>
                <a:cs typeface="+mn-cs"/>
              </a:rPr>
              <a:t> some claimed value.</a:t>
            </a:r>
          </a:p>
          <a:p>
            <a:pPr marL="457200" marR="0" lvl="0" indent="-457200" algn="just" defTabSz="914400" rtl="0" eaLnBrk="1" fontAlgn="auto" latinLnBrk="0" hangingPunct="1">
              <a:lnSpc>
                <a:spcPct val="170000"/>
              </a:lnSpc>
              <a:spcBef>
                <a:spcPct val="20000"/>
              </a:spcBef>
              <a:spcAft>
                <a:spcPts val="0"/>
              </a:spcAft>
              <a:buClr>
                <a:schemeClr val="accent2"/>
              </a:buClr>
              <a:buSzTx/>
              <a:buFont typeface="Wingdings" pitchFamily="2" charset="2"/>
              <a:buChar char="v"/>
              <a:tabLst>
                <a:tab pos="457200" algn="l"/>
              </a:tabLst>
              <a:defRPr/>
            </a:pPr>
            <a:r>
              <a:rPr kumimoji="0" lang="en-US" sz="3200" b="1" i="0" u="none" strike="noStrike" kern="1200" cap="none" spc="0" normalizeH="0" baseline="0" noProof="0" dirty="0" smtClean="0">
                <a:ln>
                  <a:noFill/>
                </a:ln>
                <a:solidFill>
                  <a:schemeClr val="tx1"/>
                </a:solidFill>
                <a:effectLst/>
                <a:uLnTx/>
                <a:uFillTx/>
                <a:latin typeface="Arial" pitchFamily="34" charset="0"/>
                <a:ea typeface="+mn-ea"/>
                <a:cs typeface="+mn-cs"/>
              </a:rPr>
              <a:t> We test the null hypothesis directly.</a:t>
            </a:r>
            <a:endParaRPr kumimoji="0" lang="en-US" sz="3200" b="1" i="0" u="sng" strike="noStrike" kern="1200" cap="none" spc="0" normalizeH="0" baseline="0" noProof="0" dirty="0" smtClean="0">
              <a:ln>
                <a:noFill/>
              </a:ln>
              <a:solidFill>
                <a:schemeClr val="tx1"/>
              </a:solidFill>
              <a:effectLst/>
              <a:uLnTx/>
              <a:uFillTx/>
              <a:latin typeface="Arial" pitchFamily="34" charset="0"/>
              <a:ea typeface="+mn-ea"/>
              <a:cs typeface="+mn-cs"/>
            </a:endParaRPr>
          </a:p>
          <a:p>
            <a:pPr marL="457200" marR="0" lvl="0" indent="-457200" algn="just" defTabSz="914400" rtl="0" eaLnBrk="1" fontAlgn="auto" latinLnBrk="0" hangingPunct="1">
              <a:lnSpc>
                <a:spcPct val="170000"/>
              </a:lnSpc>
              <a:spcBef>
                <a:spcPct val="20000"/>
              </a:spcBef>
              <a:spcAft>
                <a:spcPts val="0"/>
              </a:spcAft>
              <a:buClr>
                <a:schemeClr val="accent2"/>
              </a:buClr>
              <a:buSzTx/>
              <a:buFont typeface="Wingdings" pitchFamily="2" charset="2"/>
              <a:buChar char="v"/>
              <a:tabLst>
                <a:tab pos="457200" algn="l"/>
              </a:tabLst>
              <a:defRPr/>
            </a:pPr>
            <a:r>
              <a:rPr kumimoji="0" lang="en-US" sz="3200" b="1" i="0" u="none" strike="noStrike" kern="1200" cap="none" spc="0" normalizeH="0" baseline="0" noProof="0" dirty="0" smtClean="0">
                <a:ln>
                  <a:noFill/>
                </a:ln>
                <a:solidFill>
                  <a:schemeClr val="tx1"/>
                </a:solidFill>
                <a:effectLst/>
                <a:uLnTx/>
                <a:uFillTx/>
                <a:latin typeface="Arial" pitchFamily="34" charset="0"/>
                <a:ea typeface="+mn-ea"/>
                <a:cs typeface="+mn-cs"/>
              </a:rPr>
              <a:t> Either reject </a:t>
            </a:r>
            <a:r>
              <a:rPr kumimoji="0" lang="en-US" sz="3200" b="1" i="1" u="none" strike="noStrike" kern="1200" cap="none" spc="0" normalizeH="0" baseline="0" noProof="0" dirty="0" smtClean="0">
                <a:ln>
                  <a:noFill/>
                </a:ln>
                <a:solidFill>
                  <a:schemeClr val="tx1"/>
                </a:solidFill>
                <a:effectLst/>
                <a:uLnTx/>
                <a:uFillTx/>
                <a:latin typeface="Arial" pitchFamily="34" charset="0"/>
                <a:ea typeface="+mn-ea"/>
                <a:cs typeface="+mn-cs"/>
              </a:rPr>
              <a:t>H</a:t>
            </a:r>
            <a:r>
              <a:rPr kumimoji="0" lang="en-US" sz="3200" b="1" i="0" u="none" strike="noStrike" kern="1200" cap="none" spc="0" normalizeH="0" baseline="-25000" noProof="0" dirty="0" smtClean="0">
                <a:ln>
                  <a:noFill/>
                </a:ln>
                <a:solidFill>
                  <a:schemeClr val="tx1"/>
                </a:solidFill>
                <a:effectLst/>
                <a:uLnTx/>
                <a:uFillTx/>
                <a:latin typeface="Arial" pitchFamily="34" charset="0"/>
                <a:ea typeface="+mn-ea"/>
                <a:cs typeface="+mn-cs"/>
              </a:rPr>
              <a:t>0</a:t>
            </a:r>
            <a:r>
              <a:rPr kumimoji="0" lang="en-US" sz="3200" b="1" i="0" u="none" strike="noStrike" kern="1200" cap="none" spc="0" normalizeH="0" baseline="0" noProof="0" dirty="0" smtClean="0">
                <a:ln>
                  <a:noFill/>
                </a:ln>
                <a:solidFill>
                  <a:schemeClr val="tx1"/>
                </a:solidFill>
                <a:effectLst/>
                <a:uLnTx/>
                <a:uFillTx/>
                <a:latin typeface="Arial" pitchFamily="34" charset="0"/>
                <a:ea typeface="+mn-ea"/>
                <a:cs typeface="+mn-cs"/>
              </a:rPr>
              <a:t> or fail to reject </a:t>
            </a:r>
            <a:r>
              <a:rPr kumimoji="0" lang="en-US" sz="3200" b="1" i="1" u="none" strike="noStrike" kern="1200" cap="none" spc="0" normalizeH="0" baseline="0" noProof="0" dirty="0" smtClean="0">
                <a:ln>
                  <a:noFill/>
                </a:ln>
                <a:solidFill>
                  <a:schemeClr val="tx1"/>
                </a:solidFill>
                <a:effectLst/>
                <a:uLnTx/>
                <a:uFillTx/>
                <a:latin typeface="Arial" pitchFamily="34" charset="0"/>
                <a:ea typeface="+mn-ea"/>
                <a:cs typeface="+mn-cs"/>
              </a:rPr>
              <a:t>H</a:t>
            </a:r>
            <a:r>
              <a:rPr kumimoji="0" lang="en-US" sz="3200" b="1" i="0" u="none" strike="noStrike" kern="1200" cap="none" spc="0" normalizeH="0" baseline="-25000" noProof="0" dirty="0" smtClean="0">
                <a:ln>
                  <a:noFill/>
                </a:ln>
                <a:solidFill>
                  <a:schemeClr val="tx1"/>
                </a:solidFill>
                <a:effectLst/>
                <a:uLnTx/>
                <a:uFillTx/>
                <a:latin typeface="Arial" pitchFamily="34" charset="0"/>
                <a:ea typeface="+mn-ea"/>
                <a:cs typeface="+mn-cs"/>
              </a:rPr>
              <a:t>0</a:t>
            </a:r>
            <a:r>
              <a:rPr kumimoji="0" lang="en-US" sz="3200" b="1" i="0" u="none" strike="noStrike" kern="1200" cap="none" spc="0" normalizeH="0" baseline="0" noProof="0" dirty="0" smtClean="0">
                <a:ln>
                  <a:noFill/>
                </a:ln>
                <a:solidFill>
                  <a:schemeClr val="tx1"/>
                </a:solidFill>
                <a:effectLst/>
                <a:uLnTx/>
                <a:uFillTx/>
                <a:latin typeface="Arial" pitchFamily="34" charset="0"/>
                <a:ea typeface="+mn-ea"/>
                <a:cs typeface="+mn-cs"/>
              </a:rPr>
              <a:t>.</a:t>
            </a:r>
            <a:endParaRPr kumimoji="0" lang="en-US" sz="3200" b="1" i="0" u="none" strike="noStrike" kern="1200" cap="none" spc="0" normalizeH="0" baseline="0" noProof="0" dirty="0">
              <a:ln>
                <a:noFill/>
              </a:ln>
              <a:solidFill>
                <a:schemeClr val="tx1"/>
              </a:solidFill>
              <a:effectLst/>
              <a:uLnTx/>
              <a:uFillTx/>
              <a:latin typeface="Arial" pitchFamily="34"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285728"/>
            <a:ext cx="8429684" cy="6286544"/>
          </a:xfrm>
        </p:spPr>
        <p:txBody>
          <a:bodyPr>
            <a:normAutofit fontScale="77500" lnSpcReduction="20000"/>
          </a:bodyPr>
          <a:lstStyle/>
          <a:p>
            <a:pPr algn="just">
              <a:lnSpc>
                <a:spcPct val="120000"/>
              </a:lnSpc>
              <a:buNone/>
            </a:pPr>
            <a:r>
              <a:rPr lang="en-US" sz="4600" b="1" i="1" dirty="0" smtClean="0">
                <a:solidFill>
                  <a:srgbClr val="C00000"/>
                </a:solidFill>
                <a:latin typeface="Arial" pitchFamily="34" charset="0"/>
                <a:cs typeface="Arial" pitchFamily="34" charset="0"/>
              </a:rPr>
              <a:t>Example:</a:t>
            </a:r>
            <a:r>
              <a:rPr lang="en-US" sz="4600" i="1" dirty="0" smtClean="0">
                <a:solidFill>
                  <a:srgbClr val="C00000"/>
                </a:solidFill>
                <a:latin typeface="Arial" pitchFamily="34" charset="0"/>
                <a:cs typeface="Arial" pitchFamily="34" charset="0"/>
              </a:rPr>
              <a:t> </a:t>
            </a:r>
            <a:endParaRPr lang="en-US" sz="4600" i="1" dirty="0" smtClean="0">
              <a:solidFill>
                <a:srgbClr val="C00000"/>
              </a:solidFill>
              <a:latin typeface="Arial" pitchFamily="34" charset="0"/>
              <a:cs typeface="Arial" pitchFamily="34" charset="0"/>
            </a:endParaRPr>
          </a:p>
          <a:p>
            <a:pPr algn="ctr">
              <a:lnSpc>
                <a:spcPct val="170000"/>
              </a:lnSpc>
              <a:buNone/>
            </a:pPr>
            <a:r>
              <a:rPr lang="en-US" i="1" dirty="0" smtClean="0">
                <a:latin typeface="Arial" pitchFamily="34" charset="0"/>
                <a:cs typeface="Arial" pitchFamily="34" charset="0"/>
              </a:rPr>
              <a:t>H</a:t>
            </a:r>
            <a:r>
              <a:rPr lang="en-US" i="1" baseline="-25000" dirty="0" smtClean="0">
                <a:latin typeface="Arial" pitchFamily="34" charset="0"/>
                <a:cs typeface="Arial" pitchFamily="34" charset="0"/>
              </a:rPr>
              <a:t>o</a:t>
            </a:r>
            <a:r>
              <a:rPr lang="en-US" i="1" dirty="0" smtClean="0">
                <a:latin typeface="Arial" pitchFamily="34" charset="0"/>
                <a:cs typeface="Arial" pitchFamily="34" charset="0"/>
              </a:rPr>
              <a:t> </a:t>
            </a:r>
            <a:r>
              <a:rPr lang="en-US" i="1" dirty="0" smtClean="0">
                <a:latin typeface="Arial" pitchFamily="34" charset="0"/>
                <a:cs typeface="Arial" pitchFamily="34" charset="0"/>
              </a:rPr>
              <a:t>: µ=5</a:t>
            </a:r>
          </a:p>
          <a:p>
            <a:pPr algn="just">
              <a:lnSpc>
                <a:spcPct val="170000"/>
              </a:lnSpc>
              <a:buNone/>
            </a:pPr>
            <a:r>
              <a:rPr lang="en-US" dirty="0" smtClean="0">
                <a:latin typeface="Arial" pitchFamily="34" charset="0"/>
                <a:cs typeface="Arial" pitchFamily="34" charset="0"/>
              </a:rPr>
              <a:t>	The </a:t>
            </a:r>
            <a:r>
              <a:rPr lang="en-US" dirty="0" smtClean="0">
                <a:latin typeface="Arial" pitchFamily="34" charset="0"/>
                <a:cs typeface="Arial" pitchFamily="34" charset="0"/>
              </a:rPr>
              <a:t>above statement is null hypothesis stating that the population mean is equal to 5.</a:t>
            </a:r>
            <a:endParaRPr lang="en-IN" dirty="0" smtClean="0">
              <a:latin typeface="Arial" pitchFamily="34" charset="0"/>
              <a:cs typeface="Arial" pitchFamily="34" charset="0"/>
            </a:endParaRPr>
          </a:p>
          <a:p>
            <a:pPr algn="just">
              <a:lnSpc>
                <a:spcPct val="170000"/>
              </a:lnSpc>
              <a:buNone/>
            </a:pPr>
            <a:r>
              <a:rPr lang="en-US" dirty="0" smtClean="0">
                <a:latin typeface="Arial" pitchFamily="34" charset="0"/>
                <a:cs typeface="Arial" pitchFamily="34" charset="0"/>
              </a:rPr>
              <a:t>	</a:t>
            </a:r>
            <a:endParaRPr lang="en-IN" dirty="0" smtClean="0">
              <a:latin typeface="Arial" pitchFamily="34" charset="0"/>
              <a:cs typeface="Arial" pitchFamily="34" charset="0"/>
            </a:endParaRPr>
          </a:p>
          <a:p>
            <a:pPr algn="just">
              <a:lnSpc>
                <a:spcPct val="170000"/>
              </a:lnSpc>
              <a:buNone/>
            </a:pPr>
            <a:r>
              <a:rPr lang="en-US" dirty="0" smtClean="0">
                <a:latin typeface="Arial" pitchFamily="34" charset="0"/>
                <a:cs typeface="Arial" pitchFamily="34" charset="0"/>
              </a:rPr>
              <a:t>    Another </a:t>
            </a:r>
            <a:r>
              <a:rPr lang="en-US" dirty="0" smtClean="0">
                <a:latin typeface="Arial" pitchFamily="34" charset="0"/>
                <a:cs typeface="Arial" pitchFamily="34" charset="0"/>
              </a:rPr>
              <a:t>example can be taken to explain this. Suppose a doctor has to compare the decease in blood pressure when drugs A &amp; B are used. Suppose A &amp; B follow distribution with mean </a:t>
            </a:r>
            <a:r>
              <a:rPr lang="en-US" i="1" dirty="0" smtClean="0">
                <a:latin typeface="Arial" pitchFamily="34" charset="0"/>
                <a:cs typeface="Arial" pitchFamily="34" charset="0"/>
              </a:rPr>
              <a:t>µ</a:t>
            </a:r>
            <a:r>
              <a:rPr lang="en-US" i="1" baseline="-25000" dirty="0" smtClean="0">
                <a:latin typeface="Arial" pitchFamily="34" charset="0"/>
                <a:cs typeface="Arial" pitchFamily="34" charset="0"/>
              </a:rPr>
              <a:t>A</a:t>
            </a:r>
            <a:r>
              <a:rPr lang="en-US" i="1" dirty="0" smtClean="0">
                <a:latin typeface="Arial" pitchFamily="34" charset="0"/>
                <a:cs typeface="Arial" pitchFamily="34" charset="0"/>
              </a:rPr>
              <a:t> and µ</a:t>
            </a:r>
            <a:r>
              <a:rPr lang="en-US" i="1" baseline="-25000" dirty="0" smtClean="0">
                <a:latin typeface="Arial" pitchFamily="34" charset="0"/>
                <a:cs typeface="Arial" pitchFamily="34" charset="0"/>
              </a:rPr>
              <a:t>B </a:t>
            </a:r>
            <a:r>
              <a:rPr lang="en-US" i="1" dirty="0" smtClean="0">
                <a:latin typeface="Arial" pitchFamily="34" charset="0"/>
                <a:cs typeface="Arial" pitchFamily="34" charset="0"/>
              </a:rPr>
              <a:t>,then </a:t>
            </a:r>
          </a:p>
          <a:p>
            <a:pPr algn="ctr">
              <a:lnSpc>
                <a:spcPct val="170000"/>
              </a:lnSpc>
              <a:buNone/>
            </a:pPr>
            <a:r>
              <a:rPr lang="en-US" i="1" dirty="0" smtClean="0">
                <a:latin typeface="Arial" pitchFamily="34" charset="0"/>
                <a:cs typeface="Arial" pitchFamily="34" charset="0"/>
              </a:rPr>
              <a:t>H</a:t>
            </a:r>
            <a:r>
              <a:rPr lang="en-US" i="1" baseline="-25000" dirty="0" smtClean="0">
                <a:latin typeface="Arial" pitchFamily="34" charset="0"/>
                <a:cs typeface="Arial" pitchFamily="34" charset="0"/>
              </a:rPr>
              <a:t>o</a:t>
            </a:r>
            <a:r>
              <a:rPr lang="en-US" i="1" dirty="0" smtClean="0">
                <a:latin typeface="Arial" pitchFamily="34" charset="0"/>
                <a:cs typeface="Arial" pitchFamily="34" charset="0"/>
              </a:rPr>
              <a:t> : µ</a:t>
            </a:r>
            <a:r>
              <a:rPr lang="en-US" i="1" baseline="-25000" dirty="0" smtClean="0">
                <a:latin typeface="Arial" pitchFamily="34" charset="0"/>
                <a:cs typeface="Arial" pitchFamily="34" charset="0"/>
              </a:rPr>
              <a:t>A </a:t>
            </a:r>
            <a:r>
              <a:rPr lang="en-US" i="1" dirty="0" smtClean="0">
                <a:latin typeface="Arial" pitchFamily="34" charset="0"/>
                <a:cs typeface="Arial" pitchFamily="34" charset="0"/>
              </a:rPr>
              <a:t>= µ</a:t>
            </a:r>
            <a:r>
              <a:rPr lang="en-US" i="1" baseline="-25000" dirty="0" smtClean="0">
                <a:latin typeface="Arial" pitchFamily="34" charset="0"/>
                <a:cs typeface="Arial" pitchFamily="34" charset="0"/>
              </a:rPr>
              <a:t>B</a:t>
            </a:r>
            <a:endParaRPr lang="en-IN" dirty="0">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nSpc>
                <a:spcPct val="150000"/>
              </a:lnSpc>
            </a:pPr>
            <a:r>
              <a:rPr lang="en-US" b="1" dirty="0" smtClean="0">
                <a:solidFill>
                  <a:srgbClr val="C00000"/>
                </a:solidFill>
                <a:latin typeface="Arial" pitchFamily="34" charset="0"/>
                <a:cs typeface="Arial" pitchFamily="34" charset="0"/>
              </a:rPr>
              <a:t>Alternative Hypothesis: </a:t>
            </a:r>
            <a:r>
              <a:rPr lang="en-US" b="1" i="1" dirty="0" smtClean="0">
                <a:solidFill>
                  <a:srgbClr val="C00000"/>
                </a:solidFill>
                <a:latin typeface="Arial" pitchFamily="34" charset="0"/>
                <a:cs typeface="Arial" pitchFamily="34" charset="0"/>
              </a:rPr>
              <a:t>H</a:t>
            </a:r>
            <a:r>
              <a:rPr lang="en-US" b="1" baseline="-25000" dirty="0" smtClean="0">
                <a:solidFill>
                  <a:srgbClr val="C00000"/>
                </a:solidFill>
                <a:latin typeface="Arial" pitchFamily="34" charset="0"/>
                <a:cs typeface="Arial" pitchFamily="34" charset="0"/>
              </a:rPr>
              <a:t>1</a:t>
            </a:r>
            <a:endParaRPr lang="en-IN" b="1"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457200" y="1903433"/>
            <a:ext cx="8229600" cy="4525963"/>
          </a:xfrm>
        </p:spPr>
        <p:txBody>
          <a:bodyPr>
            <a:noAutofit/>
          </a:bodyPr>
          <a:lstStyle/>
          <a:p>
            <a:pPr marL="520700" indent="-520700" algn="just" defTabSz="508000">
              <a:lnSpc>
                <a:spcPct val="150000"/>
              </a:lnSpc>
              <a:spcBef>
                <a:spcPct val="35000"/>
              </a:spcBef>
              <a:spcAft>
                <a:spcPct val="35000"/>
              </a:spcAft>
              <a:buClr>
                <a:schemeClr val="accent2"/>
              </a:buClr>
              <a:buFont typeface="Wingdings" pitchFamily="2" charset="2"/>
              <a:buChar char="v"/>
            </a:pPr>
            <a:r>
              <a:rPr lang="en-US" sz="2700" b="1" dirty="0" smtClean="0">
                <a:latin typeface="Arial" pitchFamily="34" charset="0"/>
              </a:rPr>
              <a:t>The </a:t>
            </a:r>
            <a:r>
              <a:rPr lang="en-US" sz="2700" b="1" dirty="0" smtClean="0">
                <a:solidFill>
                  <a:srgbClr val="C00000"/>
                </a:solidFill>
                <a:latin typeface="Arial" pitchFamily="34" charset="0"/>
              </a:rPr>
              <a:t>alternative hypothesis </a:t>
            </a:r>
            <a:r>
              <a:rPr lang="en-US" sz="2700" b="1" dirty="0" smtClean="0">
                <a:latin typeface="Arial" pitchFamily="34" charset="0"/>
              </a:rPr>
              <a:t>(denoted by </a:t>
            </a:r>
            <a:r>
              <a:rPr lang="en-US" sz="2700" b="1" i="1" dirty="0" smtClean="0">
                <a:latin typeface="Arial" pitchFamily="34" charset="0"/>
              </a:rPr>
              <a:t>H</a:t>
            </a:r>
            <a:r>
              <a:rPr lang="en-US" sz="2700" b="1" baseline="-25000" dirty="0" smtClean="0">
                <a:latin typeface="Arial" pitchFamily="34" charset="0"/>
              </a:rPr>
              <a:t>1</a:t>
            </a:r>
            <a:r>
              <a:rPr lang="en-US" sz="2700" b="1" dirty="0" smtClean="0">
                <a:latin typeface="Arial" pitchFamily="34" charset="0"/>
              </a:rPr>
              <a:t> or </a:t>
            </a:r>
            <a:r>
              <a:rPr lang="en-US" sz="2700" b="1" i="1" dirty="0" smtClean="0">
                <a:latin typeface="Arial" pitchFamily="34" charset="0"/>
              </a:rPr>
              <a:t>H</a:t>
            </a:r>
            <a:r>
              <a:rPr lang="en-US" sz="2700" b="1" baseline="-25000" dirty="0" smtClean="0">
                <a:latin typeface="Arial" pitchFamily="34" charset="0"/>
              </a:rPr>
              <a:t>a </a:t>
            </a:r>
            <a:r>
              <a:rPr lang="en-US" sz="2700" b="1" dirty="0" smtClean="0">
                <a:latin typeface="Arial" pitchFamily="34" charset="0"/>
              </a:rPr>
              <a:t>or </a:t>
            </a:r>
            <a:r>
              <a:rPr lang="en-US" sz="2700" b="1" i="1" dirty="0" smtClean="0">
                <a:latin typeface="Arial" pitchFamily="34" charset="0"/>
              </a:rPr>
              <a:t>H</a:t>
            </a:r>
            <a:r>
              <a:rPr lang="en-US" sz="2700" b="1" baseline="-25000" dirty="0" smtClean="0">
                <a:latin typeface="Arial" pitchFamily="34" charset="0"/>
              </a:rPr>
              <a:t>A</a:t>
            </a:r>
            <a:r>
              <a:rPr lang="en-US" sz="2700" b="1" dirty="0" smtClean="0">
                <a:latin typeface="Arial" pitchFamily="34" charset="0"/>
              </a:rPr>
              <a:t>) is the statement that the parameter has a value that somehow differs from the </a:t>
            </a:r>
            <a:r>
              <a:rPr lang="en-US" sz="2700" b="1" dirty="0" smtClean="0">
                <a:latin typeface="Arial" pitchFamily="34" charset="0"/>
              </a:rPr>
              <a:t>Null Hypothesis</a:t>
            </a:r>
            <a:r>
              <a:rPr lang="en-US" sz="2700" b="1" dirty="0" smtClean="0">
                <a:latin typeface="Arial" pitchFamily="34" charset="0"/>
              </a:rPr>
              <a:t>.</a:t>
            </a:r>
          </a:p>
          <a:p>
            <a:pPr marL="520700" indent="-520700" algn="just" defTabSz="508000">
              <a:lnSpc>
                <a:spcPct val="150000"/>
              </a:lnSpc>
              <a:spcBef>
                <a:spcPct val="35000"/>
              </a:spcBef>
              <a:spcAft>
                <a:spcPct val="35000"/>
              </a:spcAft>
              <a:buClr>
                <a:schemeClr val="accent2"/>
              </a:buClr>
              <a:buFont typeface="Wingdings" pitchFamily="2" charset="2"/>
              <a:buChar char="v"/>
            </a:pPr>
            <a:r>
              <a:rPr lang="en-US" sz="2700" b="1" dirty="0" smtClean="0">
                <a:latin typeface="Arial" pitchFamily="34" charset="0"/>
                <a:sym typeface="Symbol" pitchFamily="82" charset="2"/>
              </a:rPr>
              <a:t>The symbolic form of the alternative hypothesis must use one of these symbols: </a:t>
            </a:r>
            <a:r>
              <a:rPr lang="en-US" sz="2700" b="1" dirty="0" smtClean="0">
                <a:latin typeface="Arial" pitchFamily="34" charset="0"/>
              </a:rPr>
              <a:t>, &lt;, </a:t>
            </a:r>
            <a:r>
              <a:rPr lang="en-US" sz="2700" b="1" dirty="0" smtClean="0">
                <a:latin typeface="Arial" pitchFamily="34" charset="0"/>
              </a:rPr>
              <a:t>&gt;.</a:t>
            </a:r>
            <a:endParaRPr lang="en-US" sz="2700" b="1" dirty="0" smtClean="0">
              <a:latin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274638"/>
            <a:ext cx="8858280" cy="1143000"/>
          </a:xfrm>
        </p:spPr>
        <p:txBody>
          <a:bodyPr>
            <a:noAutofit/>
          </a:bodyPr>
          <a:lstStyle/>
          <a:p>
            <a:r>
              <a:rPr lang="en-US" b="1" dirty="0" smtClean="0">
                <a:solidFill>
                  <a:srgbClr val="C00000"/>
                </a:solidFill>
                <a:latin typeface="Arial" pitchFamily="34" charset="0"/>
                <a:cs typeface="Arial" pitchFamily="34" charset="0"/>
              </a:rPr>
              <a:t>Types of Alternative Hypothesis</a:t>
            </a:r>
            <a:endParaRPr lang="en-IN" b="1" dirty="0">
              <a:solidFill>
                <a:srgbClr val="C00000"/>
              </a:solidFill>
              <a:latin typeface="Arial" pitchFamily="34" charset="0"/>
              <a:cs typeface="Arial" pitchFamily="34" charset="0"/>
            </a:endParaRPr>
          </a:p>
        </p:txBody>
      </p:sp>
      <p:sp>
        <p:nvSpPr>
          <p:cNvPr id="3" name="Content Placeholder 2"/>
          <p:cNvSpPr>
            <a:spLocks noGrp="1"/>
          </p:cNvSpPr>
          <p:nvPr>
            <p:ph idx="1"/>
          </p:nvPr>
        </p:nvSpPr>
        <p:spPr>
          <a:xfrm>
            <a:off x="428596" y="1714488"/>
            <a:ext cx="8229600" cy="4857784"/>
          </a:xfrm>
        </p:spPr>
        <p:txBody>
          <a:bodyPr>
            <a:normAutofit fontScale="85000" lnSpcReduction="10000"/>
          </a:bodyPr>
          <a:lstStyle/>
          <a:p>
            <a:pPr marL="0" indent="0">
              <a:lnSpc>
                <a:spcPct val="150000"/>
              </a:lnSpc>
              <a:buNone/>
            </a:pPr>
            <a:r>
              <a:rPr lang="en-US" b="1" dirty="0" smtClean="0">
                <a:latin typeface="Arial" pitchFamily="34" charset="0"/>
                <a:cs typeface="Arial" pitchFamily="34" charset="0"/>
              </a:rPr>
              <a:t>We have two kinds of alternative hypothesis:-</a:t>
            </a:r>
            <a:endParaRPr lang="en-IN" b="1" dirty="0" smtClean="0">
              <a:latin typeface="Arial" pitchFamily="34" charset="0"/>
              <a:cs typeface="Arial" pitchFamily="34" charset="0"/>
            </a:endParaRPr>
          </a:p>
          <a:p>
            <a:pPr>
              <a:lnSpc>
                <a:spcPct val="150000"/>
              </a:lnSpc>
              <a:buNone/>
            </a:pPr>
            <a:r>
              <a:rPr lang="en-US" b="1" dirty="0" smtClean="0">
                <a:latin typeface="Arial" pitchFamily="34" charset="0"/>
                <a:cs typeface="Arial" pitchFamily="34" charset="0"/>
              </a:rPr>
              <a:t>	(</a:t>
            </a:r>
            <a:r>
              <a:rPr lang="en-US" b="1" dirty="0" smtClean="0">
                <a:latin typeface="Arial" pitchFamily="34" charset="0"/>
                <a:cs typeface="Arial" pitchFamily="34" charset="0"/>
              </a:rPr>
              <a:t>a) One sided alternative </a:t>
            </a:r>
            <a:r>
              <a:rPr lang="en-US" b="1" dirty="0" smtClean="0">
                <a:latin typeface="Arial" pitchFamily="34" charset="0"/>
                <a:cs typeface="Arial" pitchFamily="34" charset="0"/>
              </a:rPr>
              <a:t>hypothesis</a:t>
            </a:r>
            <a:endParaRPr lang="en-US" b="1" dirty="0" smtClean="0">
              <a:latin typeface="Arial" pitchFamily="34" charset="0"/>
              <a:cs typeface="Arial" pitchFamily="34" charset="0"/>
            </a:endParaRPr>
          </a:p>
          <a:p>
            <a:pPr lvl="0">
              <a:lnSpc>
                <a:spcPct val="150000"/>
              </a:lnSpc>
              <a:buNone/>
            </a:pPr>
            <a:r>
              <a:rPr lang="en-US" b="1" dirty="0" smtClean="0">
                <a:latin typeface="Arial" pitchFamily="34" charset="0"/>
                <a:cs typeface="Arial" pitchFamily="34" charset="0"/>
              </a:rPr>
              <a:t>	(</a:t>
            </a:r>
            <a:r>
              <a:rPr lang="en-US" b="1" dirty="0" smtClean="0">
                <a:latin typeface="Arial" pitchFamily="34" charset="0"/>
                <a:cs typeface="Arial" pitchFamily="34" charset="0"/>
              </a:rPr>
              <a:t>b) Two sided alternative </a:t>
            </a:r>
            <a:r>
              <a:rPr lang="en-US" b="1" dirty="0" smtClean="0">
                <a:latin typeface="Arial" pitchFamily="34" charset="0"/>
                <a:cs typeface="Arial" pitchFamily="34" charset="0"/>
              </a:rPr>
              <a:t>hypothesis</a:t>
            </a:r>
          </a:p>
          <a:p>
            <a:pPr lvl="0">
              <a:lnSpc>
                <a:spcPct val="150000"/>
              </a:lnSpc>
              <a:buNone/>
            </a:pPr>
            <a:endParaRPr lang="en-IN" b="1" dirty="0" smtClean="0">
              <a:latin typeface="Arial" pitchFamily="34" charset="0"/>
              <a:cs typeface="Arial" pitchFamily="34" charset="0"/>
            </a:endParaRPr>
          </a:p>
          <a:p>
            <a:pPr marL="0" indent="0">
              <a:lnSpc>
                <a:spcPct val="150000"/>
              </a:lnSpc>
              <a:buNone/>
            </a:pPr>
            <a:r>
              <a:rPr lang="en-US" b="1" dirty="0" smtClean="0">
                <a:latin typeface="Arial" pitchFamily="34" charset="0"/>
                <a:cs typeface="Arial" pitchFamily="34" charset="0"/>
              </a:rPr>
              <a:t>The test related to (a) is called as ‘one – tailed’ test and those related to (b) are called as ‘two tailed’ tests.</a:t>
            </a:r>
            <a:endParaRPr lang="en-IN" b="1" dirty="0">
              <a:latin typeface="Arial" pitchFamily="34" charset="0"/>
              <a:cs typeface="Arial"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904</TotalTime>
  <Words>1196</Words>
  <Application>Microsoft Office PowerPoint</Application>
  <PresentationFormat>On-screen Show (4:3)</PresentationFormat>
  <Paragraphs>185</Paragraphs>
  <Slides>34</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34</vt:i4>
      </vt:variant>
    </vt:vector>
  </HeadingPairs>
  <TitlesOfParts>
    <vt:vector size="37" baseType="lpstr">
      <vt:lpstr>Office Theme</vt:lpstr>
      <vt:lpstr>Visio</vt:lpstr>
      <vt:lpstr>Microsoft Equation 3.0</vt:lpstr>
      <vt:lpstr>Slide 1</vt:lpstr>
      <vt:lpstr>Introduction</vt:lpstr>
      <vt:lpstr>Hypothesis Testing</vt:lpstr>
      <vt:lpstr>Slide 4</vt:lpstr>
      <vt:lpstr>Slide 5</vt:lpstr>
      <vt:lpstr>Slide 6</vt:lpstr>
      <vt:lpstr>Slide 7</vt:lpstr>
      <vt:lpstr>Alternative Hypothesis: H1</vt:lpstr>
      <vt:lpstr>Types of Alternative Hypothesis</vt:lpstr>
      <vt:lpstr>Slide 10</vt:lpstr>
      <vt:lpstr>Note about Forming Your  Own Claims (Hypotheses)</vt:lpstr>
      <vt:lpstr>Test Statistic</vt:lpstr>
      <vt:lpstr>Slide 13</vt:lpstr>
      <vt:lpstr>Significance Level</vt:lpstr>
      <vt:lpstr>Critical Value</vt:lpstr>
      <vt:lpstr>Slide 16</vt:lpstr>
      <vt:lpstr>Two-tailed Test</vt:lpstr>
      <vt:lpstr>Right-tailed Test</vt:lpstr>
      <vt:lpstr>Left-tailed Test</vt:lpstr>
      <vt:lpstr>P-Value</vt:lpstr>
      <vt:lpstr>Two-tailed Test</vt:lpstr>
      <vt:lpstr>Right-tailed Test</vt:lpstr>
      <vt:lpstr>Left-tailed Test</vt:lpstr>
      <vt:lpstr>Making a Decision</vt:lpstr>
      <vt:lpstr>Slide 25</vt:lpstr>
      <vt:lpstr>Slide 26</vt:lpstr>
      <vt:lpstr>Decision Criterion</vt:lpstr>
      <vt:lpstr>Type I Error</vt:lpstr>
      <vt:lpstr>Type II Error</vt:lpstr>
      <vt:lpstr>Slide 30</vt:lpstr>
      <vt:lpstr>Controlling Type I &amp;   Type II Errors</vt:lpstr>
      <vt:lpstr>Hypothesis Testing Procedures</vt:lpstr>
      <vt:lpstr>Interpreting a Decision</vt:lpstr>
      <vt:lpstr>Thank You</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of Hypothesis</dc:title>
  <dc:creator>hp</dc:creator>
  <cp:lastModifiedBy>hp</cp:lastModifiedBy>
  <cp:revision>57</cp:revision>
  <dcterms:created xsi:type="dcterms:W3CDTF">2020-01-25T05:22:23Z</dcterms:created>
  <dcterms:modified xsi:type="dcterms:W3CDTF">2020-01-26T12:52:11Z</dcterms:modified>
</cp:coreProperties>
</file>