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8" r:id="rId5"/>
    <p:sldId id="264" r:id="rId6"/>
    <p:sldId id="261" r:id="rId7"/>
    <p:sldId id="265" r:id="rId8"/>
    <p:sldId id="271" r:id="rId9"/>
    <p:sldId id="260" r:id="rId10"/>
    <p:sldId id="263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CC"/>
    <a:srgbClr val="4ADDC3"/>
    <a:srgbClr val="4C60DC"/>
    <a:srgbClr val="FDD300"/>
    <a:srgbClr val="6BA70E"/>
    <a:srgbClr val="BBD50C"/>
    <a:srgbClr val="73A325"/>
    <a:srgbClr val="E884CE"/>
    <a:srgbClr val="49DBC6"/>
    <a:srgbClr val="6DA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8A40D-7475-3368-427F-12A81C95FC1A}" v="399" dt="2020-01-27T18:37:49.258"/>
    <p1510:client id="{0F80C74F-8438-EA64-D974-EF47EC47D622}" v="51" dt="2020-01-27T09:46:50.028"/>
    <p1510:client id="{288F5F1B-5EFF-F2AE-ADF0-8EFA7C8AF4EF}" v="5" dt="2020-01-27T13:16:07.895"/>
    <p1510:client id="{29561F34-49CD-88A6-55AD-98B44F50D2CB}" v="117" dt="2020-01-27T17:30:32.195"/>
    <p1510:client id="{35EF733C-1CC9-7581-447F-186D9C27492E}" v="1288" dt="2020-01-27T11:51:34.728"/>
    <p1510:client id="{4D06FE8D-3D6A-A084-7552-3E7AE5BCB187}" v="53" dt="2020-01-27T10:05:22.147"/>
    <p1510:client id="{4FE79A2C-B7EF-3466-B2D0-024EC4CFBA54}" v="140" dt="2020-01-27T12:07:52.678"/>
    <p1510:client id="{50C1EB57-CDCE-F988-6473-B6C9E2FD6D60}" v="6" dt="2020-01-27T18:31:36.122"/>
    <p1510:client id="{6A83A806-4237-A093-590F-681CE1E6FF7E}" v="108" dt="2020-01-27T16:14:04.615"/>
    <p1510:client id="{C8B81559-D39C-7948-C565-0C324B617365}" v="333" dt="2020-01-27T16:25:30.499"/>
    <p1510:client id="{CAAC714D-3AD0-AD6A-68C0-47F7C0B175EB}" v="333" dt="2020-01-27T16:47:19.012"/>
    <p1510:client id="{D0381DBF-2D9C-42BA-A192-7E5FC8E0E4A0}" v="5" dt="2020-01-27T10:08:00.237"/>
    <p1510:client id="{DE5EE0DC-6EBB-B135-1DF6-ADDAF06492FE}" v="1256" dt="2020-01-27T15:57:43.953"/>
    <p1510:client id="{E0BE45B0-C51D-795C-8EBF-4043D88D6D83}" v="3" dt="2020-01-27T18:52:10.839"/>
    <p1510:client id="{E1C49100-6C9B-442B-BEDA-3D06930FBE47}" v="309" dt="2020-01-27T11:47:17.260"/>
    <p1510:client id="{E51E8E71-4C90-AEC5-C4BF-0A1C688BE28F}" v="157" dt="2020-01-27T18:49:59.437"/>
    <p1510:client id="{F736C8F5-AAEF-3058-70A1-AF5C86FDCCCD}" v="382" dt="2020-01-27T16:04:3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8264" y="158793"/>
            <a:ext cx="6542063" cy="2181412"/>
          </a:xfrm>
        </p:spPr>
        <p:txBody>
          <a:bodyPr>
            <a:normAutofit fontScale="90000"/>
          </a:bodyPr>
          <a:lstStyle/>
          <a:p>
            <a:pPr algn="l"/>
            <a:r>
              <a:rPr lang="pt-PT" sz="4800" dirty="0">
                <a:latin typeface="Azo Sans Web Md" panose="02000000000000000000" pitchFamily="2" charset="0"/>
                <a:ea typeface="+mj-lt"/>
                <a:cs typeface="+mj-lt"/>
              </a:rPr>
              <a:t>Automação Robótica de Processos (RPA) usando</a:t>
            </a:r>
            <a:endParaRPr lang="pt-PT" sz="4800" dirty="0">
              <a:latin typeface="Azo Sans Web Md" panose="02000000000000000000" pitchFamily="2" charset="0"/>
              <a:cs typeface="Calibri Light" panose="020F0302020204030204"/>
            </a:endParaRPr>
          </a:p>
          <a:p>
            <a:pPr algn="just"/>
            <a:r>
              <a:rPr lang="pt-PT" sz="4800" dirty="0">
                <a:latin typeface="Azo Sans Web Md" panose="02000000000000000000" pitchFamily="2" charset="0"/>
                <a:ea typeface="+mj-lt"/>
                <a:cs typeface="+mj-lt"/>
              </a:rPr>
              <a:t>um </a:t>
            </a:r>
            <a:r>
              <a:rPr lang="pt-PT" sz="4800" dirty="0" err="1">
                <a:latin typeface="Azo Sans Web Md" panose="02000000000000000000" pitchFamily="2" charset="0"/>
                <a:ea typeface="+mj-lt"/>
                <a:cs typeface="+mj-lt"/>
              </a:rPr>
              <a:t>chatbot</a:t>
            </a:r>
            <a:r>
              <a:rPr lang="pt-PT" sz="4800" dirty="0">
                <a:latin typeface="Azo Sans Web Md" panose="02000000000000000000" pitchFamily="2" charset="0"/>
                <a:ea typeface="+mj-lt"/>
                <a:cs typeface="+mj-lt"/>
              </a:rPr>
              <a:t> </a:t>
            </a:r>
            <a:r>
              <a:rPr lang="pt-PT" sz="4800" dirty="0" err="1">
                <a:latin typeface="Azo Sans Web Md" panose="02000000000000000000" pitchFamily="2" charset="0"/>
                <a:ea typeface="+mj-lt"/>
                <a:cs typeface="+mj-lt"/>
              </a:rPr>
              <a:t>Telegram</a:t>
            </a:r>
            <a:endParaRPr lang="pt-PT" sz="4800" dirty="0">
              <a:latin typeface="Azo Sans Web Md" panose="02000000000000000000" pitchFamily="2" charset="0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41762F70-6FA5-45C4-8652-F0DDADDE1BBF}"/>
              </a:ext>
            </a:extLst>
          </p:cNvPr>
          <p:cNvGrpSpPr/>
          <p:nvPr/>
        </p:nvGrpSpPr>
        <p:grpSpPr>
          <a:xfrm>
            <a:off x="6876664" y="2347884"/>
            <a:ext cx="4265899" cy="634359"/>
            <a:chOff x="8546163" y="2951720"/>
            <a:chExt cx="2599765" cy="634359"/>
          </a:xfrm>
          <a:solidFill>
            <a:srgbClr val="4ADDC3"/>
          </a:solidFill>
        </p:grpSpPr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xmlns="" id="{7857E806-93C0-452B-A520-D1A0C4AE2A2A}"/>
                </a:ext>
              </a:extLst>
            </p:cNvPr>
            <p:cNvSpPr/>
            <p:nvPr/>
          </p:nvSpPr>
          <p:spPr>
            <a:xfrm rot="7560000">
              <a:off x="10573126" y="3231149"/>
              <a:ext cx="268943" cy="440918"/>
            </a:xfrm>
            <a:prstGeom prst="triangle">
              <a:avLst/>
            </a:prstGeom>
            <a:grpFill/>
            <a:ln>
              <a:solidFill>
                <a:srgbClr val="4AD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xmlns="" id="{A2E42BFB-C90D-4010-8EAB-F175818D66E2}"/>
                </a:ext>
              </a:extLst>
            </p:cNvPr>
            <p:cNvSpPr/>
            <p:nvPr/>
          </p:nvSpPr>
          <p:spPr>
            <a:xfrm>
              <a:off x="8546163" y="2951720"/>
              <a:ext cx="2599765" cy="528918"/>
            </a:xfrm>
            <a:prstGeom prst="roundRect">
              <a:avLst/>
            </a:prstGeom>
            <a:grpFill/>
            <a:ln>
              <a:solidFill>
                <a:srgbClr val="4AD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Serviço (TV, Net ou Voz)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xmlns="" id="{86E393B3-6C19-4DE5-ADAB-D987926C4C87}"/>
              </a:ext>
            </a:extLst>
          </p:cNvPr>
          <p:cNvGrpSpPr/>
          <p:nvPr/>
        </p:nvGrpSpPr>
        <p:grpSpPr>
          <a:xfrm>
            <a:off x="6881097" y="3165776"/>
            <a:ext cx="4290271" cy="619523"/>
            <a:chOff x="8892704" y="5752258"/>
            <a:chExt cx="2635623" cy="619523"/>
          </a:xfrm>
          <a:solidFill>
            <a:srgbClr val="FDD300"/>
          </a:solidFill>
        </p:grpSpPr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xmlns="" id="{46A15404-CFEA-4D3C-8497-FA8CB3C0F440}"/>
                </a:ext>
              </a:extLst>
            </p:cNvPr>
            <p:cNvSpPr/>
            <p:nvPr/>
          </p:nvSpPr>
          <p:spPr>
            <a:xfrm rot="7440000">
              <a:off x="10917678" y="5968368"/>
              <a:ext cx="268943" cy="537883"/>
            </a:xfrm>
            <a:prstGeom prst="triangle">
              <a:avLst/>
            </a:prstGeom>
            <a:grpFill/>
            <a:ln>
              <a:solidFill>
                <a:srgbClr val="FDD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xmlns="" id="{C4FAD6F9-69C2-4A16-9F51-30BA2AE120BF}"/>
                </a:ext>
              </a:extLst>
            </p:cNvPr>
            <p:cNvSpPr/>
            <p:nvPr/>
          </p:nvSpPr>
          <p:spPr>
            <a:xfrm>
              <a:off x="8892704" y="5752258"/>
              <a:ext cx="2635623" cy="528918"/>
            </a:xfrm>
            <a:prstGeom prst="roundRect">
              <a:avLst/>
            </a:prstGeom>
            <a:grpFill/>
            <a:ln>
              <a:solidFill>
                <a:srgbClr val="FDD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  <a:latin typeface="Azo Sans Web Lt" panose="02000000000000000000" pitchFamily="2" charset="0"/>
                  <a:cs typeface="Calibri"/>
                </a:rPr>
                <a:t>Equipamento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E430BC7B-2FE8-49B9-B3C7-33100C2B31BF}"/>
              </a:ext>
            </a:extLst>
          </p:cNvPr>
          <p:cNvGrpSpPr/>
          <p:nvPr/>
        </p:nvGrpSpPr>
        <p:grpSpPr>
          <a:xfrm>
            <a:off x="6863216" y="3978909"/>
            <a:ext cx="4292794" cy="634359"/>
            <a:chOff x="8550453" y="2951720"/>
            <a:chExt cx="2608347" cy="634359"/>
          </a:xfrm>
        </p:grpSpPr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xmlns="" id="{BB9BF2FC-087F-4967-80AE-F78CD7E39DC5}"/>
                </a:ext>
              </a:extLst>
            </p:cNvPr>
            <p:cNvSpPr/>
            <p:nvPr/>
          </p:nvSpPr>
          <p:spPr>
            <a:xfrm rot="7560000">
              <a:off x="10573126" y="3231149"/>
              <a:ext cx="268943" cy="440918"/>
            </a:xfrm>
            <a:prstGeom prst="triangle">
              <a:avLst/>
            </a:prstGeom>
            <a:solidFill>
              <a:srgbClr val="EE82CC"/>
            </a:solidFill>
            <a:ln>
              <a:solidFill>
                <a:srgbClr val="EE8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00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7FE658D8-5D2F-4AAD-810F-B7515CFCE239}"/>
                </a:ext>
              </a:extLst>
            </p:cNvPr>
            <p:cNvSpPr/>
            <p:nvPr/>
          </p:nvSpPr>
          <p:spPr>
            <a:xfrm>
              <a:off x="8550453" y="2951720"/>
              <a:ext cx="2608347" cy="528918"/>
            </a:xfrm>
            <a:prstGeom prst="roundRect">
              <a:avLst/>
            </a:prstGeom>
            <a:solidFill>
              <a:srgbClr val="EE82CC"/>
            </a:solidFill>
            <a:ln>
              <a:solidFill>
                <a:srgbClr val="EE8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  <a:latin typeface="Azo Sans Web Lt" panose="02000000000000000000" pitchFamily="2" charset="0"/>
                  <a:cs typeface="Calibri"/>
                </a:rPr>
                <a:t>Tarifário</a:t>
              </a:r>
              <a:endParaRPr lang="pt-PT" sz="2000" b="1" dirty="0">
                <a:solidFill>
                  <a:schemeClr val="bg1"/>
                </a:solidFill>
                <a:latin typeface="Azo Sans Web Lt" panose="02000000000000000000" pitchFamily="2" charset="0"/>
                <a:cs typeface="Calibri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5FDA3BC1-F09D-4A93-BFE1-ED38ED614F94}"/>
              </a:ext>
            </a:extLst>
          </p:cNvPr>
          <p:cNvGrpSpPr/>
          <p:nvPr/>
        </p:nvGrpSpPr>
        <p:grpSpPr>
          <a:xfrm>
            <a:off x="6881996" y="4794621"/>
            <a:ext cx="4290271" cy="619523"/>
            <a:chOff x="8892704" y="5752258"/>
            <a:chExt cx="2635623" cy="619523"/>
          </a:xfrm>
          <a:solidFill>
            <a:srgbClr val="4ADDC3"/>
          </a:solidFill>
        </p:grpSpPr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3769FDA4-D029-4C1B-92AF-08CD91144B1F}"/>
                </a:ext>
              </a:extLst>
            </p:cNvPr>
            <p:cNvSpPr/>
            <p:nvPr/>
          </p:nvSpPr>
          <p:spPr>
            <a:xfrm rot="7440000">
              <a:off x="10917678" y="5968368"/>
              <a:ext cx="268943" cy="537883"/>
            </a:xfrm>
            <a:prstGeom prst="triangle">
              <a:avLst/>
            </a:prstGeom>
            <a:grpFill/>
            <a:ln>
              <a:solidFill>
                <a:srgbClr val="4AD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CD4904D1-7229-497D-8537-5FDB9EEA9897}"/>
                </a:ext>
              </a:extLst>
            </p:cNvPr>
            <p:cNvSpPr/>
            <p:nvPr/>
          </p:nvSpPr>
          <p:spPr>
            <a:xfrm>
              <a:off x="8892704" y="5752258"/>
              <a:ext cx="2635623" cy="528918"/>
            </a:xfrm>
            <a:prstGeom prst="roundRect">
              <a:avLst/>
            </a:prstGeom>
            <a:grpFill/>
            <a:ln>
              <a:solidFill>
                <a:srgbClr val="4AD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>
                  <a:solidFill>
                    <a:schemeClr val="bg1"/>
                  </a:solidFill>
                  <a:latin typeface="Azo Sans Web Lt" panose="02000000000000000000" pitchFamily="2" charset="0"/>
                  <a:cs typeface="Calibri"/>
                </a:rPr>
                <a:t>Sintoma do problema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3F2B981-D219-4120-B738-34F8C8E7C350}"/>
              </a:ext>
            </a:extLst>
          </p:cNvPr>
          <p:cNvGrpSpPr/>
          <p:nvPr/>
        </p:nvGrpSpPr>
        <p:grpSpPr>
          <a:xfrm>
            <a:off x="6881097" y="5612513"/>
            <a:ext cx="4290271" cy="619523"/>
            <a:chOff x="8892704" y="5752258"/>
            <a:chExt cx="2635623" cy="619523"/>
          </a:xfrm>
        </p:grpSpPr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xmlns="" id="{C605CD1C-1425-426D-8442-81142730B62D}"/>
                </a:ext>
              </a:extLst>
            </p:cNvPr>
            <p:cNvSpPr/>
            <p:nvPr/>
          </p:nvSpPr>
          <p:spPr>
            <a:xfrm rot="7440000">
              <a:off x="10917678" y="5968368"/>
              <a:ext cx="268943" cy="537883"/>
            </a:xfrm>
            <a:prstGeom prst="triangle">
              <a:avLst/>
            </a:prstGeom>
            <a:solidFill>
              <a:srgbClr val="DF462F"/>
            </a:solidFill>
            <a:ln>
              <a:solidFill>
                <a:srgbClr val="DF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xmlns="" id="{FF69760B-B450-4030-BAD1-B0E453FB2152}"/>
                </a:ext>
              </a:extLst>
            </p:cNvPr>
            <p:cNvSpPr/>
            <p:nvPr/>
          </p:nvSpPr>
          <p:spPr>
            <a:xfrm>
              <a:off x="8892704" y="5752258"/>
              <a:ext cx="2635623" cy="528918"/>
            </a:xfrm>
            <a:prstGeom prst="roundRect">
              <a:avLst/>
            </a:prstGeom>
            <a:solidFill>
              <a:srgbClr val="DF462F"/>
            </a:solidFill>
            <a:ln>
              <a:solidFill>
                <a:srgbClr val="DF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>
                  <a:solidFill>
                    <a:schemeClr val="bg1"/>
                  </a:solidFill>
                  <a:latin typeface="Azo Sans Web Lt" panose="02000000000000000000" pitchFamily="2" charset="0"/>
                  <a:cs typeface="Calibri"/>
                </a:rPr>
                <a:t>Tipificações</a:t>
              </a:r>
              <a:endParaRPr lang="pt-PT" sz="2400" b="1" dirty="0">
                <a:solidFill>
                  <a:schemeClr val="bg1"/>
                </a:solidFill>
                <a:latin typeface="Azo Sans Web Lt" panose="02000000000000000000" pitchFamily="2" charset="0"/>
                <a:cs typeface="Calibri"/>
              </a:endParaRPr>
            </a:p>
          </p:txBody>
        </p:sp>
      </p:grpSp>
      <p:sp>
        <p:nvSpPr>
          <p:cNvPr id="31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C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   Resoluções </a:t>
            </a:r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Técnicas</a:t>
            </a:r>
            <a:endParaRPr lang="en-GB" sz="4000" dirty="0">
              <a:latin typeface="Azo Sans Web Md" panose="02000000000000000000" pitchFamily="2" charset="0"/>
            </a:endParaRPr>
          </a:p>
        </p:txBody>
      </p:sp>
      <p:sp>
        <p:nvSpPr>
          <p:cNvPr id="35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2276530"/>
            <a:ext cx="4824302" cy="965955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BBD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bg1"/>
                </a:solidFill>
                <a:latin typeface="Azo Sans Web" panose="02000000000000000000" pitchFamily="2" charset="0"/>
                <a:ea typeface="+mn-lt"/>
                <a:cs typeface="+mn-lt"/>
              </a:rPr>
              <a:t>NTP </a:t>
            </a:r>
            <a:r>
              <a:rPr lang="pt-PT" sz="3200" b="1" dirty="0" err="1">
                <a:solidFill>
                  <a:schemeClr val="bg1"/>
                </a:solidFill>
                <a:latin typeface="Azo Sans Web" panose="02000000000000000000" pitchFamily="2" charset="0"/>
                <a:ea typeface="+mn-lt"/>
                <a:cs typeface="+mn-lt"/>
              </a:rPr>
              <a:t>Bot</a:t>
            </a:r>
            <a:endParaRPr lang="pt-PT" sz="3200" dirty="0">
              <a:solidFill>
                <a:schemeClr val="bg1"/>
              </a:solidFill>
              <a:latin typeface="Azo Sans Web" panose="02000000000000000000" pitchFamily="2" charset="0"/>
            </a:endParaRPr>
          </a:p>
        </p:txBody>
      </p:sp>
      <p:sp>
        <p:nvSpPr>
          <p:cNvPr id="38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flipH="1">
            <a:off x="-2" y="3247277"/>
            <a:ext cx="4824302" cy="965955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6BA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bg1"/>
                </a:solidFill>
                <a:latin typeface="Azo Sans Web" panose="02000000000000000000" pitchFamily="2" charset="0"/>
                <a:ea typeface="+mn-lt"/>
                <a:cs typeface="+mn-lt"/>
              </a:rPr>
              <a:t>NTP Solver</a:t>
            </a:r>
            <a:endParaRPr lang="pt-PT" sz="3200" dirty="0">
              <a:solidFill>
                <a:schemeClr val="bg1"/>
              </a:solidFill>
              <a:latin typeface="Azo Sans Web" panose="02000000000000000000" pitchFamily="2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45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86D727A3-2746-4B2F-96E9-E3A118669A43}"/>
              </a:ext>
            </a:extLst>
          </p:cNvPr>
          <p:cNvGrpSpPr/>
          <p:nvPr/>
        </p:nvGrpSpPr>
        <p:grpSpPr>
          <a:xfrm rot="-60000">
            <a:off x="468472" y="3399591"/>
            <a:ext cx="3600257" cy="2958186"/>
            <a:chOff x="-18692" y="4510261"/>
            <a:chExt cx="3062377" cy="2214113"/>
          </a:xfrm>
        </p:grpSpPr>
        <p:sp>
          <p:nvSpPr>
            <p:cNvPr id="4" name="Trapézio 3">
              <a:extLst>
                <a:ext uri="{FF2B5EF4-FFF2-40B4-BE49-F238E27FC236}">
                  <a16:creationId xmlns:a16="http://schemas.microsoft.com/office/drawing/2014/main" xmlns="" id="{6571D56E-C046-4F60-9FF9-E7C3CF157181}"/>
                </a:ext>
              </a:extLst>
            </p:cNvPr>
            <p:cNvSpPr/>
            <p:nvPr/>
          </p:nvSpPr>
          <p:spPr>
            <a:xfrm rot="5400000">
              <a:off x="1364886" y="5045576"/>
              <a:ext cx="324113" cy="3033484"/>
            </a:xfrm>
            <a:prstGeom prst="trapezoid">
              <a:avLst/>
            </a:prstGeom>
            <a:solidFill>
              <a:srgbClr val="FDD300"/>
            </a:solidFill>
            <a:ln>
              <a:solidFill>
                <a:srgbClr val="FDD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5" name="Trapézio 4">
              <a:extLst>
                <a:ext uri="{FF2B5EF4-FFF2-40B4-BE49-F238E27FC236}">
                  <a16:creationId xmlns:a16="http://schemas.microsoft.com/office/drawing/2014/main" xmlns="" id="{6A97AE34-F0A9-4344-85E1-C06CDA1E80A3}"/>
                </a:ext>
              </a:extLst>
            </p:cNvPr>
            <p:cNvSpPr/>
            <p:nvPr/>
          </p:nvSpPr>
          <p:spPr>
            <a:xfrm rot="5400000">
              <a:off x="1364885" y="4383618"/>
              <a:ext cx="324113" cy="3033484"/>
            </a:xfrm>
            <a:prstGeom prst="trapezoid">
              <a:avLst/>
            </a:prstGeom>
            <a:solidFill>
              <a:srgbClr val="6BA70E"/>
            </a:solidFill>
            <a:ln>
              <a:solidFill>
                <a:srgbClr val="6BA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6" name="Trapézio 5">
              <a:extLst>
                <a:ext uri="{FF2B5EF4-FFF2-40B4-BE49-F238E27FC236}">
                  <a16:creationId xmlns:a16="http://schemas.microsoft.com/office/drawing/2014/main" xmlns="" id="{F6CD5761-F8C8-4638-B2F6-B4F07D227690}"/>
                </a:ext>
              </a:extLst>
            </p:cNvPr>
            <p:cNvSpPr/>
            <p:nvPr/>
          </p:nvSpPr>
          <p:spPr>
            <a:xfrm rot="16200000">
              <a:off x="1364886" y="4714597"/>
              <a:ext cx="324113" cy="3033484"/>
            </a:xfrm>
            <a:prstGeom prst="trapezoid">
              <a:avLst/>
            </a:prstGeom>
            <a:solidFill>
              <a:srgbClr val="EE82CC"/>
            </a:solidFill>
            <a:ln>
              <a:solidFill>
                <a:srgbClr val="EE8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7" name="Trapézio 6">
              <a:extLst>
                <a:ext uri="{FF2B5EF4-FFF2-40B4-BE49-F238E27FC236}">
                  <a16:creationId xmlns:a16="http://schemas.microsoft.com/office/drawing/2014/main" xmlns="" id="{7FA23C31-2E69-47C4-962C-7AB04C6C8666}"/>
                </a:ext>
              </a:extLst>
            </p:cNvPr>
            <p:cNvSpPr/>
            <p:nvPr/>
          </p:nvSpPr>
          <p:spPr>
            <a:xfrm rot="5400000">
              <a:off x="1364747" y="3721657"/>
              <a:ext cx="324113" cy="3033484"/>
            </a:xfrm>
            <a:prstGeom prst="trapezoid">
              <a:avLst/>
            </a:prstGeom>
            <a:solidFill>
              <a:srgbClr val="BBD50C"/>
            </a:solidFill>
            <a:ln>
              <a:solidFill>
                <a:srgbClr val="BBD5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8" name="Trapézio 7">
              <a:extLst>
                <a:ext uri="{FF2B5EF4-FFF2-40B4-BE49-F238E27FC236}">
                  <a16:creationId xmlns:a16="http://schemas.microsoft.com/office/drawing/2014/main" xmlns="" id="{7D61F6ED-32E2-47EB-942C-32F2E8BB4F9A}"/>
                </a:ext>
              </a:extLst>
            </p:cNvPr>
            <p:cNvSpPr/>
            <p:nvPr/>
          </p:nvSpPr>
          <p:spPr>
            <a:xfrm rot="16200000">
              <a:off x="1364748" y="4052637"/>
              <a:ext cx="324113" cy="3033484"/>
            </a:xfrm>
            <a:prstGeom prst="trapezoid">
              <a:avLst/>
            </a:prstGeom>
            <a:solidFill>
              <a:srgbClr val="4ADDC3"/>
            </a:solidFill>
            <a:ln>
              <a:solidFill>
                <a:srgbClr val="4AD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  <p:sp>
          <p:nvSpPr>
            <p:cNvPr id="9" name="Trapézio 8">
              <a:extLst>
                <a:ext uri="{FF2B5EF4-FFF2-40B4-BE49-F238E27FC236}">
                  <a16:creationId xmlns:a16="http://schemas.microsoft.com/office/drawing/2014/main" xmlns="" id="{DE67A430-73C2-4B2B-ACC6-369D0EEB32E5}"/>
                </a:ext>
              </a:extLst>
            </p:cNvPr>
            <p:cNvSpPr/>
            <p:nvPr/>
          </p:nvSpPr>
          <p:spPr>
            <a:xfrm rot="15540000">
              <a:off x="1335993" y="3155576"/>
              <a:ext cx="324113" cy="3033484"/>
            </a:xfrm>
            <a:prstGeom prst="trapezoid">
              <a:avLst/>
            </a:prstGeom>
            <a:solidFill>
              <a:srgbClr val="DF462F"/>
            </a:solidFill>
            <a:ln>
              <a:solidFill>
                <a:srgbClr val="DF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</p:grpSp>
      <p:sp>
        <p:nvSpPr>
          <p:cNvPr id="14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rot="423302" flipH="1">
            <a:off x="7923184" y="1082959"/>
            <a:ext cx="3341274" cy="945138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A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ea typeface="+mn-lt"/>
                <a:cs typeface="+mn-lt"/>
              </a:rPr>
              <a:t>Conclusões</a:t>
            </a:r>
            <a:endParaRPr lang="pt-PT" sz="4000" b="1" dirty="0">
              <a:solidFill>
                <a:schemeClr val="bg1"/>
              </a:solidFill>
              <a:latin typeface="Azo Sans Web Md" panose="02000000000000000000" pitchFamily="2" charset="0"/>
              <a:ea typeface="+mn-lt"/>
              <a:cs typeface="+mn-lt"/>
            </a:endParaRPr>
          </a:p>
        </p:txBody>
      </p:sp>
      <p:sp>
        <p:nvSpPr>
          <p:cNvPr id="15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rot="20981948">
            <a:off x="5115516" y="2791048"/>
            <a:ext cx="4429499" cy="945138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EE8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ea typeface="+mn-lt"/>
                <a:cs typeface="+mn-lt"/>
              </a:rPr>
              <a:t>Trabalho Futuro</a:t>
            </a:r>
            <a:endParaRPr lang="pt-PT" sz="4000" b="1" dirty="0">
              <a:solidFill>
                <a:schemeClr val="bg1"/>
              </a:solidFill>
              <a:latin typeface="Azo Sans Web Md" panose="02000000000000000000" pitchFamily="2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8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2" y="685800"/>
            <a:ext cx="7230863" cy="6172200"/>
          </a:xfrm>
          <a:prstGeom prst="rect">
            <a:avLst/>
          </a:prstGeom>
        </p:spPr>
      </p:pic>
      <p:sp>
        <p:nvSpPr>
          <p:cNvPr id="6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rot="423302" flipH="1">
            <a:off x="8805332" y="103057"/>
            <a:ext cx="3341274" cy="945138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C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ea typeface="+mn-lt"/>
                <a:cs typeface="+mn-lt"/>
              </a:rPr>
              <a:t>Live </a:t>
            </a:r>
            <a:r>
              <a:rPr lang="pt-PT" sz="4000" b="1" dirty="0" err="1">
                <a:solidFill>
                  <a:schemeClr val="bg1"/>
                </a:solidFill>
                <a:latin typeface="Azo Sans Web Md" panose="02000000000000000000" pitchFamily="2" charset="0"/>
                <a:ea typeface="+mn-lt"/>
                <a:cs typeface="+mn-lt"/>
              </a:rPr>
              <a:t>Test</a:t>
            </a:r>
            <a:endParaRPr lang="pt-PT" sz="4000" b="1" dirty="0">
              <a:solidFill>
                <a:schemeClr val="bg1"/>
              </a:solidFill>
              <a:latin typeface="Azo Sans Web Md" panose="02000000000000000000" pitchFamily="2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12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48264" y="158793"/>
            <a:ext cx="6542063" cy="218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800" smtClean="0">
                <a:latin typeface="Azo Sans Web Md" panose="02000000000000000000" pitchFamily="2" charset="0"/>
                <a:ea typeface="+mj-lt"/>
                <a:cs typeface="+mj-lt"/>
              </a:rPr>
              <a:t>Automação Robótica de Processos (RPA) usando</a:t>
            </a:r>
            <a:endParaRPr lang="pt-PT" sz="4800" smtClean="0">
              <a:latin typeface="Azo Sans Web Md" panose="02000000000000000000" pitchFamily="2" charset="0"/>
              <a:cs typeface="Calibri Light" panose="020F0302020204030204"/>
            </a:endParaRPr>
          </a:p>
          <a:p>
            <a:pPr algn="just"/>
            <a:r>
              <a:rPr lang="pt-PT" sz="4800" smtClean="0">
                <a:latin typeface="Azo Sans Web Md" panose="02000000000000000000" pitchFamily="2" charset="0"/>
                <a:ea typeface="+mj-lt"/>
                <a:cs typeface="+mj-lt"/>
              </a:rPr>
              <a:t>um chatbot Telegram</a:t>
            </a:r>
            <a:endParaRPr lang="pt-PT" sz="4800" dirty="0">
              <a:latin typeface="Azo Sans Web Md" panose="02000000000000000000" pitchFamily="2" charset="0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45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m desenho, sala&#10;&#10;Descrição gerada com confiança muito alta">
            <a:extLst>
              <a:ext uri="{FF2B5EF4-FFF2-40B4-BE49-F238E27FC236}">
                <a16:creationId xmlns:a16="http://schemas.microsoft.com/office/drawing/2014/main" xmlns="" id="{6FCA232E-5191-4995-9701-EF2794C0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" y="-220118"/>
            <a:ext cx="8992446" cy="5211806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27D8DF5C-737B-4947-BFE4-F383FF718354}"/>
              </a:ext>
            </a:extLst>
          </p:cNvPr>
          <p:cNvGrpSpPr/>
          <p:nvPr/>
        </p:nvGrpSpPr>
        <p:grpSpPr>
          <a:xfrm>
            <a:off x="8773964" y="3230994"/>
            <a:ext cx="3303736" cy="3521387"/>
            <a:chOff x="8892747" y="3271184"/>
            <a:chExt cx="3303736" cy="3521387"/>
          </a:xfrm>
        </p:grpSpPr>
        <p:pic>
          <p:nvPicPr>
            <p:cNvPr id="4" name="Imagem 4" descr="Uma imagem com objeto, desenho&#10;&#10;Descrição gerada com confiança muito alta">
              <a:extLst>
                <a:ext uri="{FF2B5EF4-FFF2-40B4-BE49-F238E27FC236}">
                  <a16:creationId xmlns:a16="http://schemas.microsoft.com/office/drawing/2014/main" xmlns="" id="{BA998836-59CB-49AE-945E-E3B1B024D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1726" y="3271184"/>
              <a:ext cx="1618130" cy="79636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B64D602F-EEA9-41BB-BE03-BBB917D32618}"/>
                </a:ext>
              </a:extLst>
            </p:cNvPr>
            <p:cNvSpPr txBox="1"/>
            <p:nvPr/>
          </p:nvSpPr>
          <p:spPr>
            <a:xfrm>
              <a:off x="8892747" y="4207248"/>
              <a:ext cx="3303736" cy="25853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Fábio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</a:t>
              </a:r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Gonçalves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A78793</a:t>
              </a:r>
              <a:endParaRPr lang="pt-PT" dirty="0">
                <a:latin typeface="Azo Sans Web Lt" panose="02000000000000000000" pitchFamily="2" charset="0"/>
                <a:cs typeface="Calibri Light"/>
              </a:endParaRPr>
            </a:p>
            <a:p>
              <a:pPr algn="r"/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Francisco Oliveira A78416</a:t>
              </a:r>
            </a:p>
            <a:p>
              <a:pPr algn="r"/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Gonçalo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</a:t>
              </a:r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Camaz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 A76861</a:t>
              </a:r>
            </a:p>
            <a:p>
              <a:pPr algn="r"/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João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Vieira A78468</a:t>
              </a:r>
            </a:p>
            <a:p>
              <a:pPr algn="r"/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José Carlos Martins A78821</a:t>
              </a:r>
            </a:p>
            <a:p>
              <a:pPr algn="r"/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Miguel </a:t>
              </a:r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Quaresma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A77049</a:t>
              </a:r>
            </a:p>
            <a:p>
              <a:pPr algn="r"/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Raul Vilas Boas A79617</a:t>
              </a:r>
            </a:p>
            <a:p>
              <a:pPr algn="r"/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Salete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Teixeira A75281</a:t>
              </a:r>
            </a:p>
            <a:p>
              <a:pPr algn="r"/>
              <a:r>
                <a:rPr lang="en-US" dirty="0" err="1">
                  <a:latin typeface="Azo Sans Web Lt" panose="02000000000000000000" pitchFamily="2" charset="0"/>
                  <a:cs typeface="Calibri Light"/>
                </a:rPr>
                <a:t>Simão</a:t>
              </a:r>
              <a:r>
                <a:rPr lang="en-US" dirty="0">
                  <a:latin typeface="Azo Sans Web Lt" panose="02000000000000000000" pitchFamily="2" charset="0"/>
                  <a:cs typeface="Calibri Light"/>
                </a:rPr>
                <a:t> Barbosa A77689</a:t>
              </a:r>
            </a:p>
          </p:txBody>
        </p:sp>
      </p:grpSp>
      <p:pic>
        <p:nvPicPr>
          <p:cNvPr id="2" name="Imagem 6" descr="Uma imagem com desenho&#10;&#10;Descrição gerada com confiança muito alta">
            <a:extLst>
              <a:ext uri="{FF2B5EF4-FFF2-40B4-BE49-F238E27FC236}">
                <a16:creationId xmlns:a16="http://schemas.microsoft.com/office/drawing/2014/main" xmlns="" id="{A15CC99E-8476-4427-AF5A-FAB57485A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1" y="3669594"/>
            <a:ext cx="1685365" cy="1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F5863D12-2EFA-43BF-88B0-E2693A655B19}"/>
              </a:ext>
            </a:extLst>
          </p:cNvPr>
          <p:cNvGrpSpPr/>
          <p:nvPr/>
        </p:nvGrpSpPr>
        <p:grpSpPr>
          <a:xfrm>
            <a:off x="3581398" y="2271035"/>
            <a:ext cx="5042807" cy="3600453"/>
            <a:chOff x="141514" y="1704976"/>
            <a:chExt cx="5728607" cy="421004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0CB5E816-EEB3-4442-BE2F-A879877C5CBA}"/>
                </a:ext>
              </a:extLst>
            </p:cNvPr>
            <p:cNvSpPr/>
            <p:nvPr/>
          </p:nvSpPr>
          <p:spPr>
            <a:xfrm>
              <a:off x="144236" y="2245178"/>
              <a:ext cx="5725885" cy="37011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xmlns="" id="{46FE93F6-1D82-436D-89CE-66E9C450A770}"/>
                </a:ext>
              </a:extLst>
            </p:cNvPr>
            <p:cNvSpPr/>
            <p:nvPr/>
          </p:nvSpPr>
          <p:spPr>
            <a:xfrm rot="10800000">
              <a:off x="2608817" y="5523139"/>
              <a:ext cx="794657" cy="391886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3" name="Imagem 13" descr="Uma imagem com azul, verde, mulher, propriedade&#10;&#10;Descrição gerada com confiança muito alta">
              <a:extLst>
                <a:ext uri="{FF2B5EF4-FFF2-40B4-BE49-F238E27FC236}">
                  <a16:creationId xmlns:a16="http://schemas.microsoft.com/office/drawing/2014/main" xmlns="" id="{20369A18-94AB-42C6-A4B9-2B9542EC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514" y="2788508"/>
              <a:ext cx="5725885" cy="272878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F1D51FAC-52FC-412D-BC33-7980B2E0E266}"/>
                </a:ext>
              </a:extLst>
            </p:cNvPr>
            <p:cNvSpPr/>
            <p:nvPr/>
          </p:nvSpPr>
          <p:spPr>
            <a:xfrm>
              <a:off x="2336347" y="1704976"/>
              <a:ext cx="1328057" cy="1295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" name="Gráfico 8">
              <a:extLst>
                <a:ext uri="{FF2B5EF4-FFF2-40B4-BE49-F238E27FC236}">
                  <a16:creationId xmlns:a16="http://schemas.microsoft.com/office/drawing/2014/main" xmlns="" id="{77BC068F-735F-4757-8914-201963CB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007179" y="1997528"/>
              <a:ext cx="386443" cy="772886"/>
            </a:xfrm>
            <a:prstGeom prst="rect">
              <a:avLst/>
            </a:prstGeom>
          </p:spPr>
        </p:pic>
        <p:pic>
          <p:nvPicPr>
            <p:cNvPr id="14" name="Gráfico 8">
              <a:extLst>
                <a:ext uri="{FF2B5EF4-FFF2-40B4-BE49-F238E27FC236}">
                  <a16:creationId xmlns:a16="http://schemas.microsoft.com/office/drawing/2014/main" xmlns="" id="{DAA67914-7CA3-43E9-B43A-36E1289D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615292" y="1997528"/>
              <a:ext cx="386443" cy="772886"/>
            </a:xfrm>
            <a:prstGeom prst="rect">
              <a:avLst/>
            </a:prstGeom>
          </p:spPr>
        </p:pic>
      </p:grpSp>
      <p:sp>
        <p:nvSpPr>
          <p:cNvPr id="12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C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>
                <a:solidFill>
                  <a:schemeClr val="bg1"/>
                </a:solidFill>
                <a:cs typeface="Calibri Light"/>
              </a:rPr>
              <a:t>    </a:t>
            </a:r>
            <a:r>
              <a:rPr lang="pt-PT" sz="4000" b="1" dirty="0" smtClean="0">
                <a:solidFill>
                  <a:schemeClr val="bg1"/>
                </a:solidFill>
                <a:cs typeface="Calibri Light"/>
              </a:rPr>
              <a:t> Âmbito </a:t>
            </a:r>
            <a:r>
              <a:rPr lang="pt-PT" sz="4000" b="1" dirty="0">
                <a:solidFill>
                  <a:schemeClr val="bg1"/>
                </a:solidFill>
                <a:cs typeface="Calibri Light"/>
              </a:rPr>
              <a:t>do Projeto</a:t>
            </a:r>
            <a:endParaRPr lang="en-GB" sz="40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>
            <a:extLst>
              <a:ext uri="{FF2B5EF4-FFF2-40B4-BE49-F238E27FC236}">
                <a16:creationId xmlns:a16="http://schemas.microsoft.com/office/drawing/2014/main" xmlns="" id="{B09ACE61-A4A8-4B6C-AD2A-27607888A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6" b="299"/>
          <a:stretch/>
        </p:blipFill>
        <p:spPr>
          <a:xfrm>
            <a:off x="4301980" y="2617789"/>
            <a:ext cx="3591464" cy="36378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86B8346-2650-4B52-BE15-DE07A2E6853F}"/>
              </a:ext>
            </a:extLst>
          </p:cNvPr>
          <p:cNvSpPr txBox="1"/>
          <p:nvPr/>
        </p:nvSpPr>
        <p:spPr>
          <a:xfrm>
            <a:off x="7560806" y="2618515"/>
            <a:ext cx="46311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latin typeface="Azo Sans Web" panose="02000000000000000000" pitchFamily="2" charset="0"/>
                <a:cs typeface="Calibri"/>
              </a:rPr>
              <a:t>Levantamento de Requisitos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578ECD72-38DA-4215-BAC4-07E8CB1221CA}"/>
              </a:ext>
            </a:extLst>
          </p:cNvPr>
          <p:cNvSpPr txBox="1"/>
          <p:nvPr/>
        </p:nvSpPr>
        <p:spPr>
          <a:xfrm>
            <a:off x="8037089" y="3252789"/>
            <a:ext cx="19462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latin typeface="Azo Sans Web" panose="02000000000000000000" pitchFamily="2" charset="0"/>
                <a:cs typeface="Calibri"/>
              </a:rPr>
              <a:t>Modelação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59DA6D4-5968-4DD9-B236-6BEE3F2C49D5}"/>
              </a:ext>
            </a:extLst>
          </p:cNvPr>
          <p:cNvSpPr txBox="1"/>
          <p:nvPr/>
        </p:nvSpPr>
        <p:spPr>
          <a:xfrm>
            <a:off x="8268140" y="4526496"/>
            <a:ext cx="3890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latin typeface="Azo Sans Web" panose="02000000000000000000" pitchFamily="2" charset="0"/>
                <a:cs typeface="Calibri"/>
              </a:rPr>
              <a:t>Implementação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A078BA74-B2BC-4F77-983D-E54F4F1037A8}"/>
              </a:ext>
            </a:extLst>
          </p:cNvPr>
          <p:cNvSpPr txBox="1"/>
          <p:nvPr/>
        </p:nvSpPr>
        <p:spPr>
          <a:xfrm>
            <a:off x="8031951" y="5163877"/>
            <a:ext cx="3890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 err="1">
                <a:latin typeface="Azo Sans Web" panose="02000000000000000000" pitchFamily="2" charset="0"/>
                <a:cs typeface="Calibri"/>
              </a:rPr>
              <a:t>Deployment</a:t>
            </a:r>
            <a:endParaRPr lang="pt-PT" sz="2400" dirty="0">
              <a:latin typeface="Azo Sans Web" panose="02000000000000000000" pitchFamily="2" charset="0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1C70F852-1C02-4CA6-BDED-A0152830298A}"/>
              </a:ext>
            </a:extLst>
          </p:cNvPr>
          <p:cNvSpPr txBox="1"/>
          <p:nvPr/>
        </p:nvSpPr>
        <p:spPr>
          <a:xfrm>
            <a:off x="8267627" y="3890044"/>
            <a:ext cx="3890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latin typeface="Azo Sans Web" panose="02000000000000000000" pitchFamily="2" charset="0"/>
                <a:cs typeface="Calibri"/>
              </a:rPr>
              <a:t>Testes de Usabilidade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59D5E90-B131-4459-8FFB-5348A538BE13}"/>
              </a:ext>
            </a:extLst>
          </p:cNvPr>
          <p:cNvSpPr txBox="1"/>
          <p:nvPr/>
        </p:nvSpPr>
        <p:spPr>
          <a:xfrm>
            <a:off x="7566612" y="5793272"/>
            <a:ext cx="45044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latin typeface="Azo Sans Web" panose="02000000000000000000" pitchFamily="2" charset="0"/>
                <a:cs typeface="Calibri"/>
              </a:rPr>
              <a:t>Testes de Usabilidade Reais</a:t>
            </a:r>
          </a:p>
        </p:txBody>
      </p:sp>
      <p:sp>
        <p:nvSpPr>
          <p:cNvPr id="19" name="Seta: Pentágono 18">
            <a:extLst>
              <a:ext uri="{FF2B5EF4-FFF2-40B4-BE49-F238E27FC236}">
                <a16:creationId xmlns:a16="http://schemas.microsoft.com/office/drawing/2014/main" xmlns="" id="{DCC10B5E-3075-4D2E-96ED-064648EE8744}"/>
              </a:ext>
            </a:extLst>
          </p:cNvPr>
          <p:cNvSpPr/>
          <p:nvPr/>
        </p:nvSpPr>
        <p:spPr>
          <a:xfrm>
            <a:off x="729867" y="3822609"/>
            <a:ext cx="3384765" cy="1228234"/>
          </a:xfrm>
          <a:prstGeom prst="homePlate">
            <a:avLst/>
          </a:prstGeom>
          <a:solidFill>
            <a:srgbClr val="E8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Azo Sans Web" panose="02000000000000000000" pitchFamily="2" charset="0"/>
              </a:rPr>
              <a:t>Sprints quinzenais por 3 equipas de 3 elementos</a:t>
            </a:r>
            <a:endParaRPr lang="en-GB" sz="2400" dirty="0">
              <a:latin typeface="Azo Sans Web" panose="02000000000000000000" pitchFamily="2" charset="0"/>
            </a:endParaRPr>
          </a:p>
        </p:txBody>
      </p:sp>
      <p:sp>
        <p:nvSpPr>
          <p:cNvPr id="15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    </a:t>
            </a:r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</a:t>
            </a:r>
            <a:r>
              <a:rPr lang="pt-PT" sz="4000" dirty="0" smtClean="0">
                <a:latin typeface="Azo Sans Web Md" panose="02000000000000000000" pitchFamily="2" charset="0"/>
              </a:rPr>
              <a:t>Planeamento</a:t>
            </a:r>
            <a:endParaRPr lang="en-GB" sz="40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mph" presetSubtype="0" accel="35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accel="28000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mph" presetSubtype="0" accel="28000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accel="28000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accel="28000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xmlns="" id="{E02407CC-216D-4D53-B843-3F7D79A1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3" y="2037322"/>
            <a:ext cx="8371355" cy="4188012"/>
          </a:xfrm>
          <a:prstGeom prst="rect">
            <a:avLst/>
          </a:prstGeom>
        </p:spPr>
      </p:pic>
      <p:sp>
        <p:nvSpPr>
          <p:cNvPr id="4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A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    </a:t>
            </a:r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Diagrama </a:t>
            </a:r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de Casos de Uso</a:t>
            </a:r>
            <a:endParaRPr lang="en-GB" sz="40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 descr="Uma imagem com mapa&#10;&#10;Descrição gerada com confiança muito alta">
            <a:extLst>
              <a:ext uri="{FF2B5EF4-FFF2-40B4-BE49-F238E27FC236}">
                <a16:creationId xmlns:a16="http://schemas.microsoft.com/office/drawing/2014/main" xmlns="" id="{7FE3824F-7655-4625-B0E6-854B4DB4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2" y="1900766"/>
            <a:ext cx="7491298" cy="4708775"/>
          </a:xfrm>
          <a:prstGeom prst="rect">
            <a:avLst/>
          </a:prstGeom>
        </p:spPr>
      </p:pic>
      <p:sp>
        <p:nvSpPr>
          <p:cNvPr id="4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E8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    </a:t>
            </a:r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Arquitetura </a:t>
            </a:r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do Sistema</a:t>
            </a:r>
            <a:endParaRPr lang="en-GB" sz="40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brinquedo, cansativo, homem, equitação&#10;&#10;Descrição gerada com confiança muito alta">
            <a:extLst>
              <a:ext uri="{FF2B5EF4-FFF2-40B4-BE49-F238E27FC236}">
                <a16:creationId xmlns:a16="http://schemas.microsoft.com/office/drawing/2014/main" xmlns="" id="{AA736315-FC04-4D8B-8CF8-82694B186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5" t="-189" r="8377" b="-526"/>
          <a:stretch/>
        </p:blipFill>
        <p:spPr>
          <a:xfrm>
            <a:off x="6714848" y="3155770"/>
            <a:ext cx="2427459" cy="2992853"/>
          </a:xfrm>
          <a:prstGeom prst="rect">
            <a:avLst/>
          </a:prstGeom>
        </p:spPr>
      </p:pic>
      <p:pic>
        <p:nvPicPr>
          <p:cNvPr id="5" name="Imagem 10" descr="Uma imagem com desenho&#10;&#10;Descrição gerada com confiança muito alta">
            <a:extLst>
              <a:ext uri="{FF2B5EF4-FFF2-40B4-BE49-F238E27FC236}">
                <a16:creationId xmlns:a16="http://schemas.microsoft.com/office/drawing/2014/main" xmlns="" id="{D93EF07B-CF5A-4F58-9891-4D5FBF55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140" y="3757351"/>
            <a:ext cx="2958860" cy="1789693"/>
          </a:xfrm>
          <a:prstGeom prst="rect">
            <a:avLst/>
          </a:prstGeom>
        </p:spPr>
      </p:pic>
      <p:sp>
        <p:nvSpPr>
          <p:cNvPr id="12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DF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    Chat </a:t>
            </a:r>
            <a:r>
              <a:rPr lang="pt-PT" sz="4000" b="1" dirty="0" err="1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Processor</a:t>
            </a:r>
            <a:endParaRPr lang="en-GB" sz="4000" dirty="0">
              <a:latin typeface="Azo Sans Web Md" panose="02000000000000000000" pitchFamily="2" charset="0"/>
            </a:endParaRPr>
          </a:p>
        </p:txBody>
      </p:sp>
      <p:sp>
        <p:nvSpPr>
          <p:cNvPr id="16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flipH="1">
            <a:off x="6097890" y="1851631"/>
            <a:ext cx="6099386" cy="1162245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C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Calibri Light"/>
              </a:rPr>
              <a:t>Telegram</a:t>
            </a:r>
            <a:r>
              <a:rPr lang="pt-PT" sz="3200" b="1" dirty="0">
                <a:solidFill>
                  <a:schemeClr val="bg1"/>
                </a:solidFill>
                <a:cs typeface="Calibri Light"/>
              </a:rPr>
              <a:t> API </a:t>
            </a:r>
            <a:r>
              <a:rPr lang="pt-PT" sz="3200" b="1" dirty="0" err="1">
                <a:solidFill>
                  <a:schemeClr val="bg1"/>
                </a:solidFill>
                <a:cs typeface="Calibri Light"/>
              </a:rPr>
              <a:t>Endpoint</a:t>
            </a:r>
            <a:endParaRPr lang="pt-PT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xmlns="" id="{C6548CAB-24DE-4700-BCC0-ABF20BC05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16" y="2062808"/>
            <a:ext cx="730064" cy="739589"/>
          </a:xfrm>
          <a:prstGeom prst="rect">
            <a:avLst/>
          </a:prstGeom>
        </p:spPr>
      </p:pic>
      <p:sp>
        <p:nvSpPr>
          <p:cNvPr id="17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2276530"/>
            <a:ext cx="4824302" cy="965955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9C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latin typeface="Azo Sans Web Md" panose="02000000000000000000" pitchFamily="2" charset="0"/>
              </a:rPr>
              <a:t>NER </a:t>
            </a:r>
            <a:r>
              <a:rPr lang="pt-PT" sz="3200" dirty="0" err="1">
                <a:latin typeface="Azo Sans Web Md" panose="02000000000000000000" pitchFamily="2" charset="0"/>
              </a:rPr>
              <a:t>deeppavlov</a:t>
            </a:r>
            <a:endParaRPr lang="en-GB" sz="3200" dirty="0">
              <a:latin typeface="Azo Sans Web Md" panose="02000000000000000000" pitchFamily="2" charset="0"/>
            </a:endParaRPr>
          </a:p>
        </p:txBody>
      </p:sp>
      <p:sp>
        <p:nvSpPr>
          <p:cNvPr id="18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flipH="1">
            <a:off x="-2" y="3247277"/>
            <a:ext cx="4824302" cy="965955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6D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latin typeface="Azo Sans Web Md" panose="02000000000000000000" pitchFamily="2" charset="0"/>
              </a:rPr>
              <a:t>Expressões Regulares</a:t>
            </a:r>
            <a:endParaRPr lang="en-GB" sz="3200" dirty="0">
              <a:latin typeface="Azo Sans Web Md" panose="02000000000000000000" pitchFamily="2" charset="0"/>
            </a:endParaRPr>
          </a:p>
        </p:txBody>
      </p:sp>
      <p:sp>
        <p:nvSpPr>
          <p:cNvPr id="19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4213232"/>
            <a:ext cx="3714656" cy="781150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E8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err="1">
                <a:latin typeface="Azo Sans Web Md" panose="02000000000000000000" pitchFamily="2" charset="0"/>
              </a:rPr>
              <a:t>symspellpy</a:t>
            </a:r>
            <a:endParaRPr lang="en-GB" sz="2800" dirty="0">
              <a:latin typeface="Azo Sans Web Md" panose="02000000000000000000" pitchFamily="2" charset="0"/>
            </a:endParaRPr>
          </a:p>
        </p:txBody>
      </p:sp>
      <p:sp>
        <p:nvSpPr>
          <p:cNvPr id="20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 flipH="1">
            <a:off x="-2" y="4993128"/>
            <a:ext cx="3714656" cy="776358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9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zo Sans Web Md" panose="02000000000000000000" pitchFamily="2" charset="0"/>
              </a:rPr>
              <a:t>/</a:t>
            </a:r>
            <a:r>
              <a:rPr lang="pt-PT" sz="2800" dirty="0" err="1">
                <a:latin typeface="Azo Sans Web Md" panose="02000000000000000000" pitchFamily="2" charset="0"/>
              </a:rPr>
              <a:t>commands</a:t>
            </a:r>
            <a:endParaRPr lang="en-GB" sz="28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xmlns="" id="{DDFEE4F4-B2BE-4489-A550-F2D027C6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01" y="2225001"/>
            <a:ext cx="9431549" cy="3367792"/>
          </a:xfrm>
          <a:prstGeom prst="rect">
            <a:avLst/>
          </a:prstGeom>
        </p:spPr>
      </p:pic>
      <p:sp>
        <p:nvSpPr>
          <p:cNvPr id="5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2" y="365524"/>
            <a:ext cx="12195784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D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4000" b="1" dirty="0" smtClean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    Modo Interativo</a:t>
            </a:r>
            <a:endParaRPr lang="en-GB" sz="4000" dirty="0">
              <a:latin typeface="Azo Sans Web M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D8F8FAA-7A81-429F-9DF3-635862A6E170}"/>
              </a:ext>
            </a:extLst>
          </p:cNvPr>
          <p:cNvGrpSpPr/>
          <p:nvPr/>
        </p:nvGrpSpPr>
        <p:grpSpPr>
          <a:xfrm>
            <a:off x="422175" y="2496707"/>
            <a:ext cx="4142905" cy="651740"/>
            <a:chOff x="7084769" y="2200275"/>
            <a:chExt cx="2641376" cy="651740"/>
          </a:xfrm>
        </p:grpSpPr>
        <p:sp>
          <p:nvSpPr>
            <p:cNvPr id="23" name="Triângulo isósceles 22">
              <a:extLst>
                <a:ext uri="{FF2B5EF4-FFF2-40B4-BE49-F238E27FC236}">
                  <a16:creationId xmlns:a16="http://schemas.microsoft.com/office/drawing/2014/main" xmlns="" id="{71E1C250-31EF-416C-BC09-6D436D62E63D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FD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3D26A8DC-1115-4D60-B57B-B080B9A5C8B1}"/>
                </a:ext>
              </a:extLst>
            </p:cNvPr>
            <p:cNvSpPr/>
            <p:nvPr/>
          </p:nvSpPr>
          <p:spPr>
            <a:xfrm>
              <a:off x="7084769" y="2200275"/>
              <a:ext cx="2641376" cy="528918"/>
            </a:xfrm>
            <a:prstGeom prst="roundRect">
              <a:avLst/>
            </a:prstGeom>
            <a:solidFill>
              <a:srgbClr val="FD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Procurar por cinemas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1A3BBC45-15F0-4FBB-8BA2-5B04A6A13DAF}"/>
              </a:ext>
            </a:extLst>
          </p:cNvPr>
          <p:cNvGrpSpPr/>
          <p:nvPr/>
        </p:nvGrpSpPr>
        <p:grpSpPr>
          <a:xfrm>
            <a:off x="1500577" y="3227834"/>
            <a:ext cx="4142238" cy="634359"/>
            <a:chOff x="8546163" y="2951720"/>
            <a:chExt cx="2599765" cy="634359"/>
          </a:xfrm>
        </p:grpSpPr>
        <p:sp>
          <p:nvSpPr>
            <p:cNvPr id="43" name="Triângulo isósceles 42">
              <a:extLst>
                <a:ext uri="{FF2B5EF4-FFF2-40B4-BE49-F238E27FC236}">
                  <a16:creationId xmlns:a16="http://schemas.microsoft.com/office/drawing/2014/main" xmlns="" id="{D6FFA754-0563-42CD-BD70-6C2623A173E4}"/>
                </a:ext>
              </a:extLst>
            </p:cNvPr>
            <p:cNvSpPr/>
            <p:nvPr/>
          </p:nvSpPr>
          <p:spPr>
            <a:xfrm rot="7560000">
              <a:off x="10573126" y="3231149"/>
              <a:ext cx="268943" cy="440918"/>
            </a:xfrm>
            <a:prstGeom prst="triangle">
              <a:avLst/>
            </a:prstGeom>
            <a:solidFill>
              <a:srgbClr val="4C6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B27403BC-F26B-40DA-8D6D-B37EB906CD20}"/>
                </a:ext>
              </a:extLst>
            </p:cNvPr>
            <p:cNvSpPr/>
            <p:nvPr/>
          </p:nvSpPr>
          <p:spPr>
            <a:xfrm>
              <a:off x="8546163" y="2951720"/>
              <a:ext cx="2599765" cy="528918"/>
            </a:xfrm>
            <a:prstGeom prst="roundRect">
              <a:avLst/>
            </a:prstGeom>
            <a:solidFill>
              <a:srgbClr val="4C6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filmes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267CBDD9-4E91-4A8D-B797-56CE993BE81A}"/>
              </a:ext>
            </a:extLst>
          </p:cNvPr>
          <p:cNvGrpSpPr/>
          <p:nvPr/>
        </p:nvGrpSpPr>
        <p:grpSpPr>
          <a:xfrm>
            <a:off x="422175" y="3944875"/>
            <a:ext cx="4142905" cy="633811"/>
            <a:chOff x="7090521" y="2218204"/>
            <a:chExt cx="2635623" cy="633811"/>
          </a:xfrm>
        </p:grpSpPr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xmlns="" id="{D1CF0292-72A0-4E55-936E-AF8BFD326605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F58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A567769A-FD21-4A1F-8280-29741E2DC551}"/>
                </a:ext>
              </a:extLst>
            </p:cNvPr>
            <p:cNvSpPr/>
            <p:nvPr/>
          </p:nvSpPr>
          <p:spPr>
            <a:xfrm>
              <a:off x="7090521" y="2218204"/>
              <a:ext cx="2635623" cy="528918"/>
            </a:xfrm>
            <a:prstGeom prst="roundRect">
              <a:avLst/>
            </a:prstGeom>
            <a:solidFill>
              <a:srgbClr val="F58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Ver as próximas estreias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05DA22DD-54EB-48E5-9169-213454ADC726}"/>
              </a:ext>
            </a:extLst>
          </p:cNvPr>
          <p:cNvGrpSpPr/>
          <p:nvPr/>
        </p:nvGrpSpPr>
        <p:grpSpPr>
          <a:xfrm>
            <a:off x="1500577" y="4671394"/>
            <a:ext cx="4142238" cy="648277"/>
            <a:chOff x="8892704" y="5752258"/>
            <a:chExt cx="2635623" cy="619523"/>
          </a:xfrm>
        </p:grpSpPr>
        <p:sp>
          <p:nvSpPr>
            <p:cNvPr id="52" name="Triângulo isósceles 51">
              <a:extLst>
                <a:ext uri="{FF2B5EF4-FFF2-40B4-BE49-F238E27FC236}">
                  <a16:creationId xmlns:a16="http://schemas.microsoft.com/office/drawing/2014/main" xmlns="" id="{3BBCAA95-4EE4-4E4A-97E8-0451E8BCE09E}"/>
                </a:ext>
              </a:extLst>
            </p:cNvPr>
            <p:cNvSpPr/>
            <p:nvPr/>
          </p:nvSpPr>
          <p:spPr>
            <a:xfrm rot="7440000">
              <a:off x="10917678" y="5968368"/>
              <a:ext cx="268943" cy="537883"/>
            </a:xfrm>
            <a:prstGeom prst="triangle">
              <a:avLst/>
            </a:prstGeom>
            <a:solidFill>
              <a:srgbClr val="6BA70E"/>
            </a:solidFill>
            <a:ln>
              <a:solidFill>
                <a:srgbClr val="6BA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xmlns="" id="{B2CC4D89-1499-4167-A812-73D1E10690ED}"/>
                </a:ext>
              </a:extLst>
            </p:cNvPr>
            <p:cNvSpPr/>
            <p:nvPr/>
          </p:nvSpPr>
          <p:spPr>
            <a:xfrm>
              <a:off x="8892704" y="5752258"/>
              <a:ext cx="2635623" cy="528918"/>
            </a:xfrm>
            <a:prstGeom prst="roundRect">
              <a:avLst/>
            </a:prstGeom>
            <a:solidFill>
              <a:srgbClr val="6BA70E"/>
            </a:solidFill>
            <a:ln>
              <a:solidFill>
                <a:srgbClr val="6BA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sessões de um cinema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77F12A61-B1B7-4D9F-BFA9-FE742975E29C}"/>
              </a:ext>
            </a:extLst>
          </p:cNvPr>
          <p:cNvGrpSpPr/>
          <p:nvPr/>
        </p:nvGrpSpPr>
        <p:grpSpPr>
          <a:xfrm>
            <a:off x="422176" y="5437219"/>
            <a:ext cx="4142238" cy="633811"/>
            <a:chOff x="7090521" y="2218204"/>
            <a:chExt cx="2635623" cy="633811"/>
          </a:xfrm>
        </p:grpSpPr>
        <p:sp>
          <p:nvSpPr>
            <p:cNvPr id="55" name="Triângulo isósceles 54">
              <a:extLst>
                <a:ext uri="{FF2B5EF4-FFF2-40B4-BE49-F238E27FC236}">
                  <a16:creationId xmlns:a16="http://schemas.microsoft.com/office/drawing/2014/main" xmlns="" id="{3BD369A2-6B90-4A41-AEFF-936BC9EC04D3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DF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xmlns="" id="{A848089A-13C1-420E-8F3F-E7210C8B7C16}"/>
                </a:ext>
              </a:extLst>
            </p:cNvPr>
            <p:cNvSpPr/>
            <p:nvPr/>
          </p:nvSpPr>
          <p:spPr>
            <a:xfrm>
              <a:off x="7090521" y="2218204"/>
              <a:ext cx="2635623" cy="528918"/>
            </a:xfrm>
            <a:prstGeom prst="roundRect">
              <a:avLst/>
            </a:prstGeom>
            <a:solidFill>
              <a:srgbClr val="DF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sessões de um filme</a:t>
              </a:r>
            </a:p>
          </p:txBody>
        </p:sp>
      </p:grpSp>
      <p:sp>
        <p:nvSpPr>
          <p:cNvPr id="37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-3" y="365524"/>
            <a:ext cx="6090237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EE8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Cinemas </a:t>
            </a:r>
            <a:r>
              <a:rPr lang="pt-PT" sz="4000" b="1" dirty="0" err="1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Webscraper</a:t>
            </a:r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 </a:t>
            </a:r>
            <a:endParaRPr lang="en-GB" sz="4000" dirty="0">
              <a:latin typeface="Azo Sans Web Md" panose="02000000000000000000" pitchFamily="2" charset="0"/>
            </a:endParaRPr>
          </a:p>
        </p:txBody>
      </p:sp>
      <p:sp>
        <p:nvSpPr>
          <p:cNvPr id="40" name="Forma livre: Forma 22">
            <a:extLst>
              <a:ext uri="{FF2B5EF4-FFF2-40B4-BE49-F238E27FC236}">
                <a16:creationId xmlns:a16="http://schemas.microsoft.com/office/drawing/2014/main" xmlns="" id="{39310BF5-B4C5-455B-BFB3-34E146314402}"/>
              </a:ext>
            </a:extLst>
          </p:cNvPr>
          <p:cNvSpPr/>
          <p:nvPr/>
        </p:nvSpPr>
        <p:spPr>
          <a:xfrm>
            <a:off x="6102481" y="365524"/>
            <a:ext cx="6090237" cy="1344213"/>
          </a:xfrm>
          <a:custGeom>
            <a:avLst/>
            <a:gdLst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95943 h 1017037"/>
              <a:gd name="connsiteX4" fmla="*/ 0 w 4637314"/>
              <a:gd name="connsiteY4" fmla="*/ 0 h 1017037"/>
              <a:gd name="connsiteX0" fmla="*/ 0 w 4637314"/>
              <a:gd name="connsiteY0" fmla="*/ 0 h 1017037"/>
              <a:gd name="connsiteX1" fmla="*/ 0 w 4637314"/>
              <a:gd name="connsiteY1" fmla="*/ 1017037 h 1017037"/>
              <a:gd name="connsiteX2" fmla="*/ 4627983 w 4637314"/>
              <a:gd name="connsiteY2" fmla="*/ 905070 h 1017037"/>
              <a:gd name="connsiteX3" fmla="*/ 4637314 w 4637314"/>
              <a:gd name="connsiteY3" fmla="*/ 145682 h 1017037"/>
              <a:gd name="connsiteX4" fmla="*/ 0 w 4637314"/>
              <a:gd name="connsiteY4" fmla="*/ 0 h 1017037"/>
              <a:gd name="connsiteX0" fmla="*/ 0 w 4655477"/>
              <a:gd name="connsiteY0" fmla="*/ 0 h 1017037"/>
              <a:gd name="connsiteX1" fmla="*/ 0 w 4655477"/>
              <a:gd name="connsiteY1" fmla="*/ 1017037 h 1017037"/>
              <a:gd name="connsiteX2" fmla="*/ 4655477 w 4655477"/>
              <a:gd name="connsiteY2" fmla="*/ 905070 h 1017037"/>
              <a:gd name="connsiteX3" fmla="*/ 4637314 w 4655477"/>
              <a:gd name="connsiteY3" fmla="*/ 145682 h 1017037"/>
              <a:gd name="connsiteX4" fmla="*/ 0 w 4655477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4 w 4641730"/>
              <a:gd name="connsiteY3" fmla="*/ 145682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5 w 4641730"/>
              <a:gd name="connsiteY3" fmla="*/ 120551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6 w 4641730"/>
              <a:gd name="connsiteY3" fmla="*/ 95420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05070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1730"/>
              <a:gd name="connsiteY0" fmla="*/ 0 h 1017037"/>
              <a:gd name="connsiteX1" fmla="*/ 0 w 4641730"/>
              <a:gd name="connsiteY1" fmla="*/ 1017037 h 1017037"/>
              <a:gd name="connsiteX2" fmla="*/ 4641730 w 4641730"/>
              <a:gd name="connsiteY2" fmla="*/ 913447 h 1017037"/>
              <a:gd name="connsiteX3" fmla="*/ 4637317 w 4641730"/>
              <a:gd name="connsiteY3" fmla="*/ 107986 h 1017037"/>
              <a:gd name="connsiteX4" fmla="*/ 0 w 4641730"/>
              <a:gd name="connsiteY4" fmla="*/ 0 h 1017037"/>
              <a:gd name="connsiteX0" fmla="*/ 0 w 4643170"/>
              <a:gd name="connsiteY0" fmla="*/ 0 h 1017037"/>
              <a:gd name="connsiteX1" fmla="*/ 0 w 4643170"/>
              <a:gd name="connsiteY1" fmla="*/ 1017037 h 1017037"/>
              <a:gd name="connsiteX2" fmla="*/ 4641730 w 4643170"/>
              <a:gd name="connsiteY2" fmla="*/ 913447 h 1017037"/>
              <a:gd name="connsiteX3" fmla="*/ 4642843 w 4643170"/>
              <a:gd name="connsiteY3" fmla="*/ 107986 h 1017037"/>
              <a:gd name="connsiteX4" fmla="*/ 0 w 4643170"/>
              <a:gd name="connsiteY4" fmla="*/ 0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170" h="1017037">
                <a:moveTo>
                  <a:pt x="0" y="0"/>
                </a:moveTo>
                <a:lnTo>
                  <a:pt x="0" y="1017037"/>
                </a:lnTo>
                <a:lnTo>
                  <a:pt x="4641730" y="913447"/>
                </a:lnTo>
                <a:cubicBezTo>
                  <a:pt x="4640258" y="651941"/>
                  <a:pt x="4644315" y="369492"/>
                  <a:pt x="4642843" y="107986"/>
                </a:cubicBezTo>
                <a:lnTo>
                  <a:pt x="0" y="0"/>
                </a:lnTo>
                <a:close/>
              </a:path>
            </a:pathLst>
          </a:custGeom>
          <a:solidFill>
            <a:srgbClr val="4A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b="1" dirty="0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FS </a:t>
            </a:r>
            <a:r>
              <a:rPr lang="pt-PT" sz="4000" b="1" dirty="0" err="1">
                <a:solidFill>
                  <a:schemeClr val="bg1"/>
                </a:solidFill>
                <a:latin typeface="Azo Sans Web Md" panose="02000000000000000000" pitchFamily="2" charset="0"/>
                <a:cs typeface="Calibri Light"/>
              </a:rPr>
              <a:t>Webscraper</a:t>
            </a:r>
            <a:endParaRPr lang="pt-PT" sz="4000" dirty="0">
              <a:solidFill>
                <a:schemeClr val="bg1"/>
              </a:solidFill>
              <a:latin typeface="Azo Sans Web Md" panose="020000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CF8A11B-0D26-4D95-8B2C-13E131F6B43A}"/>
              </a:ext>
            </a:extLst>
          </p:cNvPr>
          <p:cNvSpPr/>
          <p:nvPr/>
        </p:nvSpPr>
        <p:spPr>
          <a:xfrm>
            <a:off x="6080712" y="1361"/>
            <a:ext cx="45719" cy="6856640"/>
          </a:xfrm>
          <a:prstGeom prst="rect">
            <a:avLst/>
          </a:prstGeom>
          <a:solidFill>
            <a:srgbClr val="8A8A8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1" name="Agrupar 1">
            <a:extLst>
              <a:ext uri="{FF2B5EF4-FFF2-40B4-BE49-F238E27FC236}">
                <a16:creationId xmlns:a16="http://schemas.microsoft.com/office/drawing/2014/main" xmlns="" id="{1D8F8FAA-7A81-429F-9DF3-635862A6E170}"/>
              </a:ext>
            </a:extLst>
          </p:cNvPr>
          <p:cNvGrpSpPr/>
          <p:nvPr/>
        </p:nvGrpSpPr>
        <p:grpSpPr>
          <a:xfrm>
            <a:off x="6624487" y="2496707"/>
            <a:ext cx="4021288" cy="651740"/>
            <a:chOff x="7084769" y="2200275"/>
            <a:chExt cx="2641376" cy="651740"/>
          </a:xfrm>
        </p:grpSpPr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xmlns="" id="{71E1C250-31EF-416C-BC09-6D436D62E63D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FD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3">
              <a:extLst>
                <a:ext uri="{FF2B5EF4-FFF2-40B4-BE49-F238E27FC236}">
                  <a16:creationId xmlns:a16="http://schemas.microsoft.com/office/drawing/2014/main" xmlns="" id="{3D26A8DC-1115-4D60-B57B-B080B9A5C8B1}"/>
                </a:ext>
              </a:extLst>
            </p:cNvPr>
            <p:cNvSpPr/>
            <p:nvPr/>
          </p:nvSpPr>
          <p:spPr>
            <a:xfrm>
              <a:off x="7084769" y="2200275"/>
              <a:ext cx="2641376" cy="528918"/>
            </a:xfrm>
            <a:prstGeom prst="roundRect">
              <a:avLst/>
            </a:prstGeom>
            <a:solidFill>
              <a:srgbClr val="FD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linhas de apoio</a:t>
              </a:r>
            </a:p>
          </p:txBody>
        </p:sp>
      </p:grpSp>
      <p:grpSp>
        <p:nvGrpSpPr>
          <p:cNvPr id="48" name="Agrupar 4">
            <a:extLst>
              <a:ext uri="{FF2B5EF4-FFF2-40B4-BE49-F238E27FC236}">
                <a16:creationId xmlns:a16="http://schemas.microsoft.com/office/drawing/2014/main" xmlns="" id="{1A3BBC45-15F0-4FBB-8BA2-5B04A6A13DAF}"/>
              </a:ext>
            </a:extLst>
          </p:cNvPr>
          <p:cNvGrpSpPr/>
          <p:nvPr/>
        </p:nvGrpSpPr>
        <p:grpSpPr>
          <a:xfrm>
            <a:off x="7702888" y="3227834"/>
            <a:ext cx="4020641" cy="634359"/>
            <a:chOff x="8546163" y="2951720"/>
            <a:chExt cx="2599765" cy="634359"/>
          </a:xfrm>
        </p:grpSpPr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xmlns="" id="{D6FFA754-0563-42CD-BD70-6C2623A173E4}"/>
                </a:ext>
              </a:extLst>
            </p:cNvPr>
            <p:cNvSpPr/>
            <p:nvPr/>
          </p:nvSpPr>
          <p:spPr>
            <a:xfrm rot="7560000">
              <a:off x="10573126" y="3231149"/>
              <a:ext cx="268943" cy="440918"/>
            </a:xfrm>
            <a:prstGeom prst="triangle">
              <a:avLst/>
            </a:prstGeom>
            <a:solidFill>
              <a:srgbClr val="4C6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Retângulo: Cantos Arredondados 43">
              <a:extLst>
                <a:ext uri="{FF2B5EF4-FFF2-40B4-BE49-F238E27FC236}">
                  <a16:creationId xmlns:a16="http://schemas.microsoft.com/office/drawing/2014/main" xmlns="" id="{B27403BC-F26B-40DA-8D6D-B37EB906CD20}"/>
                </a:ext>
              </a:extLst>
            </p:cNvPr>
            <p:cNvSpPr/>
            <p:nvPr/>
          </p:nvSpPr>
          <p:spPr>
            <a:xfrm>
              <a:off x="8546163" y="2951720"/>
              <a:ext cx="2599765" cy="528918"/>
            </a:xfrm>
            <a:prstGeom prst="roundRect">
              <a:avLst/>
            </a:prstGeom>
            <a:solidFill>
              <a:srgbClr val="4C6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telemóveis</a:t>
              </a:r>
            </a:p>
          </p:txBody>
        </p:sp>
      </p:grpSp>
      <p:grpSp>
        <p:nvGrpSpPr>
          <p:cNvPr id="51" name="Agrupar 6">
            <a:extLst>
              <a:ext uri="{FF2B5EF4-FFF2-40B4-BE49-F238E27FC236}">
                <a16:creationId xmlns:a16="http://schemas.microsoft.com/office/drawing/2014/main" xmlns="" id="{267CBDD9-4E91-4A8D-B797-56CE993BE81A}"/>
              </a:ext>
            </a:extLst>
          </p:cNvPr>
          <p:cNvGrpSpPr/>
          <p:nvPr/>
        </p:nvGrpSpPr>
        <p:grpSpPr>
          <a:xfrm>
            <a:off x="6624487" y="3944875"/>
            <a:ext cx="4021288" cy="633811"/>
            <a:chOff x="7090521" y="2218204"/>
            <a:chExt cx="2635623" cy="633811"/>
          </a:xfrm>
        </p:grpSpPr>
        <p:sp>
          <p:nvSpPr>
            <p:cNvPr id="54" name="Triângulo isósceles 53">
              <a:extLst>
                <a:ext uri="{FF2B5EF4-FFF2-40B4-BE49-F238E27FC236}">
                  <a16:creationId xmlns:a16="http://schemas.microsoft.com/office/drawing/2014/main" xmlns="" id="{D1CF0292-72A0-4E55-936E-AF8BFD326605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F58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: Cantos Arredondados 46">
              <a:extLst>
                <a:ext uri="{FF2B5EF4-FFF2-40B4-BE49-F238E27FC236}">
                  <a16:creationId xmlns:a16="http://schemas.microsoft.com/office/drawing/2014/main" xmlns="" id="{A567769A-FD21-4A1F-8280-29741E2DC551}"/>
                </a:ext>
              </a:extLst>
            </p:cNvPr>
            <p:cNvSpPr/>
            <p:nvPr/>
          </p:nvSpPr>
          <p:spPr>
            <a:xfrm>
              <a:off x="7090521" y="2218204"/>
              <a:ext cx="2635623" cy="528918"/>
            </a:xfrm>
            <a:prstGeom prst="roundRect">
              <a:avLst/>
            </a:prstGeom>
            <a:solidFill>
              <a:srgbClr val="F58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Apresentar tarifários WTF</a:t>
              </a:r>
            </a:p>
          </p:txBody>
        </p:sp>
      </p:grpSp>
      <p:grpSp>
        <p:nvGrpSpPr>
          <p:cNvPr id="58" name="Agrupar 10">
            <a:extLst>
              <a:ext uri="{FF2B5EF4-FFF2-40B4-BE49-F238E27FC236}">
                <a16:creationId xmlns:a16="http://schemas.microsoft.com/office/drawing/2014/main" xmlns="" id="{05DA22DD-54EB-48E5-9169-213454ADC726}"/>
              </a:ext>
            </a:extLst>
          </p:cNvPr>
          <p:cNvGrpSpPr/>
          <p:nvPr/>
        </p:nvGrpSpPr>
        <p:grpSpPr>
          <a:xfrm>
            <a:off x="7702888" y="4671394"/>
            <a:ext cx="4020641" cy="648277"/>
            <a:chOff x="8892704" y="5752258"/>
            <a:chExt cx="2635623" cy="619523"/>
          </a:xfrm>
        </p:grpSpPr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xmlns="" id="{3BBCAA95-4EE4-4E4A-97E8-0451E8BCE09E}"/>
                </a:ext>
              </a:extLst>
            </p:cNvPr>
            <p:cNvSpPr/>
            <p:nvPr/>
          </p:nvSpPr>
          <p:spPr>
            <a:xfrm rot="7440000">
              <a:off x="10917678" y="5968368"/>
              <a:ext cx="268943" cy="537883"/>
            </a:xfrm>
            <a:prstGeom prst="triangle">
              <a:avLst/>
            </a:prstGeom>
            <a:solidFill>
              <a:srgbClr val="6BA70E"/>
            </a:solidFill>
            <a:ln>
              <a:solidFill>
                <a:srgbClr val="6BA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Retângulo: Cantos Arredondados 52">
              <a:extLst>
                <a:ext uri="{FF2B5EF4-FFF2-40B4-BE49-F238E27FC236}">
                  <a16:creationId xmlns:a16="http://schemas.microsoft.com/office/drawing/2014/main" xmlns="" id="{B2CC4D89-1499-4167-A812-73D1E10690ED}"/>
                </a:ext>
              </a:extLst>
            </p:cNvPr>
            <p:cNvSpPr/>
            <p:nvPr/>
          </p:nvSpPr>
          <p:spPr>
            <a:xfrm>
              <a:off x="8892704" y="5752258"/>
              <a:ext cx="2635623" cy="528918"/>
            </a:xfrm>
            <a:prstGeom prst="roundRect">
              <a:avLst/>
            </a:prstGeom>
            <a:solidFill>
              <a:srgbClr val="6BA70E"/>
            </a:solidFill>
            <a:ln>
              <a:solidFill>
                <a:srgbClr val="6BA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Consultar pacotes NOS</a:t>
              </a:r>
            </a:p>
          </p:txBody>
        </p:sp>
      </p:grpSp>
      <p:grpSp>
        <p:nvGrpSpPr>
          <p:cNvPr id="61" name="Agrupar 12">
            <a:extLst>
              <a:ext uri="{FF2B5EF4-FFF2-40B4-BE49-F238E27FC236}">
                <a16:creationId xmlns:a16="http://schemas.microsoft.com/office/drawing/2014/main" xmlns="" id="{77F12A61-B1B7-4D9F-BFA9-FE742975E29C}"/>
              </a:ext>
            </a:extLst>
          </p:cNvPr>
          <p:cNvGrpSpPr/>
          <p:nvPr/>
        </p:nvGrpSpPr>
        <p:grpSpPr>
          <a:xfrm>
            <a:off x="6624487" y="5437219"/>
            <a:ext cx="4020641" cy="633811"/>
            <a:chOff x="7090521" y="2218204"/>
            <a:chExt cx="2635623" cy="633811"/>
          </a:xfrm>
        </p:grpSpPr>
        <p:sp>
          <p:nvSpPr>
            <p:cNvPr id="62" name="Triângulo isósceles 61">
              <a:extLst>
                <a:ext uri="{FF2B5EF4-FFF2-40B4-BE49-F238E27FC236}">
                  <a16:creationId xmlns:a16="http://schemas.microsoft.com/office/drawing/2014/main" xmlns="" id="{3BD369A2-6B90-4A41-AEFF-936BC9EC04D3}"/>
                </a:ext>
              </a:extLst>
            </p:cNvPr>
            <p:cNvSpPr/>
            <p:nvPr/>
          </p:nvSpPr>
          <p:spPr>
            <a:xfrm rot="14160000">
              <a:off x="7439095" y="2448602"/>
              <a:ext cx="268943" cy="537883"/>
            </a:xfrm>
            <a:prstGeom prst="triangle">
              <a:avLst/>
            </a:prstGeom>
            <a:solidFill>
              <a:srgbClr val="DF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3" name="Retângulo: Cantos Arredondados 55">
              <a:extLst>
                <a:ext uri="{FF2B5EF4-FFF2-40B4-BE49-F238E27FC236}">
                  <a16:creationId xmlns:a16="http://schemas.microsoft.com/office/drawing/2014/main" xmlns="" id="{A848089A-13C1-420E-8F3F-E7210C8B7C16}"/>
                </a:ext>
              </a:extLst>
            </p:cNvPr>
            <p:cNvSpPr/>
            <p:nvPr/>
          </p:nvSpPr>
          <p:spPr>
            <a:xfrm>
              <a:off x="7090521" y="2218204"/>
              <a:ext cx="2635623" cy="528918"/>
            </a:xfrm>
            <a:prstGeom prst="roundRect">
              <a:avLst/>
            </a:prstGeom>
            <a:solidFill>
              <a:srgbClr val="DF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b="1" dirty="0">
                  <a:solidFill>
                    <a:schemeClr val="bg1"/>
                  </a:solidFill>
                  <a:latin typeface="Azo Sans Web" panose="02000000000000000000" pitchFamily="2" charset="0"/>
                  <a:cs typeface="Calibri"/>
                </a:rPr>
                <a:t>Procurar por lojas</a:t>
              </a:r>
              <a:r>
                <a:rPr lang="pt-PT" b="1" dirty="0">
                  <a:solidFill>
                    <a:schemeClr val="bg1"/>
                  </a:solidFill>
                  <a:latin typeface="Azo Sans Web Lt" panose="02000000000000000000" pitchFamily="2" charset="0"/>
                  <a:cs typeface="Calibri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2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125</Words>
  <Application>Microsoft Office PowerPoint</Application>
  <PresentationFormat>Ecrã Panorâmico</PresentationFormat>
  <Paragraphs>54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Azo Sans Web</vt:lpstr>
      <vt:lpstr>Azo Sans Web Lt</vt:lpstr>
      <vt:lpstr>Azo Sans Web Md</vt:lpstr>
      <vt:lpstr>Calibri</vt:lpstr>
      <vt:lpstr>Calibri Light</vt:lpstr>
      <vt:lpstr>Office Theme</vt:lpstr>
      <vt:lpstr>Automação Robótica de Processos (RPA) usando um chatbot Telegram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Cristina Oliveira</cp:lastModifiedBy>
  <cp:revision>22</cp:revision>
  <dcterms:created xsi:type="dcterms:W3CDTF">2020-01-27T09:29:59Z</dcterms:created>
  <dcterms:modified xsi:type="dcterms:W3CDTF">2020-01-29T17:35:22Z</dcterms:modified>
</cp:coreProperties>
</file>