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2" r:id="rId2"/>
    <p:sldId id="488" r:id="rId3"/>
    <p:sldId id="492" r:id="rId4"/>
    <p:sldId id="503" r:id="rId5"/>
    <p:sldId id="504" r:id="rId6"/>
    <p:sldId id="505" r:id="rId7"/>
    <p:sldId id="501" r:id="rId8"/>
    <p:sldId id="469" r:id="rId9"/>
    <p:sldId id="465" r:id="rId10"/>
    <p:sldId id="497" r:id="rId11"/>
    <p:sldId id="494" r:id="rId12"/>
    <p:sldId id="495" r:id="rId13"/>
    <p:sldId id="480" r:id="rId14"/>
    <p:sldId id="496" r:id="rId15"/>
    <p:sldId id="493" r:id="rId16"/>
    <p:sldId id="500" r:id="rId17"/>
    <p:sldId id="499" r:id="rId18"/>
    <p:sldId id="478" r:id="rId19"/>
    <p:sldId id="498" r:id="rId20"/>
    <p:sldId id="483" r:id="rId21"/>
    <p:sldId id="502" r:id="rId22"/>
    <p:sldId id="260" r:id="rId23"/>
    <p:sldId id="280" r:id="rId24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88"/>
            <p14:sldId id="492"/>
            <p14:sldId id="503"/>
            <p14:sldId id="504"/>
            <p14:sldId id="505"/>
            <p14:sldId id="501"/>
            <p14:sldId id="469"/>
            <p14:sldId id="465"/>
            <p14:sldId id="497"/>
            <p14:sldId id="494"/>
            <p14:sldId id="495"/>
            <p14:sldId id="480"/>
            <p14:sldId id="496"/>
            <p14:sldId id="493"/>
            <p14:sldId id="500"/>
            <p14:sldId id="499"/>
            <p14:sldId id="478"/>
            <p14:sldId id="498"/>
            <p14:sldId id="483"/>
            <p14:sldId id="502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6" autoAdjust="0"/>
    <p:restoredTop sz="96727" autoAdjust="0"/>
  </p:normalViewPr>
  <p:slideViewPr>
    <p:cSldViewPr>
      <p:cViewPr varScale="1">
        <p:scale>
          <a:sx n="162" d="100"/>
          <a:sy n="162" d="100"/>
        </p:scale>
        <p:origin x="19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September 26, 2023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September 26, 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화요일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조용훈</a:t>
            </a:r>
            <a:endParaRPr lang="en-US" altLang="ko-KR" dirty="0"/>
          </a:p>
          <a:p>
            <a:pPr algn="r"/>
            <a:r>
              <a:rPr lang="en-US" altLang="ko-KR" dirty="0"/>
              <a:t>kchoyh95@pusan.ac.kr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5873553" y="2564904"/>
            <a:ext cx="283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4</a:t>
            </a:r>
            <a:r>
              <a:rPr lang="ko-KR" altLang="en-US" sz="2000" b="1"/>
              <a:t>주차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September 27, 2021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6552795" cy="545880"/>
          </a:xfrm>
        </p:spPr>
        <p:txBody>
          <a:bodyPr/>
          <a:lstStyle/>
          <a:p>
            <a:r>
              <a:rPr lang="en-US" altLang="ko-KR" dirty="0"/>
              <a:t>Floating / Pull Up / Pull Down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287AC-45EA-492F-AF39-E0AC7FDBA31A}"/>
              </a:ext>
            </a:extLst>
          </p:cNvPr>
          <p:cNvSpPr txBox="1"/>
          <p:nvPr/>
        </p:nvSpPr>
        <p:spPr>
          <a:xfrm>
            <a:off x="467544" y="7647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플로팅</a:t>
            </a:r>
            <a:r>
              <a:rPr lang="ko-KR" altLang="en-US" b="1" dirty="0"/>
              <a:t> </a:t>
            </a:r>
            <a:r>
              <a:rPr lang="en-US" altLang="ko-KR" b="1" dirty="0"/>
              <a:t>(Floating)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895C-35B1-489F-8D5A-992F8353F18C}"/>
              </a:ext>
            </a:extLst>
          </p:cNvPr>
          <p:cNvSpPr txBox="1"/>
          <p:nvPr/>
        </p:nvSpPr>
        <p:spPr>
          <a:xfrm>
            <a:off x="2627784" y="1128039"/>
            <a:ext cx="63001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전압을 </a:t>
            </a:r>
            <a:r>
              <a:rPr lang="en-US" altLang="ko-KR" sz="1400" dirty="0"/>
              <a:t>High / Low </a:t>
            </a:r>
            <a:r>
              <a:rPr lang="ko-KR" altLang="en-US" sz="1400" dirty="0"/>
              <a:t>로 보기 힘든 상태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아주 작은 노이즈만으로도 </a:t>
            </a:r>
            <a:r>
              <a:rPr lang="en-US" altLang="ko-KR" sz="1400" dirty="0"/>
              <a:t>High</a:t>
            </a:r>
            <a:r>
              <a:rPr lang="ko-KR" altLang="en-US" sz="1400" dirty="0"/>
              <a:t>와 </a:t>
            </a:r>
            <a:r>
              <a:rPr lang="en-US" altLang="ko-KR" sz="1400" dirty="0"/>
              <a:t>low </a:t>
            </a:r>
            <a:r>
              <a:rPr lang="ko-KR" altLang="en-US" sz="1400" dirty="0"/>
              <a:t>사이를 빠르게 이동하여 오동작 유발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ko-KR" altLang="en-US" sz="1400" dirty="0" err="1"/>
              <a:t>풀업</a:t>
            </a:r>
            <a:r>
              <a:rPr lang="ko-KR" altLang="en-US" sz="1400" dirty="0"/>
              <a:t> 저항 또는 </a:t>
            </a:r>
            <a:r>
              <a:rPr lang="ko-KR" altLang="en-US" sz="1400" dirty="0" err="1"/>
              <a:t>풀다운</a:t>
            </a:r>
            <a:r>
              <a:rPr lang="ko-KR" altLang="en-US" sz="1400" dirty="0"/>
              <a:t> 저항을 사용</a:t>
            </a:r>
          </a:p>
        </p:txBody>
      </p:sp>
      <p:pic>
        <p:nvPicPr>
          <p:cNvPr id="9" name="Picture 2" descr="플로팅 현상에 대한 이미지 검색결과">
            <a:extLst>
              <a:ext uri="{FF2B5EF4-FFF2-40B4-BE49-F238E27FC236}">
                <a16:creationId xmlns:a16="http://schemas.microsoft.com/office/drawing/2014/main" id="{3AF5A9CC-A22F-4C56-9792-9B0E7A06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4036"/>
            <a:ext cx="1989076" cy="133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67BB4-4B5F-4F3C-B1D1-6172FD55FCE0}"/>
              </a:ext>
            </a:extLst>
          </p:cNvPr>
          <p:cNvSpPr txBox="1"/>
          <p:nvPr/>
        </p:nvSpPr>
        <p:spPr>
          <a:xfrm>
            <a:off x="467544" y="257124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Up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A9A365-8711-4535-8F38-527AEDF6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" y="2963852"/>
            <a:ext cx="1007228" cy="1473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817ED7-A98E-4001-8234-5B9C0773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19" y="2948908"/>
            <a:ext cx="938140" cy="1477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09E1F-5A65-4C35-90D7-A6D452EC4EB9}"/>
              </a:ext>
            </a:extLst>
          </p:cNvPr>
          <p:cNvSpPr txBox="1"/>
          <p:nvPr/>
        </p:nvSpPr>
        <p:spPr>
          <a:xfrm>
            <a:off x="2627784" y="3207517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VCC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75A9F-1F72-4A0F-BF27-FB3B5EE7C2B4}"/>
              </a:ext>
            </a:extLst>
          </p:cNvPr>
          <p:cNvSpPr txBox="1"/>
          <p:nvPr/>
        </p:nvSpPr>
        <p:spPr>
          <a:xfrm>
            <a:off x="467544" y="45242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Down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0FAEBD-8468-4B73-8F9C-8808D052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84" y="4941201"/>
            <a:ext cx="920838" cy="13632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1CEDDA-A941-440B-B272-F2AC5A5EB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26" y="4947425"/>
            <a:ext cx="891696" cy="14000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15776-C880-4EE9-8C80-131477944622}"/>
              </a:ext>
            </a:extLst>
          </p:cNvPr>
          <p:cNvSpPr txBox="1"/>
          <p:nvPr/>
        </p:nvSpPr>
        <p:spPr>
          <a:xfrm>
            <a:off x="2627784" y="5081563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GND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361986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51B2C3-158F-430F-83FD-814010CFA581}"/>
              </a:ext>
            </a:extLst>
          </p:cNvPr>
          <p:cNvSpPr/>
          <p:nvPr/>
        </p:nvSpPr>
        <p:spPr>
          <a:xfrm>
            <a:off x="611560" y="4509120"/>
            <a:ext cx="7920880" cy="1440230"/>
          </a:xfrm>
          <a:prstGeom prst="rect">
            <a:avLst/>
          </a:prstGeom>
          <a:noFill/>
          <a:ln w="889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091F50-D367-45C4-B43E-0D5BF64F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5" t="29001" r="54725" b="52799"/>
          <a:stretch/>
        </p:blipFill>
        <p:spPr>
          <a:xfrm>
            <a:off x="2699792" y="2060848"/>
            <a:ext cx="3456384" cy="1604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706814-37D1-440A-AFEC-03C2C58B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51400" r="47637" b="42447"/>
          <a:stretch/>
        </p:blipFill>
        <p:spPr>
          <a:xfrm>
            <a:off x="348072" y="3573016"/>
            <a:ext cx="8760433" cy="648072"/>
          </a:xfrm>
          <a:prstGeom prst="rect">
            <a:avLst/>
          </a:prstGeom>
        </p:spPr>
      </p:pic>
      <p:sp>
        <p:nvSpPr>
          <p:cNvPr id="27" name="제목 4">
            <a:extLst>
              <a:ext uri="{FF2B5EF4-FFF2-40B4-BE49-F238E27FC236}">
                <a16:creationId xmlns:a16="http://schemas.microsoft.com/office/drawing/2014/main" id="{0B1EC43F-7BC9-420A-BE04-8B45F58DB1D5}"/>
              </a:ext>
            </a:extLst>
          </p:cNvPr>
          <p:cNvSpPr txBox="1">
            <a:spLocks/>
          </p:cNvSpPr>
          <p:nvPr/>
        </p:nvSpPr>
        <p:spPr>
          <a:xfrm>
            <a:off x="755576" y="4725144"/>
            <a:ext cx="7704856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 algn="ctr">
              <a:spcBef>
                <a:spcPts val="2000"/>
              </a:spcBef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실행시킬 바이너리 이미지가 메모리에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로드될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이미지의 어떤 영역이 어느 주소에 어느 크기만큼 배치되야 할 지 작성한 파일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GB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4">
            <a:extLst>
              <a:ext uri="{FF2B5EF4-FFF2-40B4-BE49-F238E27FC236}">
                <a16:creationId xmlns:a16="http://schemas.microsoft.com/office/drawing/2014/main" id="{5BE23746-AD18-48F6-B01E-07D2E30F98CD}"/>
              </a:ext>
            </a:extLst>
          </p:cNvPr>
          <p:cNvSpPr txBox="1">
            <a:spLocks/>
          </p:cNvSpPr>
          <p:nvPr/>
        </p:nvSpPr>
        <p:spPr>
          <a:xfrm>
            <a:off x="899592" y="1105489"/>
            <a:ext cx="672040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FF2EE-8ABC-4F81-B514-7995AF1351BF}"/>
              </a:ext>
            </a:extLst>
          </p:cNvPr>
          <p:cNvSpPr/>
          <p:nvPr/>
        </p:nvSpPr>
        <p:spPr>
          <a:xfrm>
            <a:off x="251520" y="2070866"/>
            <a:ext cx="8656927" cy="3825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3932BF2-23FC-4AB0-9646-7C0D2C8936B3}"/>
              </a:ext>
            </a:extLst>
          </p:cNvPr>
          <p:cNvSpPr txBox="1">
            <a:spLocks/>
          </p:cNvSpPr>
          <p:nvPr/>
        </p:nvSpPr>
        <p:spPr>
          <a:xfrm>
            <a:off x="683568" y="961588"/>
            <a:ext cx="6768752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필요한 이유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DB331-3525-43E5-BCE8-C68E3F2867E8}"/>
              </a:ext>
            </a:extLst>
          </p:cNvPr>
          <p:cNvSpPr txBox="1"/>
          <p:nvPr/>
        </p:nvSpPr>
        <p:spPr>
          <a:xfrm>
            <a:off x="251520" y="2941108"/>
            <a:ext cx="8532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바이너리의 여러 부분을 각각 별개의 메모리 영역에 로드해야 될 때</a:t>
            </a: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사용되거나 빠른 실행을 요구하는 코드영역을 접근시간이 빠른 메모리에 우선 배치하도록 설정할 수 있음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0" y="1196752"/>
            <a:ext cx="4248150" cy="4897091"/>
          </a:xfrm>
        </p:spPr>
        <p:txBody>
          <a:bodyPr/>
          <a:lstStyle/>
          <a:p>
            <a:pPr latinLnBrk="0"/>
            <a:r>
              <a:rPr lang="en-US" altLang="ko-KR" dirty="0"/>
              <a:t>Input Section</a:t>
            </a:r>
          </a:p>
          <a:p>
            <a:pPr lvl="2" latinLnBrk="0"/>
            <a:r>
              <a:rPr lang="en-US" altLang="ko-KR" dirty="0"/>
              <a:t>RO (code, constant data)</a:t>
            </a:r>
          </a:p>
          <a:p>
            <a:pPr lvl="2" latinLnBrk="0"/>
            <a:r>
              <a:rPr lang="en-US" altLang="ko-KR" dirty="0"/>
              <a:t>RW (global data)</a:t>
            </a:r>
          </a:p>
          <a:p>
            <a:pPr lvl="2" latinLnBrk="0"/>
            <a:r>
              <a:rPr lang="en-US" altLang="ko-KR" dirty="0"/>
              <a:t>ZI(zero initialized)</a:t>
            </a:r>
          </a:p>
          <a:p>
            <a:pPr lvl="1" latinLnBrk="0"/>
            <a:r>
              <a:rPr lang="ko-KR" altLang="en-US" dirty="0"/>
              <a:t>중 하나의 속성을 갖는 집합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/>
              <a:t>Output Section</a:t>
            </a:r>
          </a:p>
          <a:p>
            <a:pPr lvl="1" latinLnBrk="0"/>
            <a:r>
              <a:rPr lang="en-US" altLang="ko-KR" dirty="0"/>
              <a:t>Input section</a:t>
            </a:r>
            <a:r>
              <a:rPr lang="ko-KR" altLang="en-US" dirty="0"/>
              <a:t>들 중에 같은 속성을 갖는 것들을 묶어 놓은 것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Region</a:t>
            </a:r>
          </a:p>
          <a:p>
            <a:pPr lvl="1" latinLnBrk="0"/>
            <a:r>
              <a:rPr lang="en-US" altLang="ko-KR" dirty="0"/>
              <a:t>Output section</a:t>
            </a:r>
            <a:r>
              <a:rPr lang="ko-KR" altLang="en-US" dirty="0"/>
              <a:t>을 묶어 놓은 것</a:t>
            </a:r>
          </a:p>
          <a:p>
            <a:pPr lvl="1" latinLnBrk="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Picture 2" descr="http://pds12.egloos.com/pds/200906/21/90/c0098890_4a3e0c88dd8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3732895" cy="49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8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2D3E4-0D37-43D1-B170-FE3DB3AF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41" y="1499058"/>
            <a:ext cx="5708316" cy="28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6BEE-D023-43BC-BFB1-B101B19C4167}"/>
              </a:ext>
            </a:extLst>
          </p:cNvPr>
          <p:cNvSpPr/>
          <p:nvPr/>
        </p:nvSpPr>
        <p:spPr>
          <a:xfrm>
            <a:off x="879474" y="4797152"/>
            <a:ext cx="73850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Load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담겨 있을 때의 형태</a:t>
            </a:r>
            <a:endParaRPr lang="en-US" altLang="ko-KR" dirty="0">
              <a:ea typeface="NanumSquareRound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Execution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실행 될 때의 형태</a:t>
            </a:r>
            <a:endParaRPr lang="en-US" altLang="ko-KR" dirty="0"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1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32559-1B00-4F56-BF44-4EFEB01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7" y="1762812"/>
            <a:ext cx="4869971" cy="25109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54277E-5395-4424-B502-B3AD382D901A}"/>
              </a:ext>
            </a:extLst>
          </p:cNvPr>
          <p:cNvSpPr/>
          <p:nvPr/>
        </p:nvSpPr>
        <p:spPr>
          <a:xfrm>
            <a:off x="1663105" y="2890682"/>
            <a:ext cx="1578570" cy="418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76D76-7619-48D3-BCE9-22D261C67188}"/>
              </a:ext>
            </a:extLst>
          </p:cNvPr>
          <p:cNvSpPr/>
          <p:nvPr/>
        </p:nvSpPr>
        <p:spPr>
          <a:xfrm>
            <a:off x="1661071" y="3528470"/>
            <a:ext cx="1571079" cy="295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9D5B63-A95C-4F36-857B-8B5ABB42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36" y="3688864"/>
            <a:ext cx="4201536" cy="27593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4BDF4C-C787-4D75-B9FD-EC2229C6CA14}"/>
              </a:ext>
            </a:extLst>
          </p:cNvPr>
          <p:cNvSpPr/>
          <p:nvPr/>
        </p:nvSpPr>
        <p:spPr>
          <a:xfrm>
            <a:off x="4548335" y="4149080"/>
            <a:ext cx="2128689" cy="46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EB19-5EE7-4F89-8C0F-7B90ED31F645}"/>
              </a:ext>
            </a:extLst>
          </p:cNvPr>
          <p:cNvSpPr txBox="1"/>
          <p:nvPr/>
        </p:nvSpPr>
        <p:spPr>
          <a:xfrm>
            <a:off x="289544" y="4619507"/>
            <a:ext cx="42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만큼 메모리 영역을 할당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30BD2-086F-47F4-B421-9131445E08C6}"/>
              </a:ext>
            </a:extLst>
          </p:cNvPr>
          <p:cNvSpPr txBox="1"/>
          <p:nvPr/>
        </p:nvSpPr>
        <p:spPr>
          <a:xfrm>
            <a:off x="289544" y="1031851"/>
            <a:ext cx="47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IAR EW</a:t>
            </a:r>
            <a:r>
              <a:rPr lang="ko-KR" altLang="en-US" b="1" dirty="0"/>
              <a:t>는 </a:t>
            </a:r>
            <a:r>
              <a:rPr lang="en-US" altLang="ko-KR" b="1" dirty="0"/>
              <a:t>.</a:t>
            </a:r>
            <a:r>
              <a:rPr lang="en-US" altLang="ko-KR" b="1" dirty="0" err="1"/>
              <a:t>icf</a:t>
            </a:r>
            <a:r>
              <a:rPr lang="en-US" altLang="ko-KR" b="1" dirty="0"/>
              <a:t> </a:t>
            </a:r>
            <a:r>
              <a:rPr lang="ko-KR" altLang="en-US" b="1" dirty="0"/>
              <a:t>파일을 </a:t>
            </a:r>
            <a:r>
              <a:rPr lang="ko-KR" altLang="en-US" b="1" dirty="0" err="1"/>
              <a:t>스캐터</a:t>
            </a:r>
            <a:r>
              <a:rPr lang="ko-KR" altLang="en-US" b="1" dirty="0"/>
              <a:t> 파일로 이용</a:t>
            </a:r>
          </a:p>
        </p:txBody>
      </p:sp>
    </p:spTree>
    <p:extLst>
      <p:ext uri="{BB962C8B-B14F-4D97-AF65-F5344CB8AC3E}">
        <p14:creationId xmlns:p14="http://schemas.microsoft.com/office/powerpoint/2010/main" val="310268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734067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</a:t>
            </a:r>
            <a:r>
              <a:rPr lang="ko-KR" altLang="en-US" dirty="0" err="1"/>
              <a:t>스캐터</a:t>
            </a:r>
            <a:r>
              <a:rPr lang="ko-KR" altLang="en-US" dirty="0"/>
              <a:t> 파일 확인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1347546"/>
            <a:ext cx="7346878" cy="5033911"/>
            <a:chOff x="899592" y="1412776"/>
            <a:chExt cx="7346878" cy="50339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412776"/>
              <a:ext cx="6628928" cy="503391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99592" y="1988840"/>
              <a:ext cx="513946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3252613"/>
              <a:ext cx="2952328" cy="677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927" y="4494503"/>
              <a:ext cx="5452543" cy="51867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737266" y="4656668"/>
              <a:ext cx="5363126" cy="3628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908720"/>
            <a:ext cx="823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보드 모델명인 </a:t>
            </a:r>
            <a:r>
              <a:rPr lang="en-US" altLang="ko-KR" dirty="0"/>
              <a:t>“STM32F107VCT6” </a:t>
            </a:r>
            <a:r>
              <a:rPr lang="ko-KR" altLang="en-US" dirty="0"/>
              <a:t>에 대한 </a:t>
            </a:r>
            <a:r>
              <a:rPr lang="ko-KR" altLang="en-US" dirty="0" err="1"/>
              <a:t>스캐터</a:t>
            </a:r>
            <a:r>
              <a:rPr lang="ko-KR" altLang="en-US" dirty="0"/>
              <a:t> 파일을 확인할 수 있음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416" y="1413481"/>
            <a:ext cx="3035064" cy="31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764704"/>
            <a:ext cx="6686872" cy="4243387"/>
          </a:xfrm>
          <a:prstGeom prst="rect">
            <a:avLst/>
          </a:prstGeom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950091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메모리 </a:t>
            </a:r>
            <a:r>
              <a:rPr lang="ko-KR" altLang="en-US" dirty="0" err="1"/>
              <a:t>맵핑</a:t>
            </a:r>
            <a:r>
              <a:rPr lang="ko-KR" altLang="en-US" dirty="0"/>
              <a:t> 확인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08" y="2348880"/>
            <a:ext cx="4752528" cy="4031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35896" y="1916832"/>
            <a:ext cx="2222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4008" y="46531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24BF381-53F4-46A4-BF37-DB8FDDD28D6E}"/>
              </a:ext>
            </a:extLst>
          </p:cNvPr>
          <p:cNvSpPr txBox="1">
            <a:spLocks/>
          </p:cNvSpPr>
          <p:nvPr/>
        </p:nvSpPr>
        <p:spPr>
          <a:xfrm>
            <a:off x="611560" y="1124744"/>
            <a:ext cx="3334043" cy="21861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작성한 </a:t>
            </a:r>
            <a:r>
              <a:rPr lang="en-US" altLang="ko-KR" sz="1400" dirty="0"/>
              <a:t>*.</a:t>
            </a:r>
            <a:r>
              <a:rPr lang="en-US" altLang="ko-KR" sz="1400" dirty="0" err="1"/>
              <a:t>icf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project </a:t>
            </a:r>
            <a:r>
              <a:rPr lang="ko-KR" altLang="en-US" sz="1400" dirty="0"/>
              <a:t>오른쪽 클릭 </a:t>
            </a:r>
            <a:r>
              <a:rPr lang="en-US" altLang="ko-KR" sz="1400" dirty="0"/>
              <a:t>– Options..</a:t>
            </a:r>
          </a:p>
          <a:p>
            <a:r>
              <a:rPr lang="en-US" altLang="ko-KR" sz="1400" dirty="0"/>
              <a:t>Linker –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– Override default</a:t>
            </a:r>
          </a:p>
          <a:p>
            <a:r>
              <a:rPr lang="en-US" altLang="ko-KR" sz="1400" dirty="0"/>
              <a:t>… </a:t>
            </a:r>
            <a:r>
              <a:rPr lang="ko-KR" altLang="en-US" sz="1400" dirty="0"/>
              <a:t>을 눌러 업로드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68760"/>
            <a:ext cx="2101099" cy="2729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96152"/>
            <a:ext cx="4068970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4" y="2681605"/>
            <a:ext cx="39629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Interrupt vs Polling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E4CE5-6F21-49F0-8E11-D4EB9E330286}"/>
              </a:ext>
            </a:extLst>
          </p:cNvPr>
          <p:cNvSpPr/>
          <p:nvPr/>
        </p:nvSpPr>
        <p:spPr>
          <a:xfrm>
            <a:off x="251520" y="2092588"/>
            <a:ext cx="4235482" cy="235301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Interrupt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감지해 외부로부터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전기신호 입력을 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마다 다른 방식으로 동작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진행 중인 일을 잠시 멈추고 인터럽트 처리 루틴을 실행하여 신호를 처리함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67257-3E6C-4D65-8906-0847ED129DB6}"/>
              </a:ext>
            </a:extLst>
          </p:cNvPr>
          <p:cNvSpPr/>
          <p:nvPr/>
        </p:nvSpPr>
        <p:spPr>
          <a:xfrm>
            <a:off x="4716016" y="2092588"/>
            <a:ext cx="4235482" cy="2353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Polling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지속적으로 </a:t>
            </a:r>
            <a:r>
              <a:rPr lang="ko-KR" altLang="en-US" sz="1600" b="1" dirty="0" err="1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읽어들여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 변화를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신호를 판단하기 위해 지속적으로 확인해야 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다른 일을 하는 중에 신호를 읽을 수 없음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7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25142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dirty="0"/>
              <a:t>예비 발표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해당 주차 실습 내용 및 이론적 배경 등을 약 </a:t>
            </a:r>
            <a:r>
              <a:rPr lang="en-US" altLang="ko-KR" b="0" dirty="0"/>
              <a:t>10</a:t>
            </a:r>
            <a:r>
              <a:rPr lang="ko-KR" altLang="en-US" b="0" dirty="0"/>
              <a:t>분 발표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발표 자료는 수업 하루 전</a:t>
            </a:r>
            <a:r>
              <a:rPr lang="en-US" altLang="ko-KR" b="0" dirty="0"/>
              <a:t>(</a:t>
            </a:r>
            <a:r>
              <a:rPr lang="ko-KR" altLang="en-US" b="0" dirty="0"/>
              <a:t>일요일</a:t>
            </a:r>
            <a:r>
              <a:rPr lang="en-US" altLang="ko-KR" b="0" dirty="0"/>
              <a:t>) 23:59 </a:t>
            </a:r>
            <a:r>
              <a:rPr lang="ko-KR" altLang="en-US" b="0" dirty="0"/>
              <a:t>까지 </a:t>
            </a:r>
            <a:r>
              <a:rPr lang="en-US" altLang="ko-KR" b="0" dirty="0"/>
              <a:t>PLATO ‘</a:t>
            </a:r>
            <a:r>
              <a:rPr lang="ko-KR" altLang="en-US" b="0" dirty="0"/>
              <a:t>예비 발표 자료실</a:t>
            </a:r>
            <a:r>
              <a:rPr lang="en-US" altLang="ko-KR" b="0" dirty="0"/>
              <a:t>’</a:t>
            </a:r>
            <a:r>
              <a:rPr lang="ko-KR" altLang="en-US" b="0" dirty="0"/>
              <a:t>에 </a:t>
            </a:r>
            <a:r>
              <a:rPr lang="en-US" altLang="ko-KR" b="0" dirty="0"/>
              <a:t>PDF </a:t>
            </a:r>
            <a:r>
              <a:rPr lang="ko-KR" altLang="en-US" b="0" dirty="0"/>
              <a:t>업로드</a:t>
            </a:r>
            <a:r>
              <a:rPr lang="en-US" altLang="ko-KR" b="0" dirty="0"/>
              <a:t>(</a:t>
            </a:r>
            <a:r>
              <a:rPr lang="ko-KR" altLang="en-US" b="0" dirty="0"/>
              <a:t>늦으면 감점</a:t>
            </a:r>
            <a:r>
              <a:rPr lang="en-US" altLang="ko-KR" b="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발표 일정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C480FA07-BA8E-4455-8B7B-0D28FBC8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584"/>
              </p:ext>
            </p:extLst>
          </p:nvPr>
        </p:nvGraphicFramePr>
        <p:xfrm>
          <a:off x="192800" y="3861048"/>
          <a:ext cx="8758400" cy="2309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200">
                  <a:extLst>
                    <a:ext uri="{9D8B030D-6E8A-4147-A177-3AD203B41FA5}">
                      <a16:colId xmlns:a16="http://schemas.microsoft.com/office/drawing/2014/main" val="3898612107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2506467790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344787502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498464568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3872474041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17487175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4017219161"/>
                    </a:ext>
                  </a:extLst>
                </a:gridCol>
              </a:tblGrid>
              <a:tr h="918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월</a:t>
                      </a:r>
                      <a:r>
                        <a:rPr lang="en-US" altLang="ko-KR" b="1" dirty="0"/>
                        <a:t> 26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두 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14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12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16065"/>
                  </a:ext>
                </a:extLst>
              </a:tr>
              <a:tr h="1391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릴레이 모듈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196E6-BE16-4BD3-B571-17156ACDE10A}"/>
              </a:ext>
            </a:extLst>
          </p:cNvPr>
          <p:cNvSpPr txBox="1"/>
          <p:nvPr/>
        </p:nvSpPr>
        <p:spPr>
          <a:xfrm>
            <a:off x="1043608" y="4469118"/>
            <a:ext cx="752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모듈에 </a:t>
            </a:r>
            <a:r>
              <a:rPr lang="en-US" altLang="ko-KR" sz="3200" b="1" dirty="0">
                <a:solidFill>
                  <a:srgbClr val="FF0000"/>
                </a:solidFill>
              </a:rPr>
              <a:t>3.3v</a:t>
            </a:r>
            <a:r>
              <a:rPr lang="en-US" altLang="ko-KR" b="1" dirty="0"/>
              <a:t> </a:t>
            </a:r>
            <a:r>
              <a:rPr lang="ko-KR" altLang="en-US" b="1" dirty="0"/>
              <a:t>전원 인가해서 사용 </a:t>
            </a:r>
            <a:r>
              <a:rPr lang="en-US" altLang="ko-KR" b="1" dirty="0"/>
              <a:t>(5V </a:t>
            </a:r>
            <a:r>
              <a:rPr lang="ko-KR" altLang="en-US" b="1" dirty="0"/>
              <a:t>는 작동 안 할 수 있음</a:t>
            </a:r>
            <a:r>
              <a:rPr lang="en-US" altLang="ko-KR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1DDC-7799-4360-83B2-2AE456D58BB9}"/>
              </a:ext>
            </a:extLst>
          </p:cNvPr>
          <p:cNvSpPr/>
          <p:nvPr/>
        </p:nvSpPr>
        <p:spPr>
          <a:xfrm>
            <a:off x="3347864" y="2621824"/>
            <a:ext cx="5544002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Relay Module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릴레이를 제어하는 모듈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전자기유도원리를 이용하여 스위치 역할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릴레이에 신호를 가하면 출력 상태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(ON/OFF)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변경된다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AAB76-0000-4419-A8FA-B0819816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0" t="12153" r="17773" b="32150"/>
          <a:stretch/>
        </p:blipFill>
        <p:spPr>
          <a:xfrm>
            <a:off x="552837" y="2668245"/>
            <a:ext cx="2376265" cy="1680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A21DFD-80C3-4474-B2CF-D63B3402DDF9}"/>
              </a:ext>
            </a:extLst>
          </p:cNvPr>
          <p:cNvSpPr/>
          <p:nvPr/>
        </p:nvSpPr>
        <p:spPr>
          <a:xfrm>
            <a:off x="889674" y="5008512"/>
            <a:ext cx="767981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COM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은 제어 신호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(IN)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에 따라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NO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또는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NC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로 붙는다</a:t>
            </a:r>
            <a:endParaRPr lang="en-US" altLang="ko-KR" sz="1200" b="1" dirty="0"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NO: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NC: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</a:t>
            </a:r>
          </a:p>
        </p:txBody>
      </p:sp>
      <p:pic>
        <p:nvPicPr>
          <p:cNvPr id="14" name="Picture 2" descr="관련 이미지">
            <a:extLst>
              <a:ext uri="{FF2B5EF4-FFF2-40B4-BE49-F238E27FC236}">
                <a16:creationId xmlns:a16="http://schemas.microsoft.com/office/drawing/2014/main" id="{27EA70B7-FD71-491A-98CB-9A6C874D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3" y="260648"/>
            <a:ext cx="59673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9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LED,</a:t>
            </a:r>
            <a:r>
              <a:rPr lang="ko-KR" altLang="en-US"/>
              <a:t> 버튼 회로도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EC919-03A7-4110-BE8F-8086B6AD0E86}"/>
              </a:ext>
            </a:extLst>
          </p:cNvPr>
          <p:cNvSpPr txBox="1"/>
          <p:nvPr/>
        </p:nvSpPr>
        <p:spPr>
          <a:xfrm>
            <a:off x="1043608" y="5003105"/>
            <a:ext cx="718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주차 실험 릴레이 모듈 사용을 위한 필수 </a:t>
            </a:r>
            <a:r>
              <a:rPr lang="en-US" altLang="ko-KR" b="1" dirty="0"/>
              <a:t>GPIO : PC4, PB10, PC13</a:t>
            </a:r>
          </a:p>
          <a:p>
            <a:endParaRPr lang="en-US" altLang="ko-KR" b="1" dirty="0"/>
          </a:p>
          <a:p>
            <a:r>
              <a:rPr lang="ko-KR" altLang="en-US" b="1" dirty="0"/>
              <a:t>릴레이 모듈의 </a:t>
            </a:r>
            <a:r>
              <a:rPr lang="en-US" altLang="ko-KR" b="1" dirty="0"/>
              <a:t>Input(</a:t>
            </a:r>
            <a:r>
              <a:rPr lang="ko-KR" altLang="en-US" b="1" dirty="0"/>
              <a:t>보드 </a:t>
            </a:r>
            <a:r>
              <a:rPr lang="en-US" altLang="ko-KR" b="1" dirty="0"/>
              <a:t>output) </a:t>
            </a:r>
            <a:r>
              <a:rPr lang="ko-KR" altLang="en-US" b="1" dirty="0"/>
              <a:t>핀 </a:t>
            </a:r>
            <a:r>
              <a:rPr lang="en-US" altLang="ko-KR" b="1" dirty="0"/>
              <a:t>: </a:t>
            </a:r>
            <a:r>
              <a:rPr lang="ko-KR" altLang="en-US" b="1" dirty="0"/>
              <a:t>조별 선택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B874A5-93BD-4171-8718-F72E1187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00051"/>
            <a:ext cx="5616624" cy="1787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0F12AB-4F3E-4C3C-B07F-68A1B994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100051"/>
            <a:ext cx="1992094" cy="1787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12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5" y="899889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 </a:t>
            </a:r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2276872"/>
            <a:ext cx="849694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수업 시작할 때 검사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254253"/>
            <a:ext cx="7992888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및 소스 코드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(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동작 영상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548563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69B44-B7BB-449F-88AB-6756BED76A9D}"/>
              </a:ext>
            </a:extLst>
          </p:cNvPr>
          <p:cNvSpPr/>
          <p:nvPr/>
        </p:nvSpPr>
        <p:spPr>
          <a:xfrm>
            <a:off x="251520" y="1372709"/>
            <a:ext cx="7992888" cy="30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릴레이 모듈과 연결된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pin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을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한 뒤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delay()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함수 호출하고 다시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reset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하는 방식으로 구현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429B1D-FED9-4663-B424-BF4FFD8E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67186"/>
            <a:ext cx="3346396" cy="10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7944" y="2564904"/>
            <a:ext cx="4968552" cy="345638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간혹 이전에 잘못 짠 코드를 올린 것이 그대로 레지스터에 남아서 원하는 대로 동작이 안 될 경우가 있습니다</a:t>
            </a:r>
            <a:r>
              <a:rPr lang="en-US" altLang="ko-KR" sz="1400" dirty="0"/>
              <a:t>.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왼쪽과 같이 </a:t>
            </a:r>
            <a:r>
              <a:rPr lang="en-US" altLang="ko-KR" sz="1400" dirty="0"/>
              <a:t>memory</a:t>
            </a:r>
            <a:r>
              <a:rPr lang="ko-KR" altLang="en-US" sz="1400" dirty="0"/>
              <a:t>를 지운 뒤 작성한 코드를 올리시기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C55755-C9AC-408C-B6BE-E8A7243A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202298"/>
            <a:ext cx="364252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/>
              <a:t>Clock Tree</a:t>
            </a:r>
            <a:endParaRPr lang="ko-KR" altLang="en-US" sz="1800"/>
          </a:p>
          <a:p>
            <a:pPr>
              <a:lnSpc>
                <a:spcPct val="150000"/>
              </a:lnSpc>
            </a:pPr>
            <a:r>
              <a:rPr lang="en-US" altLang="ko-KR" sz="1700" b="0"/>
              <a:t>Reference Manual 126p</a:t>
            </a:r>
          </a:p>
          <a:p>
            <a:pPr>
              <a:lnSpc>
                <a:spcPct val="150000"/>
              </a:lnSpc>
            </a:pPr>
            <a:r>
              <a:rPr lang="en-US" altLang="ko-KR" sz="1700" b="0"/>
              <a:t>FCLK : </a:t>
            </a:r>
            <a:r>
              <a:rPr lang="en-US" altLang="ko-KR" sz="1500" b="0"/>
              <a:t>CPU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>
              <a:lnSpc>
                <a:spcPct val="150000"/>
              </a:lnSpc>
            </a:pPr>
            <a:r>
              <a:rPr lang="en-US" altLang="ko-KR" sz="1700" b="0"/>
              <a:t>HCLK : </a:t>
            </a:r>
            <a:r>
              <a:rPr lang="en-US" altLang="ko-KR" sz="1500" b="0"/>
              <a:t>AHB Bus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 lvl="1">
              <a:lnSpc>
                <a:spcPct val="150000"/>
              </a:lnSpc>
            </a:pPr>
            <a:r>
              <a:rPr lang="ko-KR" altLang="en-US" sz="1300" b="0"/>
              <a:t>고속 입출력 장치에 사용</a:t>
            </a:r>
            <a:endParaRPr lang="en-US" altLang="ko-KR" sz="1300" b="0"/>
          </a:p>
          <a:p>
            <a:pPr>
              <a:lnSpc>
                <a:spcPct val="150000"/>
              </a:lnSpc>
            </a:pPr>
            <a:r>
              <a:rPr lang="en-US" altLang="ko-KR" sz="1500" b="0"/>
              <a:t>PCLK : APB</a:t>
            </a:r>
            <a:r>
              <a:rPr lang="ko-KR" altLang="en-US" sz="1500" b="0"/>
              <a:t> </a:t>
            </a:r>
            <a:r>
              <a:rPr lang="en-US" altLang="ko-KR" sz="1500" b="0"/>
              <a:t>Bus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 lvl="1">
              <a:lnSpc>
                <a:spcPct val="150000"/>
              </a:lnSpc>
            </a:pPr>
            <a:r>
              <a:rPr lang="ko-KR" altLang="en-US" sz="1300"/>
              <a:t>저속 입출력 장치에 사용</a:t>
            </a:r>
            <a:endParaRPr lang="en-US" altLang="ko-KR" sz="1300" b="0"/>
          </a:p>
          <a:p>
            <a:pPr>
              <a:lnSpc>
                <a:spcPct val="150000"/>
              </a:lnSpc>
            </a:pPr>
            <a:endParaRPr lang="en-US" altLang="ko-KR" sz="15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D28AF-EDDB-B181-9D53-82C9E013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" b="3"/>
          <a:stretch/>
        </p:blipFill>
        <p:spPr>
          <a:xfrm>
            <a:off x="3973088" y="1129829"/>
            <a:ext cx="4775624" cy="48771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45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/>
              <a:t>Clock </a:t>
            </a:r>
            <a:r>
              <a:rPr lang="ko-KR" altLang="en-US" sz="1800"/>
              <a:t>설정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r>
              <a:rPr lang="ko-KR" altLang="en-US" sz="1700" b="0"/>
              <a:t>내부 </a:t>
            </a:r>
            <a:r>
              <a:rPr lang="en-US" altLang="ko-KR" sz="1700" b="0"/>
              <a:t>clock (HIS clock)</a:t>
            </a:r>
          </a:p>
          <a:p>
            <a:pPr>
              <a:lnSpc>
                <a:spcPct val="150000"/>
              </a:lnSpc>
            </a:pPr>
            <a:r>
              <a:rPr lang="ko-KR" altLang="en-US" sz="1700" b="0"/>
              <a:t>외부 </a:t>
            </a:r>
            <a:r>
              <a:rPr lang="en-US" altLang="ko-KR" sz="1700" b="0"/>
              <a:t>clock (HSE</a:t>
            </a:r>
            <a:r>
              <a:rPr lang="ko-KR" altLang="en-US" sz="1700" b="0"/>
              <a:t> </a:t>
            </a:r>
            <a:r>
              <a:rPr lang="en-US" altLang="ko-KR" sz="1700" b="0"/>
              <a:t>clock)</a:t>
            </a:r>
          </a:p>
          <a:p>
            <a:pPr>
              <a:lnSpc>
                <a:spcPct val="150000"/>
              </a:lnSpc>
            </a:pPr>
            <a:r>
              <a:rPr lang="ko-KR" altLang="en-US" sz="1700" b="0"/>
              <a:t>내부와 외부 </a:t>
            </a:r>
            <a:r>
              <a:rPr lang="en-US" altLang="ko-KR" sz="1700" b="0"/>
              <a:t>clock </a:t>
            </a:r>
            <a:r>
              <a:rPr lang="ko-KR" altLang="en-US" sz="1700" b="0"/>
              <a:t>선택 후 </a:t>
            </a:r>
            <a:r>
              <a:rPr lang="en-US" altLang="ko-KR" sz="1700" b="0"/>
              <a:t>PLL</a:t>
            </a:r>
            <a:r>
              <a:rPr lang="ko-KR" altLang="en-US" sz="1700" b="0"/>
              <a:t>을 통해 주파수 조정</a:t>
            </a:r>
            <a:endParaRPr lang="en-US" altLang="ko-KR" sz="1700" b="0"/>
          </a:p>
          <a:p>
            <a:pPr lvl="1">
              <a:lnSpc>
                <a:spcPct val="150000"/>
              </a:lnSpc>
            </a:pPr>
            <a:r>
              <a:rPr lang="en-US" altLang="ko-KR" sz="1300"/>
              <a:t>PLL : Phase Locked Loop</a:t>
            </a:r>
            <a:endParaRPr lang="en-US" altLang="ko-KR" sz="13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/>
              <a:t>MCO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r>
              <a:rPr lang="en-US" altLang="ko-KR" sz="1700" b="0"/>
              <a:t>Microcontroller Clock Output</a:t>
            </a:r>
          </a:p>
          <a:p>
            <a:pPr>
              <a:lnSpc>
                <a:spcPct val="150000"/>
              </a:lnSpc>
            </a:pPr>
            <a:r>
              <a:rPr lang="en-US" altLang="ko-KR" sz="1700" b="0"/>
              <a:t>STM </a:t>
            </a:r>
            <a:r>
              <a:rPr lang="ko-KR" altLang="en-US" sz="1700" b="0"/>
              <a:t>내부에서 사용되는 </a:t>
            </a:r>
            <a:r>
              <a:rPr lang="en-US" altLang="ko-KR" sz="1700" b="0"/>
              <a:t>clock</a:t>
            </a:r>
            <a:r>
              <a:rPr lang="ko-KR" altLang="en-US" sz="1700" b="0"/>
              <a:t>을 외부로 출력</a:t>
            </a:r>
            <a:endParaRPr lang="en-US" altLang="ko-KR" sz="1700" b="0"/>
          </a:p>
          <a:p>
            <a:pPr>
              <a:lnSpc>
                <a:spcPct val="150000"/>
              </a:lnSpc>
            </a:pPr>
            <a:r>
              <a:rPr lang="en-US" altLang="ko-KR" sz="1700" b="0"/>
              <a:t>MCO </a:t>
            </a:r>
            <a:r>
              <a:rPr lang="ko-KR" altLang="en-US" sz="1700" b="0"/>
              <a:t>핀으로 출력할 때 </a:t>
            </a:r>
            <a:r>
              <a:rPr lang="en-US" altLang="ko-KR" sz="1700" b="0"/>
              <a:t>GPIO </a:t>
            </a:r>
            <a:r>
              <a:rPr lang="ko-KR" altLang="en-US" sz="1700" b="0"/>
              <a:t>최대 속도를 넘으면 안됨</a:t>
            </a:r>
            <a:endParaRPr lang="en-US" altLang="ko-KR" sz="13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dirty="0"/>
              <a:t>6</a:t>
            </a:r>
            <a:r>
              <a:rPr lang="ko-KR" altLang="en-US" sz="1800"/>
              <a:t>주차 </a:t>
            </a:r>
            <a:r>
              <a:rPr lang="ko-KR" altLang="en-US" sz="1800" dirty="0"/>
              <a:t>예비 발표 준비 내용</a:t>
            </a:r>
          </a:p>
          <a:p>
            <a:pPr>
              <a:lnSpc>
                <a:spcPct val="150000"/>
              </a:lnSpc>
            </a:pPr>
            <a:r>
              <a:rPr lang="en-US" altLang="ko-KR" sz="1700" b="0"/>
              <a:t>Clock</a:t>
            </a:r>
            <a:r>
              <a:rPr lang="ko-KR" altLang="en-US" sz="1700" b="0"/>
              <a:t>의 개념</a:t>
            </a:r>
            <a:endParaRPr lang="en-US" altLang="ko-KR" sz="1700" b="0"/>
          </a:p>
          <a:p>
            <a:pPr lvl="1">
              <a:lnSpc>
                <a:spcPct val="150000"/>
              </a:lnSpc>
            </a:pPr>
            <a:r>
              <a:rPr lang="en-US" altLang="ko-KR" sz="1500" b="0"/>
              <a:t>HIS</a:t>
            </a:r>
            <a:r>
              <a:rPr lang="ko-KR" altLang="en-US" sz="1500" b="0"/>
              <a:t> </a:t>
            </a:r>
            <a:r>
              <a:rPr lang="en-US" altLang="ko-KR" sz="1500" b="0"/>
              <a:t>Clock </a:t>
            </a:r>
            <a:r>
              <a:rPr lang="ko-KR" altLang="en-US" sz="1500" b="0"/>
              <a:t>및 </a:t>
            </a:r>
            <a:r>
              <a:rPr lang="en-US" altLang="ko-KR" sz="1500" b="0"/>
              <a:t>HSE Clock</a:t>
            </a:r>
          </a:p>
          <a:p>
            <a:pPr lvl="1">
              <a:lnSpc>
                <a:spcPct val="150000"/>
              </a:lnSpc>
            </a:pPr>
            <a:r>
              <a:rPr lang="en-US" altLang="ko-KR" sz="1500"/>
              <a:t>Clock Tree</a:t>
            </a:r>
            <a:r>
              <a:rPr lang="ko-KR" altLang="en-US" sz="1500"/>
              <a:t>에 대해 자세하게</a:t>
            </a:r>
            <a:endParaRPr lang="en-US" altLang="ko-KR" sz="1500"/>
          </a:p>
          <a:p>
            <a:pPr lvl="1">
              <a:lnSpc>
                <a:spcPct val="150000"/>
              </a:lnSpc>
            </a:pPr>
            <a:r>
              <a:rPr lang="en-US" altLang="ko-KR" sz="1500" b="0"/>
              <a:t>PLL</a:t>
            </a:r>
            <a:r>
              <a:rPr lang="ko-KR" altLang="en-US" sz="1500" b="0"/>
              <a:t>이 무엇인지</a:t>
            </a:r>
            <a:endParaRPr lang="en-US" altLang="ko-KR" sz="1500" b="0"/>
          </a:p>
          <a:p>
            <a:pPr lvl="1">
              <a:lnSpc>
                <a:spcPct val="150000"/>
              </a:lnSpc>
            </a:pPr>
            <a:r>
              <a:rPr lang="en-US" altLang="ko-KR" sz="1500" b="0"/>
              <a:t>MCO</a:t>
            </a:r>
            <a:r>
              <a:rPr lang="ko-KR" altLang="en-US" sz="1500" b="0"/>
              <a:t>가 무엇인지</a:t>
            </a:r>
            <a:endParaRPr lang="en-US" altLang="ko-KR" sz="1500" b="0" dirty="0"/>
          </a:p>
          <a:p>
            <a:pPr>
              <a:lnSpc>
                <a:spcPct val="150000"/>
              </a:lnSpc>
            </a:pPr>
            <a:r>
              <a:rPr lang="en-US" altLang="ko-KR" sz="1700" b="0"/>
              <a:t>UART/USART</a:t>
            </a:r>
            <a:r>
              <a:rPr lang="ko-KR" altLang="en-US" sz="1700" b="0"/>
              <a:t>의 개념</a:t>
            </a:r>
            <a:endParaRPr lang="en-US" altLang="ko-KR" sz="1700" b="0"/>
          </a:p>
          <a:p>
            <a:pPr lvl="1">
              <a:lnSpc>
                <a:spcPct val="150000"/>
              </a:lnSpc>
            </a:pPr>
            <a:r>
              <a:rPr lang="en-US" altLang="ko-KR" sz="1500"/>
              <a:t>UART/USART </a:t>
            </a:r>
            <a:r>
              <a:rPr lang="ko-KR" altLang="en-US" sz="1500"/>
              <a:t>송수신 프로토콜</a:t>
            </a:r>
            <a:endParaRPr lang="en-US" altLang="ko-KR" sz="1500"/>
          </a:p>
          <a:p>
            <a:pPr lvl="1">
              <a:lnSpc>
                <a:spcPct val="150000"/>
              </a:lnSpc>
            </a:pPr>
            <a:r>
              <a:rPr lang="en-US" altLang="ko-KR" sz="1500" b="0"/>
              <a:t>Data Frame (Start Bit, Data Bit, Parity Bit, Stop Bit, Baud Rate)</a:t>
            </a:r>
            <a:r>
              <a:rPr lang="ko-KR" altLang="en-US" sz="1500" b="0"/>
              <a:t>에 대해 자세하게</a:t>
            </a:r>
            <a:endParaRPr lang="en-US" altLang="ko-KR" sz="15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4</a:t>
            </a:r>
            <a:r>
              <a:rPr lang="ko-KR" altLang="en-US" sz="2800"/>
              <a:t>주차 </a:t>
            </a: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err="1"/>
              <a:t>스케터</a:t>
            </a:r>
            <a:r>
              <a:rPr lang="ko-KR" altLang="en-US" dirty="0"/>
              <a:t> 파일의 이해 및 플래시 프로그래밍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릴레이 모듈의 이해 및 임베디드 펌웨어를 통한 동작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센싱에서 </a:t>
            </a:r>
            <a:r>
              <a:rPr lang="ko-KR" altLang="en-US" dirty="0" err="1"/>
              <a:t>폴링</a:t>
            </a:r>
            <a:r>
              <a:rPr lang="ko-KR" altLang="en-US" dirty="0"/>
              <a:t> 방식의 이해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19278</TotalTime>
  <Words>1019</Words>
  <Application>Microsoft Office PowerPoint</Application>
  <PresentationFormat>화면 슬라이드 쇼(4:3)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NanumSquareRoundOTF</vt:lpstr>
      <vt:lpstr>나눔고딕</vt:lpstr>
      <vt:lpstr>맑은 고딕</vt:lpstr>
      <vt:lpstr>Arial</vt:lpstr>
      <vt:lpstr>Wingdings</vt:lpstr>
      <vt:lpstr>Office 테마</vt:lpstr>
      <vt:lpstr>임베디드 시스템 설계 및 실험 화요일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ChoYong Hun</cp:lastModifiedBy>
  <cp:revision>773</cp:revision>
  <cp:lastPrinted>2020-06-10T01:30:43Z</cp:lastPrinted>
  <dcterms:created xsi:type="dcterms:W3CDTF">2013-02-28T11:21:25Z</dcterms:created>
  <dcterms:modified xsi:type="dcterms:W3CDTF">2023-09-26T03:12:02Z</dcterms:modified>
</cp:coreProperties>
</file>