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42" r:id="rId2"/>
    <p:sldId id="492" r:id="rId3"/>
    <p:sldId id="493" r:id="rId4"/>
    <p:sldId id="494" r:id="rId5"/>
    <p:sldId id="495" r:id="rId6"/>
    <p:sldId id="465" r:id="rId7"/>
    <p:sldId id="469" r:id="rId8"/>
    <p:sldId id="476" r:id="rId9"/>
    <p:sldId id="477" r:id="rId10"/>
    <p:sldId id="490" r:id="rId11"/>
    <p:sldId id="489" r:id="rId12"/>
    <p:sldId id="478" r:id="rId13"/>
    <p:sldId id="480" r:id="rId14"/>
    <p:sldId id="481" r:id="rId15"/>
    <p:sldId id="479" r:id="rId16"/>
    <p:sldId id="483" r:id="rId17"/>
    <p:sldId id="488" r:id="rId18"/>
    <p:sldId id="486" r:id="rId19"/>
    <p:sldId id="487" r:id="rId20"/>
    <p:sldId id="484" r:id="rId21"/>
    <p:sldId id="485" r:id="rId22"/>
    <p:sldId id="491" r:id="rId23"/>
    <p:sldId id="496" r:id="rId24"/>
    <p:sldId id="280" r:id="rId25"/>
    <p:sldId id="497" r:id="rId26"/>
    <p:sldId id="498" r:id="rId27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92"/>
            <p14:sldId id="493"/>
            <p14:sldId id="494"/>
            <p14:sldId id="495"/>
            <p14:sldId id="465"/>
            <p14:sldId id="469"/>
            <p14:sldId id="476"/>
            <p14:sldId id="477"/>
            <p14:sldId id="490"/>
            <p14:sldId id="489"/>
            <p14:sldId id="478"/>
            <p14:sldId id="480"/>
            <p14:sldId id="481"/>
            <p14:sldId id="479"/>
            <p14:sldId id="483"/>
            <p14:sldId id="488"/>
            <p14:sldId id="486"/>
            <p14:sldId id="487"/>
            <p14:sldId id="484"/>
            <p14:sldId id="485"/>
            <p14:sldId id="491"/>
            <p14:sldId id="496"/>
            <p14:sldId id="280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75D8-3ABF-494A-AE2C-AF1C53629069}" v="4197" dt="2020-08-21T05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76510" autoAdjust="0"/>
  </p:normalViewPr>
  <p:slideViewPr>
    <p:cSldViewPr>
      <p:cViewPr varScale="1">
        <p:scale>
          <a:sx n="94" d="100"/>
          <a:sy n="94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0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5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7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October 17, 2023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October 17,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icemart.co.kr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조용훈</a:t>
            </a:r>
            <a:endParaRPr lang="en-US" altLang="ko-KR" sz="1100" dirty="0"/>
          </a:p>
          <a:p>
            <a:pPr algn="r"/>
            <a:r>
              <a:rPr lang="en-US" altLang="ko-KR" sz="1100" dirty="0"/>
              <a:t>kchoyh95@pusan.ac.kr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267744" y="2564904"/>
            <a:ext cx="687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7</a:t>
            </a:r>
            <a:r>
              <a:rPr lang="ko-KR" altLang="en-US" sz="2000" b="1" dirty="0"/>
              <a:t>주차 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EXTI (External Interrupt)</a:t>
            </a:r>
            <a:br>
              <a:rPr lang="en-US" altLang="ko-KR" dirty="0"/>
            </a:br>
            <a:r>
              <a:rPr lang="ko-KR" altLang="en-US" dirty="0"/>
              <a:t>외부에서 신호가 입력될 경우 </a:t>
            </a:r>
            <a:r>
              <a:rPr lang="en-US" altLang="ko-KR" dirty="0"/>
              <a:t>Device </a:t>
            </a:r>
            <a:r>
              <a:rPr lang="ko-KR" altLang="en-US" dirty="0"/>
              <a:t>에 </a:t>
            </a:r>
            <a:r>
              <a:rPr lang="en-US" altLang="ko-KR" dirty="0"/>
              <a:t>Event</a:t>
            </a:r>
            <a:r>
              <a:rPr lang="ko-KR" altLang="en-US" dirty="0"/>
              <a:t>나 </a:t>
            </a:r>
            <a:r>
              <a:rPr lang="en-US" altLang="ko-KR" dirty="0"/>
              <a:t>Interrupt </a:t>
            </a:r>
            <a:r>
              <a:rPr lang="ko-KR" altLang="en-US" dirty="0"/>
              <a:t>가 발생되는 기능</a:t>
            </a:r>
            <a:br>
              <a:rPr lang="en-US" altLang="ko-KR" dirty="0"/>
            </a:br>
            <a:r>
              <a:rPr lang="ko-KR" altLang="en-US" dirty="0"/>
              <a:t>입력 받을 수 있는 신호는 </a:t>
            </a:r>
            <a:r>
              <a:rPr lang="en-US" altLang="ko-KR" dirty="0"/>
              <a:t>Rising-Edge, Falling-Edge, Rising &amp; Falling-Edge</a:t>
            </a:r>
            <a:br>
              <a:rPr lang="en-US" altLang="ko-KR" dirty="0"/>
            </a:br>
            <a:r>
              <a:rPr lang="ko-KR" altLang="en-US" dirty="0"/>
              <a:t>각 </a:t>
            </a:r>
            <a:r>
              <a:rPr lang="en-US" altLang="ko-KR" dirty="0"/>
              <a:t>Port 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en-US" altLang="ko-KR" dirty="0"/>
              <a:t>Pin</a:t>
            </a:r>
            <a:r>
              <a:rPr lang="ko-KR" altLang="en-US" dirty="0"/>
              <a:t>의 </a:t>
            </a:r>
            <a:r>
              <a:rPr lang="en-US" altLang="ko-KR" dirty="0"/>
              <a:t>EXTI n </a:t>
            </a:r>
            <a:r>
              <a:rPr lang="ko-KR" altLang="en-US" dirty="0"/>
              <a:t>에 연결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EXTI </a:t>
            </a:r>
            <a:r>
              <a:rPr lang="ko-KR" altLang="en-US" dirty="0"/>
              <a:t>는 </a:t>
            </a:r>
            <a:r>
              <a:rPr lang="en-US" altLang="ko-KR" dirty="0"/>
              <a:t>Event Mode </a:t>
            </a:r>
            <a:r>
              <a:rPr lang="ko-KR" altLang="en-US" dirty="0"/>
              <a:t>와 </a:t>
            </a:r>
            <a:r>
              <a:rPr lang="en-US" altLang="ko-KR" dirty="0"/>
              <a:t>Interrupt Mode </a:t>
            </a:r>
            <a:r>
              <a:rPr lang="ko-KR" altLang="en-US" dirty="0"/>
              <a:t>를 선택하여 설정 가능</a:t>
            </a:r>
            <a:br>
              <a:rPr lang="en-US" altLang="ko-KR" dirty="0"/>
            </a:br>
            <a:r>
              <a:rPr lang="en-US" altLang="ko-KR" dirty="0"/>
              <a:t>Interrupt Mode  </a:t>
            </a:r>
            <a:r>
              <a:rPr lang="ko-KR" altLang="en-US" dirty="0"/>
              <a:t>로 설정할 경우 </a:t>
            </a:r>
            <a:r>
              <a:rPr lang="en-US" altLang="ko-KR" dirty="0"/>
              <a:t>Interrupt </a:t>
            </a:r>
            <a:r>
              <a:rPr lang="ko-KR" altLang="en-US" dirty="0"/>
              <a:t>가 발생해 해당 </a:t>
            </a:r>
            <a:r>
              <a:rPr lang="en-US" altLang="ko-KR" dirty="0"/>
              <a:t>Interrupt Handler </a:t>
            </a:r>
            <a:r>
              <a:rPr lang="ko-KR" altLang="en-US" dirty="0"/>
              <a:t>가 동작</a:t>
            </a:r>
            <a:br>
              <a:rPr lang="en-US" altLang="ko-KR" dirty="0"/>
            </a:b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Edge Detector Line </a:t>
            </a:r>
            <a:r>
              <a:rPr lang="ko-KR" altLang="en-US" dirty="0"/>
              <a:t>으로 구성되어 각 </a:t>
            </a:r>
            <a:r>
              <a:rPr lang="en-US" altLang="ko-KR" dirty="0"/>
              <a:t>Line </a:t>
            </a:r>
            <a:r>
              <a:rPr lang="ko-KR" altLang="en-US" dirty="0"/>
              <a:t>이 설정에 따라 </a:t>
            </a:r>
            <a:r>
              <a:rPr lang="en-US" altLang="ko-KR" dirty="0"/>
              <a:t>Rising/Falling Trigger </a:t>
            </a:r>
            <a:r>
              <a:rPr lang="ko-KR" altLang="en-US" dirty="0"/>
              <a:t>를 감지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836712"/>
            <a:ext cx="8424862" cy="55446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Interrupt Request </a:t>
            </a:r>
            <a:r>
              <a:rPr lang="ko-KR" altLang="en-US" dirty="0"/>
              <a:t>는 </a:t>
            </a:r>
            <a:r>
              <a:rPr lang="en-US" altLang="ko-KR" dirty="0"/>
              <a:t>Mask Register </a:t>
            </a:r>
            <a:r>
              <a:rPr lang="ko-KR" altLang="en-US" dirty="0"/>
              <a:t>를 통해 알 수 있다</a:t>
            </a:r>
            <a:br>
              <a:rPr lang="en-US" altLang="ko-KR" dirty="0"/>
            </a:br>
            <a:r>
              <a:rPr lang="en-US" altLang="ko-KR" dirty="0"/>
              <a:t>Processor </a:t>
            </a:r>
            <a:r>
              <a:rPr lang="ko-KR" altLang="en-US" dirty="0"/>
              <a:t>는 </a:t>
            </a:r>
            <a:r>
              <a:rPr lang="en-US" altLang="ko-KR" dirty="0"/>
              <a:t>Interrupt </a:t>
            </a:r>
            <a:r>
              <a:rPr lang="ko-KR" altLang="en-US" dirty="0"/>
              <a:t>를 인지하여 처리하기 전에 </a:t>
            </a:r>
            <a:r>
              <a:rPr lang="en-US" altLang="ko-KR" dirty="0"/>
              <a:t>Pending Register 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어떤 </a:t>
            </a:r>
            <a:r>
              <a:rPr lang="en-US" altLang="ko-KR" dirty="0"/>
              <a:t>Interrupt </a:t>
            </a:r>
            <a:r>
              <a:rPr lang="ko-KR" altLang="en-US" dirty="0"/>
              <a:t>가 발생되었는지 저장</a:t>
            </a:r>
            <a:r>
              <a:rPr lang="en-US" altLang="ko-KR" dirty="0"/>
              <a:t>)</a:t>
            </a:r>
            <a:r>
              <a:rPr lang="ko-KR" altLang="en-US" dirty="0"/>
              <a:t> 를 검사하여 발생된 </a:t>
            </a:r>
            <a:r>
              <a:rPr lang="en-US" altLang="ko-KR" dirty="0"/>
              <a:t>Interrupt  </a:t>
            </a:r>
            <a:r>
              <a:rPr lang="ko-KR" altLang="en-US" dirty="0"/>
              <a:t>중  </a:t>
            </a:r>
            <a:r>
              <a:rPr lang="en-US" altLang="ko-KR" dirty="0" err="1"/>
              <a:t>Prioritry</a:t>
            </a:r>
            <a:r>
              <a:rPr lang="ko-KR" altLang="en-US" dirty="0"/>
              <a:t>가 가장 높은  </a:t>
            </a:r>
            <a:r>
              <a:rPr lang="en-US" altLang="ko-KR" dirty="0"/>
              <a:t>Interrupt </a:t>
            </a:r>
            <a:r>
              <a:rPr lang="ko-KR" altLang="en-US" dirty="0"/>
              <a:t>를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외부 </a:t>
            </a:r>
            <a:r>
              <a:rPr lang="en-US" altLang="ko-KR" dirty="0">
                <a:solidFill>
                  <a:srgbClr val="FF0000"/>
                </a:solidFill>
              </a:rPr>
              <a:t>Interrupt 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EXTI0 ~ EXTI15</a:t>
            </a:r>
            <a:r>
              <a:rPr lang="ko-KR" altLang="en-US" dirty="0">
                <a:solidFill>
                  <a:srgbClr val="FF0000"/>
                </a:solidFill>
              </a:rPr>
              <a:t>까지 각 </a:t>
            </a:r>
            <a:r>
              <a:rPr lang="en-US" altLang="ko-KR" dirty="0">
                <a:solidFill>
                  <a:srgbClr val="FF0000"/>
                </a:solidFill>
              </a:rPr>
              <a:t>Port 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Pin </a:t>
            </a:r>
            <a:r>
              <a:rPr lang="ko-KR" altLang="en-US" dirty="0">
                <a:solidFill>
                  <a:srgbClr val="FF0000"/>
                </a:solidFill>
              </a:rPr>
              <a:t>번호가 </a:t>
            </a:r>
            <a:r>
              <a:rPr lang="en-US" altLang="ko-KR" dirty="0">
                <a:solidFill>
                  <a:srgbClr val="FF0000"/>
                </a:solidFill>
              </a:rPr>
              <a:t>Interrupt Pin</a:t>
            </a:r>
            <a:r>
              <a:rPr lang="ko-KR" altLang="en-US" dirty="0">
                <a:solidFill>
                  <a:srgbClr val="FF0000"/>
                </a:solidFill>
              </a:rPr>
              <a:t>과 매치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43762"/>
            <a:ext cx="4377482" cy="35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088467"/>
            <a:ext cx="8424862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EXTI (External Interrupt)</a:t>
            </a:r>
            <a:br>
              <a:rPr lang="en-US" altLang="ko-KR" dirty="0"/>
            </a:br>
            <a:r>
              <a:rPr lang="ko-KR" altLang="en-US" dirty="0"/>
              <a:t>모든 </a:t>
            </a:r>
            <a:r>
              <a:rPr lang="en-US" altLang="ko-KR" dirty="0"/>
              <a:t>GPIO </a:t>
            </a:r>
            <a:r>
              <a:rPr lang="ko-KR" altLang="en-US" dirty="0"/>
              <a:t>핀들은 </a:t>
            </a:r>
            <a:r>
              <a:rPr lang="en-US" altLang="ko-KR" dirty="0"/>
              <a:t>EXTI line </a:t>
            </a:r>
            <a:r>
              <a:rPr lang="ko-KR" altLang="en-US" dirty="0"/>
              <a:t>을 통해 연결되어 있다</a:t>
            </a:r>
            <a:br>
              <a:rPr lang="en-US" altLang="ko-KR" dirty="0"/>
            </a:br>
            <a:r>
              <a:rPr lang="en-US" altLang="ko-KR" dirty="0"/>
              <a:t>EXTICR1 </a:t>
            </a:r>
            <a:r>
              <a:rPr lang="ko-KR" altLang="en-US" dirty="0"/>
              <a:t>레지스터를 통해 입력 받을 포트를 선택 하며 같은 번호의 핀들은 같은 라인을 공유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83" y="2690872"/>
            <a:ext cx="3096344" cy="36634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6121480"/>
            <a:ext cx="3816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Reference Manual 206,208 </a:t>
            </a:r>
            <a:r>
              <a:rPr lang="ko-KR" altLang="en-US" sz="1050" dirty="0"/>
              <a:t>참고</a:t>
            </a:r>
            <a:endParaRPr lang="en-US" altLang="ko-K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32890" y="3573016"/>
            <a:ext cx="27363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EXTI MUX</a:t>
            </a:r>
            <a:r>
              <a:rPr lang="ko-KR" altLang="en-US" sz="1100" dirty="0"/>
              <a:t>에 모든 </a:t>
            </a:r>
            <a:r>
              <a:rPr lang="en-US" altLang="ko-KR" sz="1100" dirty="0"/>
              <a:t>Port</a:t>
            </a:r>
            <a:r>
              <a:rPr lang="ko-KR" altLang="en-US" sz="1100" dirty="0"/>
              <a:t>의 </a:t>
            </a:r>
            <a:r>
              <a:rPr lang="en-US" altLang="ko-KR" sz="1100" dirty="0"/>
              <a:t>Line</a:t>
            </a:r>
            <a:r>
              <a:rPr lang="ko-KR" altLang="en-US" sz="1100" dirty="0"/>
              <a:t>의 숫자가 같이 들어옴</a:t>
            </a:r>
            <a:br>
              <a:rPr lang="en-US" altLang="ko-KR" sz="1100" dirty="0"/>
            </a:br>
            <a:r>
              <a:rPr lang="ko-KR" altLang="en-US" sz="1100" dirty="0"/>
              <a:t>선언 시에 </a:t>
            </a:r>
            <a:r>
              <a:rPr lang="en-US" altLang="ko-KR" sz="1100" dirty="0"/>
              <a:t>EXTI()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사용할 핀 번호를 사용하면 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EXTI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사용할때</a:t>
            </a:r>
            <a:r>
              <a:rPr lang="ko-KR" altLang="en-US" sz="1100" dirty="0"/>
              <a:t> </a:t>
            </a:r>
            <a:r>
              <a:rPr lang="en-US" altLang="ko-KR" sz="1100" dirty="0"/>
              <a:t>Line, Mode, Trigger, </a:t>
            </a:r>
            <a:r>
              <a:rPr lang="en-US" altLang="ko-KR" sz="1100" dirty="0" err="1"/>
              <a:t>Lineconfig</a:t>
            </a:r>
            <a:r>
              <a:rPr lang="en-US" altLang="ko-KR" sz="1100" dirty="0"/>
              <a:t> </a:t>
            </a:r>
            <a:r>
              <a:rPr lang="ko-KR" altLang="en-US" sz="1100" dirty="0"/>
              <a:t>설정</a:t>
            </a:r>
            <a:br>
              <a:rPr lang="en-US" altLang="ko-KR" sz="1100" dirty="0"/>
            </a:br>
            <a:r>
              <a:rPr lang="en-US" altLang="ko-KR" sz="1100" dirty="0"/>
              <a:t>EXTI</a:t>
            </a:r>
            <a:r>
              <a:rPr lang="ko-KR" altLang="en-US" sz="1100" dirty="0"/>
              <a:t>를 선언 했을 시에는 반드시 </a:t>
            </a:r>
            <a:r>
              <a:rPr lang="en-US" altLang="ko-KR" sz="1100" dirty="0"/>
              <a:t>Handler </a:t>
            </a:r>
            <a:r>
              <a:rPr lang="ko-KR" altLang="en-US" sz="1100" dirty="0"/>
              <a:t>또한 구현 필요</a:t>
            </a:r>
          </a:p>
        </p:txBody>
      </p:sp>
    </p:spTree>
    <p:extLst>
      <p:ext uri="{BB962C8B-B14F-4D97-AF65-F5344CB8AC3E}">
        <p14:creationId xmlns:p14="http://schemas.microsoft.com/office/powerpoint/2010/main" val="280945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052736"/>
            <a:ext cx="8424862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EXTI (External Interrupt)</a:t>
            </a:r>
            <a:br>
              <a:rPr lang="en-US" altLang="ko-KR" dirty="0"/>
            </a:br>
            <a:r>
              <a:rPr lang="en-US" altLang="ko-KR" dirty="0"/>
              <a:t>EXTI line (Input Line) </a:t>
            </a:r>
            <a:r>
              <a:rPr lang="ko-KR" altLang="en-US" dirty="0"/>
              <a:t>을 통해 입력 받은 신호와 레지스터 설정들을 비교하여 </a:t>
            </a:r>
            <a:r>
              <a:rPr lang="en-US" altLang="ko-KR" dirty="0"/>
              <a:t>NVIC controller </a:t>
            </a:r>
            <a:r>
              <a:rPr lang="ko-KR" altLang="en-US" dirty="0"/>
              <a:t>로 보냄</a:t>
            </a:r>
            <a:br>
              <a:rPr lang="en-US" altLang="ko-KR" dirty="0"/>
            </a:br>
            <a:r>
              <a:rPr lang="ko-KR" altLang="en-US" dirty="0"/>
              <a:t>소프트웨어 인터럽트도 중간에 비교되는 것을 확인 가능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154890"/>
            <a:ext cx="3456384" cy="2966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5862988"/>
            <a:ext cx="3816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Reference Manual 206,208 </a:t>
            </a:r>
            <a:r>
              <a:rPr lang="ko-KR" altLang="en-US" sz="1050" dirty="0"/>
              <a:t>참고</a:t>
            </a:r>
            <a:endParaRPr lang="en-US" altLang="ko-KR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67744" y="2996952"/>
            <a:ext cx="2304256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156176" y="2348880"/>
            <a:ext cx="1872208" cy="3024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4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76" y="2022519"/>
            <a:ext cx="2843808" cy="3406220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Libraries\CMSIS\</a:t>
            </a:r>
            <a:r>
              <a:rPr lang="en-US" altLang="ko-KR" dirty="0" err="1"/>
              <a:t>DeviceSupport</a:t>
            </a:r>
            <a:r>
              <a:rPr lang="en-US" altLang="ko-KR" dirty="0"/>
              <a:t>\Startup</a:t>
            </a:r>
            <a:br>
              <a:rPr lang="en-US" altLang="ko-KR" dirty="0"/>
            </a:br>
            <a:r>
              <a:rPr lang="en-US" altLang="ko-KR" dirty="0"/>
              <a:t>\startup_stm32f10x_cl.s </a:t>
            </a:r>
            <a:r>
              <a:rPr lang="ko-KR" altLang="en-US" dirty="0"/>
              <a:t>내용을 참고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인터럽트 </a:t>
            </a:r>
            <a:r>
              <a:rPr lang="ko-KR" altLang="en-US" dirty="0" err="1"/>
              <a:t>핸들러에서</a:t>
            </a:r>
            <a:r>
              <a:rPr lang="ko-KR" altLang="en-US" dirty="0"/>
              <a:t> 호출되는 함수의</a:t>
            </a:r>
            <a:br>
              <a:rPr lang="en-US" altLang="ko-KR" dirty="0"/>
            </a:br>
            <a:r>
              <a:rPr lang="ko-KR" altLang="en-US" dirty="0"/>
              <a:t>프로토타입이 정의 되어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정의된 이름을 그대로 사용</a:t>
            </a:r>
            <a:r>
              <a:rPr lang="ko-KR" altLang="en-US" dirty="0"/>
              <a:t>하여 원하는 함수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8</a:t>
            </a:r>
            <a:r>
              <a:rPr lang="ko-KR" altLang="en-US" dirty="0"/>
              <a:t>번 핀을 사용 시에 </a:t>
            </a:r>
            <a:r>
              <a:rPr lang="en-US" altLang="ko-KR" dirty="0"/>
              <a:t>Handler </a:t>
            </a:r>
            <a:r>
              <a:rPr lang="ko-KR" altLang="en-US" dirty="0"/>
              <a:t>이름은</a:t>
            </a:r>
            <a:br>
              <a:rPr lang="en-US" altLang="ko-KR" dirty="0"/>
            </a:br>
            <a:r>
              <a:rPr lang="en-US" altLang="ko-KR" dirty="0"/>
              <a:t>EXTI9_5_IRQHandler </a:t>
            </a:r>
            <a:r>
              <a:rPr lang="ko-KR" altLang="en-US" dirty="0"/>
              <a:t>로 선언 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045412" y="402459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6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044510"/>
            <a:ext cx="8424862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NVIC (Nested Vectored Interrupt Controller)</a:t>
            </a:r>
            <a:br>
              <a:rPr lang="en-US" altLang="ko-KR" dirty="0"/>
            </a:br>
            <a:r>
              <a:rPr lang="ko-KR" altLang="en-US" dirty="0"/>
              <a:t>인터럽트 처리 중 또다른 인터럽트 발생시 우선순위를 사용</a:t>
            </a:r>
            <a:br>
              <a:rPr lang="en-US" altLang="ko-KR" dirty="0"/>
            </a:br>
            <a:r>
              <a:rPr lang="ko-KR" altLang="en-US" dirty="0"/>
              <a:t>우선순위가 높은 인터럽트부터 처리 후 다른 인터럽트 처리</a:t>
            </a:r>
            <a:br>
              <a:rPr lang="en-US" altLang="ko-KR" dirty="0"/>
            </a:br>
            <a:r>
              <a:rPr lang="en-US" altLang="ko-KR" dirty="0"/>
              <a:t>ARM </a:t>
            </a:r>
            <a:r>
              <a:rPr lang="ko-KR" altLang="en-US" dirty="0"/>
              <a:t>보드에서 인터럽트 사용시 </a:t>
            </a:r>
            <a:r>
              <a:rPr lang="en-US" altLang="ko-KR" dirty="0"/>
              <a:t>NVIC </a:t>
            </a:r>
            <a:r>
              <a:rPr lang="ko-KR" altLang="en-US" dirty="0"/>
              <a:t>통하여 우선순위를 결정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값이 작을수록 우선순위가 높음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38737"/>
            <a:ext cx="6504980" cy="2574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5885499"/>
            <a:ext cx="69307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Libraries\STM32F10x_StdPeriph_Driver_v3.5\</a:t>
            </a:r>
            <a:r>
              <a:rPr lang="en-US" altLang="ko-KR" sz="1100" dirty="0" err="1"/>
              <a:t>inc</a:t>
            </a:r>
            <a:r>
              <a:rPr lang="en-US" altLang="ko-KR" sz="1100" dirty="0"/>
              <a:t>\</a:t>
            </a:r>
            <a:r>
              <a:rPr lang="en-US" altLang="ko-KR" sz="1100" dirty="0" err="1"/>
              <a:t>misc.h</a:t>
            </a:r>
            <a:r>
              <a:rPr lang="en-US" altLang="ko-KR" sz="1100" dirty="0"/>
              <a:t> </a:t>
            </a:r>
            <a:r>
              <a:rPr lang="ko-KR" altLang="en-US" sz="1100" dirty="0"/>
              <a:t>참고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3448050" cy="3257550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>
            <a:normAutofit/>
          </a:bodyPr>
          <a:lstStyle/>
          <a:p>
            <a:pPr lvl="8">
              <a:lnSpc>
                <a:spcPct val="150000"/>
              </a:lnSpc>
            </a:pPr>
            <a:endParaRPr lang="en-US" altLang="ko-KR" sz="1600" dirty="0"/>
          </a:p>
          <a:p>
            <a:pPr lvl="8">
              <a:lnSpc>
                <a:spcPct val="150000"/>
              </a:lnSpc>
            </a:pPr>
            <a:r>
              <a:rPr lang="en-US" altLang="ko-KR" sz="1600" dirty="0"/>
              <a:t>Pre-emption : </a:t>
            </a:r>
            <a:r>
              <a:rPr lang="ko-KR" altLang="en-US" sz="1600" dirty="0"/>
              <a:t>우선순위가 높은 </a:t>
            </a:r>
            <a:br>
              <a:rPr lang="en-US" altLang="ko-KR" sz="1600" dirty="0"/>
            </a:br>
            <a:r>
              <a:rPr lang="en-US" altLang="ko-KR" sz="1600" dirty="0"/>
              <a:t>interrupt</a:t>
            </a:r>
            <a:r>
              <a:rPr lang="ko-KR" altLang="en-US" sz="1600" dirty="0"/>
              <a:t>가 들어오면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작업을 멈추고 해당</a:t>
            </a:r>
            <a:r>
              <a:rPr lang="en-US" altLang="ko-KR" sz="1600" dirty="0"/>
              <a:t> interrupt</a:t>
            </a:r>
            <a:r>
              <a:rPr lang="ko-KR" altLang="en-US" sz="1600" dirty="0"/>
              <a:t>를 진행 </a:t>
            </a:r>
            <a:r>
              <a:rPr lang="en-US" altLang="ko-KR" sz="1600" dirty="0"/>
              <a:t>(</a:t>
            </a:r>
            <a:r>
              <a:rPr lang="ko-KR" altLang="en-US" sz="1600" dirty="0"/>
              <a:t>선점</a:t>
            </a:r>
            <a:r>
              <a:rPr lang="en-US" altLang="ko-KR" sz="1600" dirty="0"/>
              <a:t>)</a:t>
            </a:r>
          </a:p>
          <a:p>
            <a:pPr lvl="8">
              <a:lnSpc>
                <a:spcPct val="150000"/>
              </a:lnSpc>
            </a:pPr>
            <a:endParaRPr lang="en-US" altLang="ko-KR" sz="1600" dirty="0"/>
          </a:p>
          <a:p>
            <a:pPr lvl="8">
              <a:lnSpc>
                <a:spcPct val="150000"/>
              </a:lnSpc>
            </a:pPr>
            <a:r>
              <a:rPr lang="en-US" altLang="ko-KR" sz="1600" dirty="0"/>
              <a:t>Pre-emption priority </a:t>
            </a:r>
            <a:r>
              <a:rPr lang="ko-KR" altLang="en-US" sz="1600" dirty="0"/>
              <a:t>로 선점 우선순위 결정</a:t>
            </a:r>
            <a:endParaRPr lang="en-US" altLang="ko-KR" sz="1600" dirty="0"/>
          </a:p>
          <a:p>
            <a:pPr lvl="8">
              <a:lnSpc>
                <a:spcPct val="150000"/>
              </a:lnSpc>
            </a:pPr>
            <a:endParaRPr lang="en-US" altLang="ko-KR" sz="1600" dirty="0"/>
          </a:p>
          <a:p>
            <a:pPr lvl="8">
              <a:lnSpc>
                <a:spcPct val="150000"/>
              </a:lnSpc>
            </a:pPr>
            <a:r>
              <a:rPr lang="en-US" altLang="ko-KR" sz="1600" dirty="0"/>
              <a:t>sub priority</a:t>
            </a:r>
            <a:r>
              <a:rPr lang="ko-KR" altLang="en-US" sz="1600" dirty="0"/>
              <a:t>로 아직 대기 중인 </a:t>
            </a:r>
            <a:r>
              <a:rPr lang="en-US" altLang="ko-KR" sz="1600" dirty="0"/>
              <a:t>ISR</a:t>
            </a:r>
            <a:r>
              <a:rPr lang="ko-KR" altLang="en-US" sz="1600" dirty="0"/>
              <a:t>들의 순서가 결정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347864" y="2204864"/>
            <a:ext cx="792088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347864" y="4005064"/>
            <a:ext cx="792088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11760" y="3429000"/>
            <a:ext cx="1440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1760" y="4107515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166" y="5379707"/>
            <a:ext cx="69307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Libraries\STM32F10x_StdPeriph_Driver_v3.5\</a:t>
            </a:r>
            <a:r>
              <a:rPr lang="en-US" altLang="ko-KR" sz="1100" dirty="0" err="1"/>
              <a:t>inc</a:t>
            </a:r>
            <a:r>
              <a:rPr lang="en-US" altLang="ko-KR" sz="1100" dirty="0"/>
              <a:t>\</a:t>
            </a:r>
            <a:r>
              <a:rPr lang="en-US" altLang="ko-KR" sz="1100" dirty="0" err="1"/>
              <a:t>misc.h</a:t>
            </a:r>
            <a:r>
              <a:rPr lang="en-US" altLang="ko-KR" sz="1100" dirty="0"/>
              <a:t> </a:t>
            </a:r>
            <a:r>
              <a:rPr lang="ko-KR" altLang="en-US" sz="1100" dirty="0"/>
              <a:t>참고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62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836712"/>
            <a:ext cx="8424862" cy="5544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레지스터 설정에 구조체를 사용</a:t>
            </a:r>
            <a:br>
              <a:rPr lang="en-US" altLang="ko-KR" dirty="0"/>
            </a:br>
            <a:r>
              <a:rPr lang="ko-KR" altLang="en-US" dirty="0"/>
              <a:t>이전 실험 까지는 </a:t>
            </a:r>
            <a:r>
              <a:rPr lang="en-US" altLang="ko-KR" dirty="0"/>
              <a:t>stm32f10x.h </a:t>
            </a:r>
            <a:r>
              <a:rPr lang="ko-KR" altLang="en-US" dirty="0"/>
              <a:t>라이브러리 사용하여 주소를 직접 쓰지 않고</a:t>
            </a:r>
            <a:br>
              <a:rPr lang="en-US" altLang="ko-KR" dirty="0"/>
            </a:br>
            <a:r>
              <a:rPr lang="ko-KR" altLang="en-US" dirty="0"/>
              <a:t>정의된 상수를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이번 실험은 </a:t>
            </a:r>
            <a:r>
              <a:rPr lang="ko-KR" altLang="en-US" dirty="0">
                <a:solidFill>
                  <a:srgbClr val="FF0000"/>
                </a:solidFill>
              </a:rPr>
              <a:t>추가 라이브러리의 구조체와 함수를 사용</a:t>
            </a:r>
            <a:r>
              <a:rPr lang="ko-KR" altLang="en-US" dirty="0"/>
              <a:t> 할 것</a:t>
            </a:r>
            <a:br>
              <a:rPr lang="en-US" altLang="ko-KR" dirty="0"/>
            </a:br>
            <a:r>
              <a:rPr lang="ko-KR" altLang="en-US" dirty="0"/>
              <a:t>함수에 구조체를 넣어서 시행하면 해당 레지스터에 직접 값을 넣는것과 같은 설정 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구조체 및 함수 동작 숙지 필요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5B3574-4EE4-46DB-84FB-86E4A279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84983"/>
            <a:ext cx="3022622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120091"/>
            <a:ext cx="8424862" cy="4681066"/>
          </a:xfrm>
        </p:spPr>
        <p:txBody>
          <a:bodyPr/>
          <a:lstStyle/>
          <a:p>
            <a:r>
              <a:rPr lang="en-US" altLang="ko-KR" dirty="0"/>
              <a:t>Clock Enable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GPIO Configuration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0" y="1552138"/>
            <a:ext cx="4467225" cy="1133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3" y="3218207"/>
            <a:ext cx="6019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0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89676" y="836713"/>
            <a:ext cx="8424862" cy="5611538"/>
          </a:xfrm>
        </p:spPr>
        <p:txBody>
          <a:bodyPr/>
          <a:lstStyle/>
          <a:p>
            <a:r>
              <a:rPr lang="en-US" altLang="ko-KR" dirty="0"/>
              <a:t>EXTI Configuration - </a:t>
            </a:r>
            <a:r>
              <a:rPr lang="ko-KR" altLang="en-US" dirty="0"/>
              <a:t>사용할 </a:t>
            </a:r>
            <a:r>
              <a:rPr lang="en-US" altLang="ko-KR" dirty="0" err="1"/>
              <a:t>EXTILine</a:t>
            </a:r>
            <a:r>
              <a:rPr lang="en-US" altLang="ko-KR" dirty="0"/>
              <a:t> </a:t>
            </a:r>
            <a:r>
              <a:rPr lang="ko-KR" altLang="en-US" dirty="0"/>
              <a:t>을 어떤 설정으로 </a:t>
            </a:r>
            <a:r>
              <a:rPr lang="en-US" altLang="ko-KR" dirty="0"/>
              <a:t>Enable </a:t>
            </a:r>
            <a:r>
              <a:rPr lang="ko-KR" altLang="en-US" dirty="0"/>
              <a:t>할 것인지 결정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USART </a:t>
            </a:r>
            <a:r>
              <a:rPr lang="ko-KR" altLang="en-US" dirty="0" err="1"/>
              <a:t>직렬통신</a:t>
            </a:r>
            <a:r>
              <a:rPr lang="ko-KR" altLang="en-US" dirty="0"/>
              <a:t> 설정의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NVIC Configuration – </a:t>
            </a:r>
            <a:r>
              <a:rPr lang="ko-KR" altLang="en-US" dirty="0"/>
              <a:t>각 </a:t>
            </a:r>
            <a:r>
              <a:rPr lang="en-US" altLang="ko-KR" dirty="0"/>
              <a:t>Interrupt </a:t>
            </a:r>
            <a:r>
              <a:rPr lang="ko-KR" altLang="en-US" dirty="0"/>
              <a:t>의 우선순위를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IRQHandler</a:t>
            </a:r>
            <a:r>
              <a:rPr lang="en-US" altLang="ko-KR" dirty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Interrupt </a:t>
            </a:r>
            <a:r>
              <a:rPr lang="ko-KR" altLang="en-US" dirty="0"/>
              <a:t>들이 발생 하였을 때 처리할 작업을 정의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주의사항</a:t>
            </a:r>
            <a:r>
              <a:rPr lang="en-US" altLang="ko-KR" dirty="0">
                <a:solidFill>
                  <a:srgbClr val="FF0000"/>
                </a:solidFill>
              </a:rPr>
              <a:t>) Interrupt </a:t>
            </a:r>
            <a:r>
              <a:rPr lang="ko-KR" altLang="en-US" dirty="0">
                <a:solidFill>
                  <a:srgbClr val="FF0000"/>
                </a:solidFill>
              </a:rPr>
              <a:t>동작에서는 </a:t>
            </a:r>
            <a:r>
              <a:rPr lang="ko-KR" altLang="en-US" dirty="0" err="1">
                <a:solidFill>
                  <a:srgbClr val="FF0000"/>
                </a:solidFill>
              </a:rPr>
              <a:t>딜레이가</a:t>
            </a:r>
            <a:r>
              <a:rPr lang="ko-KR" altLang="en-US" dirty="0">
                <a:solidFill>
                  <a:srgbClr val="FF0000"/>
                </a:solidFill>
              </a:rPr>
              <a:t> 없어야 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1" y="1268760"/>
            <a:ext cx="5400675" cy="704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2349344"/>
            <a:ext cx="2676525" cy="1133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75" y="3806791"/>
            <a:ext cx="2695575" cy="571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5" y="5157192"/>
            <a:ext cx="2057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8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39752" y="2492896"/>
            <a:ext cx="4464496" cy="72008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sz="2000" dirty="0"/>
              <a:t>중간고사 주 </a:t>
            </a:r>
            <a:r>
              <a:rPr lang="en-US" altLang="ko-KR" sz="2000" dirty="0"/>
              <a:t>(10</a:t>
            </a:r>
            <a:r>
              <a:rPr lang="ko-KR" altLang="en-US" sz="2000" dirty="0"/>
              <a:t>월 </a:t>
            </a:r>
            <a:r>
              <a:rPr lang="en-US" altLang="ko-KR" sz="2000" dirty="0"/>
              <a:t>24</a:t>
            </a:r>
            <a:r>
              <a:rPr lang="ko-KR" altLang="en-US" sz="2000" dirty="0"/>
              <a:t>일</a:t>
            </a:r>
            <a:r>
              <a:rPr lang="en-US" altLang="ko-KR" sz="2000" dirty="0"/>
              <a:t>(</a:t>
            </a:r>
            <a:r>
              <a:rPr lang="ko-KR" altLang="en-US" sz="2000" dirty="0"/>
              <a:t>화</a:t>
            </a:r>
            <a:r>
              <a:rPr lang="en-US" altLang="ko-KR" sz="2000" dirty="0"/>
              <a:t>)) </a:t>
            </a:r>
            <a:r>
              <a:rPr lang="ko-KR" altLang="en-US" sz="2000" dirty="0">
                <a:solidFill>
                  <a:srgbClr val="FF0000"/>
                </a:solidFill>
              </a:rPr>
              <a:t>휴강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납땜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/>
          <a:lstStyle/>
          <a:p>
            <a:r>
              <a:rPr lang="ko-KR" altLang="en-US" dirty="0" err="1"/>
              <a:t>만능기판과</a:t>
            </a:r>
            <a:r>
              <a:rPr lang="ko-KR" altLang="en-US" dirty="0"/>
              <a:t> </a:t>
            </a:r>
            <a:r>
              <a:rPr lang="ko-KR" altLang="en-US" dirty="0" err="1"/>
              <a:t>헤더핀을</a:t>
            </a:r>
            <a:r>
              <a:rPr lang="ko-KR" altLang="en-US" dirty="0"/>
              <a:t> 납땜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52788"/>
            <a:ext cx="8681243" cy="28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4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납땜 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172400" cy="352616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1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납땜 방법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7" y="1472956"/>
            <a:ext cx="2603708" cy="1842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45" y="1480033"/>
            <a:ext cx="2921709" cy="18354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689145" cy="1830747"/>
          </a:xfrm>
          <a:prstGeom prst="rect">
            <a:avLst/>
          </a:prstGeom>
        </p:spPr>
      </p:pic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7FE7FF9-C257-4917-717F-C6B578F38592}"/>
              </a:ext>
            </a:extLst>
          </p:cNvPr>
          <p:cNvSpPr txBox="1">
            <a:spLocks/>
          </p:cNvSpPr>
          <p:nvPr/>
        </p:nvSpPr>
        <p:spPr>
          <a:xfrm>
            <a:off x="395288" y="4293096"/>
            <a:ext cx="8424862" cy="18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dirty="0"/>
              <a:t>인두기를 사용하지 않을 시 반드시 거치대에 거치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인두기의 팁은 </a:t>
            </a:r>
            <a:r>
              <a:rPr lang="en-US" altLang="ko-KR" dirty="0"/>
              <a:t>200</a:t>
            </a:r>
            <a:r>
              <a:rPr lang="ko-KR" altLang="en-US" dirty="0"/>
              <a:t>° 이상 고온이므로 절대 피부에 닿지 않도록 주의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인두기의 팁이 기판의 회로나 칩셋에 닿을 시 동작에 문제가 생길 수 있음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이로 인해 기판의 파손 및 교환 발생 시 감점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비교적 인체에 무해한 </a:t>
            </a:r>
            <a:r>
              <a:rPr lang="ko-KR" altLang="en-US" dirty="0" err="1"/>
              <a:t>무연납을</a:t>
            </a:r>
            <a:r>
              <a:rPr lang="ko-KR" altLang="en-US" dirty="0"/>
              <a:t> 사용하나 환기 필수</a:t>
            </a: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DF692AB1-4C7B-1292-0D81-AE2363875EFA}"/>
              </a:ext>
            </a:extLst>
          </p:cNvPr>
          <p:cNvSpPr txBox="1">
            <a:spLocks/>
          </p:cNvSpPr>
          <p:nvPr/>
        </p:nvSpPr>
        <p:spPr>
          <a:xfrm>
            <a:off x="323528" y="3766831"/>
            <a:ext cx="59766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납땜 주의사항</a:t>
            </a:r>
          </a:p>
        </p:txBody>
      </p:sp>
    </p:spTree>
    <p:extLst>
      <p:ext uri="{BB962C8B-B14F-4D97-AF65-F5344CB8AC3E}">
        <p14:creationId xmlns:p14="http://schemas.microsoft.com/office/powerpoint/2010/main" val="199099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</a:t>
            </a:r>
            <a:r>
              <a:rPr lang="en-US" altLang="ko-KR" dirty="0"/>
              <a:t> </a:t>
            </a:r>
            <a:r>
              <a:rPr lang="ko-KR" altLang="en-US" dirty="0"/>
              <a:t>사용시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뽑지 </a:t>
            </a:r>
            <a:r>
              <a:rPr lang="ko-KR" altLang="en-US" dirty="0" err="1">
                <a:solidFill>
                  <a:srgbClr val="FF0000"/>
                </a:solidFill>
              </a:rPr>
              <a:t>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>
                <a:solidFill>
                  <a:srgbClr val="FF0000"/>
                </a:solidFill>
              </a:rPr>
              <a:t>USB 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사용할 것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타 버림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375" y="899889"/>
            <a:ext cx="866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미션 </a:t>
            </a:r>
            <a:r>
              <a:rPr lang="en-US" altLang="ko-KR" b="1" dirty="0">
                <a:solidFill>
                  <a:schemeClr val="accent6"/>
                </a:solidFill>
              </a:rPr>
              <a:t>!</a:t>
            </a:r>
          </a:p>
          <a:p>
            <a:r>
              <a:rPr lang="ko-KR" altLang="en-US" b="1" dirty="0">
                <a:solidFill>
                  <a:schemeClr val="accent6"/>
                </a:solidFill>
              </a:rPr>
              <a:t>별도 </a:t>
            </a:r>
            <a:r>
              <a:rPr lang="ko-KR" altLang="en-US" b="1" dirty="0" err="1">
                <a:solidFill>
                  <a:schemeClr val="accent6"/>
                </a:solidFill>
              </a:rPr>
              <a:t>미션지</a:t>
            </a:r>
            <a:r>
              <a:rPr lang="ko-KR" altLang="en-US" b="1" dirty="0">
                <a:solidFill>
                  <a:schemeClr val="accent6"/>
                </a:solidFill>
              </a:rPr>
              <a:t> 참고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628800"/>
            <a:ext cx="568863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ko-KR" altLang="ko-KR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정확한 장비 설정 유무 확인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레지스터 및 주소 설정 이해 확인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오실로스코프</a:t>
            </a: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디지털 핀 사용법 이해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429000"/>
            <a:ext cx="7992888" cy="128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다음 실험시간 전까지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latin typeface="+mj-lt"/>
                <a:cs typeface="Times New Roman" panose="02020603050405020304" pitchFamily="18" charset="0"/>
              </a:rPr>
              <a:t>PLATO </a:t>
            </a:r>
            <a:r>
              <a:rPr lang="ko-KR" altLang="en-US" sz="1400" b="1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400" b="1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>
                <a:latin typeface="+mj-lt"/>
                <a:cs typeface="Times New Roman" panose="02020603050405020304" pitchFamily="18" charset="0"/>
              </a:rPr>
              <a:t>소스 코드는 직접 작성 및 수정한 파일만 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F3658-A29A-4F87-A1D8-15C5CAA4C685}"/>
              </a:ext>
            </a:extLst>
          </p:cNvPr>
          <p:cNvSpPr/>
          <p:nvPr/>
        </p:nvSpPr>
        <p:spPr>
          <a:xfrm>
            <a:off x="323528" y="4767535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24846" y="1124744"/>
            <a:ext cx="7894307" cy="5040560"/>
            <a:chOff x="134077" y="1196752"/>
            <a:chExt cx="7894307" cy="449642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77" y="1196752"/>
              <a:ext cx="7894307" cy="449642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043608" y="2132856"/>
              <a:ext cx="576064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608" y="3501008"/>
              <a:ext cx="576064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43608" y="5157192"/>
              <a:ext cx="576064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676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88" y="3789040"/>
            <a:ext cx="6504980" cy="2574753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346487" y="1046257"/>
            <a:ext cx="6655920" cy="2636619"/>
            <a:chOff x="611560" y="1152493"/>
            <a:chExt cx="6655920" cy="2636619"/>
          </a:xfrm>
        </p:grpSpPr>
        <p:grpSp>
          <p:nvGrpSpPr>
            <p:cNvPr id="28" name="그룹 27"/>
            <p:cNvGrpSpPr/>
            <p:nvPr/>
          </p:nvGrpSpPr>
          <p:grpSpPr>
            <a:xfrm>
              <a:off x="1907704" y="1152493"/>
              <a:ext cx="4523010" cy="2636619"/>
              <a:chOff x="1907704" y="1152493"/>
              <a:chExt cx="4523010" cy="263661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907704" y="3285056"/>
                <a:ext cx="816348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</a:t>
                </a: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724052" y="2240940"/>
                <a:ext cx="816349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43865" y="1152493"/>
                <a:ext cx="1224136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</a:t>
                </a:r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768001" y="2211915"/>
                <a:ext cx="816348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</a:t>
                </a:r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616745" y="3285056"/>
                <a:ext cx="813969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</a:t>
                </a:r>
                <a:endParaRPr lang="ko-KR" altLang="en-US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724052" y="2744996"/>
                <a:ext cx="0" cy="54006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V="1">
                <a:off x="3540401" y="1656549"/>
                <a:ext cx="0" cy="594066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>
                <a:off x="4768619" y="1646874"/>
                <a:ext cx="0" cy="594066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>
                <a:off x="5584349" y="2715971"/>
                <a:ext cx="0" cy="54006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018960" y="2810001"/>
              <a:ext cx="1492773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B</a:t>
              </a:r>
              <a:r>
                <a:rPr lang="ko-KR" altLang="en-US" sz="1000"/>
                <a:t> </a:t>
              </a:r>
              <a:r>
                <a:rPr lang="en-US" altLang="ko-KR" sz="1000"/>
                <a:t>interrupt called</a:t>
              </a:r>
            </a:p>
            <a:p>
              <a:r>
                <a:rPr lang="en-US" altLang="ko-KR" sz="1000"/>
                <a:t>Preemption occured</a:t>
              </a:r>
              <a:endParaRPr lang="ko-KR" alt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83083" y="1716362"/>
              <a:ext cx="1492773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C</a:t>
              </a:r>
              <a:r>
                <a:rPr lang="ko-KR" altLang="en-US" sz="1000"/>
                <a:t> </a:t>
              </a:r>
              <a:r>
                <a:rPr lang="en-US" altLang="ko-KR" sz="1000"/>
                <a:t>interrupt called</a:t>
              </a:r>
            </a:p>
            <a:p>
              <a:r>
                <a:rPr lang="en-US" altLang="ko-KR" sz="1000"/>
                <a:t>Preemption occured</a:t>
              </a:r>
              <a:endParaRPr lang="ko-KR" altLang="en-US" sz="1000"/>
            </a:p>
          </p:txBody>
        </p:sp>
        <p:cxnSp>
          <p:nvCxnSpPr>
            <p:cNvPr id="32" name="직선 연결선 31"/>
            <p:cNvCxnSpPr>
              <a:endCxn id="29" idx="3"/>
            </p:cNvCxnSpPr>
            <p:nvPr/>
          </p:nvCxnSpPr>
          <p:spPr>
            <a:xfrm flipH="1" flipV="1">
              <a:off x="2511733" y="3010056"/>
              <a:ext cx="212319" cy="9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30" idx="3"/>
            </p:cNvCxnSpPr>
            <p:nvPr/>
          </p:nvCxnSpPr>
          <p:spPr>
            <a:xfrm flipH="1" flipV="1">
              <a:off x="3275856" y="1916417"/>
              <a:ext cx="264545" cy="9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611560" y="3789112"/>
              <a:ext cx="6624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686872" y="3474845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Time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5599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2996951"/>
            <a:ext cx="8424862" cy="545881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sz="2000" dirty="0" err="1"/>
              <a:t>텀</a:t>
            </a:r>
            <a:r>
              <a:rPr lang="ko-KR" altLang="en-US" sz="2000" dirty="0"/>
              <a:t> 프로젝트 제안서 제출 </a:t>
            </a:r>
            <a:r>
              <a:rPr lang="en-US" altLang="ko-KR" sz="2000" dirty="0"/>
              <a:t>(11</a:t>
            </a:r>
            <a:r>
              <a:rPr lang="ko-KR" altLang="en-US" sz="2000" dirty="0"/>
              <a:t>월 </a:t>
            </a:r>
            <a:r>
              <a:rPr lang="en-US" altLang="ko-KR" sz="2000" dirty="0"/>
              <a:t>07</a:t>
            </a:r>
            <a:r>
              <a:rPr lang="ko-KR" altLang="en-US" sz="2000" dirty="0"/>
              <a:t>일 </a:t>
            </a:r>
            <a:r>
              <a:rPr lang="en-US" altLang="ko-KR" sz="2000" dirty="0"/>
              <a:t>23</a:t>
            </a:r>
            <a:r>
              <a:rPr lang="ko-KR" altLang="en-US" sz="2000" dirty="0"/>
              <a:t>시 </a:t>
            </a:r>
            <a:r>
              <a:rPr lang="en-US" altLang="ko-KR" sz="2000" dirty="0"/>
              <a:t>59</a:t>
            </a:r>
            <a:r>
              <a:rPr lang="ko-KR" altLang="en-US" sz="2000" dirty="0"/>
              <a:t>분 까지 </a:t>
            </a:r>
            <a:r>
              <a:rPr lang="en-US" altLang="ko-KR" sz="2000" dirty="0"/>
              <a:t>PLATO</a:t>
            </a:r>
            <a:r>
              <a:rPr lang="ko-KR" altLang="en-US" sz="2000" dirty="0"/>
              <a:t>에</a:t>
            </a:r>
            <a:r>
              <a:rPr lang="en-US" altLang="ko-KR" sz="2000" dirty="0"/>
              <a:t> PDF)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lv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D04274-4124-4C04-AE9F-205E3F5E805C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980728"/>
          <a:ext cx="8136900" cy="1731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6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실험 </a:t>
                      </a:r>
                      <a:r>
                        <a:rPr lang="en-US" altLang="ko-KR" dirty="0"/>
                        <a:t>(35)</a:t>
                      </a:r>
                      <a:endParaRPr lang="en-US" altLang="ko-KR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 과제 </a:t>
                      </a:r>
                      <a:r>
                        <a:rPr lang="en-US" altLang="ko-KR" dirty="0"/>
                        <a:t>(65)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출석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태도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제안서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시험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2E61B24-D3BB-4D82-9D3D-5487371388A0}"/>
              </a:ext>
            </a:extLst>
          </p:cNvPr>
          <p:cNvSpPr/>
          <p:nvPr/>
        </p:nvSpPr>
        <p:spPr>
          <a:xfrm>
            <a:off x="4499992" y="1628800"/>
            <a:ext cx="72008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EBC6D-D03F-41AD-B3DF-986602BE4EE4}"/>
              </a:ext>
            </a:extLst>
          </p:cNvPr>
          <p:cNvSpPr txBox="1"/>
          <p:nvPr/>
        </p:nvSpPr>
        <p:spPr>
          <a:xfrm>
            <a:off x="611560" y="3955821"/>
            <a:ext cx="2048283" cy="1891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sz="1600" dirty="0"/>
              <a:t>평가 항목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완성도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동작안정성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구현난이도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독창성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F5B83-ED92-4362-A733-77C09052D3AC}"/>
              </a:ext>
            </a:extLst>
          </p:cNvPr>
          <p:cNvSpPr txBox="1"/>
          <p:nvPr/>
        </p:nvSpPr>
        <p:spPr>
          <a:xfrm>
            <a:off x="3550715" y="3827807"/>
            <a:ext cx="5197749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예시 참고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목적과 내용 사용 센서</a:t>
            </a:r>
            <a:r>
              <a:rPr lang="en-US" altLang="ko-KR" sz="1400" dirty="0"/>
              <a:t>, </a:t>
            </a:r>
            <a:r>
              <a:rPr lang="ko-KR" altLang="en-US" sz="1400" dirty="0"/>
              <a:t>시나리오</a:t>
            </a:r>
            <a:r>
              <a:rPr lang="en-US" altLang="ko-KR" sz="1400" dirty="0"/>
              <a:t>, Flow Chart </a:t>
            </a:r>
            <a:r>
              <a:rPr lang="ko-KR" altLang="en-US" sz="1400" dirty="0"/>
              <a:t>작성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시스템 구성도 작성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사용할 센서의 제품명과 스펙 기재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err="1"/>
              <a:t>블루투스모듈</a:t>
            </a:r>
            <a:r>
              <a:rPr lang="en-US" altLang="ko-KR" sz="1050" dirty="0"/>
              <a:t>(FB755AC), LCD </a:t>
            </a:r>
            <a:r>
              <a:rPr lang="ko-KR" altLang="en-US" sz="1050" dirty="0"/>
              <a:t>모듈</a:t>
            </a:r>
            <a:r>
              <a:rPr lang="en-US" altLang="ko-KR" sz="1050" dirty="0"/>
              <a:t>(</a:t>
            </a:r>
            <a:r>
              <a:rPr lang="en-US" altLang="ko-KR" sz="1200" dirty="0"/>
              <a:t>3.2" TFT LCD/SC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서보모터</a:t>
            </a:r>
            <a:r>
              <a:rPr lang="en-US" altLang="ko-KR" sz="1050" dirty="0"/>
              <a:t>(SG90), </a:t>
            </a:r>
            <a:r>
              <a:rPr lang="ko-KR" altLang="en-US" sz="1050" dirty="0"/>
              <a:t>조도센서 실험 중에 분배 할 예정</a:t>
            </a:r>
            <a:endParaRPr lang="en-US" altLang="ko-KR" sz="105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사용할 센서의 링크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디마이스마트</a:t>
            </a:r>
            <a:r>
              <a:rPr lang="en-US" altLang="ko-KR" sz="1400" dirty="0"/>
              <a:t>)</a:t>
            </a:r>
            <a:r>
              <a:rPr lang="ko-KR" altLang="en-US" sz="1400" dirty="0"/>
              <a:t>와 가격 및 개수</a:t>
            </a:r>
            <a:r>
              <a:rPr lang="en-US" altLang="ko-KR" sz="1400" dirty="0"/>
              <a:t>,        </a:t>
            </a:r>
            <a:r>
              <a:rPr lang="ko-KR" altLang="en-US" sz="1400" dirty="0"/>
              <a:t>해외 배송 </a:t>
            </a:r>
            <a:r>
              <a:rPr lang="en-US" altLang="ko-K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3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6" name="텍스트 개체 틀 5">
            <a:extLst>
              <a:ext uri="{FF2B5EF4-FFF2-40B4-BE49-F238E27FC236}">
                <a16:creationId xmlns:a16="http://schemas.microsoft.com/office/drawing/2014/main" id="{D6D2D142-2D9D-42C4-BA6E-D6149963A0D8}"/>
              </a:ext>
            </a:extLst>
          </p:cNvPr>
          <p:cNvSpPr txBox="1">
            <a:spLocks/>
          </p:cNvSpPr>
          <p:nvPr/>
        </p:nvSpPr>
        <p:spPr>
          <a:xfrm>
            <a:off x="395288" y="985469"/>
            <a:ext cx="8424862" cy="5458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2000" dirty="0" err="1"/>
              <a:t>텀</a:t>
            </a:r>
            <a:r>
              <a:rPr lang="ko-KR" altLang="en-US" sz="2000" dirty="0"/>
              <a:t> 프로젝트 제안서</a:t>
            </a:r>
            <a:r>
              <a:rPr lang="en-US" altLang="ko-KR" sz="2000" dirty="0"/>
              <a:t> </a:t>
            </a:r>
            <a:r>
              <a:rPr lang="ko-KR" altLang="en-US" sz="2000" dirty="0"/>
              <a:t>시스템 구성도 예시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 dirty="0"/>
          </a:p>
        </p:txBody>
      </p:sp>
      <p:sp>
        <p:nvSpPr>
          <p:cNvPr id="80" name="텍스트 개체 틀 5">
            <a:extLst>
              <a:ext uri="{FF2B5EF4-FFF2-40B4-BE49-F238E27FC236}">
                <a16:creationId xmlns:a16="http://schemas.microsoft.com/office/drawing/2014/main" id="{CD679147-A69B-4D8A-8042-76771CD006D3}"/>
              </a:ext>
            </a:extLst>
          </p:cNvPr>
          <p:cNvSpPr txBox="1">
            <a:spLocks/>
          </p:cNvSpPr>
          <p:nvPr/>
        </p:nvSpPr>
        <p:spPr>
          <a:xfrm>
            <a:off x="6087894" y="1026581"/>
            <a:ext cx="3009108" cy="187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400" dirty="0" err="1"/>
              <a:t>텀</a:t>
            </a:r>
            <a:r>
              <a:rPr lang="ko-KR" altLang="en-US" sz="1400" dirty="0"/>
              <a:t> 프로젝트 아이디어 예시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0" dirty="0"/>
              <a:t>사용자의 자세를 교정해주는 스마트 의자</a:t>
            </a:r>
            <a:endParaRPr lang="en-US" altLang="ko-KR" sz="1400" b="0" dirty="0"/>
          </a:p>
          <a:p>
            <a:pPr>
              <a:lnSpc>
                <a:spcPct val="150000"/>
              </a:lnSpc>
            </a:pPr>
            <a:r>
              <a:rPr lang="ko-KR" altLang="en-US" sz="1400" b="0" dirty="0"/>
              <a:t>손가락 동작으로 </a:t>
            </a:r>
            <a:r>
              <a:rPr lang="en-US" altLang="ko-KR" sz="1400" b="0" dirty="0"/>
              <a:t>PC</a:t>
            </a:r>
            <a:r>
              <a:rPr lang="ko-KR" altLang="en-US" sz="1400" b="0" dirty="0"/>
              <a:t>에 타이핑하는 손가락 키보드</a:t>
            </a:r>
            <a:endParaRPr lang="en-US" altLang="ko-KR" sz="1400" b="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614B63D-26D5-7EAA-1618-595698CD2DBA}"/>
              </a:ext>
            </a:extLst>
          </p:cNvPr>
          <p:cNvGrpSpPr/>
          <p:nvPr/>
        </p:nvGrpSpPr>
        <p:grpSpPr>
          <a:xfrm>
            <a:off x="249352" y="1772816"/>
            <a:ext cx="7113848" cy="4536818"/>
            <a:chOff x="249352" y="852164"/>
            <a:chExt cx="8792720" cy="560750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32CEDD-BF90-1ADF-66EA-AC17153E6658}"/>
                </a:ext>
              </a:extLst>
            </p:cNvPr>
            <p:cNvSpPr/>
            <p:nvPr/>
          </p:nvSpPr>
          <p:spPr>
            <a:xfrm>
              <a:off x="3347864" y="1772816"/>
              <a:ext cx="3816424" cy="272264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D1BFD1F2-BD36-A026-8F6A-B65B53951F6B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1979712" y="1196752"/>
              <a:ext cx="4140460" cy="722358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 descr="텍스트, 전자제품, 전자 기기, 정보기기이(가) 표시된 사진&#10;&#10;자동 생성된 설명">
              <a:extLst>
                <a:ext uri="{FF2B5EF4-FFF2-40B4-BE49-F238E27FC236}">
                  <a16:creationId xmlns:a16="http://schemas.microsoft.com/office/drawing/2014/main" id="{16761694-7426-82B1-426C-045B4293B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849" y="852164"/>
              <a:ext cx="656585" cy="71418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148AA6-8222-AAA1-1B57-EB10F23E0374}"/>
                </a:ext>
              </a:extLst>
            </p:cNvPr>
            <p:cNvSpPr txBox="1"/>
            <p:nvPr/>
          </p:nvSpPr>
          <p:spPr>
            <a:xfrm>
              <a:off x="2811228" y="965919"/>
              <a:ext cx="1000959" cy="4184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J-Link</a:t>
              </a:r>
              <a:endParaRPr lang="ko-KR" altLang="en-US" sz="16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그림 9" descr="노트북, 컴퓨터, 스크린샷, 사무 장비이(가) 표시된 사진&#10;&#10;자동 생성된 설명">
              <a:extLst>
                <a:ext uri="{FF2B5EF4-FFF2-40B4-BE49-F238E27FC236}">
                  <a16:creationId xmlns:a16="http://schemas.microsoft.com/office/drawing/2014/main" id="{7EBBE971-8D13-6C3D-6D3E-273B1481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195" y="3248796"/>
              <a:ext cx="1832877" cy="1829211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B59ED7-8E6B-22A8-F2F9-8BC11B688E43}"/>
                </a:ext>
              </a:extLst>
            </p:cNvPr>
            <p:cNvGrpSpPr/>
            <p:nvPr/>
          </p:nvGrpSpPr>
          <p:grpSpPr>
            <a:xfrm>
              <a:off x="273219" y="980728"/>
              <a:ext cx="2448272" cy="1967365"/>
              <a:chOff x="611560" y="1196752"/>
              <a:chExt cx="2448272" cy="1967365"/>
            </a:xfrm>
          </p:grpSpPr>
          <p:pic>
            <p:nvPicPr>
              <p:cNvPr id="12" name="그림 11" descr="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9F9C7B35-8A86-7819-F528-3B7148788E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94" r="6958" b="13689"/>
              <a:stretch/>
            </p:blipFill>
            <p:spPr>
              <a:xfrm>
                <a:off x="1763688" y="1268760"/>
                <a:ext cx="1296144" cy="1698051"/>
              </a:xfrm>
              <a:prstGeom prst="rect">
                <a:avLst/>
              </a:prstGeom>
            </p:spPr>
          </p:pic>
          <p:pic>
            <p:nvPicPr>
              <p:cNvPr id="13" name="그림 12" descr="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E58E5729-5AE8-154F-9F6E-0946E0F61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561"/>
              <a:stretch/>
            </p:blipFill>
            <p:spPr>
              <a:xfrm>
                <a:off x="611560" y="1196752"/>
                <a:ext cx="1512168" cy="1967365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A40D71-A3E6-B889-7511-5EECC8717BB7}"/>
                </a:ext>
              </a:extLst>
            </p:cNvPr>
            <p:cNvSpPr txBox="1"/>
            <p:nvPr/>
          </p:nvSpPr>
          <p:spPr>
            <a:xfrm>
              <a:off x="705267" y="1712160"/>
              <a:ext cx="681968" cy="45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IAR</a:t>
              </a:r>
              <a:endParaRPr lang="ko-KR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6D1CB63-532E-09BA-7DDD-6113070E4146}"/>
                </a:ext>
              </a:extLst>
            </p:cNvPr>
            <p:cNvSpPr/>
            <p:nvPr/>
          </p:nvSpPr>
          <p:spPr>
            <a:xfrm>
              <a:off x="3203848" y="1628800"/>
              <a:ext cx="4104456" cy="4536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2825469-355F-FFB0-B162-D02770E02952}"/>
                </a:ext>
              </a:extLst>
            </p:cNvPr>
            <p:cNvSpPr txBox="1"/>
            <p:nvPr/>
          </p:nvSpPr>
          <p:spPr>
            <a:xfrm>
              <a:off x="5535691" y="6145833"/>
              <a:ext cx="1797446" cy="31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STM32F107 Devkit</a:t>
              </a:r>
              <a:endParaRPr lang="ko-KR" altLang="en-US" sz="105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501754A-78D7-2434-8565-C473F1B2FD47}"/>
                </a:ext>
              </a:extLst>
            </p:cNvPr>
            <p:cNvSpPr/>
            <p:nvPr/>
          </p:nvSpPr>
          <p:spPr>
            <a:xfrm>
              <a:off x="5220072" y="1919110"/>
              <a:ext cx="1800200" cy="24459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Cortex M3</a:t>
              </a:r>
              <a:endParaRPr lang="ko-KR" altLang="en-US" sz="12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35433A-2625-65D5-384F-D3C8F15716D0}"/>
                </a:ext>
              </a:extLst>
            </p:cNvPr>
            <p:cNvSpPr/>
            <p:nvPr/>
          </p:nvSpPr>
          <p:spPr>
            <a:xfrm>
              <a:off x="3491880" y="1919110"/>
              <a:ext cx="1590832" cy="13681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Flash Memory</a:t>
              </a:r>
              <a:endParaRPr lang="ko-KR" altLang="en-US" sz="12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51C315D-CA94-8015-0146-DF0579584DC4}"/>
                </a:ext>
              </a:extLst>
            </p:cNvPr>
            <p:cNvSpPr/>
            <p:nvPr/>
          </p:nvSpPr>
          <p:spPr>
            <a:xfrm>
              <a:off x="3491880" y="3498770"/>
              <a:ext cx="1590832" cy="855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TFT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LCD</a:t>
              </a:r>
              <a:endParaRPr lang="ko-KR" altLang="en-US" sz="12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A007993-5E22-9818-7DB2-77046A906CF4}"/>
                </a:ext>
              </a:extLst>
            </p:cNvPr>
            <p:cNvCxnSpPr/>
            <p:nvPr/>
          </p:nvCxnSpPr>
          <p:spPr>
            <a:xfrm flipV="1">
              <a:off x="4287296" y="1268760"/>
              <a:ext cx="0" cy="63300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10C350E-62EA-AFA0-8A39-6C7C1F8D8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0032" y="2708920"/>
              <a:ext cx="576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EBE0E4B-E6C3-EE29-A33B-E488A5286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0032" y="4005064"/>
              <a:ext cx="5760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C1558C7-44F6-6B9D-D337-B3ED25B7252B}"/>
                </a:ext>
              </a:extLst>
            </p:cNvPr>
            <p:cNvSpPr/>
            <p:nvPr/>
          </p:nvSpPr>
          <p:spPr>
            <a:xfrm>
              <a:off x="3491880" y="5301207"/>
              <a:ext cx="1590832" cy="7421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Sensors</a:t>
              </a:r>
              <a:endParaRPr lang="ko-KR" altLang="en-US" sz="12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E342030F-6A49-F295-99A6-A089ABE2E311}"/>
                </a:ext>
              </a:extLst>
            </p:cNvPr>
            <p:cNvCxnSpPr>
              <a:cxnSpLocks/>
              <a:stCxn id="50" idx="2"/>
              <a:endCxn id="56" idx="0"/>
            </p:cNvCxnSpPr>
            <p:nvPr/>
          </p:nvCxnSpPr>
          <p:spPr>
            <a:xfrm rot="5400000">
              <a:off x="4735683" y="3916717"/>
              <a:ext cx="936103" cy="1832876"/>
            </a:xfrm>
            <a:prstGeom prst="bentConnector3">
              <a:avLst>
                <a:gd name="adj1" fmla="val 30662"/>
              </a:avLst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9539D2-1850-BE02-614C-EEF52C8E922D}"/>
                </a:ext>
              </a:extLst>
            </p:cNvPr>
            <p:cNvSpPr txBox="1"/>
            <p:nvPr/>
          </p:nvSpPr>
          <p:spPr>
            <a:xfrm>
              <a:off x="3431207" y="4701935"/>
              <a:ext cx="1506194" cy="3423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UART, ADC ⸱⸱⸱</a:t>
              </a:r>
              <a:endParaRPr lang="ko-KR" altLang="en-US" sz="12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1080C-F0E3-9AE0-F5F3-B6B896BA46D0}"/>
                </a:ext>
              </a:extLst>
            </p:cNvPr>
            <p:cNvSpPr/>
            <p:nvPr/>
          </p:nvSpPr>
          <p:spPr>
            <a:xfrm>
              <a:off x="5220072" y="5301207"/>
              <a:ext cx="1800200" cy="74210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Bluetooth Module</a:t>
              </a:r>
              <a:endParaRPr lang="ko-KR" altLang="en-US" sz="12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DB42451-A1F3-6E41-FEE5-A0AEF2FBFAC8}"/>
                </a:ext>
              </a:extLst>
            </p:cNvPr>
            <p:cNvCxnSpPr/>
            <p:nvPr/>
          </p:nvCxnSpPr>
          <p:spPr>
            <a:xfrm>
              <a:off x="6444208" y="4365103"/>
              <a:ext cx="0" cy="93610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127D92-6425-3DD3-5FC0-929EC6AD1E17}"/>
                </a:ext>
              </a:extLst>
            </p:cNvPr>
            <p:cNvSpPr txBox="1"/>
            <p:nvPr/>
          </p:nvSpPr>
          <p:spPr>
            <a:xfrm>
              <a:off x="6032878" y="4701935"/>
              <a:ext cx="755277" cy="3423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UART</a:t>
              </a:r>
              <a:endParaRPr lang="ko-KR" altLang="en-US" sz="12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108207F-513F-359C-F0FC-F09336F42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4409" y="2712750"/>
              <a:ext cx="707663" cy="1344562"/>
            </a:xfrm>
            <a:prstGeom prst="rect">
              <a:avLst/>
            </a:prstGeom>
          </p:spPr>
        </p:pic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98B097CE-A046-5CD8-B4F4-21BC09A0CDBC}"/>
                </a:ext>
              </a:extLst>
            </p:cNvPr>
            <p:cNvCxnSpPr>
              <a:cxnSpLocks/>
              <a:stCxn id="59" idx="3"/>
              <a:endCxn id="10" idx="2"/>
            </p:cNvCxnSpPr>
            <p:nvPr/>
          </p:nvCxnSpPr>
          <p:spPr>
            <a:xfrm flipV="1">
              <a:off x="7020272" y="5078007"/>
              <a:ext cx="1105361" cy="594254"/>
            </a:xfrm>
            <a:prstGeom prst="bentConnector2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ED01FC-A179-2D37-BCAA-BBBC44DE912D}"/>
                </a:ext>
              </a:extLst>
            </p:cNvPr>
            <p:cNvSpPr txBox="1"/>
            <p:nvPr/>
          </p:nvSpPr>
          <p:spPr>
            <a:xfrm>
              <a:off x="7524363" y="5527184"/>
              <a:ext cx="1163426" cy="3423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Bluetooth</a:t>
              </a:r>
              <a:endParaRPr lang="ko-KR" altLang="en-US" sz="1200" b="1" dirty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5FAB50D7-4A69-F9F2-87B8-1B42873A2F4B}"/>
                </a:ext>
              </a:extLst>
            </p:cNvPr>
            <p:cNvSpPr/>
            <p:nvPr/>
          </p:nvSpPr>
          <p:spPr>
            <a:xfrm>
              <a:off x="249352" y="3498770"/>
              <a:ext cx="2664260" cy="266653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80A3E7E-723D-34BA-0537-1D4EF0EC18DD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3497263"/>
              <a:ext cx="580405" cy="180394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76ED6F4-CFFE-2142-30B4-03FC8DADDF0A}"/>
                </a:ext>
              </a:extLst>
            </p:cNvPr>
            <p:cNvCxnSpPr/>
            <p:nvPr/>
          </p:nvCxnSpPr>
          <p:spPr>
            <a:xfrm flipV="1">
              <a:off x="2912510" y="6043316"/>
              <a:ext cx="577165" cy="121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그림 67" descr="전자제품, 라우드스피커이(가) 표시된 사진&#10;&#10;자동 생성된 설명">
              <a:extLst>
                <a:ext uri="{FF2B5EF4-FFF2-40B4-BE49-F238E27FC236}">
                  <a16:creationId xmlns:a16="http://schemas.microsoft.com/office/drawing/2014/main" id="{F59FFD2C-5592-E109-E584-A69B8C966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1" t="21804" r="6041" b="26763"/>
            <a:stretch/>
          </p:blipFill>
          <p:spPr>
            <a:xfrm>
              <a:off x="368936" y="3900206"/>
              <a:ext cx="1333289" cy="780021"/>
            </a:xfrm>
            <a:prstGeom prst="rect">
              <a:avLst/>
            </a:prstGeom>
          </p:spPr>
        </p:pic>
        <p:pic>
          <p:nvPicPr>
            <p:cNvPr id="69" name="그림 68" descr="온도계이(가) 표시된 사진&#10;&#10;자동 생성된 설명">
              <a:extLst>
                <a:ext uri="{FF2B5EF4-FFF2-40B4-BE49-F238E27FC236}">
                  <a16:creationId xmlns:a16="http://schemas.microsoft.com/office/drawing/2014/main" id="{3BEEF45E-B3BB-A7C3-5AD1-F9CBD1783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9210" y="3557551"/>
              <a:ext cx="1040029" cy="780022"/>
            </a:xfrm>
            <a:prstGeom prst="rect">
              <a:avLst/>
            </a:prstGeom>
          </p:spPr>
        </p:pic>
        <p:pic>
          <p:nvPicPr>
            <p:cNvPr id="70" name="그림 6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50D6F17-8B42-8B56-4589-455DD01CA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" t="2523" r="2523" b="2523"/>
            <a:stretch/>
          </p:blipFill>
          <p:spPr>
            <a:xfrm>
              <a:off x="368936" y="4846831"/>
              <a:ext cx="1442410" cy="1006468"/>
            </a:xfrm>
            <a:prstGeom prst="rect">
              <a:avLst/>
            </a:prstGeom>
          </p:spPr>
        </p:pic>
        <p:pic>
          <p:nvPicPr>
            <p:cNvPr id="71" name="그림 70" descr="플러그이(가) 표시된 사진&#10;&#10;자동 생성된 설명">
              <a:extLst>
                <a:ext uri="{FF2B5EF4-FFF2-40B4-BE49-F238E27FC236}">
                  <a16:creationId xmlns:a16="http://schemas.microsoft.com/office/drawing/2014/main" id="{46BE31B2-59AD-8878-89EC-5A748CA0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744" y="4354522"/>
              <a:ext cx="840252" cy="884599"/>
            </a:xfrm>
            <a:prstGeom prst="rect">
              <a:avLst/>
            </a:prstGeom>
          </p:spPr>
        </p:pic>
        <p:pic>
          <p:nvPicPr>
            <p:cNvPr id="72" name="그림 71" descr="회로 구성요소, 전자 부품, 패시브 회로 부품, 전자 공학이(가) 표시된 사진&#10;&#10;자동 생성된 설명">
              <a:extLst>
                <a:ext uri="{FF2B5EF4-FFF2-40B4-BE49-F238E27FC236}">
                  <a16:creationId xmlns:a16="http://schemas.microsoft.com/office/drawing/2014/main" id="{25E20501-B1FF-F2D6-2695-51D0684F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570" y="5256070"/>
              <a:ext cx="884599" cy="884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35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6" name="텍스트 개체 틀 5">
            <a:extLst>
              <a:ext uri="{FF2B5EF4-FFF2-40B4-BE49-F238E27FC236}">
                <a16:creationId xmlns:a16="http://schemas.microsoft.com/office/drawing/2014/main" id="{D6D2D142-2D9D-42C4-BA6E-D6149963A0D8}"/>
              </a:ext>
            </a:extLst>
          </p:cNvPr>
          <p:cNvSpPr txBox="1">
            <a:spLocks/>
          </p:cNvSpPr>
          <p:nvPr/>
        </p:nvSpPr>
        <p:spPr>
          <a:xfrm>
            <a:off x="395288" y="908721"/>
            <a:ext cx="842486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800" dirty="0" err="1"/>
              <a:t>텀</a:t>
            </a:r>
            <a:r>
              <a:rPr lang="ko-KR" altLang="en-US" sz="1800" dirty="0"/>
              <a:t> 프로젝트 제약 사항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인터럽트 반드시 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센서 간의 의존성 필수 </a:t>
            </a:r>
            <a:r>
              <a:rPr lang="en-US" altLang="ko-KR" dirty="0"/>
              <a:t>(</a:t>
            </a:r>
            <a:r>
              <a:rPr lang="ko-KR" altLang="en-US" dirty="0"/>
              <a:t>센서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  <a:r>
              <a:rPr lang="en-US" altLang="ko-KR" dirty="0"/>
              <a:t>, </a:t>
            </a:r>
            <a:r>
              <a:rPr lang="ko-KR" altLang="en-US" dirty="0"/>
              <a:t>각자 </a:t>
            </a:r>
            <a:r>
              <a:rPr lang="ko-KR" altLang="en-US" dirty="0" err="1"/>
              <a:t>폴링</a:t>
            </a:r>
            <a:r>
              <a:rPr lang="ko-KR" altLang="en-US" dirty="0"/>
              <a:t> 방식으로 동작하지 말고</a:t>
            </a:r>
            <a:r>
              <a:rPr lang="en-US" altLang="ko-KR" dirty="0"/>
              <a:t> </a:t>
            </a:r>
            <a:r>
              <a:rPr lang="ko-KR" altLang="en-US" dirty="0"/>
              <a:t>한 센서 값이 다른 센서 이용을 호출하는 시나리오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블루투스 연동 필수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차량을 이용하는 시나리오일 경우 릴레이 모듈 말고 모터 드라이버 반드시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센서 및 재료 구매 링크는 </a:t>
            </a:r>
            <a:r>
              <a:rPr lang="en-US" altLang="ko-KR" dirty="0"/>
              <a:t>“</a:t>
            </a:r>
            <a:r>
              <a:rPr lang="ko-KR" altLang="en-US" dirty="0" err="1"/>
              <a:t>디바이스마트</a:t>
            </a:r>
            <a:r>
              <a:rPr lang="en-US" altLang="ko-KR" dirty="0"/>
              <a:t>”</a:t>
            </a:r>
            <a:r>
              <a:rPr lang="ko-KR" altLang="en-US" dirty="0"/>
              <a:t> 만 허용 </a:t>
            </a:r>
            <a:r>
              <a:rPr lang="en-US" altLang="ko-KR" dirty="0"/>
              <a:t>/ </a:t>
            </a:r>
            <a:r>
              <a:rPr lang="ko-KR" altLang="en-US" dirty="0"/>
              <a:t>조별</a:t>
            </a:r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만원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https://www.devicemart.co.kr/</a:t>
            </a:r>
            <a:r>
              <a:rPr lang="en-US" altLang="ko-KR" dirty="0"/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1800" dirty="0"/>
          </a:p>
        </p:txBody>
      </p:sp>
      <p:sp>
        <p:nvSpPr>
          <p:cNvPr id="47" name="텍스트 개체 틀 5">
            <a:extLst>
              <a:ext uri="{FF2B5EF4-FFF2-40B4-BE49-F238E27FC236}">
                <a16:creationId xmlns:a16="http://schemas.microsoft.com/office/drawing/2014/main" id="{69072C7E-4FCA-4850-B10E-3847F595A599}"/>
              </a:ext>
            </a:extLst>
          </p:cNvPr>
          <p:cNvSpPr txBox="1">
            <a:spLocks/>
          </p:cNvSpPr>
          <p:nvPr/>
        </p:nvSpPr>
        <p:spPr>
          <a:xfrm>
            <a:off x="323850" y="4437112"/>
            <a:ext cx="8424862" cy="176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dirty="0"/>
              <a:t>Tip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구매하려는 센서 사용 방법을 꼭 확인하기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i2c, SPI </a:t>
            </a:r>
            <a:r>
              <a:rPr lang="ko-KR" altLang="en-US" dirty="0"/>
              <a:t>등등 구현하기 어려운 프로토콜을 이용하는 센서는 지양할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보기에 깔끔할수록 좋은 점수</a:t>
            </a:r>
            <a:r>
              <a:rPr lang="en-US" altLang="ko-KR" dirty="0"/>
              <a:t>, </a:t>
            </a:r>
            <a:r>
              <a:rPr lang="ko-KR" altLang="en-US" dirty="0"/>
              <a:t>꾸미기 재료도 같이 조사하기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77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방식을 활용한 </a:t>
            </a:r>
            <a:r>
              <a:rPr lang="en-US" altLang="ko-KR" dirty="0"/>
              <a:t>GPIO </a:t>
            </a:r>
            <a:r>
              <a:rPr lang="ko-KR" altLang="en-US" dirty="0"/>
              <a:t>제어 및 </a:t>
            </a:r>
            <a:r>
              <a:rPr lang="en-US" altLang="ko-KR" dirty="0"/>
              <a:t>UART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라이브러리 함수 사용법 숙지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764705"/>
            <a:ext cx="5976664" cy="360040"/>
          </a:xfrm>
        </p:spPr>
        <p:txBody>
          <a:bodyPr/>
          <a:lstStyle/>
          <a:p>
            <a:r>
              <a:rPr lang="en-US" altLang="ko-KR" dirty="0"/>
              <a:t>Polling vs Interrupt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395288" y="1124746"/>
            <a:ext cx="8424862" cy="50411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Polling</a:t>
            </a:r>
            <a:br>
              <a:rPr lang="en-US" altLang="ko-KR" dirty="0"/>
            </a:br>
            <a:r>
              <a:rPr lang="en-US" altLang="ko-KR" dirty="0"/>
              <a:t>CPU </a:t>
            </a:r>
            <a:r>
              <a:rPr lang="ko-KR" altLang="en-US" dirty="0"/>
              <a:t>가 특정 이벤트를 처리하기 위해 이벤트가 발생할 때까지 모든 연산을 </a:t>
            </a:r>
            <a:br>
              <a:rPr lang="en-US" altLang="ko-KR" dirty="0"/>
            </a:br>
            <a:r>
              <a:rPr lang="ko-KR" altLang="en-US" dirty="0"/>
              <a:t>이벤트가 발생하는지 감시하는 방식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Interrupt</a:t>
            </a:r>
            <a:br>
              <a:rPr lang="en-US" altLang="ko-KR" dirty="0"/>
            </a:br>
            <a:r>
              <a:rPr lang="en-US" altLang="ko-KR" dirty="0"/>
              <a:t>CPU</a:t>
            </a:r>
            <a:r>
              <a:rPr lang="ko-KR" altLang="en-US" dirty="0"/>
              <a:t>가 특정 이벤트 발생시 현재 작업을 멈추고 해당 인터럽트 서비스 루틴을</a:t>
            </a:r>
            <a:br>
              <a:rPr lang="en-US" altLang="ko-KR" dirty="0"/>
            </a:br>
            <a:r>
              <a:rPr lang="ko-KR" altLang="en-US" dirty="0"/>
              <a:t>수행 후 다시 이전 작업으로 돌아가는 방식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76872"/>
            <a:ext cx="3755132" cy="120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43" y="4588627"/>
            <a:ext cx="3303973" cy="17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Hardware Interrupt</a:t>
            </a:r>
            <a:br>
              <a:rPr lang="en-US" altLang="ko-KR" dirty="0"/>
            </a:br>
            <a:r>
              <a:rPr lang="ko-KR" altLang="en-US" dirty="0" err="1"/>
              <a:t>비동기식</a:t>
            </a:r>
            <a:r>
              <a:rPr lang="ko-KR" altLang="en-US" dirty="0"/>
              <a:t> 이벤트 처리로 주변장치의 요청에 의해 발생하는 인터럽트</a:t>
            </a:r>
            <a:br>
              <a:rPr lang="en-US" altLang="ko-KR" dirty="0"/>
            </a:br>
            <a:r>
              <a:rPr lang="ko-KR" altLang="en-US" dirty="0"/>
              <a:t>높은 우선 순위</a:t>
            </a:r>
            <a:br>
              <a:rPr lang="en-US" altLang="ko-KR" dirty="0"/>
            </a:br>
            <a:r>
              <a:rPr lang="ko-KR" altLang="en-US" dirty="0"/>
              <a:t>하드 디스크 읽기 요청</a:t>
            </a:r>
            <a:r>
              <a:rPr lang="en-US" altLang="ko-KR" dirty="0"/>
              <a:t>, </a:t>
            </a:r>
            <a:r>
              <a:rPr lang="ko-KR" altLang="en-US" dirty="0"/>
              <a:t>디스크 읽기 끝남</a:t>
            </a:r>
            <a:r>
              <a:rPr lang="en-US" altLang="ko-KR" dirty="0"/>
              <a:t>, </a:t>
            </a:r>
            <a:r>
              <a:rPr lang="ko-KR" altLang="en-US" dirty="0"/>
              <a:t>키보드 입력 등에 발생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Software Interrupt</a:t>
            </a:r>
            <a:br>
              <a:rPr lang="en-US" altLang="ko-KR" dirty="0"/>
            </a:br>
            <a:r>
              <a:rPr lang="ko-KR" altLang="en-US" dirty="0"/>
              <a:t>동기식 이벤트 처리로 사용자가 프로그램 내에서 인터럽트가 발생하도록 설정하는</a:t>
            </a:r>
            <a:br>
              <a:rPr lang="en-US" altLang="ko-KR" dirty="0"/>
            </a:br>
            <a:r>
              <a:rPr lang="ko-KR" altLang="en-US" dirty="0"/>
              <a:t>인터럽트</a:t>
            </a:r>
            <a:br>
              <a:rPr lang="en-US" altLang="ko-KR" dirty="0"/>
            </a:br>
            <a:r>
              <a:rPr lang="ko-KR" altLang="en-US" dirty="0"/>
              <a:t>낮은 우선 순위</a:t>
            </a:r>
            <a:br>
              <a:rPr lang="en-US" altLang="ko-KR" dirty="0"/>
            </a:br>
            <a:r>
              <a:rPr lang="en-US" altLang="ko-KR" dirty="0"/>
              <a:t>Trap, Exception </a:t>
            </a:r>
            <a:r>
              <a:rPr lang="ko-KR" altLang="en-US" dirty="0"/>
              <a:t>등이 여기에 포함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22712</TotalTime>
  <Words>1248</Words>
  <Application>Microsoft Office PowerPoint</Application>
  <PresentationFormat>화면 슬라이드 쇼(4:3)</PresentationFormat>
  <Paragraphs>222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Office 테마</vt:lpstr>
      <vt:lpstr>임베디드 시스템 설계 및 실험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ChoYong Hun</cp:lastModifiedBy>
  <cp:revision>796</cp:revision>
  <cp:lastPrinted>2020-06-10T01:30:43Z</cp:lastPrinted>
  <dcterms:created xsi:type="dcterms:W3CDTF">2013-02-28T11:21:25Z</dcterms:created>
  <dcterms:modified xsi:type="dcterms:W3CDTF">2023-10-17T08:19:06Z</dcterms:modified>
</cp:coreProperties>
</file>