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3" r:id="rId6"/>
    <p:sldId id="259" r:id="rId7"/>
    <p:sldId id="285" r:id="rId8"/>
    <p:sldId id="260" r:id="rId9"/>
    <p:sldId id="286" r:id="rId10"/>
    <p:sldId id="287" r:id="rId11"/>
    <p:sldId id="283" r:id="rId12"/>
    <p:sldId id="261" r:id="rId13"/>
    <p:sldId id="270" r:id="rId14"/>
    <p:sldId id="262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BEBEB"/>
    <a:srgbClr val="F2F2F2"/>
    <a:srgbClr val="E6E6E6"/>
    <a:srgbClr val="EDECEC"/>
    <a:srgbClr val="E4E4E4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03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086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2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2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6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48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4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3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81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25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7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58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98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41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37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92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9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41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42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1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0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563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52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17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7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5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62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06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72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19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67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03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140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218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876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375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754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75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45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709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12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81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573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02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938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330644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06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28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213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331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22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1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6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4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650" r:id="rId59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7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86753" y="1776191"/>
            <a:ext cx="9818490" cy="2667052"/>
            <a:chOff x="627371" y="1352127"/>
            <a:chExt cx="7530813" cy="2667052"/>
          </a:xfrm>
        </p:grpSpPr>
        <p:grpSp>
          <p:nvGrpSpPr>
            <p:cNvPr id="9" name="组合 8"/>
            <p:cNvGrpSpPr/>
            <p:nvPr/>
          </p:nvGrpSpPr>
          <p:grpSpPr>
            <a:xfrm>
              <a:off x="2418932" y="3619069"/>
              <a:ext cx="4638092" cy="400110"/>
              <a:chOff x="6959024" y="4459494"/>
              <a:chExt cx="4638092" cy="40011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6959024" y="4459494"/>
                <a:ext cx="1973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答辩人：曾旭阳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486020" y="4459494"/>
                <a:ext cx="21110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指导老师：蔡淼</a:t>
                </a:r>
              </a:p>
            </p:txBody>
          </p:sp>
        </p:grpSp>
        <p:sp>
          <p:nvSpPr>
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27371" y="1352127"/>
              <a:ext cx="753081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48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大模型</a:t>
              </a:r>
              <a:r>
                <a:rPr lang="en-US" altLang="zh-CN" sz="4800" b="1" dirty="0" err="1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KVCache</a:t>
              </a:r>
              <a:r>
                <a:rPr lang="zh-CN" altLang="en-US" sz="48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卸载优化</a:t>
              </a:r>
            </a:p>
          </p:txBody>
        </p: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8C2F2C-813B-45B3-E7CD-D0E42388645D}"/>
              </a:ext>
            </a:extLst>
          </p:cNvPr>
          <p:cNvSpPr txBox="1"/>
          <p:nvPr/>
        </p:nvSpPr>
        <p:spPr>
          <a:xfrm>
            <a:off x="5119011" y="4764871"/>
            <a:ext cx="211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日期：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2025.4.14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6C99F-D27F-E207-15D4-0BA2952012E7}"/>
              </a:ext>
            </a:extLst>
          </p:cNvPr>
          <p:cNvSpPr txBox="1"/>
          <p:nvPr/>
        </p:nvSpPr>
        <p:spPr>
          <a:xfrm>
            <a:off x="3945651" y="3105834"/>
            <a:ext cx="430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毕业论文中期答辩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7E273-1E7E-D1D0-C3F8-B5934E0BF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0927AD5-B646-A573-5E6B-415028F30BC3}"/>
              </a:ext>
            </a:extLst>
          </p:cNvPr>
          <p:cNvGrpSpPr/>
          <p:nvPr/>
        </p:nvGrpSpPr>
        <p:grpSpPr>
          <a:xfrm>
            <a:off x="219635" y="186210"/>
            <a:ext cx="3528399" cy="396324"/>
            <a:chOff x="448096" y="362977"/>
            <a:chExt cx="2967768" cy="396324"/>
          </a:xfrm>
        </p:grpSpPr>
        <p:sp>
          <p:nvSpPr>
            <p:cNvPr id="9" name="任意多边形: 形状 47">
              <a:extLst>
                <a:ext uri="{FF2B5EF4-FFF2-40B4-BE49-F238E27FC236}">
                  <a16:creationId xmlns:a16="http://schemas.microsoft.com/office/drawing/2014/main" id="{C791305E-4767-2FC9-5CBC-1AB143054A18}"/>
                </a:ext>
              </a:extLst>
            </p:cNvPr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EFA5B38E-0002-CA54-F214-24636D1B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实验设计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0CA5BC9-6ECA-52EA-6A70-1B068AE61FEE}"/>
              </a:ext>
            </a:extLst>
          </p:cNvPr>
          <p:cNvSpPr txBox="1"/>
          <p:nvPr/>
        </p:nvSpPr>
        <p:spPr>
          <a:xfrm>
            <a:off x="1432560" y="1228397"/>
            <a:ext cx="9773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数据集与任务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长文本生成：使用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PG19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（书籍摘要）、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GovReport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（政府报告）；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对话任务：使用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ShareGPT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（多轮对话数据集）。</a:t>
            </a:r>
          </a:p>
          <a:p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Baseline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原生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Transformer(Hugging Face)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对比方法：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H2O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vLLM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FlashAttention-2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235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145025" cy="2551679"/>
            <a:chOff x="1833606" y="1860733"/>
            <a:chExt cx="91450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30798" y="1860733"/>
              <a:ext cx="5947833" cy="2166152"/>
              <a:chOff x="5038210" y="2105561"/>
              <a:chExt cx="5947833" cy="216615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04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38210" y="3348383"/>
                <a:ext cx="594783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54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待完成内容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待完成内容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62792" y="1736028"/>
            <a:ext cx="9952248" cy="3925805"/>
            <a:chOff x="979322" y="1993480"/>
            <a:chExt cx="9952248" cy="3925805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979322" y="2711516"/>
              <a:ext cx="9952248" cy="1927602"/>
              <a:chOff x="621775" y="2436308"/>
              <a:chExt cx="9952248" cy="1927602"/>
            </a:xfrm>
          </p:grpSpPr>
          <p:cxnSp>
            <p:nvCxnSpPr>
              <p:cNvPr id="6" name="直接连接符 5"/>
              <p:cNvCxnSpPr>
                <a:cxnSpLocks/>
              </p:cNvCxnSpPr>
              <p:nvPr/>
            </p:nvCxnSpPr>
            <p:spPr>
              <a:xfrm>
                <a:off x="9107698" y="3017635"/>
                <a:ext cx="1466325" cy="768348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7" name="直接连接符 6"/>
              <p:cNvCxnSpPr/>
              <p:nvPr/>
            </p:nvCxnSpPr>
            <p:spPr>
              <a:xfrm>
                <a:off x="2992725" y="4024365"/>
                <a:ext cx="690686" cy="45811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683411" y="3520446"/>
                <a:ext cx="898596" cy="549730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219835" y="3439397"/>
                <a:ext cx="1277195" cy="465156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13" name="直接箭头连接符 12"/>
              <p:cNvCxnSpPr>
                <a:cxnSpLocks/>
              </p:cNvCxnSpPr>
              <p:nvPr/>
            </p:nvCxnSpPr>
            <p:spPr>
              <a:xfrm flipH="1" flipV="1">
                <a:off x="621775" y="2448889"/>
                <a:ext cx="1691860" cy="1537843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4" name="直接连接符 13"/>
              <p:cNvCxnSpPr>
                <a:stCxn id="19" idx="6"/>
              </p:cNvCxnSpPr>
              <p:nvPr/>
            </p:nvCxnSpPr>
            <p:spPr>
              <a:xfrm flipV="1">
                <a:off x="7176120" y="3134579"/>
                <a:ext cx="1271194" cy="889786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sp>
            <p:nvSpPr>
              <p:cNvPr id="16" name="椭圆 15"/>
              <p:cNvSpPr/>
              <p:nvPr/>
            </p:nvSpPr>
            <p:spPr>
              <a:xfrm>
                <a:off x="8328248" y="2436308"/>
                <a:ext cx="843680" cy="84368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01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497030" y="3684820"/>
                <a:ext cx="679090" cy="67909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540745" y="3005730"/>
                <a:ext cx="679090" cy="67909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03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313635" y="3647187"/>
                <a:ext cx="679090" cy="67909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04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410917" y="3686452"/>
              <a:ext cx="2538846" cy="1293972"/>
              <a:chOff x="4826576" y="3172889"/>
              <a:chExt cx="2538846" cy="1293972"/>
            </a:xfrm>
          </p:grpSpPr>
          <p:sp>
            <p:nvSpPr>
              <p:cNvPr id="42" name="文本"/>
              <p:cNvSpPr txBox="1"/>
              <p:nvPr/>
            </p:nvSpPr>
            <p:spPr>
              <a:xfrm flipH="1">
                <a:off x="5473870" y="3172889"/>
                <a:ext cx="1244262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GPU</a:t>
                </a:r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实验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 flipH="1">
                <a:off x="4826576" y="3508201"/>
                <a:ext cx="2538846" cy="958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租用服务器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对模型推理速度测试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455119" y="1993480"/>
              <a:ext cx="2660188" cy="1293972"/>
              <a:chOff x="4826576" y="3172889"/>
              <a:chExt cx="2660188" cy="1293972"/>
            </a:xfrm>
          </p:grpSpPr>
          <p:sp>
            <p:nvSpPr>
              <p:cNvPr id="46" name="文本"/>
              <p:cNvSpPr txBox="1"/>
              <p:nvPr/>
            </p:nvSpPr>
            <p:spPr>
              <a:xfrm flipH="1">
                <a:off x="5110789" y="3172889"/>
                <a:ext cx="1970423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模块测试、优化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4826576" y="3508201"/>
                <a:ext cx="2660188" cy="958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对</a:t>
                </a:r>
                <a:r>
                  <a:rPr lang="en-US" altLang="zh-CN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KVCache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 Manager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进行测试、优化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331088" y="4161532"/>
              <a:ext cx="2538846" cy="1757753"/>
              <a:chOff x="4826576" y="3172889"/>
              <a:chExt cx="2538846" cy="1757753"/>
            </a:xfrm>
          </p:grpSpPr>
          <p:sp>
            <p:nvSpPr>
              <p:cNvPr id="49" name="文本"/>
              <p:cNvSpPr txBox="1"/>
              <p:nvPr/>
            </p:nvSpPr>
            <p:spPr>
              <a:xfrm flipH="1">
                <a:off x="5495509" y="3172889"/>
                <a:ext cx="1200981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对比实验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4826576" y="3508201"/>
                <a:ext cx="2538846" cy="1422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采用</a:t>
                </a:r>
                <a:r>
                  <a:rPr lang="en-US" altLang="zh-CN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kvcache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卸载优化后的模型推理速度与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baseline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实验对比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707443" y="2328792"/>
              <a:ext cx="2538846" cy="1279720"/>
              <a:chOff x="4903277" y="3776849"/>
              <a:chExt cx="2538846" cy="1279720"/>
            </a:xfrm>
          </p:grpSpPr>
          <p:sp>
            <p:nvSpPr>
              <p:cNvPr id="52" name="文本"/>
              <p:cNvSpPr txBox="1"/>
              <p:nvPr/>
            </p:nvSpPr>
            <p:spPr>
              <a:xfrm flipH="1">
                <a:off x="5572209" y="3776849"/>
                <a:ext cx="1200981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论文撰写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4903277" y="4095793"/>
                <a:ext cx="2538846" cy="960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整理实验结果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撰写毕业论文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50782" y="2018218"/>
            <a:ext cx="6690436" cy="2228327"/>
            <a:chOff x="687267" y="1496835"/>
            <a:chExt cx="6690436" cy="2228327"/>
          </a:xfrm>
        </p:grpSpPr>
        <p:grpSp>
          <p:nvGrpSpPr>
            <p:cNvPr id="9" name="组合 8"/>
            <p:cNvGrpSpPr/>
            <p:nvPr/>
          </p:nvGrpSpPr>
          <p:grpSpPr>
            <a:xfrm>
              <a:off x="2210476" y="3382688"/>
              <a:ext cx="4090632" cy="342474"/>
              <a:chOff x="6750568" y="4223113"/>
              <a:chExt cx="4090632" cy="34247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6750568" y="4223113"/>
                <a:ext cx="187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答辩人：曾旭阳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730104" y="4228402"/>
                <a:ext cx="211109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指导老师：蔡淼</a:t>
                </a:r>
              </a:p>
            </p:txBody>
          </p:sp>
        </p:grpSp>
        <p:sp>
          <p:nvSpPr>
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87267" y="1496835"/>
              <a:ext cx="669043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7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谢谢大家观看</a:t>
              </a:r>
            </a:p>
          </p:txBody>
        </p: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7" name="文本"/>
          <p:cNvSpPr/>
          <p:nvPr/>
        </p:nvSpPr>
        <p:spPr>
          <a:xfrm>
            <a:off x="72661" y="392689"/>
            <a:ext cx="1014420" cy="675140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49981" y="2778112"/>
            <a:ext cx="8391090" cy="2843172"/>
            <a:chOff x="2895796" y="1623903"/>
            <a:chExt cx="8391090" cy="2843172"/>
          </a:xfrm>
        </p:grpSpPr>
        <p:sp>
          <p:nvSpPr>
            <p:cNvPr id="20" name="文本框 20"/>
            <p:cNvSpPr txBox="1">
              <a:spLocks noChangeArrowheads="1"/>
            </p:cNvSpPr>
            <p:nvPr/>
          </p:nvSpPr>
          <p:spPr bwMode="auto">
            <a:xfrm>
              <a:off x="3721600" y="1758500"/>
              <a:ext cx="2769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/>
                  <a:ea typeface="微软雅黑"/>
                  <a:sym typeface="Arial"/>
                </a:rPr>
                <a:t>项目概述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762491" y="2902696"/>
              <a:ext cx="2944885" cy="1564379"/>
              <a:chOff x="1376047" y="51763"/>
              <a:chExt cx="2944885" cy="1564379"/>
            </a:xfrm>
          </p:grpSpPr>
          <p:sp>
            <p:nvSpPr>
              <p:cNvPr id="18" name="文本框 20"/>
              <p:cNvSpPr txBox="1">
                <a:spLocks noChangeArrowheads="1"/>
              </p:cNvSpPr>
              <p:nvPr/>
            </p:nvSpPr>
            <p:spPr bwMode="auto">
              <a:xfrm>
                <a:off x="1376047" y="51763"/>
                <a:ext cx="294488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微软雅黑"/>
                    <a:sym typeface="Arial"/>
                  </a:rPr>
                  <a:t>研究进展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80081" y="1339143"/>
                <a:ext cx="247487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8812012" y="1758500"/>
              <a:ext cx="24748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4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研究方法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895796" y="1623903"/>
              <a:ext cx="5795021" cy="713380"/>
              <a:chOff x="2895796" y="1623903"/>
              <a:chExt cx="5795021" cy="71338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/>
                    <a:ea typeface="微软雅黑"/>
                    <a:sym typeface="Arial"/>
                  </a:rPr>
                  <a:t>01</a:t>
                </a:r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977437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/>
                    <a:ea typeface="微软雅黑"/>
                    <a:sym typeface="Arial"/>
                  </a:rPr>
                  <a:t>02</a:t>
                </a:r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895796" y="2793263"/>
              <a:ext cx="713380" cy="713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/>
                  <a:ea typeface="微软雅黑"/>
                  <a:sym typeface="Arial"/>
                </a:rPr>
                <a:t>03</a:t>
              </a:r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4574" y="618469"/>
            <a:ext cx="1901972" cy="1901972"/>
            <a:chOff x="414574" y="520266"/>
            <a:chExt cx="1901972" cy="1901972"/>
          </a:xfrm>
        </p:grpSpPr>
        <p:sp>
          <p:nvSpPr>
            <p:cNvPr id="23" name="椭圆 22"/>
            <p:cNvSpPr/>
            <p:nvPr/>
          </p:nvSpPr>
          <p:spPr>
            <a:xfrm>
              <a:off x="414574" y="520266"/>
              <a:ext cx="1901972" cy="190197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4520" y="853112"/>
              <a:ext cx="1862080" cy="1236280"/>
              <a:chOff x="8427290" y="2628139"/>
              <a:chExt cx="1862080" cy="1236280"/>
            </a:xfrm>
          </p:grpSpPr>
          <p:sp>
            <p:nvSpPr>
              <p:cNvPr id="25" name="TextBox 76"/>
              <p:cNvSpPr txBox="1"/>
              <p:nvPr/>
            </p:nvSpPr>
            <p:spPr>
              <a:xfrm>
                <a:off x="8427290" y="2628139"/>
                <a:ext cx="18620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60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目录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427290" y="3556642"/>
                <a:ext cx="1862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CONTENTS</a:t>
                </a:r>
                <a:endParaRPr lang="zh-CN" altLang="en-US" sz="14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-3047999" y="5621284"/>
            <a:ext cx="19238685" cy="1473733"/>
            <a:chOff x="-3047999" y="4104616"/>
            <a:chExt cx="19238685" cy="1473733"/>
          </a:xfrm>
        </p:grpSpPr>
        <p:sp>
          <p:nvSpPr>
            <p:cNvPr id="28" name="任意多边形: 形状 2"/>
            <p:cNvSpPr/>
            <p:nvPr/>
          </p:nvSpPr>
          <p:spPr>
            <a:xfrm>
              <a:off x="-1422399" y="4104616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任意多边形: 形状 3"/>
            <p:cNvSpPr/>
            <p:nvPr/>
          </p:nvSpPr>
          <p:spPr>
            <a:xfrm>
              <a:off x="-3047999" y="4133645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8177417" y="5758703"/>
            <a:ext cx="99060" cy="99056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sym typeface="Arial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53790" y="6277811"/>
            <a:ext cx="189710" cy="189708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sym typeface="Arial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7661111" flipV="1">
            <a:off x="9824282" y="-892509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34" name="文本框 20">
            <a:extLst>
              <a:ext uri="{FF2B5EF4-FFF2-40B4-BE49-F238E27FC236}">
                <a16:creationId xmlns:a16="http://schemas.microsoft.com/office/drawing/2014/main" id="{19C492E0-7CD7-F77B-4D4A-1042C817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97" y="4073329"/>
            <a:ext cx="3581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待完成内容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76E508B-3252-DA0B-B5B8-F427D4AD83ED}"/>
              </a:ext>
            </a:extLst>
          </p:cNvPr>
          <p:cNvSpPr/>
          <p:nvPr/>
        </p:nvSpPr>
        <p:spPr>
          <a:xfrm>
            <a:off x="7540141" y="3871245"/>
            <a:ext cx="713380" cy="71338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/>
                <a:ea typeface="微软雅黑"/>
                <a:sym typeface="Arial"/>
              </a:rPr>
              <a:t>04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290812" cy="2551679"/>
            <a:chOff x="1833606" y="1860733"/>
            <a:chExt cx="9290812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51118" y="1860733"/>
              <a:ext cx="6073300" cy="2166152"/>
              <a:chOff x="5058530" y="2105561"/>
              <a:chExt cx="6073300" cy="2166152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01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58530" y="3348383"/>
                <a:ext cx="60733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54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项目概述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5085894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项目概述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50274" y="4832400"/>
            <a:ext cx="10691447" cy="1558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模型的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机制中，模型需要计算每个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Query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向量，并通过这些向量来计算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权重。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KV Cache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技术则通过缓存之前步骤计算得到的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，仅对新输入的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计算，从而显著减少了重复计算量。本项目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通过对</a:t>
            </a:r>
            <a:r>
              <a:rPr lang="en-US" altLang="zh-CN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KV Cache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的卸载优化，让</a:t>
            </a:r>
            <a:r>
              <a:rPr lang="en-US" altLang="zh-CN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协助</a:t>
            </a:r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GPU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，可以显著降低模型的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存占用，提高推理速度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，从而使得大语言模型在实际应用中更加高效和经济。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7F998E-3BEE-F46C-637C-659429F2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06" y="735499"/>
            <a:ext cx="7062785" cy="3930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145025" cy="2551679"/>
            <a:chOff x="1833606" y="1860733"/>
            <a:chExt cx="91450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30798" y="1860733"/>
              <a:ext cx="5947833" cy="2258485"/>
              <a:chOff x="5038210" y="2105561"/>
              <a:chExt cx="5947833" cy="225848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02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38210" y="3348383"/>
                <a:ext cx="59478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60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研究方法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FD418-CB37-5985-FEDA-1CD0B1894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AFD7E98-30E5-FC5D-FC9B-6FC41AB9A6A8}"/>
              </a:ext>
            </a:extLst>
          </p:cNvPr>
          <p:cNvGrpSpPr/>
          <p:nvPr/>
        </p:nvGrpSpPr>
        <p:grpSpPr>
          <a:xfrm>
            <a:off x="219636" y="186210"/>
            <a:ext cx="5085894" cy="396324"/>
            <a:chOff x="448096" y="362977"/>
            <a:chExt cx="2967768" cy="396324"/>
          </a:xfrm>
        </p:grpSpPr>
        <p:sp>
          <p:nvSpPr>
            <p:cNvPr id="9" name="任意多边形: 形状 47">
              <a:extLst>
                <a:ext uri="{FF2B5EF4-FFF2-40B4-BE49-F238E27FC236}">
                  <a16:creationId xmlns:a16="http://schemas.microsoft.com/office/drawing/2014/main" id="{C01CB0EC-BACE-A62D-0262-988A7E95116D}"/>
                </a:ext>
              </a:extLst>
            </p:cNvPr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1AD6FA88-0AA8-AC50-B1D9-A0BFD123A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研究方法</a:t>
              </a: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72EDDF2-0C10-DBAB-F93B-3D0F9E57A072}"/>
              </a:ext>
            </a:extLst>
          </p:cNvPr>
          <p:cNvSpPr/>
          <p:nvPr/>
        </p:nvSpPr>
        <p:spPr>
          <a:xfrm>
            <a:off x="2662552" y="2659514"/>
            <a:ext cx="1809750" cy="723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AD4A7B-1A13-3544-B940-5B471E338498}"/>
              </a:ext>
            </a:extLst>
          </p:cNvPr>
          <p:cNvSpPr txBox="1"/>
          <p:nvPr/>
        </p:nvSpPr>
        <p:spPr>
          <a:xfrm>
            <a:off x="2662552" y="2790631"/>
            <a:ext cx="173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KVCache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A031524-5A69-240A-DDD6-F3E65FC3F87C}"/>
              </a:ext>
            </a:extLst>
          </p:cNvPr>
          <p:cNvSpPr/>
          <p:nvPr/>
        </p:nvSpPr>
        <p:spPr>
          <a:xfrm rot="20834510">
            <a:off x="4504430" y="2101166"/>
            <a:ext cx="2619375" cy="559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2018FAC-35D7-53C5-8257-DF7677C963D2}"/>
              </a:ext>
            </a:extLst>
          </p:cNvPr>
          <p:cNvSpPr/>
          <p:nvPr/>
        </p:nvSpPr>
        <p:spPr>
          <a:xfrm rot="967565">
            <a:off x="4472897" y="3503182"/>
            <a:ext cx="2619375" cy="559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78CF4C6-4AAD-F2B4-91A0-858D9ADFBA93}"/>
              </a:ext>
            </a:extLst>
          </p:cNvPr>
          <p:cNvSpPr/>
          <p:nvPr/>
        </p:nvSpPr>
        <p:spPr>
          <a:xfrm>
            <a:off x="7153276" y="1517189"/>
            <a:ext cx="1800225" cy="10191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4C05F3-CC73-667C-D1C4-D31AEEBFE2C2}"/>
              </a:ext>
            </a:extLst>
          </p:cNvPr>
          <p:cNvSpPr txBox="1"/>
          <p:nvPr/>
        </p:nvSpPr>
        <p:spPr>
          <a:xfrm>
            <a:off x="7432980" y="1672833"/>
            <a:ext cx="124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F6EC4B2-EE13-F0D5-61D8-DB0E4A1742A5}"/>
              </a:ext>
            </a:extLst>
          </p:cNvPr>
          <p:cNvSpPr/>
          <p:nvPr/>
        </p:nvSpPr>
        <p:spPr>
          <a:xfrm>
            <a:off x="7163286" y="3684970"/>
            <a:ext cx="1800225" cy="10191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A3ADF9-C37A-E701-FE18-FA403D3AC6B0}"/>
              </a:ext>
            </a:extLst>
          </p:cNvPr>
          <p:cNvSpPr txBox="1"/>
          <p:nvPr/>
        </p:nvSpPr>
        <p:spPr>
          <a:xfrm>
            <a:off x="7442990" y="3840614"/>
            <a:ext cx="124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EEE1F6-A51B-38D3-F7F4-C262AC78F09E}"/>
              </a:ext>
            </a:extLst>
          </p:cNvPr>
          <p:cNvSpPr txBox="1"/>
          <p:nvPr/>
        </p:nvSpPr>
        <p:spPr>
          <a:xfrm>
            <a:off x="1243012" y="5372018"/>
            <a:ext cx="970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fontAlgn="ctr" latinLnBrk="0" hangingPunct="1">
              <a:buNone/>
            </a:pPr>
            <a:r>
              <a:rPr lang="en-US" altLang="zh-C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 Cache</a:t>
            </a:r>
            <a:r>
              <a:rPr lang="zh-CN" altLang="zh-CN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卸载协同优化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低频</a:t>
            </a:r>
            <a:r>
              <a:rPr lang="en-US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对卸载至</a:t>
            </a:r>
            <a:r>
              <a:rPr lang="en-US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en-US" altLang="zh-CN" sz="2400" dirty="0">
                <a:latin typeface="Arial" panose="020B0604020202020204" pitchFamily="34" charset="0"/>
              </a:rPr>
              <a:t>   </a:t>
            </a:r>
            <a:r>
              <a:rPr lang="zh-CN" altLang="zh-CN" sz="24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按需加载</a:t>
            </a:r>
            <a:endParaRPr lang="zh-CN" altLang="zh-CN" sz="24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4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145025" cy="2551679"/>
            <a:chOff x="1833606" y="1860733"/>
            <a:chExt cx="91450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30798" y="1860733"/>
              <a:ext cx="5947833" cy="2073819"/>
              <a:chOff x="5038210" y="2105561"/>
              <a:chExt cx="5947833" cy="207381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03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38210" y="3348383"/>
                <a:ext cx="59478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48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研究进展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CCBBC-5082-51F0-DF7B-4BD97F99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5059C1E-642E-C6BB-701C-7DC889293F0C}"/>
              </a:ext>
            </a:extLst>
          </p:cNvPr>
          <p:cNvGrpSpPr/>
          <p:nvPr/>
        </p:nvGrpSpPr>
        <p:grpSpPr>
          <a:xfrm>
            <a:off x="219635" y="186210"/>
            <a:ext cx="3528399" cy="396324"/>
            <a:chOff x="448096" y="362977"/>
            <a:chExt cx="2967768" cy="396324"/>
          </a:xfrm>
        </p:grpSpPr>
        <p:sp>
          <p:nvSpPr>
            <p:cNvPr id="9" name="任意多边形: 形状 47">
              <a:extLst>
                <a:ext uri="{FF2B5EF4-FFF2-40B4-BE49-F238E27FC236}">
                  <a16:creationId xmlns:a16="http://schemas.microsoft.com/office/drawing/2014/main" id="{B1E0D740-9ABE-932A-F995-490B8E45E85D}"/>
                </a:ext>
              </a:extLst>
            </p:cNvPr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05C1A712-6401-AA18-D7A7-C88D8AD8B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研究进展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D87EE84-5D2A-DCD7-1C79-28CFE797D9F2}"/>
              </a:ext>
            </a:extLst>
          </p:cNvPr>
          <p:cNvSpPr txBox="1"/>
          <p:nvPr/>
        </p:nvSpPr>
        <p:spPr>
          <a:xfrm>
            <a:off x="996883" y="1036994"/>
            <a:ext cx="10198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3200" b="1" kern="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Baseline</a:t>
            </a:r>
            <a:r>
              <a:rPr lang="zh-CN" altLang="en-US" sz="3200" b="1" kern="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endParaRPr lang="en-US" altLang="zh-CN" sz="3200" b="1" kern="100" dirty="0">
              <a:solidFill>
                <a:srgbClr val="44444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WikiText-2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PennTreebank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BookCorpus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数据集上，不采用</a:t>
            </a:r>
            <a:r>
              <a:rPr lang="en-US" altLang="zh-CN" kern="100" dirty="0" err="1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KVCache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卸载优化的情况下对</a:t>
            </a:r>
            <a:r>
              <a:rPr lang="en-US" altLang="zh-CN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gpt-2</a:t>
            </a:r>
            <a:r>
              <a:rPr lang="zh-CN" altLang="en-US" kern="100" dirty="0">
                <a:solidFill>
                  <a:srgbClr val="44444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的推理速度测试</a:t>
            </a:r>
            <a:endParaRPr lang="en-US" altLang="zh-CN" sz="1800" kern="100" dirty="0">
              <a:solidFill>
                <a:srgbClr val="44444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solidFill>
                <a:srgbClr val="44444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CF339F-3A80-90C9-8C4F-02CB374B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67" y="2483392"/>
            <a:ext cx="5258534" cy="8764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5A6EC6-3FE8-F752-F9B7-0F96D02E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67" y="3789980"/>
            <a:ext cx="5182323" cy="895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02C053-8BBD-6FE4-2C39-A9CA4EFF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67" y="5013602"/>
            <a:ext cx="5172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13396-5FB5-0612-72ED-87F707329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360F4E8-D449-ABD6-9AC2-F9AF07BD431C}"/>
              </a:ext>
            </a:extLst>
          </p:cNvPr>
          <p:cNvGrpSpPr/>
          <p:nvPr/>
        </p:nvGrpSpPr>
        <p:grpSpPr>
          <a:xfrm>
            <a:off x="219635" y="186210"/>
            <a:ext cx="3528399" cy="396324"/>
            <a:chOff x="448096" y="362977"/>
            <a:chExt cx="2967768" cy="396324"/>
          </a:xfrm>
        </p:grpSpPr>
        <p:sp>
          <p:nvSpPr>
            <p:cNvPr id="9" name="任意多边形: 形状 47">
              <a:extLst>
                <a:ext uri="{FF2B5EF4-FFF2-40B4-BE49-F238E27FC236}">
                  <a16:creationId xmlns:a16="http://schemas.microsoft.com/office/drawing/2014/main" id="{73A46D72-31FC-6045-A9C4-7B616B32738F}"/>
                </a:ext>
              </a:extLst>
            </p:cNvPr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85B28DCF-EEB0-DE04-8837-34909285C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研究进展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E337486-49B0-7454-F66F-53CCAA9B4F2D}"/>
              </a:ext>
            </a:extLst>
          </p:cNvPr>
          <p:cNvSpPr txBox="1"/>
          <p:nvPr/>
        </p:nvSpPr>
        <p:spPr>
          <a:xfrm>
            <a:off x="996883" y="1143000"/>
            <a:ext cx="1019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3200" b="1" kern="10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KVCache</a:t>
            </a:r>
            <a:r>
              <a:rPr lang="en-US" altLang="zh-CN" sz="3200" b="1" kern="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1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卸载优化（调试阶段）</a:t>
            </a:r>
            <a:endParaRPr lang="en-US" altLang="zh-CN" sz="3200" b="1" kern="100" dirty="0">
              <a:solidFill>
                <a:srgbClr val="44444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34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f452c89-4785-44a8-9dea-3bff67d376c0"/>
  <p:tag name="COMMONDATA" val="eyJjb3VudCI6MSwiaGRpZCI6ImIzZDQ2MTJiMDZjOTU2Njk3ZDg2MTRjNjhmNmJiNjhmIiwidXNlckNvdW50Ijox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345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黑体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第一PPT</dc:creator>
  <cp:keywords>www.1ppt.com</cp:keywords>
  <dc:description>www.1ppt.com</dc:description>
  <cp:lastModifiedBy>y0ung 12</cp:lastModifiedBy>
  <cp:revision>199</cp:revision>
  <dcterms:created xsi:type="dcterms:W3CDTF">2021-05-13T00:32:00Z</dcterms:created>
  <dcterms:modified xsi:type="dcterms:W3CDTF">2025-04-14T04:08:31Z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4C88ED17260F46CA999A3461B0D77CBB_12</vt:lpwstr>
  </property>
  <property fmtid="{D5CDD505-2E9C-101B-9397-08002B2CF9AE}" pid="3" name="KSOProductBuildVer">
    <vt:lpwstr>2052-12.1.0.15120</vt:lpwstr>
  </property>
</Properties>
</file>