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708" r:id="rId2"/>
  </p:sldMasterIdLst>
  <p:notesMasterIdLst>
    <p:notesMasterId r:id="rId17"/>
  </p:notesMasterIdLst>
  <p:handoutMasterIdLst>
    <p:handoutMasterId r:id="rId18"/>
  </p:handoutMasterIdLst>
  <p:sldIdLst>
    <p:sldId id="256" r:id="rId3"/>
    <p:sldId id="257" r:id="rId4"/>
    <p:sldId id="258" r:id="rId5"/>
    <p:sldId id="263" r:id="rId6"/>
    <p:sldId id="284" r:id="rId7"/>
    <p:sldId id="259" r:id="rId8"/>
    <p:sldId id="282" r:id="rId9"/>
    <p:sldId id="260" r:id="rId10"/>
    <p:sldId id="267" r:id="rId11"/>
    <p:sldId id="283" r:id="rId12"/>
    <p:sldId id="261" r:id="rId13"/>
    <p:sldId id="270" r:id="rId14"/>
    <p:sldId id="271" r:id="rId15"/>
    <p:sldId id="262" r:id="rId16"/>
  </p:sldIdLst>
  <p:sldSz cx="12192000" cy="6858000"/>
  <p:notesSz cx="6858000" cy="9144000"/>
  <p:custDataLst>
    <p:tags r:id="rId1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  <a:srgbClr val="EBEBEB"/>
    <a:srgbClr val="F2F2F2"/>
    <a:srgbClr val="E6E6E6"/>
    <a:srgbClr val="EDECEC"/>
    <a:srgbClr val="E4E4E4"/>
    <a:srgbClr val="E3E3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749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tags" Target="tags/tag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2025/3/4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33034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2025/3/4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450862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hangye/" TargetMode="External"/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4E947-FCD3-4CCB-94D7-0DEA67CBB3B3}" type="datetimeFigureOut">
              <a:rPr lang="zh-CN" altLang="en-US" smtClean="0"/>
              <a:t>2025/3/4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F6E1-176E-4323-A9BF-F29B2D579B4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4E947-FCD3-4CCB-94D7-0DEA67CBB3B3}" type="datetimeFigureOut">
              <a:rPr lang="zh-CN" altLang="en-US" smtClean="0"/>
              <a:t>2025/3/4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F6E1-176E-4323-A9BF-F29B2D579B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0123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4E947-FCD3-4CCB-94D7-0DEA67CBB3B3}" type="datetimeFigureOut">
              <a:rPr lang="zh-CN" altLang="en-US" smtClean="0"/>
              <a:t>2025/3/4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F6E1-176E-4323-A9BF-F29B2D579B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80209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4E947-FCD3-4CCB-94D7-0DEA67CBB3B3}" type="datetimeFigureOut">
              <a:rPr lang="zh-CN" altLang="en-US" smtClean="0"/>
              <a:t>2025/3/4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F6E1-176E-4323-A9BF-F29B2D579B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37239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4E947-FCD3-4CCB-94D7-0DEA67CBB3B3}" type="datetimeFigureOut">
              <a:rPr lang="zh-CN" altLang="en-US" smtClean="0"/>
              <a:t>2025/3/4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F6E1-176E-4323-A9BF-F29B2D579B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57623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4E947-FCD3-4CCB-94D7-0DEA67CBB3B3}" type="datetimeFigureOut">
              <a:rPr lang="zh-CN" altLang="en-US" smtClean="0"/>
              <a:t>2025/3/4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F6E1-176E-4323-A9BF-F29B2D579B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24487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4E947-FCD3-4CCB-94D7-0DEA67CBB3B3}" type="datetimeFigureOut">
              <a:rPr lang="zh-CN" altLang="en-US" smtClean="0"/>
              <a:t>2025/3/4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F6E1-176E-4323-A9BF-F29B2D579B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14481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4E947-FCD3-4CCB-94D7-0DEA67CBB3B3}" type="datetimeFigureOut">
              <a:rPr lang="zh-CN" altLang="en-US" smtClean="0"/>
              <a:t>2025/3/4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F6E1-176E-4323-A9BF-F29B2D579B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11346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4E947-FCD3-4CCB-94D7-0DEA67CBB3B3}" type="datetimeFigureOut">
              <a:rPr lang="zh-CN" altLang="en-US" smtClean="0"/>
              <a:t>2025/3/4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F6E1-176E-4323-A9BF-F29B2D579B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17814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4E947-FCD3-4CCB-94D7-0DEA67CBB3B3}" type="datetimeFigureOut">
              <a:rPr lang="zh-CN" altLang="en-US" smtClean="0"/>
              <a:t>2025/3/4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F6E1-176E-4323-A9BF-F29B2D579B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48255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4E947-FCD3-4CCB-94D7-0DEA67CBB3B3}" type="datetimeFigureOut">
              <a:rPr lang="zh-CN" altLang="en-US" smtClean="0"/>
              <a:t>2025/3/4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F6E1-176E-4323-A9BF-F29B2D579B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3576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4E947-FCD3-4CCB-94D7-0DEA67CBB3B3}" type="datetimeFigureOut">
              <a:rPr lang="zh-CN" altLang="en-US" smtClean="0"/>
              <a:t>2025/3/4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F6E1-176E-4323-A9BF-F29B2D579B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66287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4E947-FCD3-4CCB-94D7-0DEA67CBB3B3}" type="datetimeFigureOut">
              <a:rPr lang="zh-CN" altLang="en-US" smtClean="0"/>
              <a:t>2025/3/4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F6E1-176E-4323-A9BF-F29B2D579B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89589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4E947-FCD3-4CCB-94D7-0DEA67CBB3B3}" type="datetimeFigureOut">
              <a:rPr lang="zh-CN" altLang="en-US" smtClean="0"/>
              <a:t>2025/3/4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F6E1-176E-4323-A9BF-F29B2D579B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76333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4E947-FCD3-4CCB-94D7-0DEA67CBB3B3}" type="datetimeFigureOut">
              <a:rPr lang="zh-CN" altLang="en-US" smtClean="0"/>
              <a:t>2025/3/4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F6E1-176E-4323-A9BF-F29B2D579B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559892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4E947-FCD3-4CCB-94D7-0DEA67CBB3B3}" type="datetimeFigureOut">
              <a:rPr lang="zh-CN" altLang="en-US" smtClean="0"/>
              <a:t>2025/3/4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F6E1-176E-4323-A9BF-F29B2D579B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314166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4E947-FCD3-4CCB-94D7-0DEA67CBB3B3}" type="datetimeFigureOut">
              <a:rPr lang="zh-CN" altLang="en-US" smtClean="0"/>
              <a:t>2025/3/4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F6E1-176E-4323-A9BF-F29B2D579B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543744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4E947-FCD3-4CCB-94D7-0DEA67CBB3B3}" type="datetimeFigureOut">
              <a:rPr lang="zh-CN" altLang="en-US" smtClean="0"/>
              <a:t>2025/3/4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F6E1-176E-4323-A9BF-F29B2D579B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319286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4E947-FCD3-4CCB-94D7-0DEA67CBB3B3}" type="datetimeFigureOut">
              <a:rPr lang="zh-CN" altLang="en-US" smtClean="0"/>
              <a:t>2025/3/4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F6E1-176E-4323-A9BF-F29B2D579B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329158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4E947-FCD3-4CCB-94D7-0DEA67CBB3B3}" type="datetimeFigureOut">
              <a:rPr lang="zh-CN" altLang="en-US" smtClean="0"/>
              <a:t>2025/3/4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F6E1-176E-4323-A9BF-F29B2D579B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744102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4E947-FCD3-4CCB-94D7-0DEA67CBB3B3}" type="datetimeFigureOut">
              <a:rPr lang="zh-CN" altLang="en-US" smtClean="0"/>
              <a:t>2025/3/4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F6E1-176E-4323-A9BF-F29B2D579B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854237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4E947-FCD3-4CCB-94D7-0DEA67CBB3B3}" type="datetimeFigureOut">
              <a:rPr lang="zh-CN" altLang="en-US" smtClean="0"/>
              <a:t>2025/3/4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F6E1-176E-4323-A9BF-F29B2D579B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5507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4E947-FCD3-4CCB-94D7-0DEA67CBB3B3}" type="datetimeFigureOut">
              <a:rPr lang="zh-CN" altLang="en-US" smtClean="0"/>
              <a:t>2025/3/4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F6E1-176E-4323-A9BF-F29B2D579B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12196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4E947-FCD3-4CCB-94D7-0DEA67CBB3B3}" type="datetimeFigureOut">
              <a:rPr lang="zh-CN" altLang="en-US" smtClean="0"/>
              <a:t>2025/3/4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F6E1-176E-4323-A9BF-F29B2D579B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30042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4E947-FCD3-4CCB-94D7-0DEA67CBB3B3}" type="datetimeFigureOut">
              <a:rPr lang="zh-CN" altLang="en-US" smtClean="0"/>
              <a:t>2025/3/4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F6E1-176E-4323-A9BF-F29B2D579B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105630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4E947-FCD3-4CCB-94D7-0DEA67CBB3B3}" type="datetimeFigureOut">
              <a:rPr lang="zh-CN" altLang="en-US" smtClean="0"/>
              <a:t>2025/3/4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F6E1-176E-4323-A9BF-F29B2D579B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535287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4E947-FCD3-4CCB-94D7-0DEA67CBB3B3}" type="datetimeFigureOut">
              <a:rPr lang="zh-CN" altLang="en-US" smtClean="0"/>
              <a:t>2025/3/4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F6E1-176E-4323-A9BF-F29B2D579B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421751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4E947-FCD3-4CCB-94D7-0DEA67CBB3B3}" type="datetimeFigureOut">
              <a:rPr lang="zh-CN" altLang="en-US" smtClean="0"/>
              <a:t>2025/3/4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F6E1-176E-4323-A9BF-F29B2D579B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16411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4E947-FCD3-4CCB-94D7-0DEA67CBB3B3}" type="datetimeFigureOut">
              <a:rPr lang="zh-CN" altLang="en-US" smtClean="0"/>
              <a:t>2025/3/4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F6E1-176E-4323-A9BF-F29B2D579B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488741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4E947-FCD3-4CCB-94D7-0DEA67CBB3B3}" type="datetimeFigureOut">
              <a:rPr lang="zh-CN" altLang="en-US" smtClean="0"/>
              <a:t>2025/3/4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F6E1-176E-4323-A9BF-F29B2D579B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445559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4E947-FCD3-4CCB-94D7-0DEA67CBB3B3}" type="datetimeFigureOut">
              <a:rPr lang="zh-CN" altLang="en-US" smtClean="0"/>
              <a:t>2025/3/4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F6E1-176E-4323-A9BF-F29B2D579B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846213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4E947-FCD3-4CCB-94D7-0DEA67CBB3B3}" type="datetimeFigureOut">
              <a:rPr lang="zh-CN" altLang="en-US" smtClean="0"/>
              <a:t>2025/3/4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F6E1-176E-4323-A9BF-F29B2D579B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683065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4E947-FCD3-4CCB-94D7-0DEA67CBB3B3}" type="datetimeFigureOut">
              <a:rPr lang="zh-CN" altLang="en-US" smtClean="0"/>
              <a:t>2025/3/4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F6E1-176E-4323-A9BF-F29B2D579B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9429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4E947-FCD3-4CCB-94D7-0DEA67CBB3B3}" type="datetimeFigureOut">
              <a:rPr lang="zh-CN" altLang="en-US" smtClean="0"/>
              <a:t>2025/3/4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F6E1-176E-4323-A9BF-F29B2D579B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42727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4E947-FCD3-4CCB-94D7-0DEA67CBB3B3}" type="datetimeFigureOut">
              <a:rPr lang="zh-CN" altLang="en-US" smtClean="0"/>
              <a:t>2025/3/4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F6E1-176E-4323-A9BF-F29B2D579B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131991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4E947-FCD3-4CCB-94D7-0DEA67CBB3B3}" type="datetimeFigureOut">
              <a:rPr lang="zh-CN" altLang="en-US" smtClean="0"/>
              <a:t>2025/3/4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F6E1-176E-4323-A9BF-F29B2D579B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026786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4E947-FCD3-4CCB-94D7-0DEA67CBB3B3}" type="datetimeFigureOut">
              <a:rPr lang="zh-CN" altLang="en-US" smtClean="0"/>
              <a:t>2025/3/4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F6E1-176E-4323-A9BF-F29B2D579B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050317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4E947-FCD3-4CCB-94D7-0DEA67CBB3B3}" type="datetimeFigureOut">
              <a:rPr lang="zh-CN" altLang="en-US" smtClean="0"/>
              <a:t>2025/3/4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F6E1-176E-4323-A9BF-F29B2D579B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951407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4E947-FCD3-4CCB-94D7-0DEA67CBB3B3}" type="datetimeFigureOut">
              <a:rPr lang="zh-CN" altLang="en-US" smtClean="0"/>
              <a:t>2025/3/4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F6E1-176E-4323-A9BF-F29B2D579B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412182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4E947-FCD3-4CCB-94D7-0DEA67CBB3B3}" type="datetimeFigureOut">
              <a:rPr lang="zh-CN" altLang="en-US" smtClean="0"/>
              <a:t>2025/3/4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F6E1-176E-4323-A9BF-F29B2D579B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498763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4E947-FCD3-4CCB-94D7-0DEA67CBB3B3}" type="datetimeFigureOut">
              <a:rPr lang="zh-CN" altLang="en-US" smtClean="0"/>
              <a:t>2025/3/4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F6E1-176E-4323-A9BF-F29B2D579B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333751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4E947-FCD3-4CCB-94D7-0DEA67CBB3B3}" type="datetimeFigureOut">
              <a:rPr lang="zh-CN" altLang="en-US" smtClean="0"/>
              <a:t>2025/3/4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F6E1-176E-4323-A9BF-F29B2D579B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157542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4E947-FCD3-4CCB-94D7-0DEA67CBB3B3}" type="datetimeFigureOut">
              <a:rPr lang="zh-CN" altLang="en-US" smtClean="0"/>
              <a:t>2025/3/4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F6E1-176E-4323-A9BF-F29B2D579B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99759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4E947-FCD3-4CCB-94D7-0DEA67CBB3B3}" type="datetimeFigureOut">
              <a:rPr lang="zh-CN" altLang="en-US" smtClean="0"/>
              <a:t>2025/3/4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F6E1-176E-4323-A9BF-F29B2D579B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558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4E947-FCD3-4CCB-94D7-0DEA67CBB3B3}" type="datetimeFigureOut">
              <a:rPr lang="zh-CN" altLang="en-US" smtClean="0"/>
              <a:t>2025/3/4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F6E1-176E-4323-A9BF-F29B2D579B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194578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4E947-FCD3-4CCB-94D7-0DEA67CBB3B3}" type="datetimeFigureOut">
              <a:rPr lang="zh-CN" altLang="en-US" smtClean="0"/>
              <a:t>2025/3/4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F6E1-176E-4323-A9BF-F29B2D579B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657099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4E947-FCD3-4CCB-94D7-0DEA67CBB3B3}" type="datetimeFigureOut">
              <a:rPr lang="zh-CN" altLang="en-US" smtClean="0"/>
              <a:t>2025/3/4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F6E1-176E-4323-A9BF-F29B2D579B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301242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4E947-FCD3-4CCB-94D7-0DEA67CBB3B3}" type="datetimeFigureOut">
              <a:rPr lang="zh-CN" altLang="en-US" smtClean="0"/>
              <a:t>2025/3/4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F6E1-176E-4323-A9BF-F29B2D579B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218189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4E947-FCD3-4CCB-94D7-0DEA67CBB3B3}" type="datetimeFigureOut">
              <a:rPr lang="zh-CN" altLang="en-US" smtClean="0"/>
              <a:t>2025/3/4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F6E1-176E-4323-A9BF-F29B2D579B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495733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4E947-FCD3-4CCB-94D7-0DEA67CBB3B3}" type="datetimeFigureOut">
              <a:rPr lang="zh-CN" altLang="en-US" smtClean="0"/>
              <a:t>2025/3/4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F6E1-176E-4323-A9BF-F29B2D579B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870251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4E947-FCD3-4CCB-94D7-0DEA67CBB3B3}" type="datetimeFigureOut">
              <a:rPr lang="zh-CN" altLang="en-US" smtClean="0"/>
              <a:t>2025/3/4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F6E1-176E-4323-A9BF-F29B2D579B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4393817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4E947-FCD3-4CCB-94D7-0DEA67CBB3B3}" type="datetimeFigureOut">
              <a:rPr lang="zh-CN" altLang="en-US" smtClean="0"/>
              <a:t>2025/3/4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F6E1-176E-4323-A9BF-F29B2D579B4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453650" y="0"/>
            <a:ext cx="540060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行业</a:t>
            </a:r>
            <a:r>
              <a:rPr lang="en-US" altLang="zh-CN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PPT</a:t>
            </a:r>
            <a:r>
              <a:rPr lang="zh-CN" altLang="en-US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模板</a:t>
            </a:r>
            <a:r>
              <a:rPr lang="en-US" altLang="zh-CN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http://www.1ppt.com/hangye/</a:t>
            </a:r>
          </a:p>
        </p:txBody>
      </p:sp>
    </p:spTree>
    <p:extLst>
      <p:ext uri="{BB962C8B-B14F-4D97-AF65-F5344CB8AC3E}">
        <p14:creationId xmlns:p14="http://schemas.microsoft.com/office/powerpoint/2010/main" val="413306441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4E947-FCD3-4CCB-94D7-0DEA67CBB3B3}" type="datetimeFigureOut">
              <a:rPr lang="zh-CN" altLang="en-US" smtClean="0"/>
              <a:t>2025/3/4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F6E1-176E-4323-A9BF-F29B2D579B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4006573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4E947-FCD3-4CCB-94D7-0DEA67CBB3B3}" type="datetimeFigureOut">
              <a:rPr lang="zh-CN" altLang="en-US" smtClean="0"/>
              <a:t>2025/3/4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F6E1-176E-4323-A9BF-F29B2D579B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3922889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4E947-FCD3-4CCB-94D7-0DEA67CBB3B3}" type="datetimeFigureOut">
              <a:rPr lang="zh-CN" altLang="en-US" smtClean="0"/>
              <a:t>2025/3/4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F6E1-176E-4323-A9BF-F29B2D579B4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4E947-FCD3-4CCB-94D7-0DEA67CBB3B3}" type="datetimeFigureOut">
              <a:rPr lang="zh-CN" altLang="en-US" smtClean="0"/>
              <a:t>2025/3/4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F6E1-176E-4323-A9BF-F29B2D579B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1221321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2025/3/4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9133160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2025/3/4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4622331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47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4E947-FCD3-4CCB-94D7-0DEA67CBB3B3}" type="datetimeFigureOut">
              <a:rPr lang="zh-CN" altLang="en-US" smtClean="0"/>
              <a:t>2025/3/4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F6E1-176E-4323-A9BF-F29B2D579B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2714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4E947-FCD3-4CCB-94D7-0DEA67CBB3B3}" type="datetimeFigureOut">
              <a:rPr lang="zh-CN" altLang="en-US" smtClean="0"/>
              <a:t>2025/3/4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F6E1-176E-4323-A9BF-F29B2D579B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8065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4E947-FCD3-4CCB-94D7-0DEA67CBB3B3}" type="datetimeFigureOut">
              <a:rPr lang="zh-CN" altLang="en-US" smtClean="0"/>
              <a:t>2025/3/4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F6E1-176E-4323-A9BF-F29B2D579B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2941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2.xml"/><Relationship Id="rId2" Type="http://schemas.openxmlformats.org/officeDocument/2006/relationships/slideLayout" Target="../slideLayouts/slideLayout61.xml"/><Relationship Id="rId1" Type="http://schemas.openxmlformats.org/officeDocument/2006/relationships/slideLayout" Target="../slideLayouts/slideLayout60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4E947-FCD3-4CCB-94D7-0DEA67CBB3B3}" type="datetimeFigureOut">
              <a:rPr lang="zh-CN" altLang="en-US" smtClean="0"/>
              <a:t>2025/3/4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64F6E1-176E-4323-A9BF-F29B2D579B4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  <p:sldLayoutId id="2147483668" r:id="rId19"/>
    <p:sldLayoutId id="2147483669" r:id="rId20"/>
    <p:sldLayoutId id="2147483670" r:id="rId21"/>
    <p:sldLayoutId id="2147483671" r:id="rId22"/>
    <p:sldLayoutId id="2147483672" r:id="rId23"/>
    <p:sldLayoutId id="2147483673" r:id="rId24"/>
    <p:sldLayoutId id="2147483674" r:id="rId25"/>
    <p:sldLayoutId id="2147483675" r:id="rId26"/>
    <p:sldLayoutId id="2147483676" r:id="rId27"/>
    <p:sldLayoutId id="2147483677" r:id="rId28"/>
    <p:sldLayoutId id="2147483678" r:id="rId29"/>
    <p:sldLayoutId id="2147483679" r:id="rId30"/>
    <p:sldLayoutId id="2147483680" r:id="rId31"/>
    <p:sldLayoutId id="2147483681" r:id="rId32"/>
    <p:sldLayoutId id="2147483682" r:id="rId33"/>
    <p:sldLayoutId id="2147483683" r:id="rId34"/>
    <p:sldLayoutId id="2147483684" r:id="rId35"/>
    <p:sldLayoutId id="2147483685" r:id="rId36"/>
    <p:sldLayoutId id="2147483686" r:id="rId37"/>
    <p:sldLayoutId id="2147483687" r:id="rId38"/>
    <p:sldLayoutId id="2147483688" r:id="rId39"/>
    <p:sldLayoutId id="2147483689" r:id="rId40"/>
    <p:sldLayoutId id="2147483690" r:id="rId41"/>
    <p:sldLayoutId id="2147483691" r:id="rId42"/>
    <p:sldLayoutId id="2147483692" r:id="rId43"/>
    <p:sldLayoutId id="2147483693" r:id="rId44"/>
    <p:sldLayoutId id="2147483694" r:id="rId45"/>
    <p:sldLayoutId id="2147483695" r:id="rId46"/>
    <p:sldLayoutId id="2147483696" r:id="rId47"/>
    <p:sldLayoutId id="2147483697" r:id="rId48"/>
    <p:sldLayoutId id="2147483698" r:id="rId49"/>
    <p:sldLayoutId id="2147483699" r:id="rId50"/>
    <p:sldLayoutId id="2147483700" r:id="rId51"/>
    <p:sldLayoutId id="2147483701" r:id="rId52"/>
    <p:sldLayoutId id="2147483702" r:id="rId53"/>
    <p:sldLayoutId id="2147483703" r:id="rId54"/>
    <p:sldLayoutId id="2147483704" r:id="rId55"/>
    <p:sldLayoutId id="2147483705" r:id="rId56"/>
    <p:sldLayoutId id="2147483706" r:id="rId57"/>
    <p:sldLayoutId id="2147483707" r:id="rId58"/>
    <p:sldLayoutId id="2147483650" r:id="rId59"/>
  </p:sldLayoutIdLst>
  <p:hf sldNum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8178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>
            <a:off x="1186753" y="1776191"/>
            <a:ext cx="9818490" cy="2667052"/>
            <a:chOff x="627371" y="1352127"/>
            <a:chExt cx="7530813" cy="2667052"/>
          </a:xfrm>
        </p:grpSpPr>
        <p:grpSp>
          <p:nvGrpSpPr>
            <p:cNvPr id="9" name="组合 8"/>
            <p:cNvGrpSpPr/>
            <p:nvPr/>
          </p:nvGrpSpPr>
          <p:grpSpPr>
            <a:xfrm>
              <a:off x="2418932" y="3619069"/>
              <a:ext cx="4638092" cy="400110"/>
              <a:chOff x="6959024" y="4459494"/>
              <a:chExt cx="4638092" cy="400110"/>
            </a:xfrm>
          </p:grpSpPr>
          <p:sp>
            <p:nvSpPr>
              <p:cNvPr id="22" name="文本框 21"/>
              <p:cNvSpPr txBox="1"/>
              <p:nvPr/>
            </p:nvSpPr>
            <p:spPr>
              <a:xfrm>
                <a:off x="6959024" y="4459494"/>
                <a:ext cx="19738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/>
                    <a:ea typeface="微软雅黑"/>
                    <a:sym typeface="Arial"/>
                  </a:rPr>
                  <a:t>答辩人：曾旭阳</a:t>
                </a:r>
              </a:p>
            </p:txBody>
          </p:sp>
          <p:sp>
            <p:nvSpPr>
              <p:cNvPr id="20" name="文本框 19"/>
              <p:cNvSpPr txBox="1"/>
              <p:nvPr/>
            </p:nvSpPr>
            <p:spPr>
              <a:xfrm>
                <a:off x="9486020" y="4459494"/>
                <a:ext cx="211109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/>
                    <a:ea typeface="微软雅黑"/>
                    <a:sym typeface="Arial"/>
                  </a:rPr>
                  <a:t>指导老师：蔡淼</a:t>
                </a:r>
              </a:p>
            </p:txBody>
          </p:sp>
        </p:grpSp>
        <p:sp>
          <p:nvSpPr>
            <p:cNvPr id="11" name="文本框 10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  <p:cNvSpPr txBox="1">
              <a:spLocks noChangeArrowheads="1"/>
            </p:cNvSpPr>
            <p:nvPr/>
          </p:nvSpPr>
          <p:spPr bwMode="auto">
            <a:xfrm>
              <a:off x="627371" y="1352127"/>
              <a:ext cx="7530813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defTabSz="514350" fontAlgn="base">
                <a:spcBef>
                  <a:spcPct val="0"/>
                </a:spcBef>
                <a:spcAft>
                  <a:spcPct val="0"/>
                </a:spcAft>
                <a:tabLst>
                  <a:tab pos="2149475" algn="l"/>
                </a:tabLst>
              </a:pPr>
              <a:r>
                <a:rPr lang="en-US" altLang="zh-CN" sz="4800" b="1" dirty="0">
                  <a:latin typeface="Times New Roman" panose="02020603050405020304" pitchFamily="18" charset="0"/>
                  <a:ea typeface="微软雅黑"/>
                  <a:cs typeface="Times New Roman" panose="02020603050405020304" pitchFamily="18" charset="0"/>
                  <a:sym typeface="Arial"/>
                </a:rPr>
                <a:t>《</a:t>
              </a:r>
              <a:r>
                <a:rPr lang="zh-CN" altLang="en-US" sz="4800" b="1" dirty="0">
                  <a:latin typeface="Times New Roman" panose="02020603050405020304" pitchFamily="18" charset="0"/>
                  <a:ea typeface="微软雅黑"/>
                  <a:cs typeface="Times New Roman" panose="02020603050405020304" pitchFamily="18" charset="0"/>
                  <a:sym typeface="Arial"/>
                </a:rPr>
                <a:t>大模型</a:t>
              </a:r>
              <a:r>
                <a:rPr lang="en-US" altLang="zh-CN" sz="4800" b="1" dirty="0" err="1">
                  <a:latin typeface="Times New Roman" panose="02020603050405020304" pitchFamily="18" charset="0"/>
                  <a:ea typeface="微软雅黑"/>
                  <a:cs typeface="Times New Roman" panose="02020603050405020304" pitchFamily="18" charset="0"/>
                  <a:sym typeface="Arial"/>
                </a:rPr>
                <a:t>KVCache</a:t>
              </a:r>
              <a:r>
                <a:rPr lang="zh-CN" altLang="en-US" sz="4800" b="1" dirty="0">
                  <a:latin typeface="Times New Roman" panose="02020603050405020304" pitchFamily="18" charset="0"/>
                  <a:ea typeface="微软雅黑"/>
                  <a:cs typeface="Times New Roman" panose="02020603050405020304" pitchFamily="18" charset="0"/>
                  <a:sym typeface="Arial"/>
                </a:rPr>
                <a:t>优化方法研究</a:t>
              </a:r>
              <a:r>
                <a:rPr lang="en-US" altLang="zh-CN" sz="4800" b="1" dirty="0">
                  <a:latin typeface="Times New Roman" panose="02020603050405020304" pitchFamily="18" charset="0"/>
                  <a:ea typeface="微软雅黑"/>
                  <a:cs typeface="Times New Roman" panose="02020603050405020304" pitchFamily="18" charset="0"/>
                  <a:sym typeface="Arial"/>
                </a:rPr>
                <a:t>》</a:t>
              </a:r>
              <a:endParaRPr lang="zh-CN" altLang="en-US" sz="4800" b="1" dirty="0">
                <a:latin typeface="Times New Roman" panose="02020603050405020304" pitchFamily="18" charset="0"/>
                <a:ea typeface="微软雅黑"/>
                <a:cs typeface="Times New Roman" panose="02020603050405020304" pitchFamily="18" charset="0"/>
                <a:sym typeface="Arial"/>
              </a:endParaRPr>
            </a:p>
          </p:txBody>
        </p:sp>
      </p:grpSp>
      <p:sp>
        <p:nvSpPr>
          <p:cNvPr id="36" name="任意多边形: 形状 35"/>
          <p:cNvSpPr/>
          <p:nvPr/>
        </p:nvSpPr>
        <p:spPr>
          <a:xfrm rot="1981746">
            <a:off x="-340583" y="-414457"/>
            <a:ext cx="1840909" cy="2289432"/>
          </a:xfrm>
          <a:custGeom>
            <a:avLst/>
            <a:gdLst>
              <a:gd name="connsiteX0" fmla="*/ 0 w 1840909"/>
              <a:gd name="connsiteY0" fmla="*/ 853934 h 2289432"/>
              <a:gd name="connsiteX1" fmla="*/ 1313483 w 1840909"/>
              <a:gd name="connsiteY1" fmla="*/ 0 h 2289432"/>
              <a:gd name="connsiteX2" fmla="*/ 1362870 w 1840909"/>
              <a:gd name="connsiteY2" fmla="*/ 35127 h 2289432"/>
              <a:gd name="connsiteX3" fmla="*/ 1840909 w 1840909"/>
              <a:gd name="connsiteY3" fmla="*/ 1030031 h 2289432"/>
              <a:gd name="connsiteX4" fmla="*/ 986751 w 1840909"/>
              <a:gd name="connsiteY4" fmla="*/ 2267219 h 2289432"/>
              <a:gd name="connsiteX5" fmla="*/ 933261 w 1840909"/>
              <a:gd name="connsiteY5" fmla="*/ 2289432 h 2289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0909" h="2289432">
                <a:moveTo>
                  <a:pt x="0" y="853934"/>
                </a:moveTo>
                <a:lnTo>
                  <a:pt x="1313483" y="0"/>
                </a:lnTo>
                <a:lnTo>
                  <a:pt x="1362870" y="35127"/>
                </a:lnTo>
                <a:cubicBezTo>
                  <a:pt x="1658227" y="289745"/>
                  <a:pt x="1840909" y="641497"/>
                  <a:pt x="1840909" y="1030031"/>
                </a:cubicBezTo>
                <a:cubicBezTo>
                  <a:pt x="1840909" y="1564265"/>
                  <a:pt x="1495526" y="2028958"/>
                  <a:pt x="986751" y="2267219"/>
                </a:cubicBezTo>
                <a:lnTo>
                  <a:pt x="933261" y="2289432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accent1">
                  <a:lumMod val="60000"/>
                  <a:lumOff val="40000"/>
                </a:schemeClr>
              </a:solidFill>
              <a:latin typeface="Arial"/>
              <a:ea typeface="微软雅黑"/>
              <a:cs typeface="+mn-ea"/>
              <a:sym typeface="Arial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68C2F2C-813B-45B3-E7CD-D0E42388645D}"/>
              </a:ext>
            </a:extLst>
          </p:cNvPr>
          <p:cNvSpPr txBox="1"/>
          <p:nvPr/>
        </p:nvSpPr>
        <p:spPr>
          <a:xfrm>
            <a:off x="5119011" y="4764871"/>
            <a:ext cx="2111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微软雅黑"/>
                <a:sym typeface="Arial"/>
              </a:rPr>
              <a:t>日期：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微软雅黑"/>
                <a:sym typeface="Arial"/>
              </a:rPr>
              <a:t>2025.3.5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微软雅黑"/>
              <a:sym typeface="Arial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B16C99F-D27F-E207-15D4-0BA2952012E7}"/>
              </a:ext>
            </a:extLst>
          </p:cNvPr>
          <p:cNvSpPr txBox="1"/>
          <p:nvPr/>
        </p:nvSpPr>
        <p:spPr>
          <a:xfrm>
            <a:off x="3945651" y="3105834"/>
            <a:ext cx="43006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毕业论文开题答辩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17E273-1E7E-D1D0-C3F8-B5934E0BFD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C0927AD5-B646-A573-5E6B-415028F30BC3}"/>
              </a:ext>
            </a:extLst>
          </p:cNvPr>
          <p:cNvGrpSpPr/>
          <p:nvPr/>
        </p:nvGrpSpPr>
        <p:grpSpPr>
          <a:xfrm>
            <a:off x="219635" y="186210"/>
            <a:ext cx="3528399" cy="396324"/>
            <a:chOff x="448096" y="362977"/>
            <a:chExt cx="2967768" cy="396324"/>
          </a:xfrm>
        </p:grpSpPr>
        <p:sp>
          <p:nvSpPr>
            <p:cNvPr id="9" name="任意多边形: 形状 47">
              <a:extLst>
                <a:ext uri="{FF2B5EF4-FFF2-40B4-BE49-F238E27FC236}">
                  <a16:creationId xmlns:a16="http://schemas.microsoft.com/office/drawing/2014/main" id="{C791305E-4767-2FC9-5CBC-1AB143054A18}"/>
                </a:ext>
              </a:extLst>
            </p:cNvPr>
            <p:cNvSpPr/>
            <p:nvPr/>
          </p:nvSpPr>
          <p:spPr>
            <a:xfrm rot="19598233" flipH="1">
              <a:off x="448096" y="362977"/>
              <a:ext cx="393918" cy="396324"/>
            </a:xfrm>
            <a:custGeom>
              <a:avLst/>
              <a:gdLst>
                <a:gd name="connsiteX0" fmla="*/ 447971 w 1442460"/>
                <a:gd name="connsiteY0" fmla="*/ 1397101 h 1451272"/>
                <a:gd name="connsiteX1" fmla="*/ 994490 w 1442460"/>
                <a:gd name="connsiteY1" fmla="*/ 1397101 h 1451272"/>
                <a:gd name="connsiteX2" fmla="*/ 867471 w 1442460"/>
                <a:gd name="connsiteY2" fmla="*/ 1436530 h 1451272"/>
                <a:gd name="connsiteX3" fmla="*/ 721230 w 1442460"/>
                <a:gd name="connsiteY3" fmla="*/ 1451272 h 1451272"/>
                <a:gd name="connsiteX4" fmla="*/ 574989 w 1442460"/>
                <a:gd name="connsiteY4" fmla="*/ 1436530 h 1451272"/>
                <a:gd name="connsiteX5" fmla="*/ 209854 w 1442460"/>
                <a:gd name="connsiteY5" fmla="*/ 1240162 h 1451272"/>
                <a:gd name="connsiteX6" fmla="*/ 1232607 w 1442460"/>
                <a:gd name="connsiteY6" fmla="*/ 1240162 h 1451272"/>
                <a:gd name="connsiteX7" fmla="*/ 1166640 w 1442460"/>
                <a:gd name="connsiteY7" fmla="*/ 1294590 h 1451272"/>
                <a:gd name="connsiteX8" fmla="*/ 275821 w 1442460"/>
                <a:gd name="connsiteY8" fmla="*/ 1294590 h 1451272"/>
                <a:gd name="connsiteX9" fmla="*/ 93401 w 1442460"/>
                <a:gd name="connsiteY9" fmla="*/ 1083223 h 1451272"/>
                <a:gd name="connsiteX10" fmla="*/ 1349059 w 1442460"/>
                <a:gd name="connsiteY10" fmla="*/ 1083223 h 1451272"/>
                <a:gd name="connsiteX11" fmla="*/ 1322939 w 1442460"/>
                <a:gd name="connsiteY11" fmla="*/ 1131346 h 1451272"/>
                <a:gd name="connsiteX12" fmla="*/ 1317737 w 1442460"/>
                <a:gd name="connsiteY12" fmla="*/ 1137651 h 1451272"/>
                <a:gd name="connsiteX13" fmla="*/ 124723 w 1442460"/>
                <a:gd name="connsiteY13" fmla="*/ 1137651 h 1451272"/>
                <a:gd name="connsiteX14" fmla="*/ 119521 w 1442460"/>
                <a:gd name="connsiteY14" fmla="*/ 1131346 h 1451272"/>
                <a:gd name="connsiteX15" fmla="*/ 27225 w 1442460"/>
                <a:gd name="connsiteY15" fmla="*/ 926284 h 1451272"/>
                <a:gd name="connsiteX16" fmla="*/ 1415235 w 1442460"/>
                <a:gd name="connsiteY16" fmla="*/ 926284 h 1451272"/>
                <a:gd name="connsiteX17" fmla="*/ 1398340 w 1442460"/>
                <a:gd name="connsiteY17" fmla="*/ 980712 h 1451272"/>
                <a:gd name="connsiteX18" fmla="*/ 44121 w 1442460"/>
                <a:gd name="connsiteY18" fmla="*/ 980712 h 1451272"/>
                <a:gd name="connsiteX19" fmla="*/ 0 w 1442460"/>
                <a:gd name="connsiteY19" fmla="*/ 769345 h 1451272"/>
                <a:gd name="connsiteX20" fmla="*/ 1442460 w 1442460"/>
                <a:gd name="connsiteY20" fmla="*/ 769345 h 1451272"/>
                <a:gd name="connsiteX21" fmla="*/ 1436973 w 1442460"/>
                <a:gd name="connsiteY21" fmla="*/ 823773 h 1451272"/>
                <a:gd name="connsiteX22" fmla="*/ 5487 w 1442460"/>
                <a:gd name="connsiteY22" fmla="*/ 823773 h 1451272"/>
                <a:gd name="connsiteX23" fmla="*/ 7009 w 1442460"/>
                <a:gd name="connsiteY23" fmla="*/ 612406 h 1451272"/>
                <a:gd name="connsiteX24" fmla="*/ 1435452 w 1442460"/>
                <a:gd name="connsiteY24" fmla="*/ 612406 h 1451272"/>
                <a:gd name="connsiteX25" fmla="*/ 1440939 w 1442460"/>
                <a:gd name="connsiteY25" fmla="*/ 666834 h 1451272"/>
                <a:gd name="connsiteX26" fmla="*/ 1522 w 1442460"/>
                <a:gd name="connsiteY26" fmla="*/ 666834 h 1451272"/>
                <a:gd name="connsiteX27" fmla="*/ 48806 w 1442460"/>
                <a:gd name="connsiteY27" fmla="*/ 455467 h 1451272"/>
                <a:gd name="connsiteX28" fmla="*/ 1393655 w 1442460"/>
                <a:gd name="connsiteY28" fmla="*/ 455467 h 1451272"/>
                <a:gd name="connsiteX29" fmla="*/ 1410550 w 1442460"/>
                <a:gd name="connsiteY29" fmla="*/ 509895 h 1451272"/>
                <a:gd name="connsiteX30" fmla="*/ 31911 w 1442460"/>
                <a:gd name="connsiteY30" fmla="*/ 509895 h 1451272"/>
                <a:gd name="connsiteX31" fmla="*/ 137176 w 1442460"/>
                <a:gd name="connsiteY31" fmla="*/ 298528 h 1451272"/>
                <a:gd name="connsiteX32" fmla="*/ 1305284 w 1442460"/>
                <a:gd name="connsiteY32" fmla="*/ 298528 h 1451272"/>
                <a:gd name="connsiteX33" fmla="*/ 1322939 w 1442460"/>
                <a:gd name="connsiteY33" fmla="*/ 319926 h 1451272"/>
                <a:gd name="connsiteX34" fmla="*/ 1340867 w 1442460"/>
                <a:gd name="connsiteY34" fmla="*/ 352956 h 1451272"/>
                <a:gd name="connsiteX35" fmla="*/ 101593 w 1442460"/>
                <a:gd name="connsiteY35" fmla="*/ 352956 h 1451272"/>
                <a:gd name="connsiteX36" fmla="*/ 119521 w 1442460"/>
                <a:gd name="connsiteY36" fmla="*/ 319926 h 1451272"/>
                <a:gd name="connsiteX37" fmla="*/ 294114 w 1442460"/>
                <a:gd name="connsiteY37" fmla="*/ 141589 h 1451272"/>
                <a:gd name="connsiteX38" fmla="*/ 1148347 w 1442460"/>
                <a:gd name="connsiteY38" fmla="*/ 141589 h 1451272"/>
                <a:gd name="connsiteX39" fmla="*/ 1214314 w 1442460"/>
                <a:gd name="connsiteY39" fmla="*/ 196017 h 1451272"/>
                <a:gd name="connsiteX40" fmla="*/ 228147 w 1442460"/>
                <a:gd name="connsiteY40" fmla="*/ 196017 h 1451272"/>
                <a:gd name="connsiteX41" fmla="*/ 721230 w 1442460"/>
                <a:gd name="connsiteY41" fmla="*/ 0 h 1451272"/>
                <a:gd name="connsiteX42" fmla="*/ 867471 w 1442460"/>
                <a:gd name="connsiteY42" fmla="*/ 14742 h 1451272"/>
                <a:gd name="connsiteX43" fmla="*/ 945868 w 1442460"/>
                <a:gd name="connsiteY43" fmla="*/ 39078 h 1451272"/>
                <a:gd name="connsiteX44" fmla="*/ 496593 w 1442460"/>
                <a:gd name="connsiteY44" fmla="*/ 39078 h 1451272"/>
                <a:gd name="connsiteX45" fmla="*/ 574989 w 1442460"/>
                <a:gd name="connsiteY45" fmla="*/ 14742 h 1451272"/>
                <a:gd name="connsiteX46" fmla="*/ 721230 w 1442460"/>
                <a:gd name="connsiteY46" fmla="*/ 0 h 1451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1442460" h="1451272">
                  <a:moveTo>
                    <a:pt x="447971" y="1397101"/>
                  </a:moveTo>
                  <a:lnTo>
                    <a:pt x="994490" y="1397101"/>
                  </a:lnTo>
                  <a:lnTo>
                    <a:pt x="867471" y="1436530"/>
                  </a:lnTo>
                  <a:cubicBezTo>
                    <a:pt x="820234" y="1446196"/>
                    <a:pt x="771325" y="1451272"/>
                    <a:pt x="721230" y="1451272"/>
                  </a:cubicBezTo>
                  <a:cubicBezTo>
                    <a:pt x="671136" y="1451272"/>
                    <a:pt x="622226" y="1446196"/>
                    <a:pt x="574989" y="1436530"/>
                  </a:cubicBezTo>
                  <a:close/>
                  <a:moveTo>
                    <a:pt x="209854" y="1240162"/>
                  </a:moveTo>
                  <a:lnTo>
                    <a:pt x="1232607" y="1240162"/>
                  </a:lnTo>
                  <a:lnTo>
                    <a:pt x="1166640" y="1294590"/>
                  </a:lnTo>
                  <a:lnTo>
                    <a:pt x="275821" y="1294590"/>
                  </a:lnTo>
                  <a:close/>
                  <a:moveTo>
                    <a:pt x="93401" y="1083223"/>
                  </a:moveTo>
                  <a:lnTo>
                    <a:pt x="1349059" y="1083223"/>
                  </a:lnTo>
                  <a:lnTo>
                    <a:pt x="1322939" y="1131346"/>
                  </a:lnTo>
                  <a:lnTo>
                    <a:pt x="1317737" y="1137651"/>
                  </a:lnTo>
                  <a:lnTo>
                    <a:pt x="124723" y="1137651"/>
                  </a:lnTo>
                  <a:lnTo>
                    <a:pt x="119521" y="1131346"/>
                  </a:lnTo>
                  <a:close/>
                  <a:moveTo>
                    <a:pt x="27225" y="926284"/>
                  </a:moveTo>
                  <a:lnTo>
                    <a:pt x="1415235" y="926284"/>
                  </a:lnTo>
                  <a:lnTo>
                    <a:pt x="1398340" y="980712"/>
                  </a:lnTo>
                  <a:lnTo>
                    <a:pt x="44121" y="980712"/>
                  </a:lnTo>
                  <a:close/>
                  <a:moveTo>
                    <a:pt x="0" y="769345"/>
                  </a:moveTo>
                  <a:lnTo>
                    <a:pt x="1442460" y="769345"/>
                  </a:lnTo>
                  <a:lnTo>
                    <a:pt x="1436973" y="823773"/>
                  </a:lnTo>
                  <a:lnTo>
                    <a:pt x="5487" y="823773"/>
                  </a:lnTo>
                  <a:close/>
                  <a:moveTo>
                    <a:pt x="7009" y="612406"/>
                  </a:moveTo>
                  <a:lnTo>
                    <a:pt x="1435452" y="612406"/>
                  </a:lnTo>
                  <a:lnTo>
                    <a:pt x="1440939" y="666834"/>
                  </a:lnTo>
                  <a:lnTo>
                    <a:pt x="1522" y="666834"/>
                  </a:lnTo>
                  <a:close/>
                  <a:moveTo>
                    <a:pt x="48806" y="455467"/>
                  </a:moveTo>
                  <a:lnTo>
                    <a:pt x="1393655" y="455467"/>
                  </a:lnTo>
                  <a:lnTo>
                    <a:pt x="1410550" y="509895"/>
                  </a:lnTo>
                  <a:lnTo>
                    <a:pt x="31911" y="509895"/>
                  </a:lnTo>
                  <a:close/>
                  <a:moveTo>
                    <a:pt x="137176" y="298528"/>
                  </a:moveTo>
                  <a:lnTo>
                    <a:pt x="1305284" y="298528"/>
                  </a:lnTo>
                  <a:lnTo>
                    <a:pt x="1322939" y="319926"/>
                  </a:lnTo>
                  <a:lnTo>
                    <a:pt x="1340867" y="352956"/>
                  </a:lnTo>
                  <a:lnTo>
                    <a:pt x="101593" y="352956"/>
                  </a:lnTo>
                  <a:lnTo>
                    <a:pt x="119521" y="319926"/>
                  </a:lnTo>
                  <a:close/>
                  <a:moveTo>
                    <a:pt x="294114" y="141589"/>
                  </a:moveTo>
                  <a:lnTo>
                    <a:pt x="1148347" y="141589"/>
                  </a:lnTo>
                  <a:lnTo>
                    <a:pt x="1214314" y="196017"/>
                  </a:lnTo>
                  <a:lnTo>
                    <a:pt x="228147" y="196017"/>
                  </a:lnTo>
                  <a:close/>
                  <a:moveTo>
                    <a:pt x="721230" y="0"/>
                  </a:moveTo>
                  <a:cubicBezTo>
                    <a:pt x="771325" y="0"/>
                    <a:pt x="820234" y="5076"/>
                    <a:pt x="867471" y="14742"/>
                  </a:cubicBezTo>
                  <a:lnTo>
                    <a:pt x="945868" y="39078"/>
                  </a:lnTo>
                  <a:lnTo>
                    <a:pt x="496593" y="39078"/>
                  </a:lnTo>
                  <a:lnTo>
                    <a:pt x="574989" y="14742"/>
                  </a:lnTo>
                  <a:cubicBezTo>
                    <a:pt x="622226" y="5076"/>
                    <a:pt x="671136" y="0"/>
                    <a:pt x="721230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10" name="文本">
              <a:extLst>
                <a:ext uri="{FF2B5EF4-FFF2-40B4-BE49-F238E27FC236}">
                  <a16:creationId xmlns:a16="http://schemas.microsoft.com/office/drawing/2014/main" id="{EFA5B38E-0002-CA54-F214-24636D1BEA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9005" y="376473"/>
              <a:ext cx="2396859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defTabSz="1219200">
                <a:spcBef>
                  <a:spcPct val="0"/>
                </a:spcBef>
              </a:pPr>
              <a:r>
                <a:rPr lang="zh-CN" altLang="en-US" sz="2400" b="1" kern="0" dirty="0">
                  <a:solidFill>
                    <a:srgbClr val="595959"/>
                  </a:solidFill>
                  <a:latin typeface="Arial"/>
                  <a:ea typeface="微软雅黑"/>
                  <a:sym typeface="Arial"/>
                </a:rPr>
                <a:t>实验设计</a:t>
              </a:r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50CA5BC9-6ECA-52EA-6A70-1B068AE61FEE}"/>
              </a:ext>
            </a:extLst>
          </p:cNvPr>
          <p:cNvSpPr txBox="1"/>
          <p:nvPr/>
        </p:nvSpPr>
        <p:spPr>
          <a:xfrm>
            <a:off x="1432560" y="1228397"/>
            <a:ext cx="977392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数据集与任务</a:t>
            </a:r>
            <a:endParaRPr lang="zh-CN" altLang="en-US" sz="2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长文本生成：使用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PG19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（书籍摘要）、</a:t>
            </a:r>
            <a:r>
              <a:rPr lang="en-US" altLang="zh-CN" sz="28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GovReport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（政府报告）；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对话任务：使用</a:t>
            </a:r>
            <a:r>
              <a:rPr lang="en-US" altLang="zh-CN" sz="28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ShareGPT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（多轮对话数据集）。</a:t>
            </a:r>
          </a:p>
          <a:p>
            <a:endParaRPr lang="en-US" altLang="zh-CN" sz="2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2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zh-CN" altLang="en-US" sz="2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Baseline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模型</a:t>
            </a:r>
            <a:endParaRPr lang="zh-CN" altLang="en-US" sz="2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原生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Transformer(Hugging Face)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；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对比方法：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H2O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8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vLLM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FlashAttention-2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2423522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2" y="4505129"/>
            <a:ext cx="12203059" cy="2350371"/>
            <a:chOff x="2" y="3577031"/>
            <a:chExt cx="12203059" cy="3278469"/>
          </a:xfrm>
          <a:solidFill>
            <a:srgbClr val="EBEBEB"/>
          </a:solidFill>
        </p:grpSpPr>
        <p:sp>
          <p:nvSpPr>
            <p:cNvPr id="5" name="任意多边形: 形状 32"/>
            <p:cNvSpPr/>
            <p:nvPr/>
          </p:nvSpPr>
          <p:spPr bwMode="auto">
            <a:xfrm>
              <a:off x="2" y="4091604"/>
              <a:ext cx="4392654" cy="2763895"/>
            </a:xfrm>
            <a:custGeom>
              <a:avLst/>
              <a:gdLst>
                <a:gd name="connsiteX0" fmla="*/ 734800 w 2671913"/>
                <a:gd name="connsiteY0" fmla="*/ 173 h 1732232"/>
                <a:gd name="connsiteX1" fmla="*/ 1905760 w 2671913"/>
                <a:gd name="connsiteY1" fmla="*/ 927976 h 1732232"/>
                <a:gd name="connsiteX2" fmla="*/ 2658162 w 2671913"/>
                <a:gd name="connsiteY2" fmla="*/ 1723008 h 1732232"/>
                <a:gd name="connsiteX3" fmla="*/ 2671913 w 2671913"/>
                <a:gd name="connsiteY3" fmla="*/ 1732232 h 1732232"/>
                <a:gd name="connsiteX4" fmla="*/ 0 w 2671913"/>
                <a:gd name="connsiteY4" fmla="*/ 1732232 h 1732232"/>
                <a:gd name="connsiteX5" fmla="*/ 0 w 2671913"/>
                <a:gd name="connsiteY5" fmla="*/ 264113 h 1732232"/>
                <a:gd name="connsiteX6" fmla="*/ 26610 w 2671913"/>
                <a:gd name="connsiteY6" fmla="*/ 241096 h 1732232"/>
                <a:gd name="connsiteX7" fmla="*/ 577515 w 2671913"/>
                <a:gd name="connsiteY7" fmla="*/ 10911 h 1732232"/>
                <a:gd name="connsiteX8" fmla="*/ 631334 w 2671913"/>
                <a:gd name="connsiteY8" fmla="*/ 8764 h 1732232"/>
                <a:gd name="connsiteX9" fmla="*/ 734800 w 2671913"/>
                <a:gd name="connsiteY9" fmla="*/ 173 h 1732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671913" h="1732232">
                  <a:moveTo>
                    <a:pt x="734800" y="173"/>
                  </a:moveTo>
                  <a:cubicBezTo>
                    <a:pt x="933795" y="5005"/>
                    <a:pt x="1395559" y="116148"/>
                    <a:pt x="1905760" y="927976"/>
                  </a:cubicBezTo>
                  <a:cubicBezTo>
                    <a:pt x="1905760" y="927976"/>
                    <a:pt x="2373848" y="1513356"/>
                    <a:pt x="2658162" y="1723008"/>
                  </a:cubicBezTo>
                  <a:lnTo>
                    <a:pt x="2671913" y="1732232"/>
                  </a:lnTo>
                  <a:lnTo>
                    <a:pt x="0" y="1732232"/>
                  </a:lnTo>
                  <a:lnTo>
                    <a:pt x="0" y="264113"/>
                  </a:lnTo>
                  <a:lnTo>
                    <a:pt x="26610" y="241096"/>
                  </a:lnTo>
                  <a:cubicBezTo>
                    <a:pt x="136034" y="152692"/>
                    <a:pt x="328604" y="31046"/>
                    <a:pt x="577515" y="10911"/>
                  </a:cubicBezTo>
                  <a:cubicBezTo>
                    <a:pt x="596890" y="10911"/>
                    <a:pt x="614112" y="8764"/>
                    <a:pt x="631334" y="8764"/>
                  </a:cubicBezTo>
                  <a:cubicBezTo>
                    <a:pt x="631334" y="8764"/>
                    <a:pt x="668469" y="-1438"/>
                    <a:pt x="734800" y="173"/>
                  </a:cubicBez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6" name="任意多边形: 形状 35"/>
            <p:cNvSpPr/>
            <p:nvPr/>
          </p:nvSpPr>
          <p:spPr bwMode="auto">
            <a:xfrm>
              <a:off x="7051580" y="3577031"/>
              <a:ext cx="5151481" cy="3278469"/>
            </a:xfrm>
            <a:custGeom>
              <a:avLst/>
              <a:gdLst>
                <a:gd name="connsiteX0" fmla="*/ 5151481 w 5151481"/>
                <a:gd name="connsiteY0" fmla="*/ 0 h 3443866"/>
                <a:gd name="connsiteX1" fmla="*/ 5151481 w 5151481"/>
                <a:gd name="connsiteY1" fmla="*/ 3443866 h 3443866"/>
                <a:gd name="connsiteX2" fmla="*/ 0 w 5151481"/>
                <a:gd name="connsiteY2" fmla="*/ 3443866 h 3443866"/>
                <a:gd name="connsiteX3" fmla="*/ 68505 w 5151481"/>
                <a:gd name="connsiteY3" fmla="*/ 3409693 h 3443866"/>
                <a:gd name="connsiteX4" fmla="*/ 1134718 w 5151481"/>
                <a:gd name="connsiteY4" fmla="*/ 2657350 h 3443866"/>
                <a:gd name="connsiteX5" fmla="*/ 3724809 w 5151481"/>
                <a:gd name="connsiteY5" fmla="*/ 569349 h 3443866"/>
                <a:gd name="connsiteX6" fmla="*/ 5070913 w 5151481"/>
                <a:gd name="connsiteY6" fmla="*/ 13881 h 3443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51481" h="3443866">
                  <a:moveTo>
                    <a:pt x="5151481" y="0"/>
                  </a:moveTo>
                  <a:lnTo>
                    <a:pt x="5151481" y="3443866"/>
                  </a:lnTo>
                  <a:lnTo>
                    <a:pt x="0" y="3443866"/>
                  </a:lnTo>
                  <a:lnTo>
                    <a:pt x="68505" y="3409693"/>
                  </a:lnTo>
                  <a:cubicBezTo>
                    <a:pt x="336371" y="3270474"/>
                    <a:pt x="763188" y="3017350"/>
                    <a:pt x="1134718" y="2657350"/>
                  </a:cubicBezTo>
                  <a:cubicBezTo>
                    <a:pt x="1134718" y="2657350"/>
                    <a:pt x="2564221" y="1073350"/>
                    <a:pt x="3724809" y="569349"/>
                  </a:cubicBezTo>
                  <a:cubicBezTo>
                    <a:pt x="4450176" y="254350"/>
                    <a:pt x="4766420" y="85600"/>
                    <a:pt x="5070913" y="13881"/>
                  </a:cubicBez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sym typeface="Arial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851338" y="780394"/>
            <a:ext cx="10489324" cy="5297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sx="102000" sy="102000" algn="ctr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/>
              <a:ea typeface="微软雅黑"/>
              <a:sym typeface="Arial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1752326" y="1860733"/>
            <a:ext cx="9145025" cy="2997148"/>
            <a:chOff x="1833606" y="1860733"/>
            <a:chExt cx="9145025" cy="2997148"/>
          </a:xfrm>
        </p:grpSpPr>
        <p:grpSp>
          <p:nvGrpSpPr>
            <p:cNvPr id="8" name="组合 7"/>
            <p:cNvGrpSpPr/>
            <p:nvPr/>
          </p:nvGrpSpPr>
          <p:grpSpPr>
            <a:xfrm>
              <a:off x="5030798" y="1860733"/>
              <a:ext cx="5947833" cy="2997148"/>
              <a:chOff x="5038210" y="2105561"/>
              <a:chExt cx="5947833" cy="2997148"/>
            </a:xfrm>
          </p:grpSpPr>
          <p:sp>
            <p:nvSpPr>
              <p:cNvPr id="9" name="文本框 8"/>
              <p:cNvSpPr txBox="1"/>
              <p:nvPr/>
            </p:nvSpPr>
            <p:spPr>
              <a:xfrm>
                <a:off x="5058530" y="2105561"/>
                <a:ext cx="2730321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defRPr/>
                </a:pPr>
                <a:r>
                  <a:rPr lang="en-US" altLang="zh-CN" sz="3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/>
                    <a:ea typeface="微软雅黑"/>
                    <a:sym typeface="Arial"/>
                  </a:rPr>
                  <a:t>PART</a:t>
                </a:r>
                <a:r>
                  <a:rPr lang="en-US" altLang="zh-CN" sz="320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Arial"/>
                    <a:ea typeface="微软雅黑"/>
                    <a:sym typeface="Arial"/>
                  </a:rPr>
                  <a:t>  </a:t>
                </a:r>
                <a:r>
                  <a:rPr lang="en-US" altLang="zh-CN" sz="8000" dirty="0">
                    <a:solidFill>
                      <a:srgbClr val="595959"/>
                    </a:solidFill>
                    <a:latin typeface="Arial"/>
                    <a:ea typeface="微软雅黑"/>
                    <a:sym typeface="Arial"/>
                  </a:rPr>
                  <a:t>04</a:t>
                </a:r>
                <a:endParaRPr lang="en-US" altLang="zh-CN" sz="4800" dirty="0">
                  <a:solidFill>
                    <a:srgbClr val="595959"/>
                  </a:solidFill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5038210" y="3348383"/>
                <a:ext cx="5947833" cy="17543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5400" b="1" dirty="0">
                    <a:solidFill>
                      <a:srgbClr val="595959"/>
                    </a:solidFill>
                    <a:latin typeface="Arial"/>
                    <a:ea typeface="微软雅黑"/>
                    <a:cs typeface="+mn-ea"/>
                    <a:sym typeface="Arial"/>
                  </a:rPr>
                  <a:t>研究计划</a:t>
                </a:r>
                <a:r>
                  <a:rPr lang="en-US" altLang="zh-CN" sz="5400" b="1" dirty="0">
                    <a:solidFill>
                      <a:srgbClr val="595959"/>
                    </a:solidFill>
                    <a:latin typeface="Arial"/>
                    <a:ea typeface="微软雅黑"/>
                    <a:cs typeface="+mn-ea"/>
                    <a:sym typeface="Arial"/>
                  </a:rPr>
                  <a:t>&amp;</a:t>
                </a:r>
              </a:p>
              <a:p>
                <a:r>
                  <a:rPr lang="zh-CN" altLang="en-US" sz="5400" b="1" dirty="0">
                    <a:solidFill>
                      <a:srgbClr val="595959"/>
                    </a:solidFill>
                    <a:latin typeface="Arial"/>
                    <a:ea typeface="微软雅黑"/>
                    <a:cs typeface="+mn-ea"/>
                    <a:sym typeface="Arial"/>
                  </a:rPr>
                  <a:t>预期研究成功</a:t>
                </a:r>
              </a:p>
            </p:txBody>
          </p:sp>
        </p:grpSp>
        <p:sp>
          <p:nvSpPr>
            <p:cNvPr id="13" name="文本"/>
            <p:cNvSpPr/>
            <p:nvPr/>
          </p:nvSpPr>
          <p:spPr>
            <a:xfrm>
              <a:off x="1833606" y="2137514"/>
              <a:ext cx="2435682" cy="2274898"/>
            </a:xfrm>
            <a:custGeom>
              <a:avLst/>
              <a:gdLst>
                <a:gd name="connsiteX0" fmla="*/ 51971 w 606580"/>
                <a:gd name="connsiteY0" fmla="*/ 327494 h 545047"/>
                <a:gd name="connsiteX1" fmla="*/ 79174 w 606580"/>
                <a:gd name="connsiteY1" fmla="*/ 349922 h 545047"/>
                <a:gd name="connsiteX2" fmla="*/ 79174 w 606580"/>
                <a:gd name="connsiteY2" fmla="*/ 418134 h 545047"/>
                <a:gd name="connsiteX3" fmla="*/ 51971 w 606580"/>
                <a:gd name="connsiteY3" fmla="*/ 440469 h 545047"/>
                <a:gd name="connsiteX4" fmla="*/ 24861 w 606580"/>
                <a:gd name="connsiteY4" fmla="*/ 418134 h 545047"/>
                <a:gd name="connsiteX5" fmla="*/ 24768 w 606580"/>
                <a:gd name="connsiteY5" fmla="*/ 418134 h 545047"/>
                <a:gd name="connsiteX6" fmla="*/ 24861 w 606580"/>
                <a:gd name="connsiteY6" fmla="*/ 349922 h 545047"/>
                <a:gd name="connsiteX7" fmla="*/ 51971 w 606580"/>
                <a:gd name="connsiteY7" fmla="*/ 327494 h 545047"/>
                <a:gd name="connsiteX8" fmla="*/ 116221 w 606580"/>
                <a:gd name="connsiteY8" fmla="*/ 293975 h 545047"/>
                <a:gd name="connsiteX9" fmla="*/ 286240 w 606580"/>
                <a:gd name="connsiteY9" fmla="*/ 394385 h 545047"/>
                <a:gd name="connsiteX10" fmla="*/ 286704 w 606580"/>
                <a:gd name="connsiteY10" fmla="*/ 394663 h 545047"/>
                <a:gd name="connsiteX11" fmla="*/ 287261 w 606580"/>
                <a:gd name="connsiteY11" fmla="*/ 394942 h 545047"/>
                <a:gd name="connsiteX12" fmla="*/ 303325 w 606580"/>
                <a:gd name="connsiteY12" fmla="*/ 398928 h 545047"/>
                <a:gd name="connsiteX13" fmla="*/ 319389 w 606580"/>
                <a:gd name="connsiteY13" fmla="*/ 394942 h 545047"/>
                <a:gd name="connsiteX14" fmla="*/ 319853 w 606580"/>
                <a:gd name="connsiteY14" fmla="*/ 394663 h 545047"/>
                <a:gd name="connsiteX15" fmla="*/ 320410 w 606580"/>
                <a:gd name="connsiteY15" fmla="*/ 394385 h 545047"/>
                <a:gd name="connsiteX16" fmla="*/ 490429 w 606580"/>
                <a:gd name="connsiteY16" fmla="*/ 293975 h 545047"/>
                <a:gd name="connsiteX17" fmla="*/ 490429 w 606580"/>
                <a:gd name="connsiteY17" fmla="*/ 436571 h 545047"/>
                <a:gd name="connsiteX18" fmla="*/ 303325 w 606580"/>
                <a:gd name="connsiteY18" fmla="*/ 545047 h 545047"/>
                <a:gd name="connsiteX19" fmla="*/ 116221 w 606580"/>
                <a:gd name="connsiteY19" fmla="*/ 436571 h 545047"/>
                <a:gd name="connsiteX20" fmla="*/ 39658 w 606580"/>
                <a:gd name="connsiteY20" fmla="*/ 248672 h 545047"/>
                <a:gd name="connsiteX21" fmla="*/ 64426 w 606580"/>
                <a:gd name="connsiteY21" fmla="*/ 263326 h 545047"/>
                <a:gd name="connsiteX22" fmla="*/ 64426 w 606580"/>
                <a:gd name="connsiteY22" fmla="*/ 304136 h 545047"/>
                <a:gd name="connsiteX23" fmla="*/ 51996 w 606580"/>
                <a:gd name="connsiteY23" fmla="*/ 302745 h 545047"/>
                <a:gd name="connsiteX24" fmla="*/ 39658 w 606580"/>
                <a:gd name="connsiteY24" fmla="*/ 304136 h 545047"/>
                <a:gd name="connsiteX25" fmla="*/ 303336 w 606580"/>
                <a:gd name="connsiteY25" fmla="*/ 0 h 545047"/>
                <a:gd name="connsiteX26" fmla="*/ 307793 w 606580"/>
                <a:gd name="connsiteY26" fmla="*/ 1112 h 545047"/>
                <a:gd name="connsiteX27" fmla="*/ 599431 w 606580"/>
                <a:gd name="connsiteY27" fmla="*/ 173885 h 545047"/>
                <a:gd name="connsiteX28" fmla="*/ 606580 w 606580"/>
                <a:gd name="connsiteY28" fmla="*/ 187325 h 545047"/>
                <a:gd name="connsiteX29" fmla="*/ 599431 w 606580"/>
                <a:gd name="connsiteY29" fmla="*/ 200857 h 545047"/>
                <a:gd name="connsiteX30" fmla="*/ 307793 w 606580"/>
                <a:gd name="connsiteY30" fmla="*/ 373167 h 545047"/>
                <a:gd name="connsiteX31" fmla="*/ 303336 w 606580"/>
                <a:gd name="connsiteY31" fmla="*/ 374279 h 545047"/>
                <a:gd name="connsiteX32" fmla="*/ 298787 w 606580"/>
                <a:gd name="connsiteY32" fmla="*/ 373167 h 545047"/>
                <a:gd name="connsiteX33" fmla="*/ 7149 w 606580"/>
                <a:gd name="connsiteY33" fmla="*/ 200857 h 545047"/>
                <a:gd name="connsiteX34" fmla="*/ 0 w 606580"/>
                <a:gd name="connsiteY34" fmla="*/ 187325 h 545047"/>
                <a:gd name="connsiteX35" fmla="*/ 7149 w 606580"/>
                <a:gd name="connsiteY35" fmla="*/ 173885 h 545047"/>
                <a:gd name="connsiteX36" fmla="*/ 298787 w 606580"/>
                <a:gd name="connsiteY36" fmla="*/ 1112 h 545047"/>
                <a:gd name="connsiteX37" fmla="*/ 303336 w 606580"/>
                <a:gd name="connsiteY37" fmla="*/ 0 h 545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606580" h="545047">
                  <a:moveTo>
                    <a:pt x="51971" y="327494"/>
                  </a:moveTo>
                  <a:cubicBezTo>
                    <a:pt x="66826" y="327494"/>
                    <a:pt x="78895" y="337503"/>
                    <a:pt x="79174" y="349922"/>
                  </a:cubicBezTo>
                  <a:lnTo>
                    <a:pt x="79174" y="418134"/>
                  </a:lnTo>
                  <a:cubicBezTo>
                    <a:pt x="78803" y="430552"/>
                    <a:pt x="66826" y="440469"/>
                    <a:pt x="51971" y="440469"/>
                  </a:cubicBezTo>
                  <a:cubicBezTo>
                    <a:pt x="37209" y="440469"/>
                    <a:pt x="25139" y="430552"/>
                    <a:pt x="24861" y="418134"/>
                  </a:cubicBezTo>
                  <a:lnTo>
                    <a:pt x="24768" y="418134"/>
                  </a:lnTo>
                  <a:lnTo>
                    <a:pt x="24861" y="349922"/>
                  </a:lnTo>
                  <a:cubicBezTo>
                    <a:pt x="25047" y="337503"/>
                    <a:pt x="37116" y="327494"/>
                    <a:pt x="51971" y="327494"/>
                  </a:cubicBezTo>
                  <a:close/>
                  <a:moveTo>
                    <a:pt x="116221" y="293975"/>
                  </a:moveTo>
                  <a:lnTo>
                    <a:pt x="286240" y="394385"/>
                  </a:lnTo>
                  <a:lnTo>
                    <a:pt x="286704" y="394663"/>
                  </a:lnTo>
                  <a:lnTo>
                    <a:pt x="287261" y="394942"/>
                  </a:lnTo>
                  <a:cubicBezTo>
                    <a:pt x="292182" y="397538"/>
                    <a:pt x="297754" y="398928"/>
                    <a:pt x="303325" y="398928"/>
                  </a:cubicBezTo>
                  <a:cubicBezTo>
                    <a:pt x="308896" y="398928"/>
                    <a:pt x="314468" y="397538"/>
                    <a:pt x="319389" y="394942"/>
                  </a:cubicBezTo>
                  <a:lnTo>
                    <a:pt x="319853" y="394663"/>
                  </a:lnTo>
                  <a:lnTo>
                    <a:pt x="320410" y="394385"/>
                  </a:lnTo>
                  <a:lnTo>
                    <a:pt x="490429" y="293975"/>
                  </a:lnTo>
                  <a:lnTo>
                    <a:pt x="490429" y="436571"/>
                  </a:lnTo>
                  <a:cubicBezTo>
                    <a:pt x="460251" y="500173"/>
                    <a:pt x="387824" y="545047"/>
                    <a:pt x="303325" y="545047"/>
                  </a:cubicBezTo>
                  <a:cubicBezTo>
                    <a:pt x="218734" y="545047"/>
                    <a:pt x="146399" y="500173"/>
                    <a:pt x="116221" y="436571"/>
                  </a:cubicBezTo>
                  <a:close/>
                  <a:moveTo>
                    <a:pt x="39658" y="248672"/>
                  </a:moveTo>
                  <a:lnTo>
                    <a:pt x="64426" y="263326"/>
                  </a:lnTo>
                  <a:lnTo>
                    <a:pt x="64426" y="304136"/>
                  </a:lnTo>
                  <a:cubicBezTo>
                    <a:pt x="60344" y="303209"/>
                    <a:pt x="56263" y="302745"/>
                    <a:pt x="51996" y="302745"/>
                  </a:cubicBezTo>
                  <a:cubicBezTo>
                    <a:pt x="47821" y="302745"/>
                    <a:pt x="43647" y="303209"/>
                    <a:pt x="39658" y="304136"/>
                  </a:cubicBezTo>
                  <a:close/>
                  <a:moveTo>
                    <a:pt x="303336" y="0"/>
                  </a:moveTo>
                  <a:cubicBezTo>
                    <a:pt x="304915" y="0"/>
                    <a:pt x="306493" y="371"/>
                    <a:pt x="307793" y="1112"/>
                  </a:cubicBezTo>
                  <a:lnTo>
                    <a:pt x="599431" y="173885"/>
                  </a:lnTo>
                  <a:cubicBezTo>
                    <a:pt x="603795" y="176851"/>
                    <a:pt x="606580" y="181763"/>
                    <a:pt x="606580" y="187325"/>
                  </a:cubicBezTo>
                  <a:cubicBezTo>
                    <a:pt x="606580" y="192979"/>
                    <a:pt x="603795" y="197891"/>
                    <a:pt x="599431" y="200857"/>
                  </a:cubicBezTo>
                  <a:lnTo>
                    <a:pt x="307793" y="373167"/>
                  </a:lnTo>
                  <a:cubicBezTo>
                    <a:pt x="306493" y="373816"/>
                    <a:pt x="304915" y="374279"/>
                    <a:pt x="303336" y="374279"/>
                  </a:cubicBezTo>
                  <a:cubicBezTo>
                    <a:pt x="301665" y="374279"/>
                    <a:pt x="300180" y="373816"/>
                    <a:pt x="298787" y="373167"/>
                  </a:cubicBezTo>
                  <a:lnTo>
                    <a:pt x="7149" y="200857"/>
                  </a:lnTo>
                  <a:cubicBezTo>
                    <a:pt x="2878" y="197891"/>
                    <a:pt x="0" y="192979"/>
                    <a:pt x="0" y="187325"/>
                  </a:cubicBezTo>
                  <a:cubicBezTo>
                    <a:pt x="0" y="181763"/>
                    <a:pt x="2878" y="176851"/>
                    <a:pt x="7149" y="173885"/>
                  </a:cubicBezTo>
                  <a:lnTo>
                    <a:pt x="298787" y="1112"/>
                  </a:lnTo>
                  <a:cubicBezTo>
                    <a:pt x="300180" y="371"/>
                    <a:pt x="301665" y="0"/>
                    <a:pt x="303336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ea typeface="微软雅黑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219636" y="186210"/>
            <a:ext cx="2967768" cy="396324"/>
            <a:chOff x="448096" y="362977"/>
            <a:chExt cx="2967768" cy="396324"/>
          </a:xfrm>
        </p:grpSpPr>
        <p:sp>
          <p:nvSpPr>
            <p:cNvPr id="9" name="任意多边形: 形状 47"/>
            <p:cNvSpPr/>
            <p:nvPr/>
          </p:nvSpPr>
          <p:spPr>
            <a:xfrm rot="19598233" flipH="1">
              <a:off x="448096" y="362977"/>
              <a:ext cx="393918" cy="396324"/>
            </a:xfrm>
            <a:custGeom>
              <a:avLst/>
              <a:gdLst>
                <a:gd name="connsiteX0" fmla="*/ 447971 w 1442460"/>
                <a:gd name="connsiteY0" fmla="*/ 1397101 h 1451272"/>
                <a:gd name="connsiteX1" fmla="*/ 994490 w 1442460"/>
                <a:gd name="connsiteY1" fmla="*/ 1397101 h 1451272"/>
                <a:gd name="connsiteX2" fmla="*/ 867471 w 1442460"/>
                <a:gd name="connsiteY2" fmla="*/ 1436530 h 1451272"/>
                <a:gd name="connsiteX3" fmla="*/ 721230 w 1442460"/>
                <a:gd name="connsiteY3" fmla="*/ 1451272 h 1451272"/>
                <a:gd name="connsiteX4" fmla="*/ 574989 w 1442460"/>
                <a:gd name="connsiteY4" fmla="*/ 1436530 h 1451272"/>
                <a:gd name="connsiteX5" fmla="*/ 209854 w 1442460"/>
                <a:gd name="connsiteY5" fmla="*/ 1240162 h 1451272"/>
                <a:gd name="connsiteX6" fmla="*/ 1232607 w 1442460"/>
                <a:gd name="connsiteY6" fmla="*/ 1240162 h 1451272"/>
                <a:gd name="connsiteX7" fmla="*/ 1166640 w 1442460"/>
                <a:gd name="connsiteY7" fmla="*/ 1294590 h 1451272"/>
                <a:gd name="connsiteX8" fmla="*/ 275821 w 1442460"/>
                <a:gd name="connsiteY8" fmla="*/ 1294590 h 1451272"/>
                <a:gd name="connsiteX9" fmla="*/ 93401 w 1442460"/>
                <a:gd name="connsiteY9" fmla="*/ 1083223 h 1451272"/>
                <a:gd name="connsiteX10" fmla="*/ 1349059 w 1442460"/>
                <a:gd name="connsiteY10" fmla="*/ 1083223 h 1451272"/>
                <a:gd name="connsiteX11" fmla="*/ 1322939 w 1442460"/>
                <a:gd name="connsiteY11" fmla="*/ 1131346 h 1451272"/>
                <a:gd name="connsiteX12" fmla="*/ 1317737 w 1442460"/>
                <a:gd name="connsiteY12" fmla="*/ 1137651 h 1451272"/>
                <a:gd name="connsiteX13" fmla="*/ 124723 w 1442460"/>
                <a:gd name="connsiteY13" fmla="*/ 1137651 h 1451272"/>
                <a:gd name="connsiteX14" fmla="*/ 119521 w 1442460"/>
                <a:gd name="connsiteY14" fmla="*/ 1131346 h 1451272"/>
                <a:gd name="connsiteX15" fmla="*/ 27225 w 1442460"/>
                <a:gd name="connsiteY15" fmla="*/ 926284 h 1451272"/>
                <a:gd name="connsiteX16" fmla="*/ 1415235 w 1442460"/>
                <a:gd name="connsiteY16" fmla="*/ 926284 h 1451272"/>
                <a:gd name="connsiteX17" fmla="*/ 1398340 w 1442460"/>
                <a:gd name="connsiteY17" fmla="*/ 980712 h 1451272"/>
                <a:gd name="connsiteX18" fmla="*/ 44121 w 1442460"/>
                <a:gd name="connsiteY18" fmla="*/ 980712 h 1451272"/>
                <a:gd name="connsiteX19" fmla="*/ 0 w 1442460"/>
                <a:gd name="connsiteY19" fmla="*/ 769345 h 1451272"/>
                <a:gd name="connsiteX20" fmla="*/ 1442460 w 1442460"/>
                <a:gd name="connsiteY20" fmla="*/ 769345 h 1451272"/>
                <a:gd name="connsiteX21" fmla="*/ 1436973 w 1442460"/>
                <a:gd name="connsiteY21" fmla="*/ 823773 h 1451272"/>
                <a:gd name="connsiteX22" fmla="*/ 5487 w 1442460"/>
                <a:gd name="connsiteY22" fmla="*/ 823773 h 1451272"/>
                <a:gd name="connsiteX23" fmla="*/ 7009 w 1442460"/>
                <a:gd name="connsiteY23" fmla="*/ 612406 h 1451272"/>
                <a:gd name="connsiteX24" fmla="*/ 1435452 w 1442460"/>
                <a:gd name="connsiteY24" fmla="*/ 612406 h 1451272"/>
                <a:gd name="connsiteX25" fmla="*/ 1440939 w 1442460"/>
                <a:gd name="connsiteY25" fmla="*/ 666834 h 1451272"/>
                <a:gd name="connsiteX26" fmla="*/ 1522 w 1442460"/>
                <a:gd name="connsiteY26" fmla="*/ 666834 h 1451272"/>
                <a:gd name="connsiteX27" fmla="*/ 48806 w 1442460"/>
                <a:gd name="connsiteY27" fmla="*/ 455467 h 1451272"/>
                <a:gd name="connsiteX28" fmla="*/ 1393655 w 1442460"/>
                <a:gd name="connsiteY28" fmla="*/ 455467 h 1451272"/>
                <a:gd name="connsiteX29" fmla="*/ 1410550 w 1442460"/>
                <a:gd name="connsiteY29" fmla="*/ 509895 h 1451272"/>
                <a:gd name="connsiteX30" fmla="*/ 31911 w 1442460"/>
                <a:gd name="connsiteY30" fmla="*/ 509895 h 1451272"/>
                <a:gd name="connsiteX31" fmla="*/ 137176 w 1442460"/>
                <a:gd name="connsiteY31" fmla="*/ 298528 h 1451272"/>
                <a:gd name="connsiteX32" fmla="*/ 1305284 w 1442460"/>
                <a:gd name="connsiteY32" fmla="*/ 298528 h 1451272"/>
                <a:gd name="connsiteX33" fmla="*/ 1322939 w 1442460"/>
                <a:gd name="connsiteY33" fmla="*/ 319926 h 1451272"/>
                <a:gd name="connsiteX34" fmla="*/ 1340867 w 1442460"/>
                <a:gd name="connsiteY34" fmla="*/ 352956 h 1451272"/>
                <a:gd name="connsiteX35" fmla="*/ 101593 w 1442460"/>
                <a:gd name="connsiteY35" fmla="*/ 352956 h 1451272"/>
                <a:gd name="connsiteX36" fmla="*/ 119521 w 1442460"/>
                <a:gd name="connsiteY36" fmla="*/ 319926 h 1451272"/>
                <a:gd name="connsiteX37" fmla="*/ 294114 w 1442460"/>
                <a:gd name="connsiteY37" fmla="*/ 141589 h 1451272"/>
                <a:gd name="connsiteX38" fmla="*/ 1148347 w 1442460"/>
                <a:gd name="connsiteY38" fmla="*/ 141589 h 1451272"/>
                <a:gd name="connsiteX39" fmla="*/ 1214314 w 1442460"/>
                <a:gd name="connsiteY39" fmla="*/ 196017 h 1451272"/>
                <a:gd name="connsiteX40" fmla="*/ 228147 w 1442460"/>
                <a:gd name="connsiteY40" fmla="*/ 196017 h 1451272"/>
                <a:gd name="connsiteX41" fmla="*/ 721230 w 1442460"/>
                <a:gd name="connsiteY41" fmla="*/ 0 h 1451272"/>
                <a:gd name="connsiteX42" fmla="*/ 867471 w 1442460"/>
                <a:gd name="connsiteY42" fmla="*/ 14742 h 1451272"/>
                <a:gd name="connsiteX43" fmla="*/ 945868 w 1442460"/>
                <a:gd name="connsiteY43" fmla="*/ 39078 h 1451272"/>
                <a:gd name="connsiteX44" fmla="*/ 496593 w 1442460"/>
                <a:gd name="connsiteY44" fmla="*/ 39078 h 1451272"/>
                <a:gd name="connsiteX45" fmla="*/ 574989 w 1442460"/>
                <a:gd name="connsiteY45" fmla="*/ 14742 h 1451272"/>
                <a:gd name="connsiteX46" fmla="*/ 721230 w 1442460"/>
                <a:gd name="connsiteY46" fmla="*/ 0 h 1451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1442460" h="1451272">
                  <a:moveTo>
                    <a:pt x="447971" y="1397101"/>
                  </a:moveTo>
                  <a:lnTo>
                    <a:pt x="994490" y="1397101"/>
                  </a:lnTo>
                  <a:lnTo>
                    <a:pt x="867471" y="1436530"/>
                  </a:lnTo>
                  <a:cubicBezTo>
                    <a:pt x="820234" y="1446196"/>
                    <a:pt x="771325" y="1451272"/>
                    <a:pt x="721230" y="1451272"/>
                  </a:cubicBezTo>
                  <a:cubicBezTo>
                    <a:pt x="671136" y="1451272"/>
                    <a:pt x="622226" y="1446196"/>
                    <a:pt x="574989" y="1436530"/>
                  </a:cubicBezTo>
                  <a:close/>
                  <a:moveTo>
                    <a:pt x="209854" y="1240162"/>
                  </a:moveTo>
                  <a:lnTo>
                    <a:pt x="1232607" y="1240162"/>
                  </a:lnTo>
                  <a:lnTo>
                    <a:pt x="1166640" y="1294590"/>
                  </a:lnTo>
                  <a:lnTo>
                    <a:pt x="275821" y="1294590"/>
                  </a:lnTo>
                  <a:close/>
                  <a:moveTo>
                    <a:pt x="93401" y="1083223"/>
                  </a:moveTo>
                  <a:lnTo>
                    <a:pt x="1349059" y="1083223"/>
                  </a:lnTo>
                  <a:lnTo>
                    <a:pt x="1322939" y="1131346"/>
                  </a:lnTo>
                  <a:lnTo>
                    <a:pt x="1317737" y="1137651"/>
                  </a:lnTo>
                  <a:lnTo>
                    <a:pt x="124723" y="1137651"/>
                  </a:lnTo>
                  <a:lnTo>
                    <a:pt x="119521" y="1131346"/>
                  </a:lnTo>
                  <a:close/>
                  <a:moveTo>
                    <a:pt x="27225" y="926284"/>
                  </a:moveTo>
                  <a:lnTo>
                    <a:pt x="1415235" y="926284"/>
                  </a:lnTo>
                  <a:lnTo>
                    <a:pt x="1398340" y="980712"/>
                  </a:lnTo>
                  <a:lnTo>
                    <a:pt x="44121" y="980712"/>
                  </a:lnTo>
                  <a:close/>
                  <a:moveTo>
                    <a:pt x="0" y="769345"/>
                  </a:moveTo>
                  <a:lnTo>
                    <a:pt x="1442460" y="769345"/>
                  </a:lnTo>
                  <a:lnTo>
                    <a:pt x="1436973" y="823773"/>
                  </a:lnTo>
                  <a:lnTo>
                    <a:pt x="5487" y="823773"/>
                  </a:lnTo>
                  <a:close/>
                  <a:moveTo>
                    <a:pt x="7009" y="612406"/>
                  </a:moveTo>
                  <a:lnTo>
                    <a:pt x="1435452" y="612406"/>
                  </a:lnTo>
                  <a:lnTo>
                    <a:pt x="1440939" y="666834"/>
                  </a:lnTo>
                  <a:lnTo>
                    <a:pt x="1522" y="666834"/>
                  </a:lnTo>
                  <a:close/>
                  <a:moveTo>
                    <a:pt x="48806" y="455467"/>
                  </a:moveTo>
                  <a:lnTo>
                    <a:pt x="1393655" y="455467"/>
                  </a:lnTo>
                  <a:lnTo>
                    <a:pt x="1410550" y="509895"/>
                  </a:lnTo>
                  <a:lnTo>
                    <a:pt x="31911" y="509895"/>
                  </a:lnTo>
                  <a:close/>
                  <a:moveTo>
                    <a:pt x="137176" y="298528"/>
                  </a:moveTo>
                  <a:lnTo>
                    <a:pt x="1305284" y="298528"/>
                  </a:lnTo>
                  <a:lnTo>
                    <a:pt x="1322939" y="319926"/>
                  </a:lnTo>
                  <a:lnTo>
                    <a:pt x="1340867" y="352956"/>
                  </a:lnTo>
                  <a:lnTo>
                    <a:pt x="101593" y="352956"/>
                  </a:lnTo>
                  <a:lnTo>
                    <a:pt x="119521" y="319926"/>
                  </a:lnTo>
                  <a:close/>
                  <a:moveTo>
                    <a:pt x="294114" y="141589"/>
                  </a:moveTo>
                  <a:lnTo>
                    <a:pt x="1148347" y="141589"/>
                  </a:lnTo>
                  <a:lnTo>
                    <a:pt x="1214314" y="196017"/>
                  </a:lnTo>
                  <a:lnTo>
                    <a:pt x="228147" y="196017"/>
                  </a:lnTo>
                  <a:close/>
                  <a:moveTo>
                    <a:pt x="721230" y="0"/>
                  </a:moveTo>
                  <a:cubicBezTo>
                    <a:pt x="771325" y="0"/>
                    <a:pt x="820234" y="5076"/>
                    <a:pt x="867471" y="14742"/>
                  </a:cubicBezTo>
                  <a:lnTo>
                    <a:pt x="945868" y="39078"/>
                  </a:lnTo>
                  <a:lnTo>
                    <a:pt x="496593" y="39078"/>
                  </a:lnTo>
                  <a:lnTo>
                    <a:pt x="574989" y="14742"/>
                  </a:lnTo>
                  <a:cubicBezTo>
                    <a:pt x="622226" y="5076"/>
                    <a:pt x="671136" y="0"/>
                    <a:pt x="721230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10" name="文本"/>
            <p:cNvSpPr>
              <a:spLocks noChangeArrowheads="1"/>
            </p:cNvSpPr>
            <p:nvPr/>
          </p:nvSpPr>
          <p:spPr bwMode="auto">
            <a:xfrm>
              <a:off x="1019005" y="376473"/>
              <a:ext cx="2396859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defTabSz="1219200">
                <a:spcBef>
                  <a:spcPct val="0"/>
                </a:spcBef>
              </a:pPr>
              <a:r>
                <a:rPr lang="zh-CN" altLang="en-US" sz="2400" b="1" kern="0" dirty="0">
                  <a:solidFill>
                    <a:srgbClr val="595959"/>
                  </a:solidFill>
                  <a:latin typeface="Arial"/>
                  <a:ea typeface="微软雅黑"/>
                  <a:sym typeface="Arial"/>
                </a:rPr>
                <a:t>研究计划</a:t>
              </a: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1162792" y="1736028"/>
            <a:ext cx="9952248" cy="3464140"/>
            <a:chOff x="979322" y="1993480"/>
            <a:chExt cx="9952248" cy="3464140"/>
          </a:xfrm>
        </p:grpSpPr>
        <p:grpSp>
          <p:nvGrpSpPr>
            <p:cNvPr id="4" name="组合 3"/>
            <p:cNvGrpSpPr/>
            <p:nvPr/>
          </p:nvGrpSpPr>
          <p:grpSpPr>
            <a:xfrm flipH="1">
              <a:off x="979322" y="2711516"/>
              <a:ext cx="9952248" cy="1927602"/>
              <a:chOff x="621775" y="2436308"/>
              <a:chExt cx="9952248" cy="1927602"/>
            </a:xfrm>
          </p:grpSpPr>
          <p:cxnSp>
            <p:nvCxnSpPr>
              <p:cNvPr id="6" name="直接连接符 5"/>
              <p:cNvCxnSpPr>
                <a:cxnSpLocks/>
              </p:cNvCxnSpPr>
              <p:nvPr/>
            </p:nvCxnSpPr>
            <p:spPr>
              <a:xfrm>
                <a:off x="9107698" y="3017635"/>
                <a:ext cx="1466325" cy="768348"/>
              </a:xfrm>
              <a:prstGeom prst="line">
                <a:avLst/>
              </a:prstGeom>
              <a:noFill/>
              <a:ln w="50800" cap="flat" cmpd="sng" algn="ctr">
                <a:solidFill>
                  <a:srgbClr val="595959"/>
                </a:solidFill>
                <a:prstDash val="solid"/>
              </a:ln>
              <a:effectLst/>
            </p:spPr>
          </p:cxnSp>
          <p:cxnSp>
            <p:nvCxnSpPr>
              <p:cNvPr id="7" name="直接连接符 6"/>
              <p:cNvCxnSpPr/>
              <p:nvPr/>
            </p:nvCxnSpPr>
            <p:spPr>
              <a:xfrm>
                <a:off x="2992725" y="4024365"/>
                <a:ext cx="690686" cy="45811"/>
              </a:xfrm>
              <a:prstGeom prst="line">
                <a:avLst/>
              </a:prstGeom>
              <a:noFill/>
              <a:ln w="50800" cap="flat" cmpd="sng" algn="ctr">
                <a:solidFill>
                  <a:srgbClr val="595959"/>
                </a:solidFill>
                <a:prstDash val="solid"/>
              </a:ln>
              <a:effectLst/>
            </p:spPr>
          </p:cxnSp>
          <p:cxnSp>
            <p:nvCxnSpPr>
              <p:cNvPr id="11" name="直接连接符 10"/>
              <p:cNvCxnSpPr/>
              <p:nvPr/>
            </p:nvCxnSpPr>
            <p:spPr>
              <a:xfrm flipV="1">
                <a:off x="3683411" y="3520446"/>
                <a:ext cx="898596" cy="549730"/>
              </a:xfrm>
              <a:prstGeom prst="line">
                <a:avLst/>
              </a:prstGeom>
              <a:noFill/>
              <a:ln w="50800" cap="flat" cmpd="sng" algn="ctr">
                <a:solidFill>
                  <a:srgbClr val="595959"/>
                </a:solidFill>
                <a:prstDash val="solid"/>
              </a:ln>
              <a:effectLst/>
            </p:spPr>
          </p:cxnSp>
          <p:cxnSp>
            <p:nvCxnSpPr>
              <p:cNvPr id="12" name="直接连接符 11"/>
              <p:cNvCxnSpPr/>
              <p:nvPr/>
            </p:nvCxnSpPr>
            <p:spPr>
              <a:xfrm>
                <a:off x="5219835" y="3439397"/>
                <a:ext cx="1277195" cy="465156"/>
              </a:xfrm>
              <a:prstGeom prst="line">
                <a:avLst/>
              </a:prstGeom>
              <a:noFill/>
              <a:ln w="50800" cap="flat" cmpd="sng" algn="ctr">
                <a:solidFill>
                  <a:srgbClr val="595959"/>
                </a:solidFill>
                <a:prstDash val="solid"/>
              </a:ln>
              <a:effectLst/>
            </p:spPr>
          </p:cxnSp>
          <p:cxnSp>
            <p:nvCxnSpPr>
              <p:cNvPr id="13" name="直接箭头连接符 12"/>
              <p:cNvCxnSpPr>
                <a:cxnSpLocks/>
              </p:cNvCxnSpPr>
              <p:nvPr/>
            </p:nvCxnSpPr>
            <p:spPr>
              <a:xfrm flipH="1" flipV="1">
                <a:off x="621775" y="2448889"/>
                <a:ext cx="1691860" cy="1537843"/>
              </a:xfrm>
              <a:prstGeom prst="straightConnector1">
                <a:avLst/>
              </a:prstGeom>
              <a:noFill/>
              <a:ln w="50800" cap="flat" cmpd="sng" algn="ctr">
                <a:solidFill>
                  <a:srgbClr val="595959"/>
                </a:solidFill>
                <a:prstDash val="solid"/>
                <a:tailEnd type="arrow"/>
              </a:ln>
              <a:effectLst/>
            </p:spPr>
          </p:cxnSp>
          <p:cxnSp>
            <p:nvCxnSpPr>
              <p:cNvPr id="14" name="直接连接符 13"/>
              <p:cNvCxnSpPr>
                <a:stCxn id="19" idx="6"/>
              </p:cNvCxnSpPr>
              <p:nvPr/>
            </p:nvCxnSpPr>
            <p:spPr>
              <a:xfrm flipV="1">
                <a:off x="7176120" y="3134579"/>
                <a:ext cx="1271194" cy="889786"/>
              </a:xfrm>
              <a:prstGeom prst="line">
                <a:avLst/>
              </a:prstGeom>
              <a:noFill/>
              <a:ln w="50800" cap="flat" cmpd="sng" algn="ctr">
                <a:solidFill>
                  <a:srgbClr val="595959"/>
                </a:solidFill>
                <a:prstDash val="solid"/>
              </a:ln>
              <a:effectLst/>
            </p:spPr>
          </p:cxnSp>
          <p:sp>
            <p:nvSpPr>
              <p:cNvPr id="16" name="椭圆 15"/>
              <p:cNvSpPr/>
              <p:nvPr/>
            </p:nvSpPr>
            <p:spPr>
              <a:xfrm>
                <a:off x="8328248" y="2436308"/>
                <a:ext cx="843680" cy="843680"/>
              </a:xfrm>
              <a:prstGeom prst="ellipse">
                <a:avLst/>
              </a:prstGeom>
              <a:solidFill>
                <a:srgbClr val="595959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微软雅黑"/>
                    <a:cs typeface="+mn-ea"/>
                    <a:sym typeface="Arial"/>
                  </a:rPr>
                  <a:t>01</a:t>
                </a: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微软雅黑"/>
                  <a:cs typeface="+mn-ea"/>
                  <a:sym typeface="Arial"/>
                </a:endParaRPr>
              </a:p>
            </p:txBody>
          </p:sp>
          <p:sp>
            <p:nvSpPr>
              <p:cNvPr id="19" name="椭圆 18"/>
              <p:cNvSpPr/>
              <p:nvPr/>
            </p:nvSpPr>
            <p:spPr>
              <a:xfrm>
                <a:off x="6497030" y="3684820"/>
                <a:ext cx="679090" cy="679090"/>
              </a:xfrm>
              <a:prstGeom prst="ellipse">
                <a:avLst/>
              </a:prstGeom>
              <a:solidFill>
                <a:srgbClr val="595959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微软雅黑"/>
                    <a:cs typeface="+mn-ea"/>
                    <a:sym typeface="Arial"/>
                  </a:rPr>
                  <a:t>02</a:t>
                </a: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微软雅黑"/>
                  <a:cs typeface="+mn-ea"/>
                  <a:sym typeface="Arial"/>
                </a:endParaRPr>
              </a:p>
            </p:txBody>
          </p:sp>
          <p:sp>
            <p:nvSpPr>
              <p:cNvPr id="22" name="椭圆 21"/>
              <p:cNvSpPr/>
              <p:nvPr/>
            </p:nvSpPr>
            <p:spPr>
              <a:xfrm>
                <a:off x="4540745" y="3005730"/>
                <a:ext cx="679090" cy="679090"/>
              </a:xfrm>
              <a:prstGeom prst="ellipse">
                <a:avLst/>
              </a:prstGeom>
              <a:solidFill>
                <a:srgbClr val="595959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微软雅黑"/>
                    <a:cs typeface="+mn-ea"/>
                    <a:sym typeface="Arial"/>
                  </a:rPr>
                  <a:t>03</a:t>
                </a: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微软雅黑"/>
                  <a:cs typeface="+mn-ea"/>
                  <a:sym typeface="Arial"/>
                </a:endParaRPr>
              </a:p>
            </p:txBody>
          </p:sp>
          <p:sp>
            <p:nvSpPr>
              <p:cNvPr id="25" name="椭圆 24"/>
              <p:cNvSpPr/>
              <p:nvPr/>
            </p:nvSpPr>
            <p:spPr>
              <a:xfrm>
                <a:off x="2313635" y="3647187"/>
                <a:ext cx="679090" cy="679090"/>
              </a:xfrm>
              <a:prstGeom prst="ellipse">
                <a:avLst/>
              </a:prstGeom>
              <a:solidFill>
                <a:srgbClr val="595959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微软雅黑"/>
                    <a:cs typeface="+mn-ea"/>
                    <a:sym typeface="Arial"/>
                  </a:rPr>
                  <a:t>04</a:t>
                </a: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微软雅黑"/>
                  <a:cs typeface="+mn-ea"/>
                  <a:sym typeface="Arial"/>
                </a:endParaRPr>
              </a:p>
            </p:txBody>
          </p:sp>
        </p:grpSp>
        <p:grpSp>
          <p:nvGrpSpPr>
            <p:cNvPr id="44" name="组合 43"/>
            <p:cNvGrpSpPr/>
            <p:nvPr/>
          </p:nvGrpSpPr>
          <p:grpSpPr>
            <a:xfrm>
              <a:off x="1410917" y="3686452"/>
              <a:ext cx="2538846" cy="1296088"/>
              <a:chOff x="4826576" y="3172889"/>
              <a:chExt cx="2538846" cy="1296088"/>
            </a:xfrm>
          </p:grpSpPr>
          <p:sp>
            <p:nvSpPr>
              <p:cNvPr id="42" name="文本"/>
              <p:cNvSpPr txBox="1"/>
              <p:nvPr/>
            </p:nvSpPr>
            <p:spPr>
              <a:xfrm flipH="1">
                <a:off x="5495509" y="3172889"/>
                <a:ext cx="1200981" cy="395305"/>
              </a:xfrm>
              <a:prstGeom prst="rect">
                <a:avLst/>
              </a:prstGeom>
              <a:noFill/>
            </p:spPr>
            <p:txBody>
              <a:bodyPr wrap="none" lIns="86683" tIns="43341" rIns="86683" bIns="43341" rtlCol="0">
                <a:spAutoFit/>
              </a:bodyPr>
              <a:lstStyle/>
              <a:p>
                <a:pPr algn="ctr"/>
                <a:r>
                  <a:rPr lang="zh-CN" altLang="en-US" sz="2000" b="1" dirty="0">
                    <a:solidFill>
                      <a:prstClr val="black"/>
                    </a:solidFill>
                    <a:latin typeface="Arial"/>
                    <a:ea typeface="微软雅黑"/>
                    <a:cs typeface="+mn-ea"/>
                    <a:sym typeface="Arial"/>
                  </a:rPr>
                  <a:t>文献调研</a:t>
                </a:r>
              </a:p>
            </p:txBody>
          </p:sp>
          <p:sp>
            <p:nvSpPr>
              <p:cNvPr id="43" name="文本框 42"/>
              <p:cNvSpPr txBox="1"/>
              <p:nvPr/>
            </p:nvSpPr>
            <p:spPr>
              <a:xfrm flipH="1">
                <a:off x="4826576" y="3508201"/>
                <a:ext cx="2538846" cy="9607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zh-CN" altLang="en-US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/>
                    <a:ea typeface="微软雅黑"/>
                    <a:sym typeface="Arial"/>
                  </a:rPr>
                  <a:t>精读核心论文</a:t>
                </a:r>
                <a:endParaRPr lang="en-US" altLang="zh-CN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/>
                  <a:ea typeface="微软雅黑"/>
                  <a:sym typeface="Arial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zh-CN" altLang="en-US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/>
                    <a:ea typeface="微软雅黑"/>
                    <a:sym typeface="Arial"/>
                  </a:rPr>
                  <a:t>总结技术脉络</a:t>
                </a:r>
              </a:p>
            </p:txBody>
          </p:sp>
        </p:grpSp>
        <p:grpSp>
          <p:nvGrpSpPr>
            <p:cNvPr id="45" name="组合 44"/>
            <p:cNvGrpSpPr/>
            <p:nvPr/>
          </p:nvGrpSpPr>
          <p:grpSpPr>
            <a:xfrm>
              <a:off x="3455119" y="1993480"/>
              <a:ext cx="2538846" cy="1296088"/>
              <a:chOff x="4826576" y="3172889"/>
              <a:chExt cx="2538846" cy="1296088"/>
            </a:xfrm>
          </p:grpSpPr>
          <p:sp>
            <p:nvSpPr>
              <p:cNvPr id="46" name="文本"/>
              <p:cNvSpPr txBox="1"/>
              <p:nvPr/>
            </p:nvSpPr>
            <p:spPr>
              <a:xfrm flipH="1">
                <a:off x="5495509" y="3172889"/>
                <a:ext cx="1200981" cy="395305"/>
              </a:xfrm>
              <a:prstGeom prst="rect">
                <a:avLst/>
              </a:prstGeom>
              <a:noFill/>
            </p:spPr>
            <p:txBody>
              <a:bodyPr wrap="none" lIns="86683" tIns="43341" rIns="86683" bIns="43341" rtlCol="0">
                <a:spAutoFit/>
              </a:bodyPr>
              <a:lstStyle/>
              <a:p>
                <a:pPr algn="ctr"/>
                <a:r>
                  <a:rPr lang="zh-CN" altLang="en-US" sz="2000" b="1" dirty="0">
                    <a:solidFill>
                      <a:prstClr val="black"/>
                    </a:solidFill>
                    <a:latin typeface="Arial"/>
                    <a:ea typeface="微软雅黑"/>
                    <a:cs typeface="+mn-ea"/>
                    <a:sym typeface="Arial"/>
                  </a:rPr>
                  <a:t>方案设计</a:t>
                </a:r>
              </a:p>
            </p:txBody>
          </p:sp>
          <p:sp>
            <p:nvSpPr>
              <p:cNvPr id="47" name="文本框 46"/>
              <p:cNvSpPr txBox="1"/>
              <p:nvPr/>
            </p:nvSpPr>
            <p:spPr>
              <a:xfrm flipH="1">
                <a:off x="4826576" y="3508201"/>
                <a:ext cx="2538846" cy="9607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zh-CN" altLang="en-US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/>
                    <a:ea typeface="微软雅黑"/>
                    <a:sym typeface="Arial"/>
                  </a:rPr>
                  <a:t>确定技术路线</a:t>
                </a:r>
                <a:endParaRPr lang="en-US" altLang="zh-CN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/>
                  <a:ea typeface="微软雅黑"/>
                  <a:sym typeface="Arial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zh-CN" altLang="en-US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/>
                    <a:ea typeface="微软雅黑"/>
                    <a:sym typeface="Arial"/>
                  </a:rPr>
                  <a:t>完成算法伪代码</a:t>
                </a:r>
              </a:p>
            </p:txBody>
          </p:sp>
        </p:grpSp>
        <p:grpSp>
          <p:nvGrpSpPr>
            <p:cNvPr id="48" name="组合 47"/>
            <p:cNvGrpSpPr/>
            <p:nvPr/>
          </p:nvGrpSpPr>
          <p:grpSpPr>
            <a:xfrm>
              <a:off x="5331088" y="4161532"/>
              <a:ext cx="2538846" cy="1296088"/>
              <a:chOff x="4826576" y="3172889"/>
              <a:chExt cx="2538846" cy="1296088"/>
            </a:xfrm>
          </p:grpSpPr>
          <p:sp>
            <p:nvSpPr>
              <p:cNvPr id="49" name="文本"/>
              <p:cNvSpPr txBox="1"/>
              <p:nvPr/>
            </p:nvSpPr>
            <p:spPr>
              <a:xfrm flipH="1">
                <a:off x="5495509" y="3172889"/>
                <a:ext cx="1200981" cy="395305"/>
              </a:xfrm>
              <a:prstGeom prst="rect">
                <a:avLst/>
              </a:prstGeom>
              <a:noFill/>
            </p:spPr>
            <p:txBody>
              <a:bodyPr wrap="none" lIns="86683" tIns="43341" rIns="86683" bIns="43341" rtlCol="0">
                <a:spAutoFit/>
              </a:bodyPr>
              <a:lstStyle/>
              <a:p>
                <a:pPr algn="ctr"/>
                <a:r>
                  <a:rPr lang="zh-CN" altLang="en-US" sz="2000" b="1" dirty="0">
                    <a:solidFill>
                      <a:prstClr val="black"/>
                    </a:solidFill>
                    <a:latin typeface="Arial"/>
                    <a:ea typeface="微软雅黑"/>
                    <a:cs typeface="+mn-ea"/>
                    <a:sym typeface="Arial"/>
                  </a:rPr>
                  <a:t>实验验证</a:t>
                </a:r>
              </a:p>
            </p:txBody>
          </p:sp>
          <p:sp>
            <p:nvSpPr>
              <p:cNvPr id="50" name="文本框 49"/>
              <p:cNvSpPr txBox="1"/>
              <p:nvPr/>
            </p:nvSpPr>
            <p:spPr>
              <a:xfrm flipH="1">
                <a:off x="4826576" y="3508201"/>
                <a:ext cx="2538846" cy="9607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zh-CN" altLang="en-US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/>
                    <a:ea typeface="微软雅黑"/>
                    <a:sym typeface="Arial"/>
                  </a:rPr>
                  <a:t>实现原型系统</a:t>
                </a:r>
                <a:endParaRPr lang="en-US" altLang="zh-CN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/>
                  <a:ea typeface="微软雅黑"/>
                  <a:sym typeface="Arial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zh-CN" altLang="en-US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/>
                    <a:ea typeface="微软雅黑"/>
                    <a:sym typeface="Arial"/>
                  </a:rPr>
                  <a:t>对比基线方法</a:t>
                </a:r>
              </a:p>
            </p:txBody>
          </p:sp>
        </p:grpSp>
        <p:grpSp>
          <p:nvGrpSpPr>
            <p:cNvPr id="51" name="组合 50"/>
            <p:cNvGrpSpPr/>
            <p:nvPr/>
          </p:nvGrpSpPr>
          <p:grpSpPr>
            <a:xfrm>
              <a:off x="7707443" y="2328792"/>
              <a:ext cx="2538846" cy="1279720"/>
              <a:chOff x="4903277" y="3776849"/>
              <a:chExt cx="2538846" cy="1279720"/>
            </a:xfrm>
          </p:grpSpPr>
          <p:sp>
            <p:nvSpPr>
              <p:cNvPr id="52" name="文本"/>
              <p:cNvSpPr txBox="1"/>
              <p:nvPr/>
            </p:nvSpPr>
            <p:spPr>
              <a:xfrm flipH="1">
                <a:off x="5572209" y="3776849"/>
                <a:ext cx="1200981" cy="395305"/>
              </a:xfrm>
              <a:prstGeom prst="rect">
                <a:avLst/>
              </a:prstGeom>
              <a:noFill/>
            </p:spPr>
            <p:txBody>
              <a:bodyPr wrap="none" lIns="86683" tIns="43341" rIns="86683" bIns="43341" rtlCol="0">
                <a:spAutoFit/>
              </a:bodyPr>
              <a:lstStyle/>
              <a:p>
                <a:pPr algn="ctr"/>
                <a:r>
                  <a:rPr lang="zh-CN" altLang="en-US" sz="2000" b="1" dirty="0">
                    <a:solidFill>
                      <a:prstClr val="black"/>
                    </a:solidFill>
                    <a:latin typeface="Arial"/>
                    <a:ea typeface="微软雅黑"/>
                    <a:cs typeface="+mn-ea"/>
                    <a:sym typeface="Arial"/>
                  </a:rPr>
                  <a:t>论文撰写</a:t>
                </a:r>
              </a:p>
            </p:txBody>
          </p:sp>
          <p:sp>
            <p:nvSpPr>
              <p:cNvPr id="53" name="文本框 52"/>
              <p:cNvSpPr txBox="1"/>
              <p:nvPr/>
            </p:nvSpPr>
            <p:spPr>
              <a:xfrm flipH="1">
                <a:off x="4903277" y="4095793"/>
                <a:ext cx="2538846" cy="9607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zh-CN" altLang="en-US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/>
                    <a:ea typeface="微软雅黑"/>
                    <a:sym typeface="Arial"/>
                  </a:rPr>
                  <a:t>整理实验结果</a:t>
                </a:r>
                <a:endParaRPr lang="en-US" altLang="zh-CN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/>
                  <a:ea typeface="微软雅黑"/>
                  <a:sym typeface="Arial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zh-CN" altLang="en-US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/>
                    <a:ea typeface="微软雅黑"/>
                    <a:sym typeface="Arial"/>
                  </a:rPr>
                  <a:t>撰写毕业论文</a:t>
                </a:r>
              </a:p>
            </p:txBody>
          </p:sp>
        </p:grp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219636" y="186210"/>
            <a:ext cx="2967768" cy="396324"/>
            <a:chOff x="448096" y="362977"/>
            <a:chExt cx="2967768" cy="396324"/>
          </a:xfrm>
        </p:grpSpPr>
        <p:sp>
          <p:nvSpPr>
            <p:cNvPr id="9" name="任意多边形: 形状 47"/>
            <p:cNvSpPr/>
            <p:nvPr/>
          </p:nvSpPr>
          <p:spPr>
            <a:xfrm rot="19598233" flipH="1">
              <a:off x="448096" y="362977"/>
              <a:ext cx="393918" cy="396324"/>
            </a:xfrm>
            <a:custGeom>
              <a:avLst/>
              <a:gdLst>
                <a:gd name="connsiteX0" fmla="*/ 447971 w 1442460"/>
                <a:gd name="connsiteY0" fmla="*/ 1397101 h 1451272"/>
                <a:gd name="connsiteX1" fmla="*/ 994490 w 1442460"/>
                <a:gd name="connsiteY1" fmla="*/ 1397101 h 1451272"/>
                <a:gd name="connsiteX2" fmla="*/ 867471 w 1442460"/>
                <a:gd name="connsiteY2" fmla="*/ 1436530 h 1451272"/>
                <a:gd name="connsiteX3" fmla="*/ 721230 w 1442460"/>
                <a:gd name="connsiteY3" fmla="*/ 1451272 h 1451272"/>
                <a:gd name="connsiteX4" fmla="*/ 574989 w 1442460"/>
                <a:gd name="connsiteY4" fmla="*/ 1436530 h 1451272"/>
                <a:gd name="connsiteX5" fmla="*/ 209854 w 1442460"/>
                <a:gd name="connsiteY5" fmla="*/ 1240162 h 1451272"/>
                <a:gd name="connsiteX6" fmla="*/ 1232607 w 1442460"/>
                <a:gd name="connsiteY6" fmla="*/ 1240162 h 1451272"/>
                <a:gd name="connsiteX7" fmla="*/ 1166640 w 1442460"/>
                <a:gd name="connsiteY7" fmla="*/ 1294590 h 1451272"/>
                <a:gd name="connsiteX8" fmla="*/ 275821 w 1442460"/>
                <a:gd name="connsiteY8" fmla="*/ 1294590 h 1451272"/>
                <a:gd name="connsiteX9" fmla="*/ 93401 w 1442460"/>
                <a:gd name="connsiteY9" fmla="*/ 1083223 h 1451272"/>
                <a:gd name="connsiteX10" fmla="*/ 1349059 w 1442460"/>
                <a:gd name="connsiteY10" fmla="*/ 1083223 h 1451272"/>
                <a:gd name="connsiteX11" fmla="*/ 1322939 w 1442460"/>
                <a:gd name="connsiteY11" fmla="*/ 1131346 h 1451272"/>
                <a:gd name="connsiteX12" fmla="*/ 1317737 w 1442460"/>
                <a:gd name="connsiteY12" fmla="*/ 1137651 h 1451272"/>
                <a:gd name="connsiteX13" fmla="*/ 124723 w 1442460"/>
                <a:gd name="connsiteY13" fmla="*/ 1137651 h 1451272"/>
                <a:gd name="connsiteX14" fmla="*/ 119521 w 1442460"/>
                <a:gd name="connsiteY14" fmla="*/ 1131346 h 1451272"/>
                <a:gd name="connsiteX15" fmla="*/ 27225 w 1442460"/>
                <a:gd name="connsiteY15" fmla="*/ 926284 h 1451272"/>
                <a:gd name="connsiteX16" fmla="*/ 1415235 w 1442460"/>
                <a:gd name="connsiteY16" fmla="*/ 926284 h 1451272"/>
                <a:gd name="connsiteX17" fmla="*/ 1398340 w 1442460"/>
                <a:gd name="connsiteY17" fmla="*/ 980712 h 1451272"/>
                <a:gd name="connsiteX18" fmla="*/ 44121 w 1442460"/>
                <a:gd name="connsiteY18" fmla="*/ 980712 h 1451272"/>
                <a:gd name="connsiteX19" fmla="*/ 0 w 1442460"/>
                <a:gd name="connsiteY19" fmla="*/ 769345 h 1451272"/>
                <a:gd name="connsiteX20" fmla="*/ 1442460 w 1442460"/>
                <a:gd name="connsiteY20" fmla="*/ 769345 h 1451272"/>
                <a:gd name="connsiteX21" fmla="*/ 1436973 w 1442460"/>
                <a:gd name="connsiteY21" fmla="*/ 823773 h 1451272"/>
                <a:gd name="connsiteX22" fmla="*/ 5487 w 1442460"/>
                <a:gd name="connsiteY22" fmla="*/ 823773 h 1451272"/>
                <a:gd name="connsiteX23" fmla="*/ 7009 w 1442460"/>
                <a:gd name="connsiteY23" fmla="*/ 612406 h 1451272"/>
                <a:gd name="connsiteX24" fmla="*/ 1435452 w 1442460"/>
                <a:gd name="connsiteY24" fmla="*/ 612406 h 1451272"/>
                <a:gd name="connsiteX25" fmla="*/ 1440939 w 1442460"/>
                <a:gd name="connsiteY25" fmla="*/ 666834 h 1451272"/>
                <a:gd name="connsiteX26" fmla="*/ 1522 w 1442460"/>
                <a:gd name="connsiteY26" fmla="*/ 666834 h 1451272"/>
                <a:gd name="connsiteX27" fmla="*/ 48806 w 1442460"/>
                <a:gd name="connsiteY27" fmla="*/ 455467 h 1451272"/>
                <a:gd name="connsiteX28" fmla="*/ 1393655 w 1442460"/>
                <a:gd name="connsiteY28" fmla="*/ 455467 h 1451272"/>
                <a:gd name="connsiteX29" fmla="*/ 1410550 w 1442460"/>
                <a:gd name="connsiteY29" fmla="*/ 509895 h 1451272"/>
                <a:gd name="connsiteX30" fmla="*/ 31911 w 1442460"/>
                <a:gd name="connsiteY30" fmla="*/ 509895 h 1451272"/>
                <a:gd name="connsiteX31" fmla="*/ 137176 w 1442460"/>
                <a:gd name="connsiteY31" fmla="*/ 298528 h 1451272"/>
                <a:gd name="connsiteX32" fmla="*/ 1305284 w 1442460"/>
                <a:gd name="connsiteY32" fmla="*/ 298528 h 1451272"/>
                <a:gd name="connsiteX33" fmla="*/ 1322939 w 1442460"/>
                <a:gd name="connsiteY33" fmla="*/ 319926 h 1451272"/>
                <a:gd name="connsiteX34" fmla="*/ 1340867 w 1442460"/>
                <a:gd name="connsiteY34" fmla="*/ 352956 h 1451272"/>
                <a:gd name="connsiteX35" fmla="*/ 101593 w 1442460"/>
                <a:gd name="connsiteY35" fmla="*/ 352956 h 1451272"/>
                <a:gd name="connsiteX36" fmla="*/ 119521 w 1442460"/>
                <a:gd name="connsiteY36" fmla="*/ 319926 h 1451272"/>
                <a:gd name="connsiteX37" fmla="*/ 294114 w 1442460"/>
                <a:gd name="connsiteY37" fmla="*/ 141589 h 1451272"/>
                <a:gd name="connsiteX38" fmla="*/ 1148347 w 1442460"/>
                <a:gd name="connsiteY38" fmla="*/ 141589 h 1451272"/>
                <a:gd name="connsiteX39" fmla="*/ 1214314 w 1442460"/>
                <a:gd name="connsiteY39" fmla="*/ 196017 h 1451272"/>
                <a:gd name="connsiteX40" fmla="*/ 228147 w 1442460"/>
                <a:gd name="connsiteY40" fmla="*/ 196017 h 1451272"/>
                <a:gd name="connsiteX41" fmla="*/ 721230 w 1442460"/>
                <a:gd name="connsiteY41" fmla="*/ 0 h 1451272"/>
                <a:gd name="connsiteX42" fmla="*/ 867471 w 1442460"/>
                <a:gd name="connsiteY42" fmla="*/ 14742 h 1451272"/>
                <a:gd name="connsiteX43" fmla="*/ 945868 w 1442460"/>
                <a:gd name="connsiteY43" fmla="*/ 39078 h 1451272"/>
                <a:gd name="connsiteX44" fmla="*/ 496593 w 1442460"/>
                <a:gd name="connsiteY44" fmla="*/ 39078 h 1451272"/>
                <a:gd name="connsiteX45" fmla="*/ 574989 w 1442460"/>
                <a:gd name="connsiteY45" fmla="*/ 14742 h 1451272"/>
                <a:gd name="connsiteX46" fmla="*/ 721230 w 1442460"/>
                <a:gd name="connsiteY46" fmla="*/ 0 h 1451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1442460" h="1451272">
                  <a:moveTo>
                    <a:pt x="447971" y="1397101"/>
                  </a:moveTo>
                  <a:lnTo>
                    <a:pt x="994490" y="1397101"/>
                  </a:lnTo>
                  <a:lnTo>
                    <a:pt x="867471" y="1436530"/>
                  </a:lnTo>
                  <a:cubicBezTo>
                    <a:pt x="820234" y="1446196"/>
                    <a:pt x="771325" y="1451272"/>
                    <a:pt x="721230" y="1451272"/>
                  </a:cubicBezTo>
                  <a:cubicBezTo>
                    <a:pt x="671136" y="1451272"/>
                    <a:pt x="622226" y="1446196"/>
                    <a:pt x="574989" y="1436530"/>
                  </a:cubicBezTo>
                  <a:close/>
                  <a:moveTo>
                    <a:pt x="209854" y="1240162"/>
                  </a:moveTo>
                  <a:lnTo>
                    <a:pt x="1232607" y="1240162"/>
                  </a:lnTo>
                  <a:lnTo>
                    <a:pt x="1166640" y="1294590"/>
                  </a:lnTo>
                  <a:lnTo>
                    <a:pt x="275821" y="1294590"/>
                  </a:lnTo>
                  <a:close/>
                  <a:moveTo>
                    <a:pt x="93401" y="1083223"/>
                  </a:moveTo>
                  <a:lnTo>
                    <a:pt x="1349059" y="1083223"/>
                  </a:lnTo>
                  <a:lnTo>
                    <a:pt x="1322939" y="1131346"/>
                  </a:lnTo>
                  <a:lnTo>
                    <a:pt x="1317737" y="1137651"/>
                  </a:lnTo>
                  <a:lnTo>
                    <a:pt x="124723" y="1137651"/>
                  </a:lnTo>
                  <a:lnTo>
                    <a:pt x="119521" y="1131346"/>
                  </a:lnTo>
                  <a:close/>
                  <a:moveTo>
                    <a:pt x="27225" y="926284"/>
                  </a:moveTo>
                  <a:lnTo>
                    <a:pt x="1415235" y="926284"/>
                  </a:lnTo>
                  <a:lnTo>
                    <a:pt x="1398340" y="980712"/>
                  </a:lnTo>
                  <a:lnTo>
                    <a:pt x="44121" y="980712"/>
                  </a:lnTo>
                  <a:close/>
                  <a:moveTo>
                    <a:pt x="0" y="769345"/>
                  </a:moveTo>
                  <a:lnTo>
                    <a:pt x="1442460" y="769345"/>
                  </a:lnTo>
                  <a:lnTo>
                    <a:pt x="1436973" y="823773"/>
                  </a:lnTo>
                  <a:lnTo>
                    <a:pt x="5487" y="823773"/>
                  </a:lnTo>
                  <a:close/>
                  <a:moveTo>
                    <a:pt x="7009" y="612406"/>
                  </a:moveTo>
                  <a:lnTo>
                    <a:pt x="1435452" y="612406"/>
                  </a:lnTo>
                  <a:lnTo>
                    <a:pt x="1440939" y="666834"/>
                  </a:lnTo>
                  <a:lnTo>
                    <a:pt x="1522" y="666834"/>
                  </a:lnTo>
                  <a:close/>
                  <a:moveTo>
                    <a:pt x="48806" y="455467"/>
                  </a:moveTo>
                  <a:lnTo>
                    <a:pt x="1393655" y="455467"/>
                  </a:lnTo>
                  <a:lnTo>
                    <a:pt x="1410550" y="509895"/>
                  </a:lnTo>
                  <a:lnTo>
                    <a:pt x="31911" y="509895"/>
                  </a:lnTo>
                  <a:close/>
                  <a:moveTo>
                    <a:pt x="137176" y="298528"/>
                  </a:moveTo>
                  <a:lnTo>
                    <a:pt x="1305284" y="298528"/>
                  </a:lnTo>
                  <a:lnTo>
                    <a:pt x="1322939" y="319926"/>
                  </a:lnTo>
                  <a:lnTo>
                    <a:pt x="1340867" y="352956"/>
                  </a:lnTo>
                  <a:lnTo>
                    <a:pt x="101593" y="352956"/>
                  </a:lnTo>
                  <a:lnTo>
                    <a:pt x="119521" y="319926"/>
                  </a:lnTo>
                  <a:close/>
                  <a:moveTo>
                    <a:pt x="294114" y="141589"/>
                  </a:moveTo>
                  <a:lnTo>
                    <a:pt x="1148347" y="141589"/>
                  </a:lnTo>
                  <a:lnTo>
                    <a:pt x="1214314" y="196017"/>
                  </a:lnTo>
                  <a:lnTo>
                    <a:pt x="228147" y="196017"/>
                  </a:lnTo>
                  <a:close/>
                  <a:moveTo>
                    <a:pt x="721230" y="0"/>
                  </a:moveTo>
                  <a:cubicBezTo>
                    <a:pt x="771325" y="0"/>
                    <a:pt x="820234" y="5076"/>
                    <a:pt x="867471" y="14742"/>
                  </a:cubicBezTo>
                  <a:lnTo>
                    <a:pt x="945868" y="39078"/>
                  </a:lnTo>
                  <a:lnTo>
                    <a:pt x="496593" y="39078"/>
                  </a:lnTo>
                  <a:lnTo>
                    <a:pt x="574989" y="14742"/>
                  </a:lnTo>
                  <a:cubicBezTo>
                    <a:pt x="622226" y="5076"/>
                    <a:pt x="671136" y="0"/>
                    <a:pt x="721230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微软雅黑"/>
                <a:cs typeface="Times New Roman" panose="02020603050405020304" pitchFamily="18" charset="0"/>
                <a:sym typeface="Arial"/>
              </a:endParaRPr>
            </a:p>
          </p:txBody>
        </p:sp>
        <p:sp>
          <p:nvSpPr>
            <p:cNvPr id="10" name="文本"/>
            <p:cNvSpPr>
              <a:spLocks noChangeArrowheads="1"/>
            </p:cNvSpPr>
            <p:nvPr/>
          </p:nvSpPr>
          <p:spPr bwMode="auto">
            <a:xfrm>
              <a:off x="1019005" y="376473"/>
              <a:ext cx="2396859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defTabSz="1219200">
                <a:spcBef>
                  <a:spcPct val="0"/>
                </a:spcBef>
              </a:pPr>
              <a:r>
                <a:rPr lang="zh-CN" altLang="en-US" sz="2400" b="1" kern="0" dirty="0">
                  <a:solidFill>
                    <a:srgbClr val="595959"/>
                  </a:solidFill>
                  <a:latin typeface="Times New Roman" panose="02020603050405020304" pitchFamily="18" charset="0"/>
                  <a:ea typeface="微软雅黑"/>
                  <a:cs typeface="Times New Roman" panose="02020603050405020304" pitchFamily="18" charset="0"/>
                  <a:sym typeface="Arial"/>
                </a:rPr>
                <a:t>预期研究成果</a:t>
              </a:r>
            </a:p>
          </p:txBody>
        </p:sp>
      </p:grpSp>
      <p:grpSp>
        <p:nvGrpSpPr>
          <p:cNvPr id="2" name="组合 1"/>
          <p:cNvGrpSpPr/>
          <p:nvPr/>
        </p:nvGrpSpPr>
        <p:grpSpPr>
          <a:xfrm flipH="1">
            <a:off x="4175423" y="1455536"/>
            <a:ext cx="2982913" cy="4695826"/>
            <a:chOff x="4175423" y="1455536"/>
            <a:chExt cx="2982913" cy="4695826"/>
          </a:xfrm>
          <a:solidFill>
            <a:srgbClr val="595959"/>
          </a:solidFill>
        </p:grpSpPr>
        <p:sp>
          <p:nvSpPr>
            <p:cNvPr id="5" name="文本"/>
            <p:cNvSpPr/>
            <p:nvPr/>
          </p:nvSpPr>
          <p:spPr bwMode="auto">
            <a:xfrm>
              <a:off x="4175423" y="1455536"/>
              <a:ext cx="1763713" cy="1690688"/>
            </a:xfrm>
            <a:custGeom>
              <a:avLst/>
              <a:gdLst>
                <a:gd name="T0" fmla="*/ 1241 w 2596"/>
                <a:gd name="T1" fmla="*/ 0 h 2483"/>
                <a:gd name="T2" fmla="*/ 2480 w 2596"/>
                <a:gd name="T3" fmla="*/ 1158 h 2483"/>
                <a:gd name="T4" fmla="*/ 2596 w 2596"/>
                <a:gd name="T5" fmla="*/ 1158 h 2483"/>
                <a:gd name="T6" fmla="*/ 2495 w 2596"/>
                <a:gd name="T7" fmla="*/ 1279 h 2483"/>
                <a:gd name="T8" fmla="*/ 2394 w 2596"/>
                <a:gd name="T9" fmla="*/ 1400 h 2483"/>
                <a:gd name="T10" fmla="*/ 2293 w 2596"/>
                <a:gd name="T11" fmla="*/ 1279 h 2483"/>
                <a:gd name="T12" fmla="*/ 2192 w 2596"/>
                <a:gd name="T13" fmla="*/ 1158 h 2483"/>
                <a:gd name="T14" fmla="*/ 2320 w 2596"/>
                <a:gd name="T15" fmla="*/ 1158 h 2483"/>
                <a:gd name="T16" fmla="*/ 1241 w 2596"/>
                <a:gd name="T17" fmla="*/ 159 h 2483"/>
                <a:gd name="T18" fmla="*/ 159 w 2596"/>
                <a:gd name="T19" fmla="*/ 1241 h 2483"/>
                <a:gd name="T20" fmla="*/ 1241 w 2596"/>
                <a:gd name="T21" fmla="*/ 2323 h 2483"/>
                <a:gd name="T22" fmla="*/ 1241 w 2596"/>
                <a:gd name="T23" fmla="*/ 2483 h 2483"/>
                <a:gd name="T24" fmla="*/ 0 w 2596"/>
                <a:gd name="T25" fmla="*/ 1241 h 2483"/>
                <a:gd name="T26" fmla="*/ 1241 w 2596"/>
                <a:gd name="T27" fmla="*/ 0 h 2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596" h="2483">
                  <a:moveTo>
                    <a:pt x="1241" y="0"/>
                  </a:moveTo>
                  <a:cubicBezTo>
                    <a:pt x="1899" y="0"/>
                    <a:pt x="2437" y="511"/>
                    <a:pt x="2480" y="1158"/>
                  </a:cubicBezTo>
                  <a:lnTo>
                    <a:pt x="2596" y="1158"/>
                  </a:lnTo>
                  <a:lnTo>
                    <a:pt x="2495" y="1279"/>
                  </a:lnTo>
                  <a:lnTo>
                    <a:pt x="2394" y="1400"/>
                  </a:lnTo>
                  <a:lnTo>
                    <a:pt x="2293" y="1279"/>
                  </a:lnTo>
                  <a:lnTo>
                    <a:pt x="2192" y="1158"/>
                  </a:lnTo>
                  <a:lnTo>
                    <a:pt x="2320" y="1158"/>
                  </a:lnTo>
                  <a:cubicBezTo>
                    <a:pt x="2278" y="600"/>
                    <a:pt x="1811" y="159"/>
                    <a:pt x="1241" y="159"/>
                  </a:cubicBezTo>
                  <a:cubicBezTo>
                    <a:pt x="644" y="159"/>
                    <a:pt x="159" y="644"/>
                    <a:pt x="159" y="1241"/>
                  </a:cubicBezTo>
                  <a:cubicBezTo>
                    <a:pt x="159" y="1839"/>
                    <a:pt x="644" y="2323"/>
                    <a:pt x="1241" y="2323"/>
                  </a:cubicBezTo>
                  <a:lnTo>
                    <a:pt x="1241" y="2483"/>
                  </a:lnTo>
                  <a:cubicBezTo>
                    <a:pt x="556" y="2483"/>
                    <a:pt x="0" y="1927"/>
                    <a:pt x="0" y="1241"/>
                  </a:cubicBezTo>
                  <a:cubicBezTo>
                    <a:pt x="0" y="556"/>
                    <a:pt x="556" y="0"/>
                    <a:pt x="1241" y="0"/>
                  </a:cubicBezTo>
                  <a:close/>
                </a:path>
              </a:pathLst>
            </a:custGeom>
            <a:grpFill/>
            <a:ln w="28575" cap="flat">
              <a:noFill/>
              <a:prstDash val="solid"/>
              <a:miter lim="800000"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latin typeface="Times New Roman" panose="02020603050405020304" pitchFamily="18" charset="0"/>
                <a:ea typeface="微软雅黑"/>
                <a:cs typeface="Times New Roman" panose="02020603050405020304" pitchFamily="18" charset="0"/>
                <a:sym typeface="Arial"/>
              </a:endParaRPr>
            </a:p>
          </p:txBody>
        </p:sp>
        <p:sp>
          <p:nvSpPr>
            <p:cNvPr id="6" name="文本"/>
            <p:cNvSpPr/>
            <p:nvPr/>
          </p:nvSpPr>
          <p:spPr bwMode="auto">
            <a:xfrm rot="911240">
              <a:off x="5266036" y="2619174"/>
              <a:ext cx="1892300" cy="1804988"/>
            </a:xfrm>
            <a:custGeom>
              <a:avLst/>
              <a:gdLst>
                <a:gd name="T0" fmla="*/ 2570 w 2787"/>
                <a:gd name="T1" fmla="*/ 988 h 2650"/>
                <a:gd name="T2" fmla="*/ 1882 w 2787"/>
                <a:gd name="T3" fmla="*/ 2541 h 2650"/>
                <a:gd name="T4" fmla="*/ 1920 w 2787"/>
                <a:gd name="T5" fmla="*/ 2650 h 2650"/>
                <a:gd name="T6" fmla="*/ 1772 w 2787"/>
                <a:gd name="T7" fmla="*/ 2594 h 2650"/>
                <a:gd name="T8" fmla="*/ 1625 w 2787"/>
                <a:gd name="T9" fmla="*/ 2539 h 2650"/>
                <a:gd name="T10" fmla="*/ 1706 w 2787"/>
                <a:gd name="T11" fmla="*/ 2403 h 2650"/>
                <a:gd name="T12" fmla="*/ 1786 w 2787"/>
                <a:gd name="T13" fmla="*/ 2268 h 2650"/>
                <a:gd name="T14" fmla="*/ 1829 w 2787"/>
                <a:gd name="T15" fmla="*/ 2390 h 2650"/>
                <a:gd name="T16" fmla="*/ 2419 w 2787"/>
                <a:gd name="T17" fmla="*/ 1041 h 2650"/>
                <a:gd name="T18" fmla="*/ 1041 w 2787"/>
                <a:gd name="T19" fmla="*/ 377 h 2650"/>
                <a:gd name="T20" fmla="*/ 376 w 2787"/>
                <a:gd name="T21" fmla="*/ 1755 h 2650"/>
                <a:gd name="T22" fmla="*/ 226 w 2787"/>
                <a:gd name="T23" fmla="*/ 1808 h 2650"/>
                <a:gd name="T24" fmla="*/ 988 w 2787"/>
                <a:gd name="T25" fmla="*/ 226 h 2650"/>
                <a:gd name="T26" fmla="*/ 2570 w 2787"/>
                <a:gd name="T27" fmla="*/ 988 h 26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787" h="2650">
                  <a:moveTo>
                    <a:pt x="2570" y="988"/>
                  </a:moveTo>
                  <a:cubicBezTo>
                    <a:pt x="2787" y="1610"/>
                    <a:pt x="2480" y="2288"/>
                    <a:pt x="1882" y="2541"/>
                  </a:cubicBezTo>
                  <a:lnTo>
                    <a:pt x="1920" y="2650"/>
                  </a:lnTo>
                  <a:lnTo>
                    <a:pt x="1772" y="2594"/>
                  </a:lnTo>
                  <a:lnTo>
                    <a:pt x="1625" y="2539"/>
                  </a:lnTo>
                  <a:lnTo>
                    <a:pt x="1706" y="2403"/>
                  </a:lnTo>
                  <a:lnTo>
                    <a:pt x="1786" y="2268"/>
                  </a:lnTo>
                  <a:lnTo>
                    <a:pt x="1829" y="2390"/>
                  </a:lnTo>
                  <a:cubicBezTo>
                    <a:pt x="2345" y="2167"/>
                    <a:pt x="2607" y="1580"/>
                    <a:pt x="2419" y="1041"/>
                  </a:cubicBezTo>
                  <a:cubicBezTo>
                    <a:pt x="2222" y="477"/>
                    <a:pt x="1605" y="179"/>
                    <a:pt x="1041" y="377"/>
                  </a:cubicBezTo>
                  <a:cubicBezTo>
                    <a:pt x="477" y="574"/>
                    <a:pt x="179" y="1191"/>
                    <a:pt x="376" y="1755"/>
                  </a:cubicBezTo>
                  <a:lnTo>
                    <a:pt x="226" y="1808"/>
                  </a:lnTo>
                  <a:cubicBezTo>
                    <a:pt x="0" y="1160"/>
                    <a:pt x="341" y="452"/>
                    <a:pt x="988" y="226"/>
                  </a:cubicBezTo>
                  <a:cubicBezTo>
                    <a:pt x="1635" y="0"/>
                    <a:pt x="2343" y="341"/>
                    <a:pt x="2570" y="988"/>
                  </a:cubicBezTo>
                  <a:close/>
                </a:path>
              </a:pathLst>
            </a:custGeom>
            <a:grpFill/>
            <a:ln w="28575" cap="flat">
              <a:noFill/>
              <a:prstDash val="solid"/>
              <a:miter lim="800000"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latin typeface="Times New Roman" panose="02020603050405020304" pitchFamily="18" charset="0"/>
                <a:ea typeface="微软雅黑"/>
                <a:cs typeface="Times New Roman" panose="02020603050405020304" pitchFamily="18" charset="0"/>
                <a:sym typeface="Arial"/>
              </a:endParaRPr>
            </a:p>
          </p:txBody>
        </p:sp>
        <p:sp>
          <p:nvSpPr>
            <p:cNvPr id="7" name="文本"/>
            <p:cNvSpPr/>
            <p:nvPr/>
          </p:nvSpPr>
          <p:spPr bwMode="auto">
            <a:xfrm>
              <a:off x="4567536" y="4232074"/>
              <a:ext cx="1766888" cy="1919288"/>
            </a:xfrm>
            <a:custGeom>
              <a:avLst/>
              <a:gdLst>
                <a:gd name="T0" fmla="*/ 345 w 2601"/>
                <a:gd name="T1" fmla="*/ 778 h 2819"/>
                <a:gd name="T2" fmla="*/ 1972 w 2601"/>
                <a:gd name="T3" fmla="*/ 291 h 2819"/>
                <a:gd name="T4" fmla="*/ 1892 w 2601"/>
                <a:gd name="T5" fmla="*/ 429 h 2819"/>
                <a:gd name="T6" fmla="*/ 483 w 2601"/>
                <a:gd name="T7" fmla="*/ 858 h 2819"/>
                <a:gd name="T8" fmla="*/ 874 w 2601"/>
                <a:gd name="T9" fmla="*/ 2337 h 2819"/>
                <a:gd name="T10" fmla="*/ 2353 w 2601"/>
                <a:gd name="T11" fmla="*/ 1946 h 2819"/>
                <a:gd name="T12" fmla="*/ 2251 w 2601"/>
                <a:gd name="T13" fmla="*/ 1887 h 2819"/>
                <a:gd name="T14" fmla="*/ 2400 w 2601"/>
                <a:gd name="T15" fmla="*/ 1833 h 2819"/>
                <a:gd name="T16" fmla="*/ 2548 w 2601"/>
                <a:gd name="T17" fmla="*/ 1779 h 2819"/>
                <a:gd name="T18" fmla="*/ 2574 w 2601"/>
                <a:gd name="T19" fmla="*/ 1934 h 2819"/>
                <a:gd name="T20" fmla="*/ 2601 w 2601"/>
                <a:gd name="T21" fmla="*/ 2090 h 2819"/>
                <a:gd name="T22" fmla="*/ 2491 w 2601"/>
                <a:gd name="T23" fmla="*/ 2026 h 2819"/>
                <a:gd name="T24" fmla="*/ 794 w 2601"/>
                <a:gd name="T25" fmla="*/ 2475 h 2819"/>
                <a:gd name="T26" fmla="*/ 345 w 2601"/>
                <a:gd name="T27" fmla="*/ 778 h 28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01" h="2819">
                  <a:moveTo>
                    <a:pt x="345" y="778"/>
                  </a:moveTo>
                  <a:cubicBezTo>
                    <a:pt x="676" y="208"/>
                    <a:pt x="1391" y="0"/>
                    <a:pt x="1972" y="291"/>
                  </a:cubicBezTo>
                  <a:lnTo>
                    <a:pt x="1892" y="429"/>
                  </a:lnTo>
                  <a:cubicBezTo>
                    <a:pt x="1387" y="182"/>
                    <a:pt x="770" y="364"/>
                    <a:pt x="483" y="858"/>
                  </a:cubicBezTo>
                  <a:cubicBezTo>
                    <a:pt x="182" y="1374"/>
                    <a:pt x="358" y="2037"/>
                    <a:pt x="874" y="2337"/>
                  </a:cubicBezTo>
                  <a:cubicBezTo>
                    <a:pt x="1391" y="2637"/>
                    <a:pt x="2053" y="2462"/>
                    <a:pt x="2353" y="1946"/>
                  </a:cubicBezTo>
                  <a:lnTo>
                    <a:pt x="2251" y="1887"/>
                  </a:lnTo>
                  <a:lnTo>
                    <a:pt x="2400" y="1833"/>
                  </a:lnTo>
                  <a:lnTo>
                    <a:pt x="2548" y="1779"/>
                  </a:lnTo>
                  <a:lnTo>
                    <a:pt x="2574" y="1934"/>
                  </a:lnTo>
                  <a:lnTo>
                    <a:pt x="2601" y="2090"/>
                  </a:lnTo>
                  <a:lnTo>
                    <a:pt x="2491" y="2026"/>
                  </a:lnTo>
                  <a:cubicBezTo>
                    <a:pt x="2146" y="2618"/>
                    <a:pt x="1387" y="2819"/>
                    <a:pt x="794" y="2475"/>
                  </a:cubicBezTo>
                  <a:cubicBezTo>
                    <a:pt x="201" y="2130"/>
                    <a:pt x="0" y="1370"/>
                    <a:pt x="345" y="778"/>
                  </a:cubicBezTo>
                  <a:close/>
                </a:path>
              </a:pathLst>
            </a:custGeom>
            <a:grpFill/>
            <a:ln w="28575" cap="flat">
              <a:noFill/>
              <a:prstDash val="solid"/>
              <a:miter lim="800000"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latin typeface="Times New Roman" panose="02020603050405020304" pitchFamily="18" charset="0"/>
                <a:ea typeface="微软雅黑"/>
                <a:cs typeface="Times New Roman" panose="02020603050405020304" pitchFamily="18" charset="0"/>
                <a:sym typeface="Arial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769376" y="1859661"/>
            <a:ext cx="8463109" cy="3770429"/>
            <a:chOff x="1769376" y="1859661"/>
            <a:chExt cx="8463109" cy="3770429"/>
          </a:xfrm>
        </p:grpSpPr>
        <p:grpSp>
          <p:nvGrpSpPr>
            <p:cNvPr id="4" name="组合 3"/>
            <p:cNvGrpSpPr/>
            <p:nvPr/>
          </p:nvGrpSpPr>
          <p:grpSpPr>
            <a:xfrm>
              <a:off x="7282981" y="1859661"/>
              <a:ext cx="2949504" cy="1270624"/>
              <a:chOff x="7911629" y="1816290"/>
              <a:chExt cx="2949504" cy="1270624"/>
            </a:xfrm>
          </p:grpSpPr>
          <p:sp>
            <p:nvSpPr>
              <p:cNvPr id="17" name="文本"/>
              <p:cNvSpPr txBox="1"/>
              <p:nvPr/>
            </p:nvSpPr>
            <p:spPr>
              <a:xfrm>
                <a:off x="8081775" y="1816290"/>
                <a:ext cx="141577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Times New Roman" panose="02020603050405020304" pitchFamily="18" charset="0"/>
                    <a:ea typeface="微软雅黑"/>
                    <a:cs typeface="Times New Roman" panose="02020603050405020304" pitchFamily="18" charset="0"/>
                    <a:sym typeface="Arial"/>
                  </a:rPr>
                  <a:t>工程成果</a:t>
                </a:r>
              </a:p>
            </p:txBody>
          </p:sp>
          <p:sp>
            <p:nvSpPr>
              <p:cNvPr id="18" name="文本框 17"/>
              <p:cNvSpPr txBox="1"/>
              <p:nvPr/>
            </p:nvSpPr>
            <p:spPr>
              <a:xfrm flipH="1">
                <a:off x="7911629" y="2212957"/>
                <a:ext cx="2949504" cy="87395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Arial"/>
                  </a:rPr>
                  <a:t>开源代码库，支持</a:t>
                </a:r>
                <a:r>
                  <a:rPr lang="en-US" altLang="zh-CN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Arial"/>
                  </a:rPr>
                  <a:t>Llama2</a:t>
                </a:r>
                <a:r>
                  <a:rPr lang="zh-CN" alt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Arial"/>
                  </a:rPr>
                  <a:t>、</a:t>
                </a:r>
                <a:r>
                  <a:rPr lang="en-US" altLang="zh-CN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Arial"/>
                  </a:rPr>
                  <a:t>Falcon</a:t>
                </a:r>
                <a:r>
                  <a:rPr lang="zh-CN" alt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Arial"/>
                  </a:rPr>
                  <a:t>等主流模型；</a:t>
                </a:r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>
              <a:off x="6714723" y="4750499"/>
              <a:ext cx="3501587" cy="879591"/>
              <a:chOff x="7895454" y="4423000"/>
              <a:chExt cx="3501587" cy="879591"/>
            </a:xfrm>
          </p:grpSpPr>
          <p:sp>
            <p:nvSpPr>
              <p:cNvPr id="19" name="文本"/>
              <p:cNvSpPr txBox="1"/>
              <p:nvPr/>
            </p:nvSpPr>
            <p:spPr>
              <a:xfrm>
                <a:off x="8081775" y="4423000"/>
                <a:ext cx="141577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Times New Roman" panose="02020603050405020304" pitchFamily="18" charset="0"/>
                    <a:ea typeface="微软雅黑"/>
                    <a:cs typeface="Times New Roman" panose="02020603050405020304" pitchFamily="18" charset="0"/>
                    <a:sym typeface="Arial"/>
                  </a:rPr>
                  <a:t>应用价值</a:t>
                </a:r>
              </a:p>
            </p:txBody>
          </p:sp>
          <p:sp>
            <p:nvSpPr>
              <p:cNvPr id="20" name="文本框 19"/>
              <p:cNvSpPr txBox="1"/>
              <p:nvPr/>
            </p:nvSpPr>
            <p:spPr>
              <a:xfrm flipH="1">
                <a:off x="7895454" y="4847338"/>
                <a:ext cx="3501587" cy="4552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Arial"/>
                  </a:rPr>
                  <a:t>缓解</a:t>
                </a:r>
                <a:r>
                  <a:rPr lang="en-US" altLang="zh-CN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Arial"/>
                  </a:rPr>
                  <a:t>GPU</a:t>
                </a:r>
                <a:r>
                  <a:rPr lang="zh-CN" alt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Arial"/>
                  </a:rPr>
                  <a:t>缓存压力</a:t>
                </a:r>
              </a:p>
            </p:txBody>
          </p:sp>
        </p:grpSp>
        <p:grpSp>
          <p:nvGrpSpPr>
            <p:cNvPr id="24" name="组合 23"/>
            <p:cNvGrpSpPr/>
            <p:nvPr/>
          </p:nvGrpSpPr>
          <p:grpSpPr>
            <a:xfrm>
              <a:off x="1769376" y="2935411"/>
              <a:ext cx="2497444" cy="1324277"/>
              <a:chOff x="1591360" y="2965785"/>
              <a:chExt cx="2497444" cy="1324277"/>
            </a:xfrm>
          </p:grpSpPr>
          <p:sp>
            <p:nvSpPr>
              <p:cNvPr id="21" name="文本"/>
              <p:cNvSpPr txBox="1"/>
              <p:nvPr/>
            </p:nvSpPr>
            <p:spPr>
              <a:xfrm flipH="1">
                <a:off x="2237056" y="2965785"/>
                <a:ext cx="141577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zh-CN" altLang="en-US" sz="2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Arial"/>
                  </a:rPr>
                  <a:t>学术贡献</a:t>
                </a:r>
                <a:endParaRPr lang="zh-CN" altLang="en-US" sz="24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Arial"/>
                </a:endParaRPr>
              </a:p>
            </p:txBody>
          </p:sp>
          <p:sp>
            <p:nvSpPr>
              <p:cNvPr id="22" name="文本框 21"/>
              <p:cNvSpPr txBox="1"/>
              <p:nvPr/>
            </p:nvSpPr>
            <p:spPr>
              <a:xfrm>
                <a:off x="1591360" y="3419311"/>
                <a:ext cx="2497444" cy="8707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zh-CN" alt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Arial"/>
                  </a:rPr>
                  <a:t>提出并设计</a:t>
                </a:r>
                <a:r>
                  <a:rPr lang="en-US" altLang="zh-CN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Arial"/>
                  </a:rPr>
                  <a:t>KVCache</a:t>
                </a:r>
                <a:r>
                  <a:rPr lang="zh-CN" alt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Arial"/>
                  </a:rPr>
                  <a:t>卸载机制</a:t>
                </a:r>
              </a:p>
            </p:txBody>
          </p:sp>
        </p:grpSp>
      </p:grpSp>
      <p:sp>
        <p:nvSpPr>
          <p:cNvPr id="25" name="文本"/>
          <p:cNvSpPr/>
          <p:nvPr/>
        </p:nvSpPr>
        <p:spPr>
          <a:xfrm>
            <a:off x="5962881" y="1883951"/>
            <a:ext cx="751842" cy="751640"/>
          </a:xfrm>
          <a:custGeom>
            <a:avLst/>
            <a:gdLst>
              <a:gd name="T0" fmla="*/ 1472 w 7768"/>
              <a:gd name="T1" fmla="*/ 3903 h 7766"/>
              <a:gd name="T2" fmla="*/ 1467 w 7768"/>
              <a:gd name="T3" fmla="*/ 3594 h 7766"/>
              <a:gd name="T4" fmla="*/ 1777 w 7768"/>
              <a:gd name="T5" fmla="*/ 3589 h 7766"/>
              <a:gd name="T6" fmla="*/ 3236 w 7768"/>
              <a:gd name="T7" fmla="*/ 5009 h 7766"/>
              <a:gd name="T8" fmla="*/ 5991 w 7768"/>
              <a:gd name="T9" fmla="*/ 2295 h 7766"/>
              <a:gd name="T10" fmla="*/ 6300 w 7768"/>
              <a:gd name="T11" fmla="*/ 2298 h 7766"/>
              <a:gd name="T12" fmla="*/ 6297 w 7768"/>
              <a:gd name="T13" fmla="*/ 2607 h 7766"/>
              <a:gd name="T14" fmla="*/ 3390 w 7768"/>
              <a:gd name="T15" fmla="*/ 5471 h 7766"/>
              <a:gd name="T16" fmla="*/ 3084 w 7768"/>
              <a:gd name="T17" fmla="*/ 5472 h 7766"/>
              <a:gd name="T18" fmla="*/ 1472 w 7768"/>
              <a:gd name="T19" fmla="*/ 3903 h 7766"/>
              <a:gd name="T20" fmla="*/ 3884 w 7768"/>
              <a:gd name="T21" fmla="*/ 0 h 7766"/>
              <a:gd name="T22" fmla="*/ 6630 w 7768"/>
              <a:gd name="T23" fmla="*/ 1137 h 7766"/>
              <a:gd name="T24" fmla="*/ 7768 w 7768"/>
              <a:gd name="T25" fmla="*/ 3883 h 7766"/>
              <a:gd name="T26" fmla="*/ 6630 w 7768"/>
              <a:gd name="T27" fmla="*/ 6629 h 7766"/>
              <a:gd name="T28" fmla="*/ 3884 w 7768"/>
              <a:gd name="T29" fmla="*/ 7766 h 7766"/>
              <a:gd name="T30" fmla="*/ 1138 w 7768"/>
              <a:gd name="T31" fmla="*/ 6629 h 7766"/>
              <a:gd name="T32" fmla="*/ 0 w 7768"/>
              <a:gd name="T33" fmla="*/ 3883 h 7766"/>
              <a:gd name="T34" fmla="*/ 1138 w 7768"/>
              <a:gd name="T35" fmla="*/ 1137 h 7766"/>
              <a:gd name="T36" fmla="*/ 3884 w 7768"/>
              <a:gd name="T37" fmla="*/ 0 h 7766"/>
              <a:gd name="T38" fmla="*/ 3884 w 7768"/>
              <a:gd name="T39" fmla="*/ 0 h 7766"/>
              <a:gd name="T40" fmla="*/ 3884 w 7768"/>
              <a:gd name="T41" fmla="*/ 0 h 7766"/>
              <a:gd name="T42" fmla="*/ 3884 w 7768"/>
              <a:gd name="T43" fmla="*/ 0 h 7766"/>
              <a:gd name="T44" fmla="*/ 6355 w 7768"/>
              <a:gd name="T45" fmla="*/ 1412 h 7766"/>
              <a:gd name="T46" fmla="*/ 3884 w 7768"/>
              <a:gd name="T47" fmla="*/ 388 h 7766"/>
              <a:gd name="T48" fmla="*/ 1413 w 7768"/>
              <a:gd name="T49" fmla="*/ 1412 h 7766"/>
              <a:gd name="T50" fmla="*/ 389 w 7768"/>
              <a:gd name="T51" fmla="*/ 3883 h 7766"/>
              <a:gd name="T52" fmla="*/ 1413 w 7768"/>
              <a:gd name="T53" fmla="*/ 6354 h 7766"/>
              <a:gd name="T54" fmla="*/ 3884 w 7768"/>
              <a:gd name="T55" fmla="*/ 7378 h 7766"/>
              <a:gd name="T56" fmla="*/ 6355 w 7768"/>
              <a:gd name="T57" fmla="*/ 6354 h 7766"/>
              <a:gd name="T58" fmla="*/ 7379 w 7768"/>
              <a:gd name="T59" fmla="*/ 3883 h 7766"/>
              <a:gd name="T60" fmla="*/ 6355 w 7768"/>
              <a:gd name="T61" fmla="*/ 1412 h 7766"/>
              <a:gd name="T62" fmla="*/ 6355 w 7768"/>
              <a:gd name="T63" fmla="*/ 1412 h 7766"/>
              <a:gd name="T64" fmla="*/ 6355 w 7768"/>
              <a:gd name="T65" fmla="*/ 1412 h 77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7768" h="7766">
                <a:moveTo>
                  <a:pt x="1472" y="3903"/>
                </a:moveTo>
                <a:cubicBezTo>
                  <a:pt x="1385" y="3819"/>
                  <a:pt x="1383" y="3680"/>
                  <a:pt x="1467" y="3594"/>
                </a:cubicBezTo>
                <a:cubicBezTo>
                  <a:pt x="1552" y="3507"/>
                  <a:pt x="1690" y="3505"/>
                  <a:pt x="1777" y="3589"/>
                </a:cubicBezTo>
                <a:lnTo>
                  <a:pt x="3236" y="5009"/>
                </a:lnTo>
                <a:lnTo>
                  <a:pt x="5991" y="2295"/>
                </a:lnTo>
                <a:cubicBezTo>
                  <a:pt x="6077" y="2211"/>
                  <a:pt x="6215" y="2212"/>
                  <a:pt x="6300" y="2298"/>
                </a:cubicBezTo>
                <a:cubicBezTo>
                  <a:pt x="6384" y="2384"/>
                  <a:pt x="6383" y="2522"/>
                  <a:pt x="6297" y="2607"/>
                </a:cubicBezTo>
                <a:lnTo>
                  <a:pt x="3390" y="5471"/>
                </a:lnTo>
                <a:cubicBezTo>
                  <a:pt x="3306" y="5554"/>
                  <a:pt x="3170" y="5555"/>
                  <a:pt x="3084" y="5472"/>
                </a:cubicBezTo>
                <a:lnTo>
                  <a:pt x="1472" y="3903"/>
                </a:lnTo>
                <a:close/>
                <a:moveTo>
                  <a:pt x="3884" y="0"/>
                </a:moveTo>
                <a:cubicBezTo>
                  <a:pt x="4956" y="0"/>
                  <a:pt x="5927" y="434"/>
                  <a:pt x="6630" y="1137"/>
                </a:cubicBezTo>
                <a:cubicBezTo>
                  <a:pt x="7333" y="1840"/>
                  <a:pt x="7768" y="2811"/>
                  <a:pt x="7768" y="3883"/>
                </a:cubicBezTo>
                <a:cubicBezTo>
                  <a:pt x="7768" y="4955"/>
                  <a:pt x="7333" y="5926"/>
                  <a:pt x="6630" y="6629"/>
                </a:cubicBezTo>
                <a:cubicBezTo>
                  <a:pt x="5927" y="7332"/>
                  <a:pt x="4956" y="7766"/>
                  <a:pt x="3884" y="7766"/>
                </a:cubicBezTo>
                <a:cubicBezTo>
                  <a:pt x="2812" y="7766"/>
                  <a:pt x="1841" y="7332"/>
                  <a:pt x="1138" y="6629"/>
                </a:cubicBezTo>
                <a:cubicBezTo>
                  <a:pt x="435" y="5926"/>
                  <a:pt x="0" y="4955"/>
                  <a:pt x="0" y="3883"/>
                </a:cubicBezTo>
                <a:cubicBezTo>
                  <a:pt x="0" y="2811"/>
                  <a:pt x="435" y="1840"/>
                  <a:pt x="1138" y="1137"/>
                </a:cubicBezTo>
                <a:cubicBezTo>
                  <a:pt x="1841" y="434"/>
                  <a:pt x="2812" y="0"/>
                  <a:pt x="3884" y="0"/>
                </a:cubicBezTo>
                <a:lnTo>
                  <a:pt x="3884" y="0"/>
                </a:lnTo>
                <a:lnTo>
                  <a:pt x="3884" y="0"/>
                </a:lnTo>
                <a:lnTo>
                  <a:pt x="3884" y="0"/>
                </a:lnTo>
                <a:close/>
                <a:moveTo>
                  <a:pt x="6355" y="1412"/>
                </a:moveTo>
                <a:cubicBezTo>
                  <a:pt x="5723" y="779"/>
                  <a:pt x="4849" y="388"/>
                  <a:pt x="3884" y="388"/>
                </a:cubicBezTo>
                <a:cubicBezTo>
                  <a:pt x="2919" y="388"/>
                  <a:pt x="2045" y="779"/>
                  <a:pt x="1413" y="1412"/>
                </a:cubicBezTo>
                <a:cubicBezTo>
                  <a:pt x="780" y="2044"/>
                  <a:pt x="389" y="2918"/>
                  <a:pt x="389" y="3883"/>
                </a:cubicBezTo>
                <a:cubicBezTo>
                  <a:pt x="389" y="4848"/>
                  <a:pt x="780" y="5722"/>
                  <a:pt x="1413" y="6354"/>
                </a:cubicBezTo>
                <a:cubicBezTo>
                  <a:pt x="2045" y="6987"/>
                  <a:pt x="2919" y="7378"/>
                  <a:pt x="3884" y="7378"/>
                </a:cubicBezTo>
                <a:cubicBezTo>
                  <a:pt x="4849" y="7378"/>
                  <a:pt x="5723" y="6987"/>
                  <a:pt x="6355" y="6354"/>
                </a:cubicBezTo>
                <a:cubicBezTo>
                  <a:pt x="6988" y="5722"/>
                  <a:pt x="7379" y="4848"/>
                  <a:pt x="7379" y="3883"/>
                </a:cubicBezTo>
                <a:cubicBezTo>
                  <a:pt x="7379" y="2918"/>
                  <a:pt x="6988" y="2044"/>
                  <a:pt x="6355" y="1412"/>
                </a:cubicBezTo>
                <a:lnTo>
                  <a:pt x="6355" y="1412"/>
                </a:lnTo>
                <a:close/>
                <a:moveTo>
                  <a:pt x="6355" y="1412"/>
                </a:move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ea typeface="微软雅黑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26" name="文本"/>
          <p:cNvSpPr/>
          <p:nvPr/>
        </p:nvSpPr>
        <p:spPr>
          <a:xfrm>
            <a:off x="5456775" y="4833573"/>
            <a:ext cx="716489" cy="716290"/>
          </a:xfrm>
          <a:custGeom>
            <a:avLst/>
            <a:gdLst>
              <a:gd name="T0" fmla="*/ 3866 w 7733"/>
              <a:gd name="T1" fmla="*/ 0 h 7733"/>
              <a:gd name="T2" fmla="*/ 5371 w 7733"/>
              <a:gd name="T3" fmla="*/ 304 h 7733"/>
              <a:gd name="T4" fmla="*/ 6600 w 7733"/>
              <a:gd name="T5" fmla="*/ 1132 h 7733"/>
              <a:gd name="T6" fmla="*/ 7429 w 7733"/>
              <a:gd name="T7" fmla="*/ 2361 h 7733"/>
              <a:gd name="T8" fmla="*/ 7733 w 7733"/>
              <a:gd name="T9" fmla="*/ 3866 h 7733"/>
              <a:gd name="T10" fmla="*/ 7429 w 7733"/>
              <a:gd name="T11" fmla="*/ 5371 h 7733"/>
              <a:gd name="T12" fmla="*/ 6600 w 7733"/>
              <a:gd name="T13" fmla="*/ 6600 h 7733"/>
              <a:gd name="T14" fmla="*/ 5371 w 7733"/>
              <a:gd name="T15" fmla="*/ 7429 h 7733"/>
              <a:gd name="T16" fmla="*/ 3866 w 7733"/>
              <a:gd name="T17" fmla="*/ 7733 h 7733"/>
              <a:gd name="T18" fmla="*/ 2361 w 7733"/>
              <a:gd name="T19" fmla="*/ 7429 h 7733"/>
              <a:gd name="T20" fmla="*/ 1132 w 7733"/>
              <a:gd name="T21" fmla="*/ 6600 h 7733"/>
              <a:gd name="T22" fmla="*/ 304 w 7733"/>
              <a:gd name="T23" fmla="*/ 5371 h 7733"/>
              <a:gd name="T24" fmla="*/ 0 w 7733"/>
              <a:gd name="T25" fmla="*/ 3866 h 7733"/>
              <a:gd name="T26" fmla="*/ 304 w 7733"/>
              <a:gd name="T27" fmla="*/ 2361 h 7733"/>
              <a:gd name="T28" fmla="*/ 1132 w 7733"/>
              <a:gd name="T29" fmla="*/ 1132 h 7733"/>
              <a:gd name="T30" fmla="*/ 2361 w 7733"/>
              <a:gd name="T31" fmla="*/ 304 h 7733"/>
              <a:gd name="T32" fmla="*/ 3866 w 7733"/>
              <a:gd name="T33" fmla="*/ 0 h 7733"/>
              <a:gd name="T34" fmla="*/ 3866 w 7733"/>
              <a:gd name="T35" fmla="*/ 7426 h 7733"/>
              <a:gd name="T36" fmla="*/ 6383 w 7733"/>
              <a:gd name="T37" fmla="*/ 6383 h 7733"/>
              <a:gd name="T38" fmla="*/ 7426 w 7733"/>
              <a:gd name="T39" fmla="*/ 3866 h 7733"/>
              <a:gd name="T40" fmla="*/ 6383 w 7733"/>
              <a:gd name="T41" fmla="*/ 1349 h 7733"/>
              <a:gd name="T42" fmla="*/ 3866 w 7733"/>
              <a:gd name="T43" fmla="*/ 307 h 7733"/>
              <a:gd name="T44" fmla="*/ 1349 w 7733"/>
              <a:gd name="T45" fmla="*/ 1349 h 7733"/>
              <a:gd name="T46" fmla="*/ 307 w 7733"/>
              <a:gd name="T47" fmla="*/ 3866 h 7733"/>
              <a:gd name="T48" fmla="*/ 1349 w 7733"/>
              <a:gd name="T49" fmla="*/ 6383 h 7733"/>
              <a:gd name="T50" fmla="*/ 3866 w 7733"/>
              <a:gd name="T51" fmla="*/ 7426 h 7733"/>
              <a:gd name="T52" fmla="*/ 3866 w 7733"/>
              <a:gd name="T53" fmla="*/ 7426 h 7733"/>
              <a:gd name="T54" fmla="*/ 3866 w 7733"/>
              <a:gd name="T55" fmla="*/ 7426 h 7733"/>
              <a:gd name="T56" fmla="*/ 2590 w 7733"/>
              <a:gd name="T57" fmla="*/ 4856 h 7733"/>
              <a:gd name="T58" fmla="*/ 2798 w 7733"/>
              <a:gd name="T59" fmla="*/ 4985 h 7733"/>
              <a:gd name="T60" fmla="*/ 4934 w 7733"/>
              <a:gd name="T61" fmla="*/ 4985 h 7733"/>
              <a:gd name="T62" fmla="*/ 5143 w 7733"/>
              <a:gd name="T63" fmla="*/ 4856 h 7733"/>
              <a:gd name="T64" fmla="*/ 5172 w 7733"/>
              <a:gd name="T65" fmla="*/ 4737 h 7733"/>
              <a:gd name="T66" fmla="*/ 5134 w 7733"/>
              <a:gd name="T67" fmla="*/ 4602 h 7733"/>
              <a:gd name="T68" fmla="*/ 4066 w 7733"/>
              <a:gd name="T69" fmla="*/ 2862 h 7733"/>
              <a:gd name="T70" fmla="*/ 3866 w 7733"/>
              <a:gd name="T71" fmla="*/ 2747 h 7733"/>
              <a:gd name="T72" fmla="*/ 3667 w 7733"/>
              <a:gd name="T73" fmla="*/ 2862 h 7733"/>
              <a:gd name="T74" fmla="*/ 2598 w 7733"/>
              <a:gd name="T75" fmla="*/ 4602 h 7733"/>
              <a:gd name="T76" fmla="*/ 2561 w 7733"/>
              <a:gd name="T77" fmla="*/ 4737 h 7733"/>
              <a:gd name="T78" fmla="*/ 2590 w 7733"/>
              <a:gd name="T79" fmla="*/ 4856 h 7733"/>
              <a:gd name="T80" fmla="*/ 2590 w 7733"/>
              <a:gd name="T81" fmla="*/ 4856 h 7733"/>
              <a:gd name="T82" fmla="*/ 3866 w 7733"/>
              <a:gd name="T83" fmla="*/ 2996 h 7733"/>
              <a:gd name="T84" fmla="*/ 4934 w 7733"/>
              <a:gd name="T85" fmla="*/ 4737 h 7733"/>
              <a:gd name="T86" fmla="*/ 2798 w 7733"/>
              <a:gd name="T87" fmla="*/ 4737 h 7733"/>
              <a:gd name="T88" fmla="*/ 3866 w 7733"/>
              <a:gd name="T89" fmla="*/ 2996 h 7733"/>
              <a:gd name="T90" fmla="*/ 3866 w 7733"/>
              <a:gd name="T91" fmla="*/ 2996 h 77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7733" h="7733">
                <a:moveTo>
                  <a:pt x="3866" y="0"/>
                </a:moveTo>
                <a:cubicBezTo>
                  <a:pt x="4388" y="0"/>
                  <a:pt x="4894" y="102"/>
                  <a:pt x="5371" y="304"/>
                </a:cubicBezTo>
                <a:cubicBezTo>
                  <a:pt x="5832" y="498"/>
                  <a:pt x="6245" y="777"/>
                  <a:pt x="6600" y="1132"/>
                </a:cubicBezTo>
                <a:cubicBezTo>
                  <a:pt x="6955" y="1487"/>
                  <a:pt x="7234" y="1901"/>
                  <a:pt x="7429" y="2361"/>
                </a:cubicBezTo>
                <a:cubicBezTo>
                  <a:pt x="7630" y="2838"/>
                  <a:pt x="7733" y="3344"/>
                  <a:pt x="7733" y="3866"/>
                </a:cubicBezTo>
                <a:cubicBezTo>
                  <a:pt x="7733" y="4388"/>
                  <a:pt x="7631" y="4895"/>
                  <a:pt x="7429" y="5371"/>
                </a:cubicBezTo>
                <a:cubicBezTo>
                  <a:pt x="7234" y="5832"/>
                  <a:pt x="6955" y="6245"/>
                  <a:pt x="6600" y="6600"/>
                </a:cubicBezTo>
                <a:cubicBezTo>
                  <a:pt x="6245" y="6956"/>
                  <a:pt x="5832" y="7234"/>
                  <a:pt x="5371" y="7429"/>
                </a:cubicBezTo>
                <a:cubicBezTo>
                  <a:pt x="4894" y="7631"/>
                  <a:pt x="4388" y="7733"/>
                  <a:pt x="3866" y="7733"/>
                </a:cubicBezTo>
                <a:cubicBezTo>
                  <a:pt x="3344" y="7733"/>
                  <a:pt x="2838" y="7631"/>
                  <a:pt x="2361" y="7429"/>
                </a:cubicBezTo>
                <a:cubicBezTo>
                  <a:pt x="1901" y="7234"/>
                  <a:pt x="1487" y="6956"/>
                  <a:pt x="1132" y="6600"/>
                </a:cubicBezTo>
                <a:cubicBezTo>
                  <a:pt x="777" y="6245"/>
                  <a:pt x="498" y="5832"/>
                  <a:pt x="304" y="5371"/>
                </a:cubicBezTo>
                <a:cubicBezTo>
                  <a:pt x="102" y="4895"/>
                  <a:pt x="0" y="4388"/>
                  <a:pt x="0" y="3866"/>
                </a:cubicBezTo>
                <a:cubicBezTo>
                  <a:pt x="0" y="3344"/>
                  <a:pt x="102" y="2838"/>
                  <a:pt x="304" y="2361"/>
                </a:cubicBezTo>
                <a:cubicBezTo>
                  <a:pt x="498" y="1901"/>
                  <a:pt x="777" y="1487"/>
                  <a:pt x="1132" y="1132"/>
                </a:cubicBezTo>
                <a:cubicBezTo>
                  <a:pt x="1487" y="777"/>
                  <a:pt x="1901" y="498"/>
                  <a:pt x="2361" y="304"/>
                </a:cubicBezTo>
                <a:cubicBezTo>
                  <a:pt x="2838" y="102"/>
                  <a:pt x="3344" y="0"/>
                  <a:pt x="3866" y="0"/>
                </a:cubicBezTo>
                <a:close/>
                <a:moveTo>
                  <a:pt x="3866" y="7426"/>
                </a:moveTo>
                <a:cubicBezTo>
                  <a:pt x="4817" y="7426"/>
                  <a:pt x="5711" y="7056"/>
                  <a:pt x="6383" y="6383"/>
                </a:cubicBezTo>
                <a:cubicBezTo>
                  <a:pt x="7055" y="5711"/>
                  <a:pt x="7426" y="4817"/>
                  <a:pt x="7426" y="3866"/>
                </a:cubicBezTo>
                <a:cubicBezTo>
                  <a:pt x="7426" y="2916"/>
                  <a:pt x="7056" y="2022"/>
                  <a:pt x="6383" y="1349"/>
                </a:cubicBezTo>
                <a:cubicBezTo>
                  <a:pt x="5711" y="677"/>
                  <a:pt x="4817" y="307"/>
                  <a:pt x="3866" y="307"/>
                </a:cubicBezTo>
                <a:cubicBezTo>
                  <a:pt x="2915" y="307"/>
                  <a:pt x="2021" y="677"/>
                  <a:pt x="1349" y="1349"/>
                </a:cubicBezTo>
                <a:cubicBezTo>
                  <a:pt x="677" y="2022"/>
                  <a:pt x="307" y="2916"/>
                  <a:pt x="307" y="3866"/>
                </a:cubicBezTo>
                <a:cubicBezTo>
                  <a:pt x="307" y="4817"/>
                  <a:pt x="677" y="5711"/>
                  <a:pt x="1349" y="6383"/>
                </a:cubicBezTo>
                <a:cubicBezTo>
                  <a:pt x="2021" y="7056"/>
                  <a:pt x="2915" y="7426"/>
                  <a:pt x="3866" y="7426"/>
                </a:cubicBezTo>
                <a:lnTo>
                  <a:pt x="3866" y="7426"/>
                </a:lnTo>
                <a:close/>
                <a:moveTo>
                  <a:pt x="3866" y="7426"/>
                </a:moveTo>
                <a:close/>
                <a:moveTo>
                  <a:pt x="2590" y="4856"/>
                </a:moveTo>
                <a:cubicBezTo>
                  <a:pt x="2631" y="4936"/>
                  <a:pt x="2711" y="4985"/>
                  <a:pt x="2798" y="4985"/>
                </a:cubicBezTo>
                <a:lnTo>
                  <a:pt x="4934" y="4985"/>
                </a:lnTo>
                <a:cubicBezTo>
                  <a:pt x="5021" y="4985"/>
                  <a:pt x="5101" y="4936"/>
                  <a:pt x="5143" y="4856"/>
                </a:cubicBezTo>
                <a:cubicBezTo>
                  <a:pt x="5162" y="4819"/>
                  <a:pt x="5172" y="4777"/>
                  <a:pt x="5172" y="4737"/>
                </a:cubicBezTo>
                <a:cubicBezTo>
                  <a:pt x="5172" y="4690"/>
                  <a:pt x="5159" y="4643"/>
                  <a:pt x="5134" y="4602"/>
                </a:cubicBezTo>
                <a:lnTo>
                  <a:pt x="4066" y="2862"/>
                </a:lnTo>
                <a:cubicBezTo>
                  <a:pt x="4022" y="2790"/>
                  <a:pt x="3947" y="2747"/>
                  <a:pt x="3866" y="2747"/>
                </a:cubicBezTo>
                <a:cubicBezTo>
                  <a:pt x="3785" y="2747"/>
                  <a:pt x="3710" y="2790"/>
                  <a:pt x="3667" y="2862"/>
                </a:cubicBezTo>
                <a:lnTo>
                  <a:pt x="2598" y="4602"/>
                </a:lnTo>
                <a:cubicBezTo>
                  <a:pt x="2573" y="4643"/>
                  <a:pt x="2561" y="4690"/>
                  <a:pt x="2561" y="4737"/>
                </a:cubicBezTo>
                <a:cubicBezTo>
                  <a:pt x="2561" y="4778"/>
                  <a:pt x="2570" y="4819"/>
                  <a:pt x="2590" y="4856"/>
                </a:cubicBezTo>
                <a:lnTo>
                  <a:pt x="2590" y="4856"/>
                </a:lnTo>
                <a:close/>
                <a:moveTo>
                  <a:pt x="3866" y="2996"/>
                </a:moveTo>
                <a:lnTo>
                  <a:pt x="4934" y="4737"/>
                </a:lnTo>
                <a:lnTo>
                  <a:pt x="2798" y="4737"/>
                </a:lnTo>
                <a:lnTo>
                  <a:pt x="3866" y="2996"/>
                </a:lnTo>
                <a:close/>
                <a:moveTo>
                  <a:pt x="3866" y="2996"/>
                </a:move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ea typeface="微软雅黑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27" name="文本"/>
          <p:cNvSpPr/>
          <p:nvPr/>
        </p:nvSpPr>
        <p:spPr>
          <a:xfrm>
            <a:off x="4745443" y="3197021"/>
            <a:ext cx="649180" cy="649294"/>
          </a:xfrm>
          <a:custGeom>
            <a:avLst/>
            <a:gdLst>
              <a:gd name="T0" fmla="*/ 10406 w 11600"/>
              <a:gd name="T1" fmla="*/ 2408 h 11600"/>
              <a:gd name="T2" fmla="*/ 8955 w 11600"/>
              <a:gd name="T3" fmla="*/ 1039 h 11600"/>
              <a:gd name="T4" fmla="*/ 9397 w 11600"/>
              <a:gd name="T5" fmla="*/ 596 h 11600"/>
              <a:gd name="T6" fmla="*/ 10651 w 11600"/>
              <a:gd name="T7" fmla="*/ 580 h 11600"/>
              <a:gd name="T8" fmla="*/ 10831 w 11600"/>
              <a:gd name="T9" fmla="*/ 753 h 11600"/>
              <a:gd name="T10" fmla="*/ 10847 w 11600"/>
              <a:gd name="T11" fmla="*/ 1974 h 11600"/>
              <a:gd name="T12" fmla="*/ 10406 w 11600"/>
              <a:gd name="T13" fmla="*/ 2408 h 11600"/>
              <a:gd name="T14" fmla="*/ 3478 w 11600"/>
              <a:gd name="T15" fmla="*/ 6531 h 11600"/>
              <a:gd name="T16" fmla="*/ 4930 w 11600"/>
              <a:gd name="T17" fmla="*/ 7900 h 11600"/>
              <a:gd name="T18" fmla="*/ 2790 w 11600"/>
              <a:gd name="T19" fmla="*/ 8630 h 11600"/>
              <a:gd name="T20" fmla="*/ 3478 w 11600"/>
              <a:gd name="T21" fmla="*/ 6531 h 11600"/>
              <a:gd name="T22" fmla="*/ 10045 w 11600"/>
              <a:gd name="T23" fmla="*/ 2760 h 11600"/>
              <a:gd name="T24" fmla="*/ 5282 w 11600"/>
              <a:gd name="T25" fmla="*/ 7548 h 11600"/>
              <a:gd name="T26" fmla="*/ 3831 w 11600"/>
              <a:gd name="T27" fmla="*/ 6179 h 11600"/>
              <a:gd name="T28" fmla="*/ 8594 w 11600"/>
              <a:gd name="T29" fmla="*/ 1391 h 11600"/>
              <a:gd name="T30" fmla="*/ 10045 w 11600"/>
              <a:gd name="T31" fmla="*/ 2760 h 11600"/>
              <a:gd name="T32" fmla="*/ 11600 w 11600"/>
              <a:gd name="T33" fmla="*/ 5413 h 11600"/>
              <a:gd name="T34" fmla="*/ 11200 w 11600"/>
              <a:gd name="T35" fmla="*/ 5013 h 11600"/>
              <a:gd name="T36" fmla="*/ 10800 w 11600"/>
              <a:gd name="T37" fmla="*/ 5413 h 11600"/>
              <a:gd name="T38" fmla="*/ 10800 w 11600"/>
              <a:gd name="T39" fmla="*/ 10000 h 11600"/>
              <a:gd name="T40" fmla="*/ 10000 w 11600"/>
              <a:gd name="T41" fmla="*/ 10800 h 11600"/>
              <a:gd name="T42" fmla="*/ 1600 w 11600"/>
              <a:gd name="T43" fmla="*/ 10800 h 11600"/>
              <a:gd name="T44" fmla="*/ 800 w 11600"/>
              <a:gd name="T45" fmla="*/ 10000 h 11600"/>
              <a:gd name="T46" fmla="*/ 800 w 11600"/>
              <a:gd name="T47" fmla="*/ 1600 h 11600"/>
              <a:gd name="T48" fmla="*/ 1600 w 11600"/>
              <a:gd name="T49" fmla="*/ 800 h 11600"/>
              <a:gd name="T50" fmla="*/ 6151 w 11600"/>
              <a:gd name="T51" fmla="*/ 800 h 11600"/>
              <a:gd name="T52" fmla="*/ 6536 w 11600"/>
              <a:gd name="T53" fmla="*/ 400 h 11600"/>
              <a:gd name="T54" fmla="*/ 6151 w 11600"/>
              <a:gd name="T55" fmla="*/ 0 h 11600"/>
              <a:gd name="T56" fmla="*/ 1600 w 11600"/>
              <a:gd name="T57" fmla="*/ 0 h 11600"/>
              <a:gd name="T58" fmla="*/ 0 w 11600"/>
              <a:gd name="T59" fmla="*/ 1600 h 11600"/>
              <a:gd name="T60" fmla="*/ 0 w 11600"/>
              <a:gd name="T61" fmla="*/ 10000 h 11600"/>
              <a:gd name="T62" fmla="*/ 1600 w 11600"/>
              <a:gd name="T63" fmla="*/ 11600 h 11600"/>
              <a:gd name="T64" fmla="*/ 10000 w 11600"/>
              <a:gd name="T65" fmla="*/ 11600 h 11600"/>
              <a:gd name="T66" fmla="*/ 11600 w 11600"/>
              <a:gd name="T67" fmla="*/ 10000 h 11600"/>
              <a:gd name="T68" fmla="*/ 11600 w 11600"/>
              <a:gd name="T69" fmla="*/ 5426 h 11600"/>
              <a:gd name="T70" fmla="*/ 11600 w 11600"/>
              <a:gd name="T71" fmla="*/ 5413 h 1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1600" h="11600">
                <a:moveTo>
                  <a:pt x="10406" y="2408"/>
                </a:moveTo>
                <a:lnTo>
                  <a:pt x="8955" y="1039"/>
                </a:lnTo>
                <a:lnTo>
                  <a:pt x="9397" y="596"/>
                </a:lnTo>
                <a:cubicBezTo>
                  <a:pt x="9741" y="253"/>
                  <a:pt x="10299" y="244"/>
                  <a:pt x="10651" y="580"/>
                </a:cubicBezTo>
                <a:lnTo>
                  <a:pt x="10831" y="753"/>
                </a:lnTo>
                <a:cubicBezTo>
                  <a:pt x="11184" y="1080"/>
                  <a:pt x="11192" y="1630"/>
                  <a:pt x="10847" y="1974"/>
                </a:cubicBezTo>
                <a:lnTo>
                  <a:pt x="10406" y="2408"/>
                </a:lnTo>
                <a:close/>
                <a:moveTo>
                  <a:pt x="3478" y="6531"/>
                </a:moveTo>
                <a:lnTo>
                  <a:pt x="4930" y="7900"/>
                </a:lnTo>
                <a:lnTo>
                  <a:pt x="2790" y="8630"/>
                </a:lnTo>
                <a:lnTo>
                  <a:pt x="3478" y="6531"/>
                </a:lnTo>
                <a:close/>
                <a:moveTo>
                  <a:pt x="10045" y="2760"/>
                </a:moveTo>
                <a:lnTo>
                  <a:pt x="5282" y="7548"/>
                </a:lnTo>
                <a:lnTo>
                  <a:pt x="3831" y="6179"/>
                </a:lnTo>
                <a:lnTo>
                  <a:pt x="8594" y="1391"/>
                </a:lnTo>
                <a:lnTo>
                  <a:pt x="10045" y="2760"/>
                </a:lnTo>
                <a:close/>
                <a:moveTo>
                  <a:pt x="11600" y="5413"/>
                </a:moveTo>
                <a:cubicBezTo>
                  <a:pt x="11600" y="5191"/>
                  <a:pt x="11421" y="5013"/>
                  <a:pt x="11200" y="5013"/>
                </a:cubicBezTo>
                <a:cubicBezTo>
                  <a:pt x="10979" y="5013"/>
                  <a:pt x="10800" y="5191"/>
                  <a:pt x="10800" y="5413"/>
                </a:cubicBezTo>
                <a:lnTo>
                  <a:pt x="10800" y="10000"/>
                </a:lnTo>
                <a:cubicBezTo>
                  <a:pt x="10800" y="10441"/>
                  <a:pt x="10441" y="10800"/>
                  <a:pt x="10000" y="10800"/>
                </a:cubicBezTo>
                <a:lnTo>
                  <a:pt x="1600" y="10800"/>
                </a:lnTo>
                <a:cubicBezTo>
                  <a:pt x="1159" y="10800"/>
                  <a:pt x="800" y="10441"/>
                  <a:pt x="800" y="10000"/>
                </a:cubicBezTo>
                <a:lnTo>
                  <a:pt x="800" y="1600"/>
                </a:lnTo>
                <a:cubicBezTo>
                  <a:pt x="800" y="1159"/>
                  <a:pt x="1159" y="800"/>
                  <a:pt x="1600" y="800"/>
                </a:cubicBezTo>
                <a:lnTo>
                  <a:pt x="6151" y="800"/>
                </a:lnTo>
                <a:cubicBezTo>
                  <a:pt x="6365" y="793"/>
                  <a:pt x="6536" y="616"/>
                  <a:pt x="6536" y="400"/>
                </a:cubicBezTo>
                <a:cubicBezTo>
                  <a:pt x="6536" y="184"/>
                  <a:pt x="6365" y="9"/>
                  <a:pt x="6151" y="0"/>
                </a:cubicBezTo>
                <a:lnTo>
                  <a:pt x="1600" y="0"/>
                </a:lnTo>
                <a:cubicBezTo>
                  <a:pt x="717" y="0"/>
                  <a:pt x="0" y="718"/>
                  <a:pt x="0" y="1600"/>
                </a:cubicBezTo>
                <a:lnTo>
                  <a:pt x="0" y="10000"/>
                </a:lnTo>
                <a:cubicBezTo>
                  <a:pt x="0" y="10883"/>
                  <a:pt x="717" y="11600"/>
                  <a:pt x="1600" y="11600"/>
                </a:cubicBezTo>
                <a:lnTo>
                  <a:pt x="10000" y="11600"/>
                </a:lnTo>
                <a:cubicBezTo>
                  <a:pt x="10882" y="11600"/>
                  <a:pt x="11600" y="10883"/>
                  <a:pt x="11600" y="10000"/>
                </a:cubicBezTo>
                <a:lnTo>
                  <a:pt x="11600" y="5426"/>
                </a:lnTo>
                <a:lnTo>
                  <a:pt x="11600" y="5413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ea typeface="微软雅黑"/>
              <a:cs typeface="Times New Roman" panose="02020603050405020304" pitchFamily="18" charset="0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任意多边形: 形状 31"/>
          <p:cNvSpPr/>
          <p:nvPr/>
        </p:nvSpPr>
        <p:spPr>
          <a:xfrm rot="3938889">
            <a:off x="5019792" y="5315588"/>
            <a:ext cx="1789011" cy="2424448"/>
          </a:xfrm>
          <a:custGeom>
            <a:avLst/>
            <a:gdLst>
              <a:gd name="connsiteX0" fmla="*/ 154501 w 2299462"/>
              <a:gd name="connsiteY0" fmla="*/ 1035142 h 3116206"/>
              <a:gd name="connsiteX1" fmla="*/ 1966032 w 2299462"/>
              <a:gd name="connsiteY1" fmla="*/ 0 h 3116206"/>
              <a:gd name="connsiteX2" fmla="*/ 2167047 w 2299462"/>
              <a:gd name="connsiteY2" fmla="*/ 8750 h 3116206"/>
              <a:gd name="connsiteX3" fmla="*/ 2299462 w 2299462"/>
              <a:gd name="connsiteY3" fmla="*/ 26172 h 3116206"/>
              <a:gd name="connsiteX4" fmla="*/ 900890 w 2299462"/>
              <a:gd name="connsiteY4" fmla="*/ 3116206 h 3116206"/>
              <a:gd name="connsiteX5" fmla="*/ 866805 w 2299462"/>
              <a:gd name="connsiteY5" fmla="*/ 3100257 h 3116206"/>
              <a:gd name="connsiteX6" fmla="*/ 0 w 2299462"/>
              <a:gd name="connsiteY6" fmla="*/ 1694856 h 3116206"/>
              <a:gd name="connsiteX7" fmla="*/ 154501 w 2299462"/>
              <a:gd name="connsiteY7" fmla="*/ 1035142 h 31162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99462" h="3116206">
                <a:moveTo>
                  <a:pt x="154501" y="1035142"/>
                </a:moveTo>
                <a:cubicBezTo>
                  <a:pt x="452961" y="426832"/>
                  <a:pt x="1151676" y="0"/>
                  <a:pt x="1966032" y="0"/>
                </a:cubicBezTo>
                <a:cubicBezTo>
                  <a:pt x="2033895" y="0"/>
                  <a:pt x="2100955" y="2964"/>
                  <a:pt x="2167047" y="8750"/>
                </a:cubicBezTo>
                <a:lnTo>
                  <a:pt x="2299462" y="26172"/>
                </a:lnTo>
                <a:lnTo>
                  <a:pt x="900890" y="3116206"/>
                </a:lnTo>
                <a:lnTo>
                  <a:pt x="866805" y="3100257"/>
                </a:lnTo>
                <a:cubicBezTo>
                  <a:pt x="343837" y="2795679"/>
                  <a:pt x="0" y="2279883"/>
                  <a:pt x="0" y="1694856"/>
                </a:cubicBezTo>
                <a:cubicBezTo>
                  <a:pt x="0" y="1460845"/>
                  <a:pt x="55014" y="1237911"/>
                  <a:pt x="154501" y="1035142"/>
                </a:cubicBezTo>
                <a:close/>
              </a:path>
            </a:pathLst>
          </a:custGeom>
          <a:solidFill>
            <a:srgbClr val="F2F2F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6858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ea"/>
              <a:sym typeface="Arial"/>
            </a:endParaRPr>
          </a:p>
        </p:txBody>
      </p:sp>
      <p:sp>
        <p:nvSpPr>
          <p:cNvPr id="30" name="任意多边形: 形状 29"/>
          <p:cNvSpPr/>
          <p:nvPr/>
        </p:nvSpPr>
        <p:spPr>
          <a:xfrm rot="1800000">
            <a:off x="8168781" y="1892790"/>
            <a:ext cx="4895291" cy="5597790"/>
          </a:xfrm>
          <a:custGeom>
            <a:avLst/>
            <a:gdLst>
              <a:gd name="connsiteX0" fmla="*/ 1533843 w 4895291"/>
              <a:gd name="connsiteY0" fmla="*/ 423476 h 5597790"/>
              <a:gd name="connsiteX1" fmla="*/ 2444428 w 4895291"/>
              <a:gd name="connsiteY1" fmla="*/ 45828 h 5597790"/>
              <a:gd name="connsiteX2" fmla="*/ 2651020 w 4895291"/>
              <a:gd name="connsiteY2" fmla="*/ 0 h 5597790"/>
              <a:gd name="connsiteX3" fmla="*/ 4895291 w 4895291"/>
              <a:gd name="connsiteY3" fmla="*/ 3887191 h 5597790"/>
              <a:gd name="connsiteX4" fmla="*/ 1932447 w 4895291"/>
              <a:gd name="connsiteY4" fmla="*/ 5597790 h 5597790"/>
              <a:gd name="connsiteX5" fmla="*/ 1820684 w 4895291"/>
              <a:gd name="connsiteY5" fmla="*/ 5551343 h 5597790"/>
              <a:gd name="connsiteX6" fmla="*/ 1 w 4895291"/>
              <a:gd name="connsiteY6" fmla="*/ 2912241 h 5597790"/>
              <a:gd name="connsiteX7" fmla="*/ 1533843 w 4895291"/>
              <a:gd name="connsiteY7" fmla="*/ 423476 h 5597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95291" h="5597790">
                <a:moveTo>
                  <a:pt x="1533843" y="423476"/>
                </a:moveTo>
                <a:cubicBezTo>
                  <a:pt x="1811466" y="261667"/>
                  <a:pt x="2117617" y="133521"/>
                  <a:pt x="2444428" y="45828"/>
                </a:cubicBezTo>
                <a:lnTo>
                  <a:pt x="2651020" y="0"/>
                </a:lnTo>
                <a:lnTo>
                  <a:pt x="4895291" y="3887191"/>
                </a:lnTo>
                <a:lnTo>
                  <a:pt x="1932447" y="5597790"/>
                </a:lnTo>
                <a:lnTo>
                  <a:pt x="1820684" y="5551343"/>
                </a:lnTo>
                <a:cubicBezTo>
                  <a:pt x="736203" y="5043096"/>
                  <a:pt x="1" y="4051840"/>
                  <a:pt x="1" y="2912241"/>
                </a:cubicBezTo>
                <a:cubicBezTo>
                  <a:pt x="0" y="1876242"/>
                  <a:pt x="608432" y="962840"/>
                  <a:pt x="1533843" y="423476"/>
                </a:cubicBezTo>
                <a:close/>
              </a:path>
            </a:pathLst>
          </a:custGeom>
          <a:solidFill>
            <a:srgbClr val="EBEBE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6858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ea"/>
              <a:sym typeface="Arial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2750782" y="2018218"/>
            <a:ext cx="6690436" cy="2228327"/>
            <a:chOff x="687267" y="1496835"/>
            <a:chExt cx="6690436" cy="2228327"/>
          </a:xfrm>
        </p:grpSpPr>
        <p:grpSp>
          <p:nvGrpSpPr>
            <p:cNvPr id="9" name="组合 8"/>
            <p:cNvGrpSpPr/>
            <p:nvPr/>
          </p:nvGrpSpPr>
          <p:grpSpPr>
            <a:xfrm>
              <a:off x="2210476" y="3382688"/>
              <a:ext cx="4090632" cy="342474"/>
              <a:chOff x="6750568" y="4223113"/>
              <a:chExt cx="4090632" cy="342474"/>
            </a:xfrm>
          </p:grpSpPr>
          <p:sp>
            <p:nvSpPr>
              <p:cNvPr id="22" name="文本框 21"/>
              <p:cNvSpPr txBox="1"/>
              <p:nvPr/>
            </p:nvSpPr>
            <p:spPr>
              <a:xfrm>
                <a:off x="6750568" y="4223113"/>
                <a:ext cx="187732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/>
                    <a:ea typeface="微软雅黑"/>
                    <a:sym typeface="Arial"/>
                  </a:rPr>
                  <a:t>答辩人：曾旭阳</a:t>
                </a:r>
              </a:p>
            </p:txBody>
          </p:sp>
          <p:sp>
            <p:nvSpPr>
              <p:cNvPr id="20" name="文本框 19"/>
              <p:cNvSpPr txBox="1"/>
              <p:nvPr/>
            </p:nvSpPr>
            <p:spPr>
              <a:xfrm>
                <a:off x="8730104" y="4228402"/>
                <a:ext cx="2111096" cy="3371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/>
                    <a:ea typeface="微软雅黑"/>
                    <a:sym typeface="Arial"/>
                  </a:rPr>
                  <a:t>指导老师：蔡淼</a:t>
                </a:r>
              </a:p>
            </p:txBody>
          </p:sp>
        </p:grpSp>
        <p:sp>
          <p:nvSpPr>
            <p:cNvPr id="11" name="文本框 10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  <p:cNvSpPr txBox="1">
              <a:spLocks noChangeArrowheads="1"/>
            </p:cNvSpPr>
            <p:nvPr/>
          </p:nvSpPr>
          <p:spPr bwMode="auto">
            <a:xfrm>
              <a:off x="687267" y="1496835"/>
              <a:ext cx="6690436" cy="120032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defTabSz="514350" fontAlgn="base">
                <a:spcBef>
                  <a:spcPct val="0"/>
                </a:spcBef>
                <a:spcAft>
                  <a:spcPct val="0"/>
                </a:spcAft>
                <a:tabLst>
                  <a:tab pos="2149475" algn="l"/>
                </a:tabLst>
              </a:pPr>
              <a:r>
                <a:rPr lang="zh-CN" altLang="en-US" sz="7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/>
                  <a:ea typeface="微软雅黑"/>
                  <a:sym typeface="Arial"/>
                </a:rPr>
                <a:t>谢谢大家观看</a:t>
              </a:r>
            </a:p>
          </p:txBody>
        </p:sp>
      </p:grpSp>
      <p:sp>
        <p:nvSpPr>
          <p:cNvPr id="36" name="任意多边形: 形状 35"/>
          <p:cNvSpPr/>
          <p:nvPr/>
        </p:nvSpPr>
        <p:spPr>
          <a:xfrm rot="1981746">
            <a:off x="-340583" y="-414457"/>
            <a:ext cx="1840909" cy="2289432"/>
          </a:xfrm>
          <a:custGeom>
            <a:avLst/>
            <a:gdLst>
              <a:gd name="connsiteX0" fmla="*/ 0 w 1840909"/>
              <a:gd name="connsiteY0" fmla="*/ 853934 h 2289432"/>
              <a:gd name="connsiteX1" fmla="*/ 1313483 w 1840909"/>
              <a:gd name="connsiteY1" fmla="*/ 0 h 2289432"/>
              <a:gd name="connsiteX2" fmla="*/ 1362870 w 1840909"/>
              <a:gd name="connsiteY2" fmla="*/ 35127 h 2289432"/>
              <a:gd name="connsiteX3" fmla="*/ 1840909 w 1840909"/>
              <a:gd name="connsiteY3" fmla="*/ 1030031 h 2289432"/>
              <a:gd name="connsiteX4" fmla="*/ 986751 w 1840909"/>
              <a:gd name="connsiteY4" fmla="*/ 2267219 h 2289432"/>
              <a:gd name="connsiteX5" fmla="*/ 933261 w 1840909"/>
              <a:gd name="connsiteY5" fmla="*/ 2289432 h 2289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0909" h="2289432">
                <a:moveTo>
                  <a:pt x="0" y="853934"/>
                </a:moveTo>
                <a:lnTo>
                  <a:pt x="1313483" y="0"/>
                </a:lnTo>
                <a:lnTo>
                  <a:pt x="1362870" y="35127"/>
                </a:lnTo>
                <a:cubicBezTo>
                  <a:pt x="1658227" y="289745"/>
                  <a:pt x="1840909" y="641497"/>
                  <a:pt x="1840909" y="1030031"/>
                </a:cubicBezTo>
                <a:cubicBezTo>
                  <a:pt x="1840909" y="1564265"/>
                  <a:pt x="1495526" y="2028958"/>
                  <a:pt x="986751" y="2267219"/>
                </a:cubicBezTo>
                <a:lnTo>
                  <a:pt x="933261" y="2289432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Arial"/>
              <a:ea typeface="微软雅黑"/>
              <a:cs typeface="+mn-ea"/>
              <a:sym typeface="Arial"/>
            </a:endParaRPr>
          </a:p>
        </p:txBody>
      </p:sp>
      <p:sp>
        <p:nvSpPr>
          <p:cNvPr id="37" name="文本"/>
          <p:cNvSpPr/>
          <p:nvPr/>
        </p:nvSpPr>
        <p:spPr>
          <a:xfrm>
            <a:off x="72661" y="392689"/>
            <a:ext cx="1014420" cy="675140"/>
          </a:xfrm>
          <a:custGeom>
            <a:avLst/>
            <a:gdLst>
              <a:gd name="connsiteX0" fmla="*/ 51971 w 606580"/>
              <a:gd name="connsiteY0" fmla="*/ 327494 h 545047"/>
              <a:gd name="connsiteX1" fmla="*/ 79174 w 606580"/>
              <a:gd name="connsiteY1" fmla="*/ 349922 h 545047"/>
              <a:gd name="connsiteX2" fmla="*/ 79174 w 606580"/>
              <a:gd name="connsiteY2" fmla="*/ 418134 h 545047"/>
              <a:gd name="connsiteX3" fmla="*/ 51971 w 606580"/>
              <a:gd name="connsiteY3" fmla="*/ 440469 h 545047"/>
              <a:gd name="connsiteX4" fmla="*/ 24861 w 606580"/>
              <a:gd name="connsiteY4" fmla="*/ 418134 h 545047"/>
              <a:gd name="connsiteX5" fmla="*/ 24768 w 606580"/>
              <a:gd name="connsiteY5" fmla="*/ 418134 h 545047"/>
              <a:gd name="connsiteX6" fmla="*/ 24861 w 606580"/>
              <a:gd name="connsiteY6" fmla="*/ 349922 h 545047"/>
              <a:gd name="connsiteX7" fmla="*/ 51971 w 606580"/>
              <a:gd name="connsiteY7" fmla="*/ 327494 h 545047"/>
              <a:gd name="connsiteX8" fmla="*/ 116221 w 606580"/>
              <a:gd name="connsiteY8" fmla="*/ 293975 h 545047"/>
              <a:gd name="connsiteX9" fmla="*/ 286240 w 606580"/>
              <a:gd name="connsiteY9" fmla="*/ 394385 h 545047"/>
              <a:gd name="connsiteX10" fmla="*/ 286704 w 606580"/>
              <a:gd name="connsiteY10" fmla="*/ 394663 h 545047"/>
              <a:gd name="connsiteX11" fmla="*/ 287261 w 606580"/>
              <a:gd name="connsiteY11" fmla="*/ 394942 h 545047"/>
              <a:gd name="connsiteX12" fmla="*/ 303325 w 606580"/>
              <a:gd name="connsiteY12" fmla="*/ 398928 h 545047"/>
              <a:gd name="connsiteX13" fmla="*/ 319389 w 606580"/>
              <a:gd name="connsiteY13" fmla="*/ 394942 h 545047"/>
              <a:gd name="connsiteX14" fmla="*/ 319853 w 606580"/>
              <a:gd name="connsiteY14" fmla="*/ 394663 h 545047"/>
              <a:gd name="connsiteX15" fmla="*/ 320410 w 606580"/>
              <a:gd name="connsiteY15" fmla="*/ 394385 h 545047"/>
              <a:gd name="connsiteX16" fmla="*/ 490429 w 606580"/>
              <a:gd name="connsiteY16" fmla="*/ 293975 h 545047"/>
              <a:gd name="connsiteX17" fmla="*/ 490429 w 606580"/>
              <a:gd name="connsiteY17" fmla="*/ 436571 h 545047"/>
              <a:gd name="connsiteX18" fmla="*/ 303325 w 606580"/>
              <a:gd name="connsiteY18" fmla="*/ 545047 h 545047"/>
              <a:gd name="connsiteX19" fmla="*/ 116221 w 606580"/>
              <a:gd name="connsiteY19" fmla="*/ 436571 h 545047"/>
              <a:gd name="connsiteX20" fmla="*/ 39658 w 606580"/>
              <a:gd name="connsiteY20" fmla="*/ 248672 h 545047"/>
              <a:gd name="connsiteX21" fmla="*/ 64426 w 606580"/>
              <a:gd name="connsiteY21" fmla="*/ 263326 h 545047"/>
              <a:gd name="connsiteX22" fmla="*/ 64426 w 606580"/>
              <a:gd name="connsiteY22" fmla="*/ 304136 h 545047"/>
              <a:gd name="connsiteX23" fmla="*/ 51996 w 606580"/>
              <a:gd name="connsiteY23" fmla="*/ 302745 h 545047"/>
              <a:gd name="connsiteX24" fmla="*/ 39658 w 606580"/>
              <a:gd name="connsiteY24" fmla="*/ 304136 h 545047"/>
              <a:gd name="connsiteX25" fmla="*/ 303336 w 606580"/>
              <a:gd name="connsiteY25" fmla="*/ 0 h 545047"/>
              <a:gd name="connsiteX26" fmla="*/ 307793 w 606580"/>
              <a:gd name="connsiteY26" fmla="*/ 1112 h 545047"/>
              <a:gd name="connsiteX27" fmla="*/ 599431 w 606580"/>
              <a:gd name="connsiteY27" fmla="*/ 173885 h 545047"/>
              <a:gd name="connsiteX28" fmla="*/ 606580 w 606580"/>
              <a:gd name="connsiteY28" fmla="*/ 187325 h 545047"/>
              <a:gd name="connsiteX29" fmla="*/ 599431 w 606580"/>
              <a:gd name="connsiteY29" fmla="*/ 200857 h 545047"/>
              <a:gd name="connsiteX30" fmla="*/ 307793 w 606580"/>
              <a:gd name="connsiteY30" fmla="*/ 373167 h 545047"/>
              <a:gd name="connsiteX31" fmla="*/ 303336 w 606580"/>
              <a:gd name="connsiteY31" fmla="*/ 374279 h 545047"/>
              <a:gd name="connsiteX32" fmla="*/ 298787 w 606580"/>
              <a:gd name="connsiteY32" fmla="*/ 373167 h 545047"/>
              <a:gd name="connsiteX33" fmla="*/ 7149 w 606580"/>
              <a:gd name="connsiteY33" fmla="*/ 200857 h 545047"/>
              <a:gd name="connsiteX34" fmla="*/ 0 w 606580"/>
              <a:gd name="connsiteY34" fmla="*/ 187325 h 545047"/>
              <a:gd name="connsiteX35" fmla="*/ 7149 w 606580"/>
              <a:gd name="connsiteY35" fmla="*/ 173885 h 545047"/>
              <a:gd name="connsiteX36" fmla="*/ 298787 w 606580"/>
              <a:gd name="connsiteY36" fmla="*/ 1112 h 545047"/>
              <a:gd name="connsiteX37" fmla="*/ 303336 w 606580"/>
              <a:gd name="connsiteY37" fmla="*/ 0 h 545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606580" h="545047">
                <a:moveTo>
                  <a:pt x="51971" y="327494"/>
                </a:moveTo>
                <a:cubicBezTo>
                  <a:pt x="66826" y="327494"/>
                  <a:pt x="78895" y="337503"/>
                  <a:pt x="79174" y="349922"/>
                </a:cubicBezTo>
                <a:lnTo>
                  <a:pt x="79174" y="418134"/>
                </a:lnTo>
                <a:cubicBezTo>
                  <a:pt x="78803" y="430552"/>
                  <a:pt x="66826" y="440469"/>
                  <a:pt x="51971" y="440469"/>
                </a:cubicBezTo>
                <a:cubicBezTo>
                  <a:pt x="37209" y="440469"/>
                  <a:pt x="25139" y="430552"/>
                  <a:pt x="24861" y="418134"/>
                </a:cubicBezTo>
                <a:lnTo>
                  <a:pt x="24768" y="418134"/>
                </a:lnTo>
                <a:lnTo>
                  <a:pt x="24861" y="349922"/>
                </a:lnTo>
                <a:cubicBezTo>
                  <a:pt x="25047" y="337503"/>
                  <a:pt x="37116" y="327494"/>
                  <a:pt x="51971" y="327494"/>
                </a:cubicBezTo>
                <a:close/>
                <a:moveTo>
                  <a:pt x="116221" y="293975"/>
                </a:moveTo>
                <a:lnTo>
                  <a:pt x="286240" y="394385"/>
                </a:lnTo>
                <a:lnTo>
                  <a:pt x="286704" y="394663"/>
                </a:lnTo>
                <a:lnTo>
                  <a:pt x="287261" y="394942"/>
                </a:lnTo>
                <a:cubicBezTo>
                  <a:pt x="292182" y="397538"/>
                  <a:pt x="297754" y="398928"/>
                  <a:pt x="303325" y="398928"/>
                </a:cubicBezTo>
                <a:cubicBezTo>
                  <a:pt x="308896" y="398928"/>
                  <a:pt x="314468" y="397538"/>
                  <a:pt x="319389" y="394942"/>
                </a:cubicBezTo>
                <a:lnTo>
                  <a:pt x="319853" y="394663"/>
                </a:lnTo>
                <a:lnTo>
                  <a:pt x="320410" y="394385"/>
                </a:lnTo>
                <a:lnTo>
                  <a:pt x="490429" y="293975"/>
                </a:lnTo>
                <a:lnTo>
                  <a:pt x="490429" y="436571"/>
                </a:lnTo>
                <a:cubicBezTo>
                  <a:pt x="460251" y="500173"/>
                  <a:pt x="387824" y="545047"/>
                  <a:pt x="303325" y="545047"/>
                </a:cubicBezTo>
                <a:cubicBezTo>
                  <a:pt x="218734" y="545047"/>
                  <a:pt x="146399" y="500173"/>
                  <a:pt x="116221" y="436571"/>
                </a:cubicBezTo>
                <a:close/>
                <a:moveTo>
                  <a:pt x="39658" y="248672"/>
                </a:moveTo>
                <a:lnTo>
                  <a:pt x="64426" y="263326"/>
                </a:lnTo>
                <a:lnTo>
                  <a:pt x="64426" y="304136"/>
                </a:lnTo>
                <a:cubicBezTo>
                  <a:pt x="60344" y="303209"/>
                  <a:pt x="56263" y="302745"/>
                  <a:pt x="51996" y="302745"/>
                </a:cubicBezTo>
                <a:cubicBezTo>
                  <a:pt x="47821" y="302745"/>
                  <a:pt x="43647" y="303209"/>
                  <a:pt x="39658" y="304136"/>
                </a:cubicBezTo>
                <a:close/>
                <a:moveTo>
                  <a:pt x="303336" y="0"/>
                </a:moveTo>
                <a:cubicBezTo>
                  <a:pt x="304915" y="0"/>
                  <a:pt x="306493" y="371"/>
                  <a:pt x="307793" y="1112"/>
                </a:cubicBezTo>
                <a:lnTo>
                  <a:pt x="599431" y="173885"/>
                </a:lnTo>
                <a:cubicBezTo>
                  <a:pt x="603795" y="176851"/>
                  <a:pt x="606580" y="181763"/>
                  <a:pt x="606580" y="187325"/>
                </a:cubicBezTo>
                <a:cubicBezTo>
                  <a:pt x="606580" y="192979"/>
                  <a:pt x="603795" y="197891"/>
                  <a:pt x="599431" y="200857"/>
                </a:cubicBezTo>
                <a:lnTo>
                  <a:pt x="307793" y="373167"/>
                </a:lnTo>
                <a:cubicBezTo>
                  <a:pt x="306493" y="373816"/>
                  <a:pt x="304915" y="374279"/>
                  <a:pt x="303336" y="374279"/>
                </a:cubicBezTo>
                <a:cubicBezTo>
                  <a:pt x="301665" y="374279"/>
                  <a:pt x="300180" y="373816"/>
                  <a:pt x="298787" y="373167"/>
                </a:cubicBezTo>
                <a:lnTo>
                  <a:pt x="7149" y="200857"/>
                </a:lnTo>
                <a:cubicBezTo>
                  <a:pt x="2878" y="197891"/>
                  <a:pt x="0" y="192979"/>
                  <a:pt x="0" y="187325"/>
                </a:cubicBezTo>
                <a:cubicBezTo>
                  <a:pt x="0" y="181763"/>
                  <a:pt x="2878" y="176851"/>
                  <a:pt x="7149" y="173885"/>
                </a:cubicBezTo>
                <a:lnTo>
                  <a:pt x="298787" y="1112"/>
                </a:lnTo>
                <a:cubicBezTo>
                  <a:pt x="300180" y="371"/>
                  <a:pt x="301665" y="0"/>
                  <a:pt x="30333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/>
              <a:ea typeface="微软雅黑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2449981" y="2778112"/>
            <a:ext cx="8391090" cy="2843172"/>
            <a:chOff x="2895796" y="1623903"/>
            <a:chExt cx="8391090" cy="2843172"/>
          </a:xfrm>
        </p:grpSpPr>
        <p:sp>
          <p:nvSpPr>
            <p:cNvPr id="20" name="文本框 20"/>
            <p:cNvSpPr txBox="1">
              <a:spLocks noChangeArrowheads="1"/>
            </p:cNvSpPr>
            <p:nvPr/>
          </p:nvSpPr>
          <p:spPr bwMode="auto">
            <a:xfrm>
              <a:off x="3730371" y="1633614"/>
              <a:ext cx="2769188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1219200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  <a:defRPr/>
              </a:pPr>
              <a:r>
                <a:rPr lang="en-US" altLang="zh-CN" sz="2400" b="1" kern="0" dirty="0" err="1">
                  <a:solidFill>
                    <a:prstClr val="black">
                      <a:lumMod val="85000"/>
                      <a:lumOff val="15000"/>
                    </a:prstClr>
                  </a:solidFill>
                  <a:latin typeface="Arial"/>
                  <a:ea typeface="微软雅黑"/>
                  <a:sym typeface="Arial"/>
                </a:rPr>
                <a:t>KVCache</a:t>
              </a:r>
              <a:r>
                <a:rPr lang="zh-CN" altLang="en-US" sz="2400" b="1" kern="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Arial"/>
                  <a:ea typeface="微软雅黑"/>
                  <a:sym typeface="Arial"/>
                </a:rPr>
                <a:t>优化问题研究背景与意义</a:t>
              </a:r>
            </a:p>
          </p:txBody>
        </p:sp>
        <p:grpSp>
          <p:nvGrpSpPr>
            <p:cNvPr id="6" name="组合 5"/>
            <p:cNvGrpSpPr/>
            <p:nvPr/>
          </p:nvGrpSpPr>
          <p:grpSpPr>
            <a:xfrm>
              <a:off x="3762491" y="2902696"/>
              <a:ext cx="2944885" cy="1564379"/>
              <a:chOff x="1376047" y="51763"/>
              <a:chExt cx="2944885" cy="1564379"/>
            </a:xfrm>
          </p:grpSpPr>
          <p:sp>
            <p:nvSpPr>
              <p:cNvPr id="18" name="文本框 20"/>
              <p:cNvSpPr txBox="1">
                <a:spLocks noChangeArrowheads="1"/>
              </p:cNvSpPr>
              <p:nvPr/>
            </p:nvSpPr>
            <p:spPr bwMode="auto">
              <a:xfrm>
                <a:off x="1376047" y="51763"/>
                <a:ext cx="2944885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defTabSz="1219200">
                  <a:lnSpc>
                    <a:spcPct val="100000"/>
                  </a:lnSpc>
                  <a:spcBef>
                    <a:spcPct val="0"/>
                  </a:spcBef>
                  <a:buNone/>
                  <a:defRPr/>
                </a:pPr>
                <a:r>
                  <a:rPr lang="zh-CN" altLang="en-US" sz="2400" b="1" kern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/>
                    <a:ea typeface="微软雅黑"/>
                    <a:sym typeface="Arial"/>
                  </a:rPr>
                  <a:t>技术路线</a:t>
                </a:r>
                <a:r>
                  <a:rPr lang="en-US" altLang="zh-CN" sz="2400" b="1" kern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/>
                    <a:ea typeface="微软雅黑"/>
                    <a:sym typeface="Arial"/>
                  </a:rPr>
                  <a:t>&amp;</a:t>
                </a:r>
                <a:r>
                  <a:rPr lang="zh-CN" altLang="en-US" sz="2400" b="1" kern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/>
                    <a:ea typeface="微软雅黑"/>
                    <a:sym typeface="Arial"/>
                  </a:rPr>
                  <a:t>实验设计</a:t>
                </a:r>
              </a:p>
            </p:txBody>
          </p:sp>
          <p:sp>
            <p:nvSpPr>
              <p:cNvPr id="19" name="文本框 18"/>
              <p:cNvSpPr txBox="1"/>
              <p:nvPr/>
            </p:nvSpPr>
            <p:spPr>
              <a:xfrm>
                <a:off x="1380081" y="1339143"/>
                <a:ext cx="2474874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endPara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/>
                  <a:ea typeface="微软雅黑"/>
                  <a:sym typeface="Arial"/>
                </a:endParaRPr>
              </a:p>
            </p:txBody>
          </p:sp>
        </p:grpSp>
        <p:sp>
          <p:nvSpPr>
            <p:cNvPr id="16" name="文本框 20"/>
            <p:cNvSpPr txBox="1">
              <a:spLocks noChangeArrowheads="1"/>
            </p:cNvSpPr>
            <p:nvPr/>
          </p:nvSpPr>
          <p:spPr bwMode="auto">
            <a:xfrm>
              <a:off x="8812012" y="1758500"/>
              <a:ext cx="247487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1219200">
                <a:lnSpc>
                  <a:spcPct val="100000"/>
                </a:lnSpc>
                <a:spcBef>
                  <a:spcPct val="0"/>
                </a:spcBef>
                <a:buNone/>
                <a:defRPr/>
              </a:pPr>
              <a:r>
                <a:rPr lang="zh-CN" altLang="en-US" sz="2400" b="1" kern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/>
                  <a:ea typeface="微软雅黑"/>
                  <a:sym typeface="Arial"/>
                </a:rPr>
                <a:t>现有优化策略</a:t>
              </a: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2895796" y="1623903"/>
              <a:ext cx="5795021" cy="713380"/>
              <a:chOff x="2895796" y="1623903"/>
              <a:chExt cx="5795021" cy="713380"/>
            </a:xfrm>
          </p:grpSpPr>
          <p:sp>
            <p:nvSpPr>
              <p:cNvPr id="14" name="椭圆 13"/>
              <p:cNvSpPr/>
              <p:nvPr/>
            </p:nvSpPr>
            <p:spPr>
              <a:xfrm>
                <a:off x="2895796" y="1623903"/>
                <a:ext cx="713380" cy="71338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latin typeface="Arial"/>
                    <a:ea typeface="微软雅黑"/>
                    <a:sym typeface="Arial"/>
                  </a:rPr>
                  <a:t>01</a:t>
                </a:r>
                <a:endParaRPr lang="zh-CN" altLang="en-US" dirty="0"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5" name="椭圆 14"/>
              <p:cNvSpPr/>
              <p:nvPr/>
            </p:nvSpPr>
            <p:spPr>
              <a:xfrm>
                <a:off x="7977437" y="1623903"/>
                <a:ext cx="713380" cy="71338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latin typeface="Arial"/>
                    <a:ea typeface="微软雅黑"/>
                    <a:sym typeface="Arial"/>
                  </a:rPr>
                  <a:t>02</a:t>
                </a:r>
                <a:endParaRPr lang="zh-CN" altLang="en-US" dirty="0">
                  <a:latin typeface="Arial"/>
                  <a:ea typeface="微软雅黑"/>
                  <a:sym typeface="Arial"/>
                </a:endParaRPr>
              </a:p>
            </p:txBody>
          </p:sp>
        </p:grpSp>
        <p:sp>
          <p:nvSpPr>
            <p:cNvPr id="12" name="椭圆 11"/>
            <p:cNvSpPr/>
            <p:nvPr/>
          </p:nvSpPr>
          <p:spPr>
            <a:xfrm>
              <a:off x="2895796" y="2793263"/>
              <a:ext cx="713380" cy="71338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Arial"/>
                  <a:ea typeface="微软雅黑"/>
                  <a:sym typeface="Arial"/>
                </a:rPr>
                <a:t>03</a:t>
              </a:r>
              <a:endParaRPr lang="zh-CN" altLang="en-US" dirty="0">
                <a:latin typeface="Arial"/>
                <a:ea typeface="微软雅黑"/>
                <a:sym typeface="Arial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414574" y="618469"/>
            <a:ext cx="1901972" cy="1901972"/>
            <a:chOff x="414574" y="520266"/>
            <a:chExt cx="1901972" cy="1901972"/>
          </a:xfrm>
        </p:grpSpPr>
        <p:sp>
          <p:nvSpPr>
            <p:cNvPr id="23" name="椭圆 22"/>
            <p:cNvSpPr/>
            <p:nvPr/>
          </p:nvSpPr>
          <p:spPr>
            <a:xfrm>
              <a:off x="414574" y="520266"/>
              <a:ext cx="1901972" cy="1901972"/>
            </a:xfrm>
            <a:prstGeom prst="ellipse">
              <a:avLst/>
            </a:prstGeom>
            <a:solidFill>
              <a:srgbClr val="595959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sym typeface="Arial"/>
              </a:endParaRPr>
            </a:p>
          </p:txBody>
        </p:sp>
        <p:grpSp>
          <p:nvGrpSpPr>
            <p:cNvPr id="24" name="组合 23"/>
            <p:cNvGrpSpPr/>
            <p:nvPr/>
          </p:nvGrpSpPr>
          <p:grpSpPr>
            <a:xfrm>
              <a:off x="434520" y="853112"/>
              <a:ext cx="1862080" cy="1236280"/>
              <a:chOff x="8427290" y="2628139"/>
              <a:chExt cx="1862080" cy="1236280"/>
            </a:xfrm>
          </p:grpSpPr>
          <p:sp>
            <p:nvSpPr>
              <p:cNvPr id="25" name="TextBox 76"/>
              <p:cNvSpPr txBox="1"/>
              <p:nvPr/>
            </p:nvSpPr>
            <p:spPr>
              <a:xfrm>
                <a:off x="8427290" y="2628139"/>
                <a:ext cx="1862080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sz="6000" b="1" dirty="0">
                    <a:solidFill>
                      <a:schemeClr val="bg1"/>
                    </a:solidFill>
                    <a:latin typeface="Arial"/>
                    <a:ea typeface="微软雅黑"/>
                    <a:sym typeface="Arial"/>
                  </a:rPr>
                  <a:t>目录</a:t>
                </a:r>
              </a:p>
            </p:txBody>
          </p:sp>
          <p:sp>
            <p:nvSpPr>
              <p:cNvPr id="26" name="文本框 25"/>
              <p:cNvSpPr txBox="1"/>
              <p:nvPr/>
            </p:nvSpPr>
            <p:spPr>
              <a:xfrm>
                <a:off x="8427290" y="3556642"/>
                <a:ext cx="186208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dirty="0">
                    <a:solidFill>
                      <a:schemeClr val="bg1"/>
                    </a:solidFill>
                    <a:latin typeface="Arial"/>
                    <a:ea typeface="微软雅黑"/>
                    <a:sym typeface="Arial"/>
                  </a:rPr>
                  <a:t>CONTENTS</a:t>
                </a:r>
                <a:endParaRPr lang="zh-CN" altLang="en-US" sz="1400" dirty="0">
                  <a:solidFill>
                    <a:schemeClr val="bg1"/>
                  </a:solidFill>
                  <a:latin typeface="Arial"/>
                  <a:ea typeface="微软雅黑"/>
                  <a:sym typeface="Arial"/>
                </a:endParaRPr>
              </a:p>
            </p:txBody>
          </p:sp>
        </p:grpSp>
      </p:grpSp>
      <p:grpSp>
        <p:nvGrpSpPr>
          <p:cNvPr id="27" name="组合 26"/>
          <p:cNvGrpSpPr/>
          <p:nvPr/>
        </p:nvGrpSpPr>
        <p:grpSpPr>
          <a:xfrm>
            <a:off x="-3047999" y="5621284"/>
            <a:ext cx="19238685" cy="1473733"/>
            <a:chOff x="-3047999" y="4104616"/>
            <a:chExt cx="19238685" cy="1473733"/>
          </a:xfrm>
        </p:grpSpPr>
        <p:sp>
          <p:nvSpPr>
            <p:cNvPr id="28" name="任意多边形: 形状 2"/>
            <p:cNvSpPr/>
            <p:nvPr/>
          </p:nvSpPr>
          <p:spPr>
            <a:xfrm>
              <a:off x="-1422399" y="4104616"/>
              <a:ext cx="17613085" cy="1444704"/>
            </a:xfrm>
            <a:custGeom>
              <a:avLst/>
              <a:gdLst>
                <a:gd name="connsiteX0" fmla="*/ 0 w 15210971"/>
                <a:gd name="connsiteY0" fmla="*/ 72097 h 1444704"/>
                <a:gd name="connsiteX1" fmla="*/ 1748971 w 15210971"/>
                <a:gd name="connsiteY1" fmla="*/ 761526 h 1444704"/>
                <a:gd name="connsiteX2" fmla="*/ 3969657 w 15210971"/>
                <a:gd name="connsiteY2" fmla="*/ 188211 h 1444704"/>
                <a:gd name="connsiteX3" fmla="*/ 6328228 w 15210971"/>
                <a:gd name="connsiteY3" fmla="*/ 863126 h 1444704"/>
                <a:gd name="connsiteX4" fmla="*/ 9296400 w 15210971"/>
                <a:gd name="connsiteY4" fmla="*/ 6783 h 1444704"/>
                <a:gd name="connsiteX5" fmla="*/ 11560628 w 15210971"/>
                <a:gd name="connsiteY5" fmla="*/ 1429183 h 1444704"/>
                <a:gd name="connsiteX6" fmla="*/ 15210971 w 15210971"/>
                <a:gd name="connsiteY6" fmla="*/ 638154 h 1444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210971" h="1444704">
                  <a:moveTo>
                    <a:pt x="0" y="72097"/>
                  </a:moveTo>
                  <a:cubicBezTo>
                    <a:pt x="543681" y="407135"/>
                    <a:pt x="1087362" y="742174"/>
                    <a:pt x="1748971" y="761526"/>
                  </a:cubicBezTo>
                  <a:cubicBezTo>
                    <a:pt x="2410580" y="780878"/>
                    <a:pt x="3206448" y="171278"/>
                    <a:pt x="3969657" y="188211"/>
                  </a:cubicBezTo>
                  <a:cubicBezTo>
                    <a:pt x="4732866" y="205144"/>
                    <a:pt x="5440438" y="893364"/>
                    <a:pt x="6328228" y="863126"/>
                  </a:cubicBezTo>
                  <a:cubicBezTo>
                    <a:pt x="7216018" y="832888"/>
                    <a:pt x="8424333" y="-87560"/>
                    <a:pt x="9296400" y="6783"/>
                  </a:cubicBezTo>
                  <a:cubicBezTo>
                    <a:pt x="10168467" y="101126"/>
                    <a:pt x="10574866" y="1323955"/>
                    <a:pt x="11560628" y="1429183"/>
                  </a:cubicBezTo>
                  <a:cubicBezTo>
                    <a:pt x="12546390" y="1534411"/>
                    <a:pt x="13878680" y="1086282"/>
                    <a:pt x="15210971" y="638154"/>
                  </a:cubicBez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29" name="任意多边形: 形状 3"/>
            <p:cNvSpPr/>
            <p:nvPr/>
          </p:nvSpPr>
          <p:spPr>
            <a:xfrm>
              <a:off x="-3047999" y="4133645"/>
              <a:ext cx="17613085" cy="1444704"/>
            </a:xfrm>
            <a:custGeom>
              <a:avLst/>
              <a:gdLst>
                <a:gd name="connsiteX0" fmla="*/ 0 w 15210971"/>
                <a:gd name="connsiteY0" fmla="*/ 72097 h 1444704"/>
                <a:gd name="connsiteX1" fmla="*/ 1748971 w 15210971"/>
                <a:gd name="connsiteY1" fmla="*/ 761526 h 1444704"/>
                <a:gd name="connsiteX2" fmla="*/ 3969657 w 15210971"/>
                <a:gd name="connsiteY2" fmla="*/ 188211 h 1444704"/>
                <a:gd name="connsiteX3" fmla="*/ 6328228 w 15210971"/>
                <a:gd name="connsiteY3" fmla="*/ 863126 h 1444704"/>
                <a:gd name="connsiteX4" fmla="*/ 9296400 w 15210971"/>
                <a:gd name="connsiteY4" fmla="*/ 6783 h 1444704"/>
                <a:gd name="connsiteX5" fmla="*/ 11560628 w 15210971"/>
                <a:gd name="connsiteY5" fmla="*/ 1429183 h 1444704"/>
                <a:gd name="connsiteX6" fmla="*/ 15210971 w 15210971"/>
                <a:gd name="connsiteY6" fmla="*/ 638154 h 1444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210971" h="1444704">
                  <a:moveTo>
                    <a:pt x="0" y="72097"/>
                  </a:moveTo>
                  <a:cubicBezTo>
                    <a:pt x="543681" y="407135"/>
                    <a:pt x="1087362" y="742174"/>
                    <a:pt x="1748971" y="761526"/>
                  </a:cubicBezTo>
                  <a:cubicBezTo>
                    <a:pt x="2410580" y="780878"/>
                    <a:pt x="3206448" y="171278"/>
                    <a:pt x="3969657" y="188211"/>
                  </a:cubicBezTo>
                  <a:cubicBezTo>
                    <a:pt x="4732866" y="205144"/>
                    <a:pt x="5440438" y="893364"/>
                    <a:pt x="6328228" y="863126"/>
                  </a:cubicBezTo>
                  <a:cubicBezTo>
                    <a:pt x="7216018" y="832888"/>
                    <a:pt x="8424333" y="-87560"/>
                    <a:pt x="9296400" y="6783"/>
                  </a:cubicBezTo>
                  <a:cubicBezTo>
                    <a:pt x="10168467" y="101126"/>
                    <a:pt x="10574866" y="1323955"/>
                    <a:pt x="11560628" y="1429183"/>
                  </a:cubicBezTo>
                  <a:cubicBezTo>
                    <a:pt x="12546390" y="1534411"/>
                    <a:pt x="13878680" y="1086282"/>
                    <a:pt x="15210971" y="638154"/>
                  </a:cubicBez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</p:grpSp>
      <p:sp>
        <p:nvSpPr>
          <p:cNvPr id="30" name="椭圆 29"/>
          <p:cNvSpPr/>
          <p:nvPr/>
        </p:nvSpPr>
        <p:spPr>
          <a:xfrm>
            <a:off x="8177417" y="5758703"/>
            <a:ext cx="99060" cy="99056"/>
          </a:xfrm>
          <a:prstGeom prst="ellipse">
            <a:avLst/>
          </a:prstGeom>
          <a:solidFill>
            <a:srgbClr val="59595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sym typeface="Arial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4953790" y="6277811"/>
            <a:ext cx="189710" cy="189708"/>
          </a:xfrm>
          <a:prstGeom prst="ellipse">
            <a:avLst/>
          </a:prstGeom>
          <a:solidFill>
            <a:srgbClr val="59595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sym typeface="Arial"/>
            </a:endParaRPr>
          </a:p>
        </p:txBody>
      </p:sp>
      <p:sp>
        <p:nvSpPr>
          <p:cNvPr id="32" name="任意多边形: 形状 31"/>
          <p:cNvSpPr/>
          <p:nvPr/>
        </p:nvSpPr>
        <p:spPr>
          <a:xfrm rot="17661111" flipV="1">
            <a:off x="9824282" y="-892509"/>
            <a:ext cx="1789011" cy="2424448"/>
          </a:xfrm>
          <a:custGeom>
            <a:avLst/>
            <a:gdLst>
              <a:gd name="connsiteX0" fmla="*/ 154501 w 2299462"/>
              <a:gd name="connsiteY0" fmla="*/ 1035142 h 3116206"/>
              <a:gd name="connsiteX1" fmla="*/ 1966032 w 2299462"/>
              <a:gd name="connsiteY1" fmla="*/ 0 h 3116206"/>
              <a:gd name="connsiteX2" fmla="*/ 2167047 w 2299462"/>
              <a:gd name="connsiteY2" fmla="*/ 8750 h 3116206"/>
              <a:gd name="connsiteX3" fmla="*/ 2299462 w 2299462"/>
              <a:gd name="connsiteY3" fmla="*/ 26172 h 3116206"/>
              <a:gd name="connsiteX4" fmla="*/ 900890 w 2299462"/>
              <a:gd name="connsiteY4" fmla="*/ 3116206 h 3116206"/>
              <a:gd name="connsiteX5" fmla="*/ 866805 w 2299462"/>
              <a:gd name="connsiteY5" fmla="*/ 3100257 h 3116206"/>
              <a:gd name="connsiteX6" fmla="*/ 0 w 2299462"/>
              <a:gd name="connsiteY6" fmla="*/ 1694856 h 3116206"/>
              <a:gd name="connsiteX7" fmla="*/ 154501 w 2299462"/>
              <a:gd name="connsiteY7" fmla="*/ 1035142 h 31162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99462" h="3116206">
                <a:moveTo>
                  <a:pt x="154501" y="1035142"/>
                </a:moveTo>
                <a:cubicBezTo>
                  <a:pt x="452961" y="426832"/>
                  <a:pt x="1151676" y="0"/>
                  <a:pt x="1966032" y="0"/>
                </a:cubicBezTo>
                <a:cubicBezTo>
                  <a:pt x="2033895" y="0"/>
                  <a:pt x="2100955" y="2964"/>
                  <a:pt x="2167047" y="8750"/>
                </a:cubicBezTo>
                <a:lnTo>
                  <a:pt x="2299462" y="26172"/>
                </a:lnTo>
                <a:lnTo>
                  <a:pt x="900890" y="3116206"/>
                </a:lnTo>
                <a:lnTo>
                  <a:pt x="866805" y="3100257"/>
                </a:lnTo>
                <a:cubicBezTo>
                  <a:pt x="343837" y="2795679"/>
                  <a:pt x="0" y="2279883"/>
                  <a:pt x="0" y="1694856"/>
                </a:cubicBezTo>
                <a:cubicBezTo>
                  <a:pt x="0" y="1460845"/>
                  <a:pt x="55014" y="1237911"/>
                  <a:pt x="154501" y="1035142"/>
                </a:cubicBezTo>
                <a:close/>
              </a:path>
            </a:pathLst>
          </a:custGeom>
          <a:solidFill>
            <a:srgbClr val="F2F2F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6858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ea"/>
              <a:sym typeface="Arial"/>
            </a:endParaRPr>
          </a:p>
        </p:txBody>
      </p:sp>
      <p:sp>
        <p:nvSpPr>
          <p:cNvPr id="33" name="TextBox 4">
            <a:extLst>
              <a:ext uri="{FF2B5EF4-FFF2-40B4-BE49-F238E27FC236}">
                <a16:creationId xmlns:a16="http://schemas.microsoft.com/office/drawing/2014/main" id="{EB684C7E-20A7-9694-F2D4-694B922B40F4}"/>
              </a:ext>
            </a:extLst>
          </p:cNvPr>
          <p:cNvSpPr txBox="1"/>
          <p:nvPr/>
        </p:nvSpPr>
        <p:spPr>
          <a:xfrm>
            <a:off x="0" y="0"/>
            <a:ext cx="453650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行业</a:t>
            </a:r>
            <a:r>
              <a:rPr lang="en-US" altLang="zh-CN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</a:t>
            </a:r>
            <a:r>
              <a:rPr lang="en-US" altLang="zh-CN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http://www.1ppt.com/hangye/</a:t>
            </a:r>
          </a:p>
        </p:txBody>
      </p:sp>
      <p:sp>
        <p:nvSpPr>
          <p:cNvPr id="34" name="文本框 20">
            <a:extLst>
              <a:ext uri="{FF2B5EF4-FFF2-40B4-BE49-F238E27FC236}">
                <a16:creationId xmlns:a16="http://schemas.microsoft.com/office/drawing/2014/main" id="{19C492E0-7CD7-F77B-4D4A-1042C8173B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66197" y="3856459"/>
            <a:ext cx="358196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1219200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zh-CN" altLang="en-US" sz="24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微软雅黑"/>
                <a:sym typeface="Arial"/>
              </a:rPr>
              <a:t>研究计划</a:t>
            </a:r>
            <a:r>
              <a:rPr lang="en-US" altLang="zh-CN" sz="24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微软雅黑"/>
                <a:sym typeface="Arial"/>
              </a:rPr>
              <a:t>&amp;</a:t>
            </a:r>
          </a:p>
          <a:p>
            <a:pPr defTabSz="1219200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zh-CN" altLang="en-US" sz="24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微软雅黑"/>
                <a:sym typeface="Arial"/>
              </a:rPr>
              <a:t>预期研究成果</a:t>
            </a:r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D76E508B-3252-DA0B-B5B8-F427D4AD83ED}"/>
              </a:ext>
            </a:extLst>
          </p:cNvPr>
          <p:cNvSpPr/>
          <p:nvPr/>
        </p:nvSpPr>
        <p:spPr>
          <a:xfrm>
            <a:off x="7540141" y="3871245"/>
            <a:ext cx="713380" cy="713380"/>
          </a:xfrm>
          <a:prstGeom prst="ellipse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Arial"/>
                <a:ea typeface="微软雅黑"/>
                <a:sym typeface="Arial"/>
              </a:rPr>
              <a:t>04</a:t>
            </a:r>
            <a:endParaRPr lang="zh-CN" altLang="en-US" dirty="0">
              <a:latin typeface="Arial"/>
              <a:ea typeface="微软雅黑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2" y="4505129"/>
            <a:ext cx="12203059" cy="2350371"/>
            <a:chOff x="2" y="3577031"/>
            <a:chExt cx="12203059" cy="3278469"/>
          </a:xfrm>
          <a:solidFill>
            <a:srgbClr val="EBEBEB"/>
          </a:solidFill>
        </p:grpSpPr>
        <p:sp>
          <p:nvSpPr>
            <p:cNvPr id="5" name="任意多边形: 形状 32"/>
            <p:cNvSpPr/>
            <p:nvPr/>
          </p:nvSpPr>
          <p:spPr bwMode="auto">
            <a:xfrm>
              <a:off x="2" y="4091604"/>
              <a:ext cx="4392654" cy="2763895"/>
            </a:xfrm>
            <a:custGeom>
              <a:avLst/>
              <a:gdLst>
                <a:gd name="connsiteX0" fmla="*/ 734800 w 2671913"/>
                <a:gd name="connsiteY0" fmla="*/ 173 h 1732232"/>
                <a:gd name="connsiteX1" fmla="*/ 1905760 w 2671913"/>
                <a:gd name="connsiteY1" fmla="*/ 927976 h 1732232"/>
                <a:gd name="connsiteX2" fmla="*/ 2658162 w 2671913"/>
                <a:gd name="connsiteY2" fmla="*/ 1723008 h 1732232"/>
                <a:gd name="connsiteX3" fmla="*/ 2671913 w 2671913"/>
                <a:gd name="connsiteY3" fmla="*/ 1732232 h 1732232"/>
                <a:gd name="connsiteX4" fmla="*/ 0 w 2671913"/>
                <a:gd name="connsiteY4" fmla="*/ 1732232 h 1732232"/>
                <a:gd name="connsiteX5" fmla="*/ 0 w 2671913"/>
                <a:gd name="connsiteY5" fmla="*/ 264113 h 1732232"/>
                <a:gd name="connsiteX6" fmla="*/ 26610 w 2671913"/>
                <a:gd name="connsiteY6" fmla="*/ 241096 h 1732232"/>
                <a:gd name="connsiteX7" fmla="*/ 577515 w 2671913"/>
                <a:gd name="connsiteY7" fmla="*/ 10911 h 1732232"/>
                <a:gd name="connsiteX8" fmla="*/ 631334 w 2671913"/>
                <a:gd name="connsiteY8" fmla="*/ 8764 h 1732232"/>
                <a:gd name="connsiteX9" fmla="*/ 734800 w 2671913"/>
                <a:gd name="connsiteY9" fmla="*/ 173 h 1732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671913" h="1732232">
                  <a:moveTo>
                    <a:pt x="734800" y="173"/>
                  </a:moveTo>
                  <a:cubicBezTo>
                    <a:pt x="933795" y="5005"/>
                    <a:pt x="1395559" y="116148"/>
                    <a:pt x="1905760" y="927976"/>
                  </a:cubicBezTo>
                  <a:cubicBezTo>
                    <a:pt x="1905760" y="927976"/>
                    <a:pt x="2373848" y="1513356"/>
                    <a:pt x="2658162" y="1723008"/>
                  </a:cubicBezTo>
                  <a:lnTo>
                    <a:pt x="2671913" y="1732232"/>
                  </a:lnTo>
                  <a:lnTo>
                    <a:pt x="0" y="1732232"/>
                  </a:lnTo>
                  <a:lnTo>
                    <a:pt x="0" y="264113"/>
                  </a:lnTo>
                  <a:lnTo>
                    <a:pt x="26610" y="241096"/>
                  </a:lnTo>
                  <a:cubicBezTo>
                    <a:pt x="136034" y="152692"/>
                    <a:pt x="328604" y="31046"/>
                    <a:pt x="577515" y="10911"/>
                  </a:cubicBezTo>
                  <a:cubicBezTo>
                    <a:pt x="596890" y="10911"/>
                    <a:pt x="614112" y="8764"/>
                    <a:pt x="631334" y="8764"/>
                  </a:cubicBezTo>
                  <a:cubicBezTo>
                    <a:pt x="631334" y="8764"/>
                    <a:pt x="668469" y="-1438"/>
                    <a:pt x="734800" y="173"/>
                  </a:cubicBez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6" name="任意多边形: 形状 35"/>
            <p:cNvSpPr/>
            <p:nvPr/>
          </p:nvSpPr>
          <p:spPr bwMode="auto">
            <a:xfrm>
              <a:off x="7051580" y="3577031"/>
              <a:ext cx="5151481" cy="3278469"/>
            </a:xfrm>
            <a:custGeom>
              <a:avLst/>
              <a:gdLst>
                <a:gd name="connsiteX0" fmla="*/ 5151481 w 5151481"/>
                <a:gd name="connsiteY0" fmla="*/ 0 h 3443866"/>
                <a:gd name="connsiteX1" fmla="*/ 5151481 w 5151481"/>
                <a:gd name="connsiteY1" fmla="*/ 3443866 h 3443866"/>
                <a:gd name="connsiteX2" fmla="*/ 0 w 5151481"/>
                <a:gd name="connsiteY2" fmla="*/ 3443866 h 3443866"/>
                <a:gd name="connsiteX3" fmla="*/ 68505 w 5151481"/>
                <a:gd name="connsiteY3" fmla="*/ 3409693 h 3443866"/>
                <a:gd name="connsiteX4" fmla="*/ 1134718 w 5151481"/>
                <a:gd name="connsiteY4" fmla="*/ 2657350 h 3443866"/>
                <a:gd name="connsiteX5" fmla="*/ 3724809 w 5151481"/>
                <a:gd name="connsiteY5" fmla="*/ 569349 h 3443866"/>
                <a:gd name="connsiteX6" fmla="*/ 5070913 w 5151481"/>
                <a:gd name="connsiteY6" fmla="*/ 13881 h 3443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51481" h="3443866">
                  <a:moveTo>
                    <a:pt x="5151481" y="0"/>
                  </a:moveTo>
                  <a:lnTo>
                    <a:pt x="5151481" y="3443866"/>
                  </a:lnTo>
                  <a:lnTo>
                    <a:pt x="0" y="3443866"/>
                  </a:lnTo>
                  <a:lnTo>
                    <a:pt x="68505" y="3409693"/>
                  </a:lnTo>
                  <a:cubicBezTo>
                    <a:pt x="336371" y="3270474"/>
                    <a:pt x="763188" y="3017350"/>
                    <a:pt x="1134718" y="2657350"/>
                  </a:cubicBezTo>
                  <a:cubicBezTo>
                    <a:pt x="1134718" y="2657350"/>
                    <a:pt x="2564221" y="1073350"/>
                    <a:pt x="3724809" y="569349"/>
                  </a:cubicBezTo>
                  <a:cubicBezTo>
                    <a:pt x="4450176" y="254350"/>
                    <a:pt x="4766420" y="85600"/>
                    <a:pt x="5070913" y="13881"/>
                  </a:cubicBez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sym typeface="Arial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851338" y="780394"/>
            <a:ext cx="10489324" cy="5297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sx="102000" sy="102000" algn="ctr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/>
              <a:ea typeface="微软雅黑"/>
              <a:sym typeface="Arial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1752326" y="1860733"/>
            <a:ext cx="9290812" cy="2997148"/>
            <a:chOff x="1833606" y="1860733"/>
            <a:chExt cx="9290812" cy="2997148"/>
          </a:xfrm>
        </p:grpSpPr>
        <p:grpSp>
          <p:nvGrpSpPr>
            <p:cNvPr id="8" name="组合 7"/>
            <p:cNvGrpSpPr/>
            <p:nvPr/>
          </p:nvGrpSpPr>
          <p:grpSpPr>
            <a:xfrm>
              <a:off x="5051118" y="1860733"/>
              <a:ext cx="6073300" cy="2997148"/>
              <a:chOff x="5058530" y="2105561"/>
              <a:chExt cx="6073300" cy="2997148"/>
            </a:xfrm>
          </p:grpSpPr>
          <p:sp>
            <p:nvSpPr>
              <p:cNvPr id="9" name="文本框 8"/>
              <p:cNvSpPr txBox="1"/>
              <p:nvPr/>
            </p:nvSpPr>
            <p:spPr>
              <a:xfrm>
                <a:off x="5058530" y="2105561"/>
                <a:ext cx="2730321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defRPr/>
                </a:pPr>
                <a:r>
                  <a:rPr lang="en-US" altLang="zh-CN" sz="3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/>
                    <a:ea typeface="微软雅黑"/>
                    <a:sym typeface="Arial"/>
                  </a:rPr>
                  <a:t>PART</a:t>
                </a:r>
                <a:r>
                  <a:rPr lang="en-US" altLang="zh-CN" sz="320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Arial"/>
                    <a:ea typeface="微软雅黑"/>
                    <a:sym typeface="Arial"/>
                  </a:rPr>
                  <a:t>  </a:t>
                </a:r>
                <a:r>
                  <a:rPr lang="en-US" altLang="zh-CN" sz="8000" dirty="0">
                    <a:solidFill>
                      <a:srgbClr val="595959"/>
                    </a:solidFill>
                    <a:latin typeface="Arial"/>
                    <a:ea typeface="微软雅黑"/>
                    <a:sym typeface="Arial"/>
                  </a:rPr>
                  <a:t>01</a:t>
                </a:r>
                <a:endParaRPr lang="en-US" altLang="zh-CN" sz="4800" dirty="0">
                  <a:solidFill>
                    <a:srgbClr val="595959"/>
                  </a:solidFill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5058530" y="3348383"/>
                <a:ext cx="6073300" cy="17543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altLang="zh-CN" sz="5400" b="1" dirty="0" err="1">
                    <a:solidFill>
                      <a:srgbClr val="595959"/>
                    </a:solidFill>
                    <a:latin typeface="Arial"/>
                    <a:ea typeface="微软雅黑"/>
                    <a:cs typeface="+mn-ea"/>
                    <a:sym typeface="Arial"/>
                  </a:rPr>
                  <a:t>KVCache</a:t>
                </a:r>
                <a:r>
                  <a:rPr lang="zh-CN" altLang="en-US" sz="5400" b="1" dirty="0">
                    <a:solidFill>
                      <a:srgbClr val="595959"/>
                    </a:solidFill>
                    <a:latin typeface="Arial"/>
                    <a:ea typeface="微软雅黑"/>
                    <a:cs typeface="+mn-ea"/>
                    <a:sym typeface="Arial"/>
                  </a:rPr>
                  <a:t>优化问题研究背景与意义</a:t>
                </a:r>
              </a:p>
            </p:txBody>
          </p:sp>
        </p:grpSp>
        <p:sp>
          <p:nvSpPr>
            <p:cNvPr id="13" name="文本"/>
            <p:cNvSpPr/>
            <p:nvPr/>
          </p:nvSpPr>
          <p:spPr>
            <a:xfrm>
              <a:off x="1833606" y="2137514"/>
              <a:ext cx="2435682" cy="2274898"/>
            </a:xfrm>
            <a:custGeom>
              <a:avLst/>
              <a:gdLst>
                <a:gd name="connsiteX0" fmla="*/ 51971 w 606580"/>
                <a:gd name="connsiteY0" fmla="*/ 327494 h 545047"/>
                <a:gd name="connsiteX1" fmla="*/ 79174 w 606580"/>
                <a:gd name="connsiteY1" fmla="*/ 349922 h 545047"/>
                <a:gd name="connsiteX2" fmla="*/ 79174 w 606580"/>
                <a:gd name="connsiteY2" fmla="*/ 418134 h 545047"/>
                <a:gd name="connsiteX3" fmla="*/ 51971 w 606580"/>
                <a:gd name="connsiteY3" fmla="*/ 440469 h 545047"/>
                <a:gd name="connsiteX4" fmla="*/ 24861 w 606580"/>
                <a:gd name="connsiteY4" fmla="*/ 418134 h 545047"/>
                <a:gd name="connsiteX5" fmla="*/ 24768 w 606580"/>
                <a:gd name="connsiteY5" fmla="*/ 418134 h 545047"/>
                <a:gd name="connsiteX6" fmla="*/ 24861 w 606580"/>
                <a:gd name="connsiteY6" fmla="*/ 349922 h 545047"/>
                <a:gd name="connsiteX7" fmla="*/ 51971 w 606580"/>
                <a:gd name="connsiteY7" fmla="*/ 327494 h 545047"/>
                <a:gd name="connsiteX8" fmla="*/ 116221 w 606580"/>
                <a:gd name="connsiteY8" fmla="*/ 293975 h 545047"/>
                <a:gd name="connsiteX9" fmla="*/ 286240 w 606580"/>
                <a:gd name="connsiteY9" fmla="*/ 394385 h 545047"/>
                <a:gd name="connsiteX10" fmla="*/ 286704 w 606580"/>
                <a:gd name="connsiteY10" fmla="*/ 394663 h 545047"/>
                <a:gd name="connsiteX11" fmla="*/ 287261 w 606580"/>
                <a:gd name="connsiteY11" fmla="*/ 394942 h 545047"/>
                <a:gd name="connsiteX12" fmla="*/ 303325 w 606580"/>
                <a:gd name="connsiteY12" fmla="*/ 398928 h 545047"/>
                <a:gd name="connsiteX13" fmla="*/ 319389 w 606580"/>
                <a:gd name="connsiteY13" fmla="*/ 394942 h 545047"/>
                <a:gd name="connsiteX14" fmla="*/ 319853 w 606580"/>
                <a:gd name="connsiteY14" fmla="*/ 394663 h 545047"/>
                <a:gd name="connsiteX15" fmla="*/ 320410 w 606580"/>
                <a:gd name="connsiteY15" fmla="*/ 394385 h 545047"/>
                <a:gd name="connsiteX16" fmla="*/ 490429 w 606580"/>
                <a:gd name="connsiteY16" fmla="*/ 293975 h 545047"/>
                <a:gd name="connsiteX17" fmla="*/ 490429 w 606580"/>
                <a:gd name="connsiteY17" fmla="*/ 436571 h 545047"/>
                <a:gd name="connsiteX18" fmla="*/ 303325 w 606580"/>
                <a:gd name="connsiteY18" fmla="*/ 545047 h 545047"/>
                <a:gd name="connsiteX19" fmla="*/ 116221 w 606580"/>
                <a:gd name="connsiteY19" fmla="*/ 436571 h 545047"/>
                <a:gd name="connsiteX20" fmla="*/ 39658 w 606580"/>
                <a:gd name="connsiteY20" fmla="*/ 248672 h 545047"/>
                <a:gd name="connsiteX21" fmla="*/ 64426 w 606580"/>
                <a:gd name="connsiteY21" fmla="*/ 263326 h 545047"/>
                <a:gd name="connsiteX22" fmla="*/ 64426 w 606580"/>
                <a:gd name="connsiteY22" fmla="*/ 304136 h 545047"/>
                <a:gd name="connsiteX23" fmla="*/ 51996 w 606580"/>
                <a:gd name="connsiteY23" fmla="*/ 302745 h 545047"/>
                <a:gd name="connsiteX24" fmla="*/ 39658 w 606580"/>
                <a:gd name="connsiteY24" fmla="*/ 304136 h 545047"/>
                <a:gd name="connsiteX25" fmla="*/ 303336 w 606580"/>
                <a:gd name="connsiteY25" fmla="*/ 0 h 545047"/>
                <a:gd name="connsiteX26" fmla="*/ 307793 w 606580"/>
                <a:gd name="connsiteY26" fmla="*/ 1112 h 545047"/>
                <a:gd name="connsiteX27" fmla="*/ 599431 w 606580"/>
                <a:gd name="connsiteY27" fmla="*/ 173885 h 545047"/>
                <a:gd name="connsiteX28" fmla="*/ 606580 w 606580"/>
                <a:gd name="connsiteY28" fmla="*/ 187325 h 545047"/>
                <a:gd name="connsiteX29" fmla="*/ 599431 w 606580"/>
                <a:gd name="connsiteY29" fmla="*/ 200857 h 545047"/>
                <a:gd name="connsiteX30" fmla="*/ 307793 w 606580"/>
                <a:gd name="connsiteY30" fmla="*/ 373167 h 545047"/>
                <a:gd name="connsiteX31" fmla="*/ 303336 w 606580"/>
                <a:gd name="connsiteY31" fmla="*/ 374279 h 545047"/>
                <a:gd name="connsiteX32" fmla="*/ 298787 w 606580"/>
                <a:gd name="connsiteY32" fmla="*/ 373167 h 545047"/>
                <a:gd name="connsiteX33" fmla="*/ 7149 w 606580"/>
                <a:gd name="connsiteY33" fmla="*/ 200857 h 545047"/>
                <a:gd name="connsiteX34" fmla="*/ 0 w 606580"/>
                <a:gd name="connsiteY34" fmla="*/ 187325 h 545047"/>
                <a:gd name="connsiteX35" fmla="*/ 7149 w 606580"/>
                <a:gd name="connsiteY35" fmla="*/ 173885 h 545047"/>
                <a:gd name="connsiteX36" fmla="*/ 298787 w 606580"/>
                <a:gd name="connsiteY36" fmla="*/ 1112 h 545047"/>
                <a:gd name="connsiteX37" fmla="*/ 303336 w 606580"/>
                <a:gd name="connsiteY37" fmla="*/ 0 h 545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606580" h="545047">
                  <a:moveTo>
                    <a:pt x="51971" y="327494"/>
                  </a:moveTo>
                  <a:cubicBezTo>
                    <a:pt x="66826" y="327494"/>
                    <a:pt x="78895" y="337503"/>
                    <a:pt x="79174" y="349922"/>
                  </a:cubicBezTo>
                  <a:lnTo>
                    <a:pt x="79174" y="418134"/>
                  </a:lnTo>
                  <a:cubicBezTo>
                    <a:pt x="78803" y="430552"/>
                    <a:pt x="66826" y="440469"/>
                    <a:pt x="51971" y="440469"/>
                  </a:cubicBezTo>
                  <a:cubicBezTo>
                    <a:pt x="37209" y="440469"/>
                    <a:pt x="25139" y="430552"/>
                    <a:pt x="24861" y="418134"/>
                  </a:cubicBezTo>
                  <a:lnTo>
                    <a:pt x="24768" y="418134"/>
                  </a:lnTo>
                  <a:lnTo>
                    <a:pt x="24861" y="349922"/>
                  </a:lnTo>
                  <a:cubicBezTo>
                    <a:pt x="25047" y="337503"/>
                    <a:pt x="37116" y="327494"/>
                    <a:pt x="51971" y="327494"/>
                  </a:cubicBezTo>
                  <a:close/>
                  <a:moveTo>
                    <a:pt x="116221" y="293975"/>
                  </a:moveTo>
                  <a:lnTo>
                    <a:pt x="286240" y="394385"/>
                  </a:lnTo>
                  <a:lnTo>
                    <a:pt x="286704" y="394663"/>
                  </a:lnTo>
                  <a:lnTo>
                    <a:pt x="287261" y="394942"/>
                  </a:lnTo>
                  <a:cubicBezTo>
                    <a:pt x="292182" y="397538"/>
                    <a:pt x="297754" y="398928"/>
                    <a:pt x="303325" y="398928"/>
                  </a:cubicBezTo>
                  <a:cubicBezTo>
                    <a:pt x="308896" y="398928"/>
                    <a:pt x="314468" y="397538"/>
                    <a:pt x="319389" y="394942"/>
                  </a:cubicBezTo>
                  <a:lnTo>
                    <a:pt x="319853" y="394663"/>
                  </a:lnTo>
                  <a:lnTo>
                    <a:pt x="320410" y="394385"/>
                  </a:lnTo>
                  <a:lnTo>
                    <a:pt x="490429" y="293975"/>
                  </a:lnTo>
                  <a:lnTo>
                    <a:pt x="490429" y="436571"/>
                  </a:lnTo>
                  <a:cubicBezTo>
                    <a:pt x="460251" y="500173"/>
                    <a:pt x="387824" y="545047"/>
                    <a:pt x="303325" y="545047"/>
                  </a:cubicBezTo>
                  <a:cubicBezTo>
                    <a:pt x="218734" y="545047"/>
                    <a:pt x="146399" y="500173"/>
                    <a:pt x="116221" y="436571"/>
                  </a:cubicBezTo>
                  <a:close/>
                  <a:moveTo>
                    <a:pt x="39658" y="248672"/>
                  </a:moveTo>
                  <a:lnTo>
                    <a:pt x="64426" y="263326"/>
                  </a:lnTo>
                  <a:lnTo>
                    <a:pt x="64426" y="304136"/>
                  </a:lnTo>
                  <a:cubicBezTo>
                    <a:pt x="60344" y="303209"/>
                    <a:pt x="56263" y="302745"/>
                    <a:pt x="51996" y="302745"/>
                  </a:cubicBezTo>
                  <a:cubicBezTo>
                    <a:pt x="47821" y="302745"/>
                    <a:pt x="43647" y="303209"/>
                    <a:pt x="39658" y="304136"/>
                  </a:cubicBezTo>
                  <a:close/>
                  <a:moveTo>
                    <a:pt x="303336" y="0"/>
                  </a:moveTo>
                  <a:cubicBezTo>
                    <a:pt x="304915" y="0"/>
                    <a:pt x="306493" y="371"/>
                    <a:pt x="307793" y="1112"/>
                  </a:cubicBezTo>
                  <a:lnTo>
                    <a:pt x="599431" y="173885"/>
                  </a:lnTo>
                  <a:cubicBezTo>
                    <a:pt x="603795" y="176851"/>
                    <a:pt x="606580" y="181763"/>
                    <a:pt x="606580" y="187325"/>
                  </a:cubicBezTo>
                  <a:cubicBezTo>
                    <a:pt x="606580" y="192979"/>
                    <a:pt x="603795" y="197891"/>
                    <a:pt x="599431" y="200857"/>
                  </a:cubicBezTo>
                  <a:lnTo>
                    <a:pt x="307793" y="373167"/>
                  </a:lnTo>
                  <a:cubicBezTo>
                    <a:pt x="306493" y="373816"/>
                    <a:pt x="304915" y="374279"/>
                    <a:pt x="303336" y="374279"/>
                  </a:cubicBezTo>
                  <a:cubicBezTo>
                    <a:pt x="301665" y="374279"/>
                    <a:pt x="300180" y="373816"/>
                    <a:pt x="298787" y="373167"/>
                  </a:cubicBezTo>
                  <a:lnTo>
                    <a:pt x="7149" y="200857"/>
                  </a:lnTo>
                  <a:cubicBezTo>
                    <a:pt x="2878" y="197891"/>
                    <a:pt x="0" y="192979"/>
                    <a:pt x="0" y="187325"/>
                  </a:cubicBezTo>
                  <a:cubicBezTo>
                    <a:pt x="0" y="181763"/>
                    <a:pt x="2878" y="176851"/>
                    <a:pt x="7149" y="173885"/>
                  </a:cubicBezTo>
                  <a:lnTo>
                    <a:pt x="298787" y="1112"/>
                  </a:lnTo>
                  <a:cubicBezTo>
                    <a:pt x="300180" y="371"/>
                    <a:pt x="301665" y="0"/>
                    <a:pt x="303336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ea typeface="微软雅黑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219636" y="186210"/>
            <a:ext cx="5085894" cy="752160"/>
            <a:chOff x="448096" y="362977"/>
            <a:chExt cx="2967768" cy="752160"/>
          </a:xfrm>
        </p:grpSpPr>
        <p:sp>
          <p:nvSpPr>
            <p:cNvPr id="9" name="任意多边形: 形状 47"/>
            <p:cNvSpPr/>
            <p:nvPr/>
          </p:nvSpPr>
          <p:spPr>
            <a:xfrm rot="19598233" flipH="1">
              <a:off x="448096" y="362977"/>
              <a:ext cx="393918" cy="396324"/>
            </a:xfrm>
            <a:custGeom>
              <a:avLst/>
              <a:gdLst>
                <a:gd name="connsiteX0" fmla="*/ 447971 w 1442460"/>
                <a:gd name="connsiteY0" fmla="*/ 1397101 h 1451272"/>
                <a:gd name="connsiteX1" fmla="*/ 994490 w 1442460"/>
                <a:gd name="connsiteY1" fmla="*/ 1397101 h 1451272"/>
                <a:gd name="connsiteX2" fmla="*/ 867471 w 1442460"/>
                <a:gd name="connsiteY2" fmla="*/ 1436530 h 1451272"/>
                <a:gd name="connsiteX3" fmla="*/ 721230 w 1442460"/>
                <a:gd name="connsiteY3" fmla="*/ 1451272 h 1451272"/>
                <a:gd name="connsiteX4" fmla="*/ 574989 w 1442460"/>
                <a:gd name="connsiteY4" fmla="*/ 1436530 h 1451272"/>
                <a:gd name="connsiteX5" fmla="*/ 209854 w 1442460"/>
                <a:gd name="connsiteY5" fmla="*/ 1240162 h 1451272"/>
                <a:gd name="connsiteX6" fmla="*/ 1232607 w 1442460"/>
                <a:gd name="connsiteY6" fmla="*/ 1240162 h 1451272"/>
                <a:gd name="connsiteX7" fmla="*/ 1166640 w 1442460"/>
                <a:gd name="connsiteY7" fmla="*/ 1294590 h 1451272"/>
                <a:gd name="connsiteX8" fmla="*/ 275821 w 1442460"/>
                <a:gd name="connsiteY8" fmla="*/ 1294590 h 1451272"/>
                <a:gd name="connsiteX9" fmla="*/ 93401 w 1442460"/>
                <a:gd name="connsiteY9" fmla="*/ 1083223 h 1451272"/>
                <a:gd name="connsiteX10" fmla="*/ 1349059 w 1442460"/>
                <a:gd name="connsiteY10" fmla="*/ 1083223 h 1451272"/>
                <a:gd name="connsiteX11" fmla="*/ 1322939 w 1442460"/>
                <a:gd name="connsiteY11" fmla="*/ 1131346 h 1451272"/>
                <a:gd name="connsiteX12" fmla="*/ 1317737 w 1442460"/>
                <a:gd name="connsiteY12" fmla="*/ 1137651 h 1451272"/>
                <a:gd name="connsiteX13" fmla="*/ 124723 w 1442460"/>
                <a:gd name="connsiteY13" fmla="*/ 1137651 h 1451272"/>
                <a:gd name="connsiteX14" fmla="*/ 119521 w 1442460"/>
                <a:gd name="connsiteY14" fmla="*/ 1131346 h 1451272"/>
                <a:gd name="connsiteX15" fmla="*/ 27225 w 1442460"/>
                <a:gd name="connsiteY15" fmla="*/ 926284 h 1451272"/>
                <a:gd name="connsiteX16" fmla="*/ 1415235 w 1442460"/>
                <a:gd name="connsiteY16" fmla="*/ 926284 h 1451272"/>
                <a:gd name="connsiteX17" fmla="*/ 1398340 w 1442460"/>
                <a:gd name="connsiteY17" fmla="*/ 980712 h 1451272"/>
                <a:gd name="connsiteX18" fmla="*/ 44121 w 1442460"/>
                <a:gd name="connsiteY18" fmla="*/ 980712 h 1451272"/>
                <a:gd name="connsiteX19" fmla="*/ 0 w 1442460"/>
                <a:gd name="connsiteY19" fmla="*/ 769345 h 1451272"/>
                <a:gd name="connsiteX20" fmla="*/ 1442460 w 1442460"/>
                <a:gd name="connsiteY20" fmla="*/ 769345 h 1451272"/>
                <a:gd name="connsiteX21" fmla="*/ 1436973 w 1442460"/>
                <a:gd name="connsiteY21" fmla="*/ 823773 h 1451272"/>
                <a:gd name="connsiteX22" fmla="*/ 5487 w 1442460"/>
                <a:gd name="connsiteY22" fmla="*/ 823773 h 1451272"/>
                <a:gd name="connsiteX23" fmla="*/ 7009 w 1442460"/>
                <a:gd name="connsiteY23" fmla="*/ 612406 h 1451272"/>
                <a:gd name="connsiteX24" fmla="*/ 1435452 w 1442460"/>
                <a:gd name="connsiteY24" fmla="*/ 612406 h 1451272"/>
                <a:gd name="connsiteX25" fmla="*/ 1440939 w 1442460"/>
                <a:gd name="connsiteY25" fmla="*/ 666834 h 1451272"/>
                <a:gd name="connsiteX26" fmla="*/ 1522 w 1442460"/>
                <a:gd name="connsiteY26" fmla="*/ 666834 h 1451272"/>
                <a:gd name="connsiteX27" fmla="*/ 48806 w 1442460"/>
                <a:gd name="connsiteY27" fmla="*/ 455467 h 1451272"/>
                <a:gd name="connsiteX28" fmla="*/ 1393655 w 1442460"/>
                <a:gd name="connsiteY28" fmla="*/ 455467 h 1451272"/>
                <a:gd name="connsiteX29" fmla="*/ 1410550 w 1442460"/>
                <a:gd name="connsiteY29" fmla="*/ 509895 h 1451272"/>
                <a:gd name="connsiteX30" fmla="*/ 31911 w 1442460"/>
                <a:gd name="connsiteY30" fmla="*/ 509895 h 1451272"/>
                <a:gd name="connsiteX31" fmla="*/ 137176 w 1442460"/>
                <a:gd name="connsiteY31" fmla="*/ 298528 h 1451272"/>
                <a:gd name="connsiteX32" fmla="*/ 1305284 w 1442460"/>
                <a:gd name="connsiteY32" fmla="*/ 298528 h 1451272"/>
                <a:gd name="connsiteX33" fmla="*/ 1322939 w 1442460"/>
                <a:gd name="connsiteY33" fmla="*/ 319926 h 1451272"/>
                <a:gd name="connsiteX34" fmla="*/ 1340867 w 1442460"/>
                <a:gd name="connsiteY34" fmla="*/ 352956 h 1451272"/>
                <a:gd name="connsiteX35" fmla="*/ 101593 w 1442460"/>
                <a:gd name="connsiteY35" fmla="*/ 352956 h 1451272"/>
                <a:gd name="connsiteX36" fmla="*/ 119521 w 1442460"/>
                <a:gd name="connsiteY36" fmla="*/ 319926 h 1451272"/>
                <a:gd name="connsiteX37" fmla="*/ 294114 w 1442460"/>
                <a:gd name="connsiteY37" fmla="*/ 141589 h 1451272"/>
                <a:gd name="connsiteX38" fmla="*/ 1148347 w 1442460"/>
                <a:gd name="connsiteY38" fmla="*/ 141589 h 1451272"/>
                <a:gd name="connsiteX39" fmla="*/ 1214314 w 1442460"/>
                <a:gd name="connsiteY39" fmla="*/ 196017 h 1451272"/>
                <a:gd name="connsiteX40" fmla="*/ 228147 w 1442460"/>
                <a:gd name="connsiteY40" fmla="*/ 196017 h 1451272"/>
                <a:gd name="connsiteX41" fmla="*/ 721230 w 1442460"/>
                <a:gd name="connsiteY41" fmla="*/ 0 h 1451272"/>
                <a:gd name="connsiteX42" fmla="*/ 867471 w 1442460"/>
                <a:gd name="connsiteY42" fmla="*/ 14742 h 1451272"/>
                <a:gd name="connsiteX43" fmla="*/ 945868 w 1442460"/>
                <a:gd name="connsiteY43" fmla="*/ 39078 h 1451272"/>
                <a:gd name="connsiteX44" fmla="*/ 496593 w 1442460"/>
                <a:gd name="connsiteY44" fmla="*/ 39078 h 1451272"/>
                <a:gd name="connsiteX45" fmla="*/ 574989 w 1442460"/>
                <a:gd name="connsiteY45" fmla="*/ 14742 h 1451272"/>
                <a:gd name="connsiteX46" fmla="*/ 721230 w 1442460"/>
                <a:gd name="connsiteY46" fmla="*/ 0 h 1451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1442460" h="1451272">
                  <a:moveTo>
                    <a:pt x="447971" y="1397101"/>
                  </a:moveTo>
                  <a:lnTo>
                    <a:pt x="994490" y="1397101"/>
                  </a:lnTo>
                  <a:lnTo>
                    <a:pt x="867471" y="1436530"/>
                  </a:lnTo>
                  <a:cubicBezTo>
                    <a:pt x="820234" y="1446196"/>
                    <a:pt x="771325" y="1451272"/>
                    <a:pt x="721230" y="1451272"/>
                  </a:cubicBezTo>
                  <a:cubicBezTo>
                    <a:pt x="671136" y="1451272"/>
                    <a:pt x="622226" y="1446196"/>
                    <a:pt x="574989" y="1436530"/>
                  </a:cubicBezTo>
                  <a:close/>
                  <a:moveTo>
                    <a:pt x="209854" y="1240162"/>
                  </a:moveTo>
                  <a:lnTo>
                    <a:pt x="1232607" y="1240162"/>
                  </a:lnTo>
                  <a:lnTo>
                    <a:pt x="1166640" y="1294590"/>
                  </a:lnTo>
                  <a:lnTo>
                    <a:pt x="275821" y="1294590"/>
                  </a:lnTo>
                  <a:close/>
                  <a:moveTo>
                    <a:pt x="93401" y="1083223"/>
                  </a:moveTo>
                  <a:lnTo>
                    <a:pt x="1349059" y="1083223"/>
                  </a:lnTo>
                  <a:lnTo>
                    <a:pt x="1322939" y="1131346"/>
                  </a:lnTo>
                  <a:lnTo>
                    <a:pt x="1317737" y="1137651"/>
                  </a:lnTo>
                  <a:lnTo>
                    <a:pt x="124723" y="1137651"/>
                  </a:lnTo>
                  <a:lnTo>
                    <a:pt x="119521" y="1131346"/>
                  </a:lnTo>
                  <a:close/>
                  <a:moveTo>
                    <a:pt x="27225" y="926284"/>
                  </a:moveTo>
                  <a:lnTo>
                    <a:pt x="1415235" y="926284"/>
                  </a:lnTo>
                  <a:lnTo>
                    <a:pt x="1398340" y="980712"/>
                  </a:lnTo>
                  <a:lnTo>
                    <a:pt x="44121" y="980712"/>
                  </a:lnTo>
                  <a:close/>
                  <a:moveTo>
                    <a:pt x="0" y="769345"/>
                  </a:moveTo>
                  <a:lnTo>
                    <a:pt x="1442460" y="769345"/>
                  </a:lnTo>
                  <a:lnTo>
                    <a:pt x="1436973" y="823773"/>
                  </a:lnTo>
                  <a:lnTo>
                    <a:pt x="5487" y="823773"/>
                  </a:lnTo>
                  <a:close/>
                  <a:moveTo>
                    <a:pt x="7009" y="612406"/>
                  </a:moveTo>
                  <a:lnTo>
                    <a:pt x="1435452" y="612406"/>
                  </a:lnTo>
                  <a:lnTo>
                    <a:pt x="1440939" y="666834"/>
                  </a:lnTo>
                  <a:lnTo>
                    <a:pt x="1522" y="666834"/>
                  </a:lnTo>
                  <a:close/>
                  <a:moveTo>
                    <a:pt x="48806" y="455467"/>
                  </a:moveTo>
                  <a:lnTo>
                    <a:pt x="1393655" y="455467"/>
                  </a:lnTo>
                  <a:lnTo>
                    <a:pt x="1410550" y="509895"/>
                  </a:lnTo>
                  <a:lnTo>
                    <a:pt x="31911" y="509895"/>
                  </a:lnTo>
                  <a:close/>
                  <a:moveTo>
                    <a:pt x="137176" y="298528"/>
                  </a:moveTo>
                  <a:lnTo>
                    <a:pt x="1305284" y="298528"/>
                  </a:lnTo>
                  <a:lnTo>
                    <a:pt x="1322939" y="319926"/>
                  </a:lnTo>
                  <a:lnTo>
                    <a:pt x="1340867" y="352956"/>
                  </a:lnTo>
                  <a:lnTo>
                    <a:pt x="101593" y="352956"/>
                  </a:lnTo>
                  <a:lnTo>
                    <a:pt x="119521" y="319926"/>
                  </a:lnTo>
                  <a:close/>
                  <a:moveTo>
                    <a:pt x="294114" y="141589"/>
                  </a:moveTo>
                  <a:lnTo>
                    <a:pt x="1148347" y="141589"/>
                  </a:lnTo>
                  <a:lnTo>
                    <a:pt x="1214314" y="196017"/>
                  </a:lnTo>
                  <a:lnTo>
                    <a:pt x="228147" y="196017"/>
                  </a:lnTo>
                  <a:close/>
                  <a:moveTo>
                    <a:pt x="721230" y="0"/>
                  </a:moveTo>
                  <a:cubicBezTo>
                    <a:pt x="771325" y="0"/>
                    <a:pt x="820234" y="5076"/>
                    <a:pt x="867471" y="14742"/>
                  </a:cubicBezTo>
                  <a:lnTo>
                    <a:pt x="945868" y="39078"/>
                  </a:lnTo>
                  <a:lnTo>
                    <a:pt x="496593" y="39078"/>
                  </a:lnTo>
                  <a:lnTo>
                    <a:pt x="574989" y="14742"/>
                  </a:lnTo>
                  <a:cubicBezTo>
                    <a:pt x="622226" y="5076"/>
                    <a:pt x="671136" y="0"/>
                    <a:pt x="721230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10" name="文本"/>
            <p:cNvSpPr>
              <a:spLocks noChangeArrowheads="1"/>
            </p:cNvSpPr>
            <p:nvPr/>
          </p:nvSpPr>
          <p:spPr bwMode="auto">
            <a:xfrm>
              <a:off x="1019005" y="376473"/>
              <a:ext cx="2396859" cy="7386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defTabSz="1219200">
                <a:spcBef>
                  <a:spcPct val="0"/>
                </a:spcBef>
              </a:pPr>
              <a:r>
                <a:rPr lang="en-US" altLang="zh-CN" sz="2400" b="1" kern="0" dirty="0" err="1">
                  <a:solidFill>
                    <a:srgbClr val="595959"/>
                  </a:solidFill>
                  <a:latin typeface="Arial"/>
                  <a:ea typeface="微软雅黑"/>
                  <a:sym typeface="Arial"/>
                </a:rPr>
                <a:t>KVCache</a:t>
              </a:r>
              <a:r>
                <a:rPr lang="zh-CN" altLang="en-US" sz="2400" b="1" kern="0" dirty="0">
                  <a:solidFill>
                    <a:srgbClr val="595959"/>
                  </a:solidFill>
                  <a:latin typeface="Arial"/>
                  <a:ea typeface="微软雅黑"/>
                  <a:sym typeface="Arial"/>
                </a:rPr>
                <a:t>优化问题背景与意义</a:t>
              </a:r>
            </a:p>
          </p:txBody>
        </p:sp>
      </p:grpSp>
      <p:sp>
        <p:nvSpPr>
          <p:cNvPr id="29" name="文本框 28"/>
          <p:cNvSpPr txBox="1"/>
          <p:nvPr/>
        </p:nvSpPr>
        <p:spPr>
          <a:xfrm>
            <a:off x="750276" y="5178215"/>
            <a:ext cx="10691447" cy="15581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i="0" dirty="0">
                <a:solidFill>
                  <a:srgbClr val="060607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在</a:t>
            </a:r>
            <a:r>
              <a:rPr lang="en-US" altLang="zh-CN" sz="1600" b="1" i="0" dirty="0">
                <a:solidFill>
                  <a:srgbClr val="060607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Transformer</a:t>
            </a:r>
            <a:r>
              <a:rPr lang="zh-CN" altLang="en-US" sz="1600" b="1" i="0" dirty="0">
                <a:solidFill>
                  <a:srgbClr val="060607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模型的</a:t>
            </a:r>
            <a:r>
              <a:rPr lang="en-US" altLang="zh-CN" sz="1600" b="1" i="0" dirty="0">
                <a:solidFill>
                  <a:srgbClr val="060607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Attention</a:t>
            </a:r>
            <a:r>
              <a:rPr lang="zh-CN" altLang="en-US" sz="1600" b="1" i="0" dirty="0">
                <a:solidFill>
                  <a:srgbClr val="060607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机制中，模型需要计算每个</a:t>
            </a:r>
            <a:r>
              <a:rPr lang="en-US" altLang="zh-CN" sz="1600" b="1" i="0" dirty="0">
                <a:solidFill>
                  <a:srgbClr val="060607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token</a:t>
            </a:r>
            <a:r>
              <a:rPr lang="zh-CN" altLang="en-US" sz="1600" b="1" i="0" dirty="0">
                <a:solidFill>
                  <a:srgbClr val="060607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lang="en-US" altLang="zh-CN" sz="1600" b="1" i="0" dirty="0">
                <a:solidFill>
                  <a:srgbClr val="060607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Query</a:t>
            </a:r>
            <a:r>
              <a:rPr lang="zh-CN" altLang="en-US" sz="1600" b="1" i="0" dirty="0">
                <a:solidFill>
                  <a:srgbClr val="060607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1600" b="1" i="0" dirty="0">
                <a:solidFill>
                  <a:srgbClr val="060607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Key</a:t>
            </a:r>
            <a:r>
              <a:rPr lang="zh-CN" altLang="en-US" sz="1600" b="1" i="0" dirty="0">
                <a:solidFill>
                  <a:srgbClr val="060607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en-US" altLang="zh-CN" sz="1600" b="1" i="0" dirty="0">
                <a:solidFill>
                  <a:srgbClr val="060607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Value</a:t>
            </a:r>
            <a:r>
              <a:rPr lang="zh-CN" altLang="en-US" sz="1600" b="1" i="0" dirty="0">
                <a:solidFill>
                  <a:srgbClr val="060607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向量，并通过这些向量来计算</a:t>
            </a:r>
            <a:r>
              <a:rPr lang="en-US" altLang="zh-CN" sz="1600" b="1" i="0" dirty="0">
                <a:solidFill>
                  <a:srgbClr val="060607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Attention</a:t>
            </a:r>
            <a:r>
              <a:rPr lang="zh-CN" altLang="en-US" sz="1600" b="1" i="0" dirty="0">
                <a:solidFill>
                  <a:srgbClr val="060607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权重。</a:t>
            </a:r>
            <a:r>
              <a:rPr lang="en-US" altLang="zh-CN" b="1" i="0" dirty="0">
                <a:solidFill>
                  <a:srgbClr val="FF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KV Cache</a:t>
            </a:r>
            <a:r>
              <a:rPr lang="zh-CN" altLang="en-US" b="1" i="0" dirty="0">
                <a:solidFill>
                  <a:srgbClr val="FF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技术则通过缓存之前步骤计算得到的</a:t>
            </a:r>
            <a:r>
              <a:rPr lang="en-US" altLang="zh-CN" b="1" i="0" dirty="0">
                <a:solidFill>
                  <a:srgbClr val="FF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Key</a:t>
            </a:r>
            <a:r>
              <a:rPr lang="zh-CN" altLang="en-US" b="1" i="0" dirty="0">
                <a:solidFill>
                  <a:srgbClr val="FF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en-US" altLang="zh-CN" b="1" i="0" dirty="0">
                <a:solidFill>
                  <a:srgbClr val="FF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Value</a:t>
            </a:r>
            <a:r>
              <a:rPr lang="zh-CN" altLang="en-US" b="1" i="0" dirty="0">
                <a:solidFill>
                  <a:srgbClr val="FF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向量</a:t>
            </a:r>
            <a:r>
              <a:rPr lang="zh-CN" altLang="en-US" sz="1600" b="1" i="0" dirty="0">
                <a:solidFill>
                  <a:srgbClr val="060607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，仅对新输入的</a:t>
            </a:r>
            <a:r>
              <a:rPr lang="en-US" altLang="zh-CN" sz="1600" b="1" i="0" dirty="0">
                <a:solidFill>
                  <a:srgbClr val="060607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token</a:t>
            </a:r>
            <a:r>
              <a:rPr lang="zh-CN" altLang="en-US" sz="1600" b="1" i="0" dirty="0">
                <a:solidFill>
                  <a:srgbClr val="060607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进行</a:t>
            </a:r>
            <a:r>
              <a:rPr lang="en-US" altLang="zh-CN" sz="1600" b="1" i="0" dirty="0">
                <a:solidFill>
                  <a:srgbClr val="060607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Attention</a:t>
            </a:r>
            <a:r>
              <a:rPr lang="zh-CN" altLang="en-US" sz="1600" b="1" i="0" dirty="0">
                <a:solidFill>
                  <a:srgbClr val="060607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计算，从而显著减少了重复计算量。因此，</a:t>
            </a:r>
            <a:r>
              <a:rPr lang="zh-CN" altLang="en-US" sz="1600" b="1" i="0" dirty="0">
                <a:solidFill>
                  <a:srgbClr val="FF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通过对</a:t>
            </a:r>
            <a:r>
              <a:rPr lang="en-US" altLang="zh-CN" sz="1600" b="1" i="0" dirty="0">
                <a:solidFill>
                  <a:srgbClr val="FF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KV Cache</a:t>
            </a:r>
            <a:r>
              <a:rPr lang="zh-CN" altLang="en-US" sz="1600" b="1" i="0" dirty="0">
                <a:solidFill>
                  <a:srgbClr val="FF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的优化，可以显著降低模型的</a:t>
            </a:r>
            <a:r>
              <a:rPr lang="zh-CN" altLang="en-US" sz="16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显</a:t>
            </a:r>
            <a:r>
              <a:rPr lang="zh-CN" altLang="en-US" sz="1600" b="1" i="0" dirty="0">
                <a:solidFill>
                  <a:srgbClr val="FF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存占用，提高推理速度</a:t>
            </a:r>
            <a:r>
              <a:rPr lang="zh-CN" altLang="en-US" sz="1600" b="1" i="0" dirty="0">
                <a:solidFill>
                  <a:srgbClr val="060607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，从而使得大语言模型在实际应用中更加高效和经济。</a:t>
            </a:r>
            <a:endParaRPr lang="zh-CN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sym typeface="Arial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67F998E-3BEE-F46C-637C-659429F2DE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9646" y="663493"/>
            <a:ext cx="8112708" cy="451472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D15ACE-DB33-954C-6654-A5A9DD8603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E8C84342-9090-7822-A6CD-03E35A52FA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9" y="56771"/>
            <a:ext cx="6066732" cy="2977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组合 7">
            <a:extLst>
              <a:ext uri="{FF2B5EF4-FFF2-40B4-BE49-F238E27FC236}">
                <a16:creationId xmlns:a16="http://schemas.microsoft.com/office/drawing/2014/main" id="{82AFD4F8-3661-8D04-2577-F6B402434371}"/>
              </a:ext>
            </a:extLst>
          </p:cNvPr>
          <p:cNvGrpSpPr/>
          <p:nvPr/>
        </p:nvGrpSpPr>
        <p:grpSpPr>
          <a:xfrm>
            <a:off x="219636" y="186210"/>
            <a:ext cx="5085894" cy="752160"/>
            <a:chOff x="448096" y="362977"/>
            <a:chExt cx="2967768" cy="752160"/>
          </a:xfrm>
        </p:grpSpPr>
        <p:sp>
          <p:nvSpPr>
            <p:cNvPr id="9" name="任意多边形: 形状 47">
              <a:extLst>
                <a:ext uri="{FF2B5EF4-FFF2-40B4-BE49-F238E27FC236}">
                  <a16:creationId xmlns:a16="http://schemas.microsoft.com/office/drawing/2014/main" id="{93234BD4-B63C-091F-40CD-63357E7F1B34}"/>
                </a:ext>
              </a:extLst>
            </p:cNvPr>
            <p:cNvSpPr/>
            <p:nvPr/>
          </p:nvSpPr>
          <p:spPr>
            <a:xfrm rot="19598233" flipH="1">
              <a:off x="448096" y="362977"/>
              <a:ext cx="393918" cy="396324"/>
            </a:xfrm>
            <a:custGeom>
              <a:avLst/>
              <a:gdLst>
                <a:gd name="connsiteX0" fmla="*/ 447971 w 1442460"/>
                <a:gd name="connsiteY0" fmla="*/ 1397101 h 1451272"/>
                <a:gd name="connsiteX1" fmla="*/ 994490 w 1442460"/>
                <a:gd name="connsiteY1" fmla="*/ 1397101 h 1451272"/>
                <a:gd name="connsiteX2" fmla="*/ 867471 w 1442460"/>
                <a:gd name="connsiteY2" fmla="*/ 1436530 h 1451272"/>
                <a:gd name="connsiteX3" fmla="*/ 721230 w 1442460"/>
                <a:gd name="connsiteY3" fmla="*/ 1451272 h 1451272"/>
                <a:gd name="connsiteX4" fmla="*/ 574989 w 1442460"/>
                <a:gd name="connsiteY4" fmla="*/ 1436530 h 1451272"/>
                <a:gd name="connsiteX5" fmla="*/ 209854 w 1442460"/>
                <a:gd name="connsiteY5" fmla="*/ 1240162 h 1451272"/>
                <a:gd name="connsiteX6" fmla="*/ 1232607 w 1442460"/>
                <a:gd name="connsiteY6" fmla="*/ 1240162 h 1451272"/>
                <a:gd name="connsiteX7" fmla="*/ 1166640 w 1442460"/>
                <a:gd name="connsiteY7" fmla="*/ 1294590 h 1451272"/>
                <a:gd name="connsiteX8" fmla="*/ 275821 w 1442460"/>
                <a:gd name="connsiteY8" fmla="*/ 1294590 h 1451272"/>
                <a:gd name="connsiteX9" fmla="*/ 93401 w 1442460"/>
                <a:gd name="connsiteY9" fmla="*/ 1083223 h 1451272"/>
                <a:gd name="connsiteX10" fmla="*/ 1349059 w 1442460"/>
                <a:gd name="connsiteY10" fmla="*/ 1083223 h 1451272"/>
                <a:gd name="connsiteX11" fmla="*/ 1322939 w 1442460"/>
                <a:gd name="connsiteY11" fmla="*/ 1131346 h 1451272"/>
                <a:gd name="connsiteX12" fmla="*/ 1317737 w 1442460"/>
                <a:gd name="connsiteY12" fmla="*/ 1137651 h 1451272"/>
                <a:gd name="connsiteX13" fmla="*/ 124723 w 1442460"/>
                <a:gd name="connsiteY13" fmla="*/ 1137651 h 1451272"/>
                <a:gd name="connsiteX14" fmla="*/ 119521 w 1442460"/>
                <a:gd name="connsiteY14" fmla="*/ 1131346 h 1451272"/>
                <a:gd name="connsiteX15" fmla="*/ 27225 w 1442460"/>
                <a:gd name="connsiteY15" fmla="*/ 926284 h 1451272"/>
                <a:gd name="connsiteX16" fmla="*/ 1415235 w 1442460"/>
                <a:gd name="connsiteY16" fmla="*/ 926284 h 1451272"/>
                <a:gd name="connsiteX17" fmla="*/ 1398340 w 1442460"/>
                <a:gd name="connsiteY17" fmla="*/ 980712 h 1451272"/>
                <a:gd name="connsiteX18" fmla="*/ 44121 w 1442460"/>
                <a:gd name="connsiteY18" fmla="*/ 980712 h 1451272"/>
                <a:gd name="connsiteX19" fmla="*/ 0 w 1442460"/>
                <a:gd name="connsiteY19" fmla="*/ 769345 h 1451272"/>
                <a:gd name="connsiteX20" fmla="*/ 1442460 w 1442460"/>
                <a:gd name="connsiteY20" fmla="*/ 769345 h 1451272"/>
                <a:gd name="connsiteX21" fmla="*/ 1436973 w 1442460"/>
                <a:gd name="connsiteY21" fmla="*/ 823773 h 1451272"/>
                <a:gd name="connsiteX22" fmla="*/ 5487 w 1442460"/>
                <a:gd name="connsiteY22" fmla="*/ 823773 h 1451272"/>
                <a:gd name="connsiteX23" fmla="*/ 7009 w 1442460"/>
                <a:gd name="connsiteY23" fmla="*/ 612406 h 1451272"/>
                <a:gd name="connsiteX24" fmla="*/ 1435452 w 1442460"/>
                <a:gd name="connsiteY24" fmla="*/ 612406 h 1451272"/>
                <a:gd name="connsiteX25" fmla="*/ 1440939 w 1442460"/>
                <a:gd name="connsiteY25" fmla="*/ 666834 h 1451272"/>
                <a:gd name="connsiteX26" fmla="*/ 1522 w 1442460"/>
                <a:gd name="connsiteY26" fmla="*/ 666834 h 1451272"/>
                <a:gd name="connsiteX27" fmla="*/ 48806 w 1442460"/>
                <a:gd name="connsiteY27" fmla="*/ 455467 h 1451272"/>
                <a:gd name="connsiteX28" fmla="*/ 1393655 w 1442460"/>
                <a:gd name="connsiteY28" fmla="*/ 455467 h 1451272"/>
                <a:gd name="connsiteX29" fmla="*/ 1410550 w 1442460"/>
                <a:gd name="connsiteY29" fmla="*/ 509895 h 1451272"/>
                <a:gd name="connsiteX30" fmla="*/ 31911 w 1442460"/>
                <a:gd name="connsiteY30" fmla="*/ 509895 h 1451272"/>
                <a:gd name="connsiteX31" fmla="*/ 137176 w 1442460"/>
                <a:gd name="connsiteY31" fmla="*/ 298528 h 1451272"/>
                <a:gd name="connsiteX32" fmla="*/ 1305284 w 1442460"/>
                <a:gd name="connsiteY32" fmla="*/ 298528 h 1451272"/>
                <a:gd name="connsiteX33" fmla="*/ 1322939 w 1442460"/>
                <a:gd name="connsiteY33" fmla="*/ 319926 h 1451272"/>
                <a:gd name="connsiteX34" fmla="*/ 1340867 w 1442460"/>
                <a:gd name="connsiteY34" fmla="*/ 352956 h 1451272"/>
                <a:gd name="connsiteX35" fmla="*/ 101593 w 1442460"/>
                <a:gd name="connsiteY35" fmla="*/ 352956 h 1451272"/>
                <a:gd name="connsiteX36" fmla="*/ 119521 w 1442460"/>
                <a:gd name="connsiteY36" fmla="*/ 319926 h 1451272"/>
                <a:gd name="connsiteX37" fmla="*/ 294114 w 1442460"/>
                <a:gd name="connsiteY37" fmla="*/ 141589 h 1451272"/>
                <a:gd name="connsiteX38" fmla="*/ 1148347 w 1442460"/>
                <a:gd name="connsiteY38" fmla="*/ 141589 h 1451272"/>
                <a:gd name="connsiteX39" fmla="*/ 1214314 w 1442460"/>
                <a:gd name="connsiteY39" fmla="*/ 196017 h 1451272"/>
                <a:gd name="connsiteX40" fmla="*/ 228147 w 1442460"/>
                <a:gd name="connsiteY40" fmla="*/ 196017 h 1451272"/>
                <a:gd name="connsiteX41" fmla="*/ 721230 w 1442460"/>
                <a:gd name="connsiteY41" fmla="*/ 0 h 1451272"/>
                <a:gd name="connsiteX42" fmla="*/ 867471 w 1442460"/>
                <a:gd name="connsiteY42" fmla="*/ 14742 h 1451272"/>
                <a:gd name="connsiteX43" fmla="*/ 945868 w 1442460"/>
                <a:gd name="connsiteY43" fmla="*/ 39078 h 1451272"/>
                <a:gd name="connsiteX44" fmla="*/ 496593 w 1442460"/>
                <a:gd name="connsiteY44" fmla="*/ 39078 h 1451272"/>
                <a:gd name="connsiteX45" fmla="*/ 574989 w 1442460"/>
                <a:gd name="connsiteY45" fmla="*/ 14742 h 1451272"/>
                <a:gd name="connsiteX46" fmla="*/ 721230 w 1442460"/>
                <a:gd name="connsiteY46" fmla="*/ 0 h 1451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1442460" h="1451272">
                  <a:moveTo>
                    <a:pt x="447971" y="1397101"/>
                  </a:moveTo>
                  <a:lnTo>
                    <a:pt x="994490" y="1397101"/>
                  </a:lnTo>
                  <a:lnTo>
                    <a:pt x="867471" y="1436530"/>
                  </a:lnTo>
                  <a:cubicBezTo>
                    <a:pt x="820234" y="1446196"/>
                    <a:pt x="771325" y="1451272"/>
                    <a:pt x="721230" y="1451272"/>
                  </a:cubicBezTo>
                  <a:cubicBezTo>
                    <a:pt x="671136" y="1451272"/>
                    <a:pt x="622226" y="1446196"/>
                    <a:pt x="574989" y="1436530"/>
                  </a:cubicBezTo>
                  <a:close/>
                  <a:moveTo>
                    <a:pt x="209854" y="1240162"/>
                  </a:moveTo>
                  <a:lnTo>
                    <a:pt x="1232607" y="1240162"/>
                  </a:lnTo>
                  <a:lnTo>
                    <a:pt x="1166640" y="1294590"/>
                  </a:lnTo>
                  <a:lnTo>
                    <a:pt x="275821" y="1294590"/>
                  </a:lnTo>
                  <a:close/>
                  <a:moveTo>
                    <a:pt x="93401" y="1083223"/>
                  </a:moveTo>
                  <a:lnTo>
                    <a:pt x="1349059" y="1083223"/>
                  </a:lnTo>
                  <a:lnTo>
                    <a:pt x="1322939" y="1131346"/>
                  </a:lnTo>
                  <a:lnTo>
                    <a:pt x="1317737" y="1137651"/>
                  </a:lnTo>
                  <a:lnTo>
                    <a:pt x="124723" y="1137651"/>
                  </a:lnTo>
                  <a:lnTo>
                    <a:pt x="119521" y="1131346"/>
                  </a:lnTo>
                  <a:close/>
                  <a:moveTo>
                    <a:pt x="27225" y="926284"/>
                  </a:moveTo>
                  <a:lnTo>
                    <a:pt x="1415235" y="926284"/>
                  </a:lnTo>
                  <a:lnTo>
                    <a:pt x="1398340" y="980712"/>
                  </a:lnTo>
                  <a:lnTo>
                    <a:pt x="44121" y="980712"/>
                  </a:lnTo>
                  <a:close/>
                  <a:moveTo>
                    <a:pt x="0" y="769345"/>
                  </a:moveTo>
                  <a:lnTo>
                    <a:pt x="1442460" y="769345"/>
                  </a:lnTo>
                  <a:lnTo>
                    <a:pt x="1436973" y="823773"/>
                  </a:lnTo>
                  <a:lnTo>
                    <a:pt x="5487" y="823773"/>
                  </a:lnTo>
                  <a:close/>
                  <a:moveTo>
                    <a:pt x="7009" y="612406"/>
                  </a:moveTo>
                  <a:lnTo>
                    <a:pt x="1435452" y="612406"/>
                  </a:lnTo>
                  <a:lnTo>
                    <a:pt x="1440939" y="666834"/>
                  </a:lnTo>
                  <a:lnTo>
                    <a:pt x="1522" y="666834"/>
                  </a:lnTo>
                  <a:close/>
                  <a:moveTo>
                    <a:pt x="48806" y="455467"/>
                  </a:moveTo>
                  <a:lnTo>
                    <a:pt x="1393655" y="455467"/>
                  </a:lnTo>
                  <a:lnTo>
                    <a:pt x="1410550" y="509895"/>
                  </a:lnTo>
                  <a:lnTo>
                    <a:pt x="31911" y="509895"/>
                  </a:lnTo>
                  <a:close/>
                  <a:moveTo>
                    <a:pt x="137176" y="298528"/>
                  </a:moveTo>
                  <a:lnTo>
                    <a:pt x="1305284" y="298528"/>
                  </a:lnTo>
                  <a:lnTo>
                    <a:pt x="1322939" y="319926"/>
                  </a:lnTo>
                  <a:lnTo>
                    <a:pt x="1340867" y="352956"/>
                  </a:lnTo>
                  <a:lnTo>
                    <a:pt x="101593" y="352956"/>
                  </a:lnTo>
                  <a:lnTo>
                    <a:pt x="119521" y="319926"/>
                  </a:lnTo>
                  <a:close/>
                  <a:moveTo>
                    <a:pt x="294114" y="141589"/>
                  </a:moveTo>
                  <a:lnTo>
                    <a:pt x="1148347" y="141589"/>
                  </a:lnTo>
                  <a:lnTo>
                    <a:pt x="1214314" y="196017"/>
                  </a:lnTo>
                  <a:lnTo>
                    <a:pt x="228147" y="196017"/>
                  </a:lnTo>
                  <a:close/>
                  <a:moveTo>
                    <a:pt x="721230" y="0"/>
                  </a:moveTo>
                  <a:cubicBezTo>
                    <a:pt x="771325" y="0"/>
                    <a:pt x="820234" y="5076"/>
                    <a:pt x="867471" y="14742"/>
                  </a:cubicBezTo>
                  <a:lnTo>
                    <a:pt x="945868" y="39078"/>
                  </a:lnTo>
                  <a:lnTo>
                    <a:pt x="496593" y="39078"/>
                  </a:lnTo>
                  <a:lnTo>
                    <a:pt x="574989" y="14742"/>
                  </a:lnTo>
                  <a:cubicBezTo>
                    <a:pt x="622226" y="5076"/>
                    <a:pt x="671136" y="0"/>
                    <a:pt x="721230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10" name="文本">
              <a:extLst>
                <a:ext uri="{FF2B5EF4-FFF2-40B4-BE49-F238E27FC236}">
                  <a16:creationId xmlns:a16="http://schemas.microsoft.com/office/drawing/2014/main" id="{008DC0D2-74B8-2C98-1C58-30A1DBA3F1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9005" y="376473"/>
              <a:ext cx="2396859" cy="7386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defTabSz="1219200">
                <a:spcBef>
                  <a:spcPct val="0"/>
                </a:spcBef>
              </a:pPr>
              <a:r>
                <a:rPr lang="en-US" altLang="zh-CN" sz="2400" b="1" kern="0" dirty="0" err="1">
                  <a:solidFill>
                    <a:srgbClr val="595959"/>
                  </a:solidFill>
                  <a:latin typeface="Arial"/>
                  <a:ea typeface="微软雅黑"/>
                  <a:sym typeface="Arial"/>
                </a:rPr>
                <a:t>KVCache</a:t>
              </a:r>
              <a:r>
                <a:rPr lang="zh-CN" altLang="en-US" sz="2400" b="1" kern="0" dirty="0">
                  <a:solidFill>
                    <a:srgbClr val="595959"/>
                  </a:solidFill>
                  <a:latin typeface="Arial"/>
                  <a:ea typeface="微软雅黑"/>
                  <a:sym typeface="Arial"/>
                </a:rPr>
                <a:t>优化问题背景与意义</a:t>
              </a:r>
            </a:p>
          </p:txBody>
        </p:sp>
      </p:grpSp>
      <p:sp>
        <p:nvSpPr>
          <p:cNvPr id="37" name="文本">
            <a:extLst>
              <a:ext uri="{FF2B5EF4-FFF2-40B4-BE49-F238E27FC236}">
                <a16:creationId xmlns:a16="http://schemas.microsoft.com/office/drawing/2014/main" id="{55E498A7-0B62-11D9-75A4-9794B7401309}"/>
              </a:ext>
            </a:extLst>
          </p:cNvPr>
          <p:cNvSpPr/>
          <p:nvPr/>
        </p:nvSpPr>
        <p:spPr>
          <a:xfrm>
            <a:off x="1907902" y="3435566"/>
            <a:ext cx="1148409" cy="1251173"/>
          </a:xfrm>
          <a:custGeom>
            <a:avLst/>
            <a:gdLst>
              <a:gd name="T0" fmla="*/ 10406 w 11600"/>
              <a:gd name="T1" fmla="*/ 2408 h 11600"/>
              <a:gd name="T2" fmla="*/ 8955 w 11600"/>
              <a:gd name="T3" fmla="*/ 1039 h 11600"/>
              <a:gd name="T4" fmla="*/ 9397 w 11600"/>
              <a:gd name="T5" fmla="*/ 596 h 11600"/>
              <a:gd name="T6" fmla="*/ 10651 w 11600"/>
              <a:gd name="T7" fmla="*/ 580 h 11600"/>
              <a:gd name="T8" fmla="*/ 10831 w 11600"/>
              <a:gd name="T9" fmla="*/ 753 h 11600"/>
              <a:gd name="T10" fmla="*/ 10847 w 11600"/>
              <a:gd name="T11" fmla="*/ 1974 h 11600"/>
              <a:gd name="T12" fmla="*/ 10406 w 11600"/>
              <a:gd name="T13" fmla="*/ 2408 h 11600"/>
              <a:gd name="T14" fmla="*/ 3478 w 11600"/>
              <a:gd name="T15" fmla="*/ 6531 h 11600"/>
              <a:gd name="T16" fmla="*/ 4930 w 11600"/>
              <a:gd name="T17" fmla="*/ 7900 h 11600"/>
              <a:gd name="T18" fmla="*/ 2790 w 11600"/>
              <a:gd name="T19" fmla="*/ 8630 h 11600"/>
              <a:gd name="T20" fmla="*/ 3478 w 11600"/>
              <a:gd name="T21" fmla="*/ 6531 h 11600"/>
              <a:gd name="T22" fmla="*/ 10045 w 11600"/>
              <a:gd name="T23" fmla="*/ 2760 h 11600"/>
              <a:gd name="T24" fmla="*/ 5282 w 11600"/>
              <a:gd name="T25" fmla="*/ 7548 h 11600"/>
              <a:gd name="T26" fmla="*/ 3831 w 11600"/>
              <a:gd name="T27" fmla="*/ 6179 h 11600"/>
              <a:gd name="T28" fmla="*/ 8594 w 11600"/>
              <a:gd name="T29" fmla="*/ 1391 h 11600"/>
              <a:gd name="T30" fmla="*/ 10045 w 11600"/>
              <a:gd name="T31" fmla="*/ 2760 h 11600"/>
              <a:gd name="T32" fmla="*/ 11600 w 11600"/>
              <a:gd name="T33" fmla="*/ 5413 h 11600"/>
              <a:gd name="T34" fmla="*/ 11200 w 11600"/>
              <a:gd name="T35" fmla="*/ 5013 h 11600"/>
              <a:gd name="T36" fmla="*/ 10800 w 11600"/>
              <a:gd name="T37" fmla="*/ 5413 h 11600"/>
              <a:gd name="T38" fmla="*/ 10800 w 11600"/>
              <a:gd name="T39" fmla="*/ 10000 h 11600"/>
              <a:gd name="T40" fmla="*/ 10000 w 11600"/>
              <a:gd name="T41" fmla="*/ 10800 h 11600"/>
              <a:gd name="T42" fmla="*/ 1600 w 11600"/>
              <a:gd name="T43" fmla="*/ 10800 h 11600"/>
              <a:gd name="T44" fmla="*/ 800 w 11600"/>
              <a:gd name="T45" fmla="*/ 10000 h 11600"/>
              <a:gd name="T46" fmla="*/ 800 w 11600"/>
              <a:gd name="T47" fmla="*/ 1600 h 11600"/>
              <a:gd name="T48" fmla="*/ 1600 w 11600"/>
              <a:gd name="T49" fmla="*/ 800 h 11600"/>
              <a:gd name="T50" fmla="*/ 6151 w 11600"/>
              <a:gd name="T51" fmla="*/ 800 h 11600"/>
              <a:gd name="T52" fmla="*/ 6536 w 11600"/>
              <a:gd name="T53" fmla="*/ 400 h 11600"/>
              <a:gd name="T54" fmla="*/ 6151 w 11600"/>
              <a:gd name="T55" fmla="*/ 0 h 11600"/>
              <a:gd name="T56" fmla="*/ 1600 w 11600"/>
              <a:gd name="T57" fmla="*/ 0 h 11600"/>
              <a:gd name="T58" fmla="*/ 0 w 11600"/>
              <a:gd name="T59" fmla="*/ 1600 h 11600"/>
              <a:gd name="T60" fmla="*/ 0 w 11600"/>
              <a:gd name="T61" fmla="*/ 10000 h 11600"/>
              <a:gd name="T62" fmla="*/ 1600 w 11600"/>
              <a:gd name="T63" fmla="*/ 11600 h 11600"/>
              <a:gd name="T64" fmla="*/ 10000 w 11600"/>
              <a:gd name="T65" fmla="*/ 11600 h 11600"/>
              <a:gd name="T66" fmla="*/ 11600 w 11600"/>
              <a:gd name="T67" fmla="*/ 10000 h 11600"/>
              <a:gd name="T68" fmla="*/ 11600 w 11600"/>
              <a:gd name="T69" fmla="*/ 5426 h 11600"/>
              <a:gd name="T70" fmla="*/ 11600 w 11600"/>
              <a:gd name="T71" fmla="*/ 5413 h 1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1600" h="11600">
                <a:moveTo>
                  <a:pt x="10406" y="2408"/>
                </a:moveTo>
                <a:lnTo>
                  <a:pt x="8955" y="1039"/>
                </a:lnTo>
                <a:lnTo>
                  <a:pt x="9397" y="596"/>
                </a:lnTo>
                <a:cubicBezTo>
                  <a:pt x="9741" y="253"/>
                  <a:pt x="10299" y="244"/>
                  <a:pt x="10651" y="580"/>
                </a:cubicBezTo>
                <a:lnTo>
                  <a:pt x="10831" y="753"/>
                </a:lnTo>
                <a:cubicBezTo>
                  <a:pt x="11184" y="1080"/>
                  <a:pt x="11192" y="1630"/>
                  <a:pt x="10847" y="1974"/>
                </a:cubicBezTo>
                <a:lnTo>
                  <a:pt x="10406" y="2408"/>
                </a:lnTo>
                <a:close/>
                <a:moveTo>
                  <a:pt x="3478" y="6531"/>
                </a:moveTo>
                <a:lnTo>
                  <a:pt x="4930" y="7900"/>
                </a:lnTo>
                <a:lnTo>
                  <a:pt x="2790" y="8630"/>
                </a:lnTo>
                <a:lnTo>
                  <a:pt x="3478" y="6531"/>
                </a:lnTo>
                <a:close/>
                <a:moveTo>
                  <a:pt x="10045" y="2760"/>
                </a:moveTo>
                <a:lnTo>
                  <a:pt x="5282" y="7548"/>
                </a:lnTo>
                <a:lnTo>
                  <a:pt x="3831" y="6179"/>
                </a:lnTo>
                <a:lnTo>
                  <a:pt x="8594" y="1391"/>
                </a:lnTo>
                <a:lnTo>
                  <a:pt x="10045" y="2760"/>
                </a:lnTo>
                <a:close/>
                <a:moveTo>
                  <a:pt x="11600" y="5413"/>
                </a:moveTo>
                <a:cubicBezTo>
                  <a:pt x="11600" y="5191"/>
                  <a:pt x="11421" y="5013"/>
                  <a:pt x="11200" y="5013"/>
                </a:cubicBezTo>
                <a:cubicBezTo>
                  <a:pt x="10979" y="5013"/>
                  <a:pt x="10800" y="5191"/>
                  <a:pt x="10800" y="5413"/>
                </a:cubicBezTo>
                <a:lnTo>
                  <a:pt x="10800" y="10000"/>
                </a:lnTo>
                <a:cubicBezTo>
                  <a:pt x="10800" y="10441"/>
                  <a:pt x="10441" y="10800"/>
                  <a:pt x="10000" y="10800"/>
                </a:cubicBezTo>
                <a:lnTo>
                  <a:pt x="1600" y="10800"/>
                </a:lnTo>
                <a:cubicBezTo>
                  <a:pt x="1159" y="10800"/>
                  <a:pt x="800" y="10441"/>
                  <a:pt x="800" y="10000"/>
                </a:cubicBezTo>
                <a:lnTo>
                  <a:pt x="800" y="1600"/>
                </a:lnTo>
                <a:cubicBezTo>
                  <a:pt x="800" y="1159"/>
                  <a:pt x="1159" y="800"/>
                  <a:pt x="1600" y="800"/>
                </a:cubicBezTo>
                <a:lnTo>
                  <a:pt x="6151" y="800"/>
                </a:lnTo>
                <a:cubicBezTo>
                  <a:pt x="6365" y="793"/>
                  <a:pt x="6536" y="616"/>
                  <a:pt x="6536" y="400"/>
                </a:cubicBezTo>
                <a:cubicBezTo>
                  <a:pt x="6536" y="184"/>
                  <a:pt x="6365" y="9"/>
                  <a:pt x="6151" y="0"/>
                </a:cubicBezTo>
                <a:lnTo>
                  <a:pt x="1600" y="0"/>
                </a:lnTo>
                <a:cubicBezTo>
                  <a:pt x="717" y="0"/>
                  <a:pt x="0" y="718"/>
                  <a:pt x="0" y="1600"/>
                </a:cubicBezTo>
                <a:lnTo>
                  <a:pt x="0" y="10000"/>
                </a:lnTo>
                <a:cubicBezTo>
                  <a:pt x="0" y="10883"/>
                  <a:pt x="717" y="11600"/>
                  <a:pt x="1600" y="11600"/>
                </a:cubicBezTo>
                <a:lnTo>
                  <a:pt x="10000" y="11600"/>
                </a:lnTo>
                <a:cubicBezTo>
                  <a:pt x="10882" y="11600"/>
                  <a:pt x="11600" y="10883"/>
                  <a:pt x="11600" y="10000"/>
                </a:cubicBezTo>
                <a:lnTo>
                  <a:pt x="11600" y="5426"/>
                </a:lnTo>
                <a:lnTo>
                  <a:pt x="11600" y="54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/>
              <a:ea typeface="微软雅黑"/>
              <a:sym typeface="Arial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E40880C-8EF9-8F36-40FE-EBBF8E4983D7}"/>
              </a:ext>
            </a:extLst>
          </p:cNvPr>
          <p:cNvSpPr txBox="1"/>
          <p:nvPr/>
        </p:nvSpPr>
        <p:spPr>
          <a:xfrm>
            <a:off x="1272790" y="2401236"/>
            <a:ext cx="9646418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KV Cache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显存占用公式：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显存占用 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= 2 * 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精度字节数 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* 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隐藏层数 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* 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隐藏层维度 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* 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序列长度 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* batch size</a:t>
            </a:r>
          </a:p>
          <a:p>
            <a:pPr algn="ctr"/>
            <a:endParaRPr lang="en-US" altLang="zh-CN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以</a:t>
            </a:r>
            <a:r>
              <a:rPr lang="en-US" altLang="zh-CN" sz="20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GPT-3B(175B)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为例分析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KV Cache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与模型参数大小，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GPT-3B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模型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weight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占用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350GB(FP16,2B)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模型层数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96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，维度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12888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1517F378-8B1A-0EC3-FB30-F15AF730C4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7435305"/>
              </p:ext>
            </p:extLst>
          </p:nvPr>
        </p:nvGraphicFramePr>
        <p:xfrm>
          <a:off x="1410955" y="4443007"/>
          <a:ext cx="937008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2522">
                  <a:extLst>
                    <a:ext uri="{9D8B030D-6E8A-4147-A177-3AD203B41FA5}">
                      <a16:colId xmlns:a16="http://schemas.microsoft.com/office/drawing/2014/main" val="2811920810"/>
                    </a:ext>
                  </a:extLst>
                </a:gridCol>
                <a:gridCol w="2342522">
                  <a:extLst>
                    <a:ext uri="{9D8B030D-6E8A-4147-A177-3AD203B41FA5}">
                      <a16:colId xmlns:a16="http://schemas.microsoft.com/office/drawing/2014/main" val="2426589986"/>
                    </a:ext>
                  </a:extLst>
                </a:gridCol>
                <a:gridCol w="2342522">
                  <a:extLst>
                    <a:ext uri="{9D8B030D-6E8A-4147-A177-3AD203B41FA5}">
                      <a16:colId xmlns:a16="http://schemas.microsoft.com/office/drawing/2014/main" val="224977258"/>
                    </a:ext>
                  </a:extLst>
                </a:gridCol>
                <a:gridCol w="2342522">
                  <a:extLst>
                    <a:ext uri="{9D8B030D-6E8A-4147-A177-3AD203B41FA5}">
                      <a16:colId xmlns:a16="http://schemas.microsoft.com/office/drawing/2014/main" val="7057284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batch size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bg1"/>
                          </a:solidFill>
                        </a:rPr>
                        <a:t>序列长度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solidFill>
                            <a:schemeClr val="bg1"/>
                          </a:solidFill>
                        </a:rPr>
                        <a:t>KVCache</a:t>
                      </a:r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(GB)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solidFill>
                            <a:schemeClr val="bg1"/>
                          </a:solidFill>
                        </a:rPr>
                        <a:t>KVCache</a:t>
                      </a:r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/weight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4852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4096</a:t>
                      </a:r>
                      <a:endParaRPr lang="zh-CN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75.5</a:t>
                      </a:r>
                      <a:endParaRPr lang="zh-CN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0.22</a:t>
                      </a:r>
                      <a:endParaRPr lang="zh-CN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9992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16</a:t>
                      </a:r>
                      <a:endParaRPr lang="zh-CN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4096</a:t>
                      </a:r>
                      <a:endParaRPr lang="zh-CN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302</a:t>
                      </a:r>
                      <a:endParaRPr lang="zh-CN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0.86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5953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64</a:t>
                      </a:r>
                      <a:endParaRPr lang="zh-CN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4096</a:t>
                      </a:r>
                      <a:endParaRPr lang="zh-CN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1208</a:t>
                      </a:r>
                      <a:endParaRPr lang="zh-CN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3.45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6400789"/>
                  </a:ext>
                </a:extLst>
              </a:tr>
            </a:tbl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156FB443-BAB2-0947-3827-0DD09C243456}"/>
              </a:ext>
            </a:extLst>
          </p:cNvPr>
          <p:cNvSpPr txBox="1"/>
          <p:nvPr/>
        </p:nvSpPr>
        <p:spPr>
          <a:xfrm>
            <a:off x="1323451" y="6085185"/>
            <a:ext cx="9545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现有问题：在长文本场景下下，</a:t>
            </a:r>
            <a:r>
              <a:rPr lang="en-US" altLang="zh-CN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KVCache</a:t>
            </a:r>
            <a:r>
              <a:rPr lang="zh-CN" altLang="en-US" b="1" i="0" dirty="0">
                <a:solidFill>
                  <a:srgbClr val="060607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内存占用甚至多倍于模型本身，影响推理效率。</a:t>
            </a:r>
            <a:endParaRPr lang="zh-CN" altLang="en-US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15111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2" y="4505129"/>
            <a:ext cx="12203059" cy="2350371"/>
            <a:chOff x="2" y="3577031"/>
            <a:chExt cx="12203059" cy="3278469"/>
          </a:xfrm>
          <a:solidFill>
            <a:srgbClr val="EBEBEB"/>
          </a:solidFill>
        </p:grpSpPr>
        <p:sp>
          <p:nvSpPr>
            <p:cNvPr id="5" name="任意多边形: 形状 32"/>
            <p:cNvSpPr/>
            <p:nvPr/>
          </p:nvSpPr>
          <p:spPr bwMode="auto">
            <a:xfrm>
              <a:off x="2" y="4091604"/>
              <a:ext cx="4392654" cy="2763895"/>
            </a:xfrm>
            <a:custGeom>
              <a:avLst/>
              <a:gdLst>
                <a:gd name="connsiteX0" fmla="*/ 734800 w 2671913"/>
                <a:gd name="connsiteY0" fmla="*/ 173 h 1732232"/>
                <a:gd name="connsiteX1" fmla="*/ 1905760 w 2671913"/>
                <a:gd name="connsiteY1" fmla="*/ 927976 h 1732232"/>
                <a:gd name="connsiteX2" fmla="*/ 2658162 w 2671913"/>
                <a:gd name="connsiteY2" fmla="*/ 1723008 h 1732232"/>
                <a:gd name="connsiteX3" fmla="*/ 2671913 w 2671913"/>
                <a:gd name="connsiteY3" fmla="*/ 1732232 h 1732232"/>
                <a:gd name="connsiteX4" fmla="*/ 0 w 2671913"/>
                <a:gd name="connsiteY4" fmla="*/ 1732232 h 1732232"/>
                <a:gd name="connsiteX5" fmla="*/ 0 w 2671913"/>
                <a:gd name="connsiteY5" fmla="*/ 264113 h 1732232"/>
                <a:gd name="connsiteX6" fmla="*/ 26610 w 2671913"/>
                <a:gd name="connsiteY6" fmla="*/ 241096 h 1732232"/>
                <a:gd name="connsiteX7" fmla="*/ 577515 w 2671913"/>
                <a:gd name="connsiteY7" fmla="*/ 10911 h 1732232"/>
                <a:gd name="connsiteX8" fmla="*/ 631334 w 2671913"/>
                <a:gd name="connsiteY8" fmla="*/ 8764 h 1732232"/>
                <a:gd name="connsiteX9" fmla="*/ 734800 w 2671913"/>
                <a:gd name="connsiteY9" fmla="*/ 173 h 1732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671913" h="1732232">
                  <a:moveTo>
                    <a:pt x="734800" y="173"/>
                  </a:moveTo>
                  <a:cubicBezTo>
                    <a:pt x="933795" y="5005"/>
                    <a:pt x="1395559" y="116148"/>
                    <a:pt x="1905760" y="927976"/>
                  </a:cubicBezTo>
                  <a:cubicBezTo>
                    <a:pt x="1905760" y="927976"/>
                    <a:pt x="2373848" y="1513356"/>
                    <a:pt x="2658162" y="1723008"/>
                  </a:cubicBezTo>
                  <a:lnTo>
                    <a:pt x="2671913" y="1732232"/>
                  </a:lnTo>
                  <a:lnTo>
                    <a:pt x="0" y="1732232"/>
                  </a:lnTo>
                  <a:lnTo>
                    <a:pt x="0" y="264113"/>
                  </a:lnTo>
                  <a:lnTo>
                    <a:pt x="26610" y="241096"/>
                  </a:lnTo>
                  <a:cubicBezTo>
                    <a:pt x="136034" y="152692"/>
                    <a:pt x="328604" y="31046"/>
                    <a:pt x="577515" y="10911"/>
                  </a:cubicBezTo>
                  <a:cubicBezTo>
                    <a:pt x="596890" y="10911"/>
                    <a:pt x="614112" y="8764"/>
                    <a:pt x="631334" y="8764"/>
                  </a:cubicBezTo>
                  <a:cubicBezTo>
                    <a:pt x="631334" y="8764"/>
                    <a:pt x="668469" y="-1438"/>
                    <a:pt x="734800" y="173"/>
                  </a:cubicBez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6" name="任意多边形: 形状 35"/>
            <p:cNvSpPr/>
            <p:nvPr/>
          </p:nvSpPr>
          <p:spPr bwMode="auto">
            <a:xfrm>
              <a:off x="7051580" y="3577031"/>
              <a:ext cx="5151481" cy="3278469"/>
            </a:xfrm>
            <a:custGeom>
              <a:avLst/>
              <a:gdLst>
                <a:gd name="connsiteX0" fmla="*/ 5151481 w 5151481"/>
                <a:gd name="connsiteY0" fmla="*/ 0 h 3443866"/>
                <a:gd name="connsiteX1" fmla="*/ 5151481 w 5151481"/>
                <a:gd name="connsiteY1" fmla="*/ 3443866 h 3443866"/>
                <a:gd name="connsiteX2" fmla="*/ 0 w 5151481"/>
                <a:gd name="connsiteY2" fmla="*/ 3443866 h 3443866"/>
                <a:gd name="connsiteX3" fmla="*/ 68505 w 5151481"/>
                <a:gd name="connsiteY3" fmla="*/ 3409693 h 3443866"/>
                <a:gd name="connsiteX4" fmla="*/ 1134718 w 5151481"/>
                <a:gd name="connsiteY4" fmla="*/ 2657350 h 3443866"/>
                <a:gd name="connsiteX5" fmla="*/ 3724809 w 5151481"/>
                <a:gd name="connsiteY5" fmla="*/ 569349 h 3443866"/>
                <a:gd name="connsiteX6" fmla="*/ 5070913 w 5151481"/>
                <a:gd name="connsiteY6" fmla="*/ 13881 h 3443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51481" h="3443866">
                  <a:moveTo>
                    <a:pt x="5151481" y="0"/>
                  </a:moveTo>
                  <a:lnTo>
                    <a:pt x="5151481" y="3443866"/>
                  </a:lnTo>
                  <a:lnTo>
                    <a:pt x="0" y="3443866"/>
                  </a:lnTo>
                  <a:lnTo>
                    <a:pt x="68505" y="3409693"/>
                  </a:lnTo>
                  <a:cubicBezTo>
                    <a:pt x="336371" y="3270474"/>
                    <a:pt x="763188" y="3017350"/>
                    <a:pt x="1134718" y="2657350"/>
                  </a:cubicBezTo>
                  <a:cubicBezTo>
                    <a:pt x="1134718" y="2657350"/>
                    <a:pt x="2564221" y="1073350"/>
                    <a:pt x="3724809" y="569349"/>
                  </a:cubicBezTo>
                  <a:cubicBezTo>
                    <a:pt x="4450176" y="254350"/>
                    <a:pt x="4766420" y="85600"/>
                    <a:pt x="5070913" y="13881"/>
                  </a:cubicBez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sym typeface="Arial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851338" y="780394"/>
            <a:ext cx="10489324" cy="5297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sx="102000" sy="102000" algn="ctr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/>
              <a:ea typeface="微软雅黑"/>
              <a:sym typeface="Arial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1752326" y="1860733"/>
            <a:ext cx="9145025" cy="2551679"/>
            <a:chOff x="1833606" y="1860733"/>
            <a:chExt cx="9145025" cy="2551679"/>
          </a:xfrm>
        </p:grpSpPr>
        <p:grpSp>
          <p:nvGrpSpPr>
            <p:cNvPr id="8" name="组合 7"/>
            <p:cNvGrpSpPr/>
            <p:nvPr/>
          </p:nvGrpSpPr>
          <p:grpSpPr>
            <a:xfrm>
              <a:off x="5030798" y="1860733"/>
              <a:ext cx="5947833" cy="2258485"/>
              <a:chOff x="5038210" y="2105561"/>
              <a:chExt cx="5947833" cy="2258485"/>
            </a:xfrm>
          </p:grpSpPr>
          <p:sp>
            <p:nvSpPr>
              <p:cNvPr id="9" name="文本框 8"/>
              <p:cNvSpPr txBox="1"/>
              <p:nvPr/>
            </p:nvSpPr>
            <p:spPr>
              <a:xfrm>
                <a:off x="5058530" y="2105561"/>
                <a:ext cx="2730321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defRPr/>
                </a:pPr>
                <a:r>
                  <a:rPr lang="en-US" altLang="zh-CN" sz="3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/>
                    <a:ea typeface="微软雅黑"/>
                    <a:sym typeface="Arial"/>
                  </a:rPr>
                  <a:t>PART</a:t>
                </a:r>
                <a:r>
                  <a:rPr lang="en-US" altLang="zh-CN" sz="320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Arial"/>
                    <a:ea typeface="微软雅黑"/>
                    <a:sym typeface="Arial"/>
                  </a:rPr>
                  <a:t>  </a:t>
                </a:r>
                <a:r>
                  <a:rPr lang="en-US" altLang="zh-CN" sz="8000" dirty="0">
                    <a:solidFill>
                      <a:srgbClr val="595959"/>
                    </a:solidFill>
                    <a:latin typeface="Arial"/>
                    <a:ea typeface="微软雅黑"/>
                    <a:sym typeface="Arial"/>
                  </a:rPr>
                  <a:t>02</a:t>
                </a:r>
                <a:endParaRPr lang="en-US" altLang="zh-CN" sz="4800" dirty="0">
                  <a:solidFill>
                    <a:srgbClr val="595959"/>
                  </a:solidFill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5038210" y="3348383"/>
                <a:ext cx="5947833" cy="10156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6000" b="1" dirty="0">
                    <a:solidFill>
                      <a:srgbClr val="595959"/>
                    </a:solidFill>
                    <a:latin typeface="Arial"/>
                    <a:ea typeface="微软雅黑"/>
                    <a:cs typeface="+mn-ea"/>
                    <a:sym typeface="Arial"/>
                  </a:rPr>
                  <a:t>现有优化策略</a:t>
                </a:r>
              </a:p>
            </p:txBody>
          </p:sp>
        </p:grpSp>
        <p:sp>
          <p:nvSpPr>
            <p:cNvPr id="13" name="文本"/>
            <p:cNvSpPr/>
            <p:nvPr/>
          </p:nvSpPr>
          <p:spPr>
            <a:xfrm>
              <a:off x="1833606" y="2137514"/>
              <a:ext cx="2435682" cy="2274898"/>
            </a:xfrm>
            <a:custGeom>
              <a:avLst/>
              <a:gdLst>
                <a:gd name="connsiteX0" fmla="*/ 51971 w 606580"/>
                <a:gd name="connsiteY0" fmla="*/ 327494 h 545047"/>
                <a:gd name="connsiteX1" fmla="*/ 79174 w 606580"/>
                <a:gd name="connsiteY1" fmla="*/ 349922 h 545047"/>
                <a:gd name="connsiteX2" fmla="*/ 79174 w 606580"/>
                <a:gd name="connsiteY2" fmla="*/ 418134 h 545047"/>
                <a:gd name="connsiteX3" fmla="*/ 51971 w 606580"/>
                <a:gd name="connsiteY3" fmla="*/ 440469 h 545047"/>
                <a:gd name="connsiteX4" fmla="*/ 24861 w 606580"/>
                <a:gd name="connsiteY4" fmla="*/ 418134 h 545047"/>
                <a:gd name="connsiteX5" fmla="*/ 24768 w 606580"/>
                <a:gd name="connsiteY5" fmla="*/ 418134 h 545047"/>
                <a:gd name="connsiteX6" fmla="*/ 24861 w 606580"/>
                <a:gd name="connsiteY6" fmla="*/ 349922 h 545047"/>
                <a:gd name="connsiteX7" fmla="*/ 51971 w 606580"/>
                <a:gd name="connsiteY7" fmla="*/ 327494 h 545047"/>
                <a:gd name="connsiteX8" fmla="*/ 116221 w 606580"/>
                <a:gd name="connsiteY8" fmla="*/ 293975 h 545047"/>
                <a:gd name="connsiteX9" fmla="*/ 286240 w 606580"/>
                <a:gd name="connsiteY9" fmla="*/ 394385 h 545047"/>
                <a:gd name="connsiteX10" fmla="*/ 286704 w 606580"/>
                <a:gd name="connsiteY10" fmla="*/ 394663 h 545047"/>
                <a:gd name="connsiteX11" fmla="*/ 287261 w 606580"/>
                <a:gd name="connsiteY11" fmla="*/ 394942 h 545047"/>
                <a:gd name="connsiteX12" fmla="*/ 303325 w 606580"/>
                <a:gd name="connsiteY12" fmla="*/ 398928 h 545047"/>
                <a:gd name="connsiteX13" fmla="*/ 319389 w 606580"/>
                <a:gd name="connsiteY13" fmla="*/ 394942 h 545047"/>
                <a:gd name="connsiteX14" fmla="*/ 319853 w 606580"/>
                <a:gd name="connsiteY14" fmla="*/ 394663 h 545047"/>
                <a:gd name="connsiteX15" fmla="*/ 320410 w 606580"/>
                <a:gd name="connsiteY15" fmla="*/ 394385 h 545047"/>
                <a:gd name="connsiteX16" fmla="*/ 490429 w 606580"/>
                <a:gd name="connsiteY16" fmla="*/ 293975 h 545047"/>
                <a:gd name="connsiteX17" fmla="*/ 490429 w 606580"/>
                <a:gd name="connsiteY17" fmla="*/ 436571 h 545047"/>
                <a:gd name="connsiteX18" fmla="*/ 303325 w 606580"/>
                <a:gd name="connsiteY18" fmla="*/ 545047 h 545047"/>
                <a:gd name="connsiteX19" fmla="*/ 116221 w 606580"/>
                <a:gd name="connsiteY19" fmla="*/ 436571 h 545047"/>
                <a:gd name="connsiteX20" fmla="*/ 39658 w 606580"/>
                <a:gd name="connsiteY20" fmla="*/ 248672 h 545047"/>
                <a:gd name="connsiteX21" fmla="*/ 64426 w 606580"/>
                <a:gd name="connsiteY21" fmla="*/ 263326 h 545047"/>
                <a:gd name="connsiteX22" fmla="*/ 64426 w 606580"/>
                <a:gd name="connsiteY22" fmla="*/ 304136 h 545047"/>
                <a:gd name="connsiteX23" fmla="*/ 51996 w 606580"/>
                <a:gd name="connsiteY23" fmla="*/ 302745 h 545047"/>
                <a:gd name="connsiteX24" fmla="*/ 39658 w 606580"/>
                <a:gd name="connsiteY24" fmla="*/ 304136 h 545047"/>
                <a:gd name="connsiteX25" fmla="*/ 303336 w 606580"/>
                <a:gd name="connsiteY25" fmla="*/ 0 h 545047"/>
                <a:gd name="connsiteX26" fmla="*/ 307793 w 606580"/>
                <a:gd name="connsiteY26" fmla="*/ 1112 h 545047"/>
                <a:gd name="connsiteX27" fmla="*/ 599431 w 606580"/>
                <a:gd name="connsiteY27" fmla="*/ 173885 h 545047"/>
                <a:gd name="connsiteX28" fmla="*/ 606580 w 606580"/>
                <a:gd name="connsiteY28" fmla="*/ 187325 h 545047"/>
                <a:gd name="connsiteX29" fmla="*/ 599431 w 606580"/>
                <a:gd name="connsiteY29" fmla="*/ 200857 h 545047"/>
                <a:gd name="connsiteX30" fmla="*/ 307793 w 606580"/>
                <a:gd name="connsiteY30" fmla="*/ 373167 h 545047"/>
                <a:gd name="connsiteX31" fmla="*/ 303336 w 606580"/>
                <a:gd name="connsiteY31" fmla="*/ 374279 h 545047"/>
                <a:gd name="connsiteX32" fmla="*/ 298787 w 606580"/>
                <a:gd name="connsiteY32" fmla="*/ 373167 h 545047"/>
                <a:gd name="connsiteX33" fmla="*/ 7149 w 606580"/>
                <a:gd name="connsiteY33" fmla="*/ 200857 h 545047"/>
                <a:gd name="connsiteX34" fmla="*/ 0 w 606580"/>
                <a:gd name="connsiteY34" fmla="*/ 187325 h 545047"/>
                <a:gd name="connsiteX35" fmla="*/ 7149 w 606580"/>
                <a:gd name="connsiteY35" fmla="*/ 173885 h 545047"/>
                <a:gd name="connsiteX36" fmla="*/ 298787 w 606580"/>
                <a:gd name="connsiteY36" fmla="*/ 1112 h 545047"/>
                <a:gd name="connsiteX37" fmla="*/ 303336 w 606580"/>
                <a:gd name="connsiteY37" fmla="*/ 0 h 545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606580" h="545047">
                  <a:moveTo>
                    <a:pt x="51971" y="327494"/>
                  </a:moveTo>
                  <a:cubicBezTo>
                    <a:pt x="66826" y="327494"/>
                    <a:pt x="78895" y="337503"/>
                    <a:pt x="79174" y="349922"/>
                  </a:cubicBezTo>
                  <a:lnTo>
                    <a:pt x="79174" y="418134"/>
                  </a:lnTo>
                  <a:cubicBezTo>
                    <a:pt x="78803" y="430552"/>
                    <a:pt x="66826" y="440469"/>
                    <a:pt x="51971" y="440469"/>
                  </a:cubicBezTo>
                  <a:cubicBezTo>
                    <a:pt x="37209" y="440469"/>
                    <a:pt x="25139" y="430552"/>
                    <a:pt x="24861" y="418134"/>
                  </a:cubicBezTo>
                  <a:lnTo>
                    <a:pt x="24768" y="418134"/>
                  </a:lnTo>
                  <a:lnTo>
                    <a:pt x="24861" y="349922"/>
                  </a:lnTo>
                  <a:cubicBezTo>
                    <a:pt x="25047" y="337503"/>
                    <a:pt x="37116" y="327494"/>
                    <a:pt x="51971" y="327494"/>
                  </a:cubicBezTo>
                  <a:close/>
                  <a:moveTo>
                    <a:pt x="116221" y="293975"/>
                  </a:moveTo>
                  <a:lnTo>
                    <a:pt x="286240" y="394385"/>
                  </a:lnTo>
                  <a:lnTo>
                    <a:pt x="286704" y="394663"/>
                  </a:lnTo>
                  <a:lnTo>
                    <a:pt x="287261" y="394942"/>
                  </a:lnTo>
                  <a:cubicBezTo>
                    <a:pt x="292182" y="397538"/>
                    <a:pt x="297754" y="398928"/>
                    <a:pt x="303325" y="398928"/>
                  </a:cubicBezTo>
                  <a:cubicBezTo>
                    <a:pt x="308896" y="398928"/>
                    <a:pt x="314468" y="397538"/>
                    <a:pt x="319389" y="394942"/>
                  </a:cubicBezTo>
                  <a:lnTo>
                    <a:pt x="319853" y="394663"/>
                  </a:lnTo>
                  <a:lnTo>
                    <a:pt x="320410" y="394385"/>
                  </a:lnTo>
                  <a:lnTo>
                    <a:pt x="490429" y="293975"/>
                  </a:lnTo>
                  <a:lnTo>
                    <a:pt x="490429" y="436571"/>
                  </a:lnTo>
                  <a:cubicBezTo>
                    <a:pt x="460251" y="500173"/>
                    <a:pt x="387824" y="545047"/>
                    <a:pt x="303325" y="545047"/>
                  </a:cubicBezTo>
                  <a:cubicBezTo>
                    <a:pt x="218734" y="545047"/>
                    <a:pt x="146399" y="500173"/>
                    <a:pt x="116221" y="436571"/>
                  </a:cubicBezTo>
                  <a:close/>
                  <a:moveTo>
                    <a:pt x="39658" y="248672"/>
                  </a:moveTo>
                  <a:lnTo>
                    <a:pt x="64426" y="263326"/>
                  </a:lnTo>
                  <a:lnTo>
                    <a:pt x="64426" y="304136"/>
                  </a:lnTo>
                  <a:cubicBezTo>
                    <a:pt x="60344" y="303209"/>
                    <a:pt x="56263" y="302745"/>
                    <a:pt x="51996" y="302745"/>
                  </a:cubicBezTo>
                  <a:cubicBezTo>
                    <a:pt x="47821" y="302745"/>
                    <a:pt x="43647" y="303209"/>
                    <a:pt x="39658" y="304136"/>
                  </a:cubicBezTo>
                  <a:close/>
                  <a:moveTo>
                    <a:pt x="303336" y="0"/>
                  </a:moveTo>
                  <a:cubicBezTo>
                    <a:pt x="304915" y="0"/>
                    <a:pt x="306493" y="371"/>
                    <a:pt x="307793" y="1112"/>
                  </a:cubicBezTo>
                  <a:lnTo>
                    <a:pt x="599431" y="173885"/>
                  </a:lnTo>
                  <a:cubicBezTo>
                    <a:pt x="603795" y="176851"/>
                    <a:pt x="606580" y="181763"/>
                    <a:pt x="606580" y="187325"/>
                  </a:cubicBezTo>
                  <a:cubicBezTo>
                    <a:pt x="606580" y="192979"/>
                    <a:pt x="603795" y="197891"/>
                    <a:pt x="599431" y="200857"/>
                  </a:cubicBezTo>
                  <a:lnTo>
                    <a:pt x="307793" y="373167"/>
                  </a:lnTo>
                  <a:cubicBezTo>
                    <a:pt x="306493" y="373816"/>
                    <a:pt x="304915" y="374279"/>
                    <a:pt x="303336" y="374279"/>
                  </a:cubicBezTo>
                  <a:cubicBezTo>
                    <a:pt x="301665" y="374279"/>
                    <a:pt x="300180" y="373816"/>
                    <a:pt x="298787" y="373167"/>
                  </a:cubicBezTo>
                  <a:lnTo>
                    <a:pt x="7149" y="200857"/>
                  </a:lnTo>
                  <a:cubicBezTo>
                    <a:pt x="2878" y="197891"/>
                    <a:pt x="0" y="192979"/>
                    <a:pt x="0" y="187325"/>
                  </a:cubicBezTo>
                  <a:cubicBezTo>
                    <a:pt x="0" y="181763"/>
                    <a:pt x="2878" y="176851"/>
                    <a:pt x="7149" y="173885"/>
                  </a:cubicBezTo>
                  <a:lnTo>
                    <a:pt x="298787" y="1112"/>
                  </a:lnTo>
                  <a:cubicBezTo>
                    <a:pt x="300180" y="371"/>
                    <a:pt x="301665" y="0"/>
                    <a:pt x="303336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ea typeface="微软雅黑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DA5B9F-8518-AEF7-DFCF-EDF4EC7B32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9547A44C-FA91-DBF4-8120-8AFA9EAB2E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4983922"/>
              </p:ext>
            </p:extLst>
          </p:nvPr>
        </p:nvGraphicFramePr>
        <p:xfrm>
          <a:off x="239211" y="121010"/>
          <a:ext cx="11713578" cy="59712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647">
                  <a:extLst>
                    <a:ext uri="{9D8B030D-6E8A-4147-A177-3AD203B41FA5}">
                      <a16:colId xmlns:a16="http://schemas.microsoft.com/office/drawing/2014/main" val="937403837"/>
                    </a:ext>
                  </a:extLst>
                </a:gridCol>
                <a:gridCol w="1917092">
                  <a:extLst>
                    <a:ext uri="{9D8B030D-6E8A-4147-A177-3AD203B41FA5}">
                      <a16:colId xmlns:a16="http://schemas.microsoft.com/office/drawing/2014/main" val="1813593359"/>
                    </a:ext>
                  </a:extLst>
                </a:gridCol>
                <a:gridCol w="3692324">
                  <a:extLst>
                    <a:ext uri="{9D8B030D-6E8A-4147-A177-3AD203B41FA5}">
                      <a16:colId xmlns:a16="http://schemas.microsoft.com/office/drawing/2014/main" val="1081261580"/>
                    </a:ext>
                  </a:extLst>
                </a:gridCol>
                <a:gridCol w="2916821">
                  <a:extLst>
                    <a:ext uri="{9D8B030D-6E8A-4147-A177-3AD203B41FA5}">
                      <a16:colId xmlns:a16="http://schemas.microsoft.com/office/drawing/2014/main" val="1044132727"/>
                    </a:ext>
                  </a:extLst>
                </a:gridCol>
                <a:gridCol w="1967694">
                  <a:extLst>
                    <a:ext uri="{9D8B030D-6E8A-4147-A177-3AD203B41FA5}">
                      <a16:colId xmlns:a16="http://schemas.microsoft.com/office/drawing/2014/main" val="3045937030"/>
                    </a:ext>
                  </a:extLst>
                </a:gridCol>
              </a:tblGrid>
              <a:tr h="44427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技术方向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代表方法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特点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优势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不足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4275604"/>
                  </a:ext>
                </a:extLst>
              </a:tr>
              <a:tr h="847916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1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框架优化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Mooncake</a:t>
                      </a:r>
                      <a:endParaRPr lang="zh-CN" altLang="en-US" sz="2000" b="1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预填充与解码阶段分离</a:t>
                      </a:r>
                      <a:endParaRPr lang="en-US" altLang="zh-CN" sz="1600" b="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zh-CN" altLang="en-US" sz="16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采用</a:t>
                      </a:r>
                      <a:r>
                        <a:rPr lang="zh-CN" altLang="zh-CN" sz="16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全局调度器</a:t>
                      </a:r>
                      <a:endParaRPr lang="en-US" altLang="zh-CN" sz="1600" b="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zh-CN" altLang="zh-CN" sz="1600" b="0" kern="12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基于预测的早期拒绝策略</a:t>
                      </a:r>
                      <a:endParaRPr lang="zh-CN" altLang="en-US" sz="1600" b="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适用于</a:t>
                      </a:r>
                      <a:r>
                        <a:rPr lang="en-US" altLang="zh-CN" sz="1600" b="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GPU</a:t>
                      </a:r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集群、高负载场景；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可能影响系统的稳定性和兼容性；</a:t>
                      </a:r>
                      <a:endParaRPr lang="en-US" altLang="zh-CN" sz="1600" b="0" i="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7188313"/>
                  </a:ext>
                </a:extLst>
              </a:tr>
              <a:tr h="735427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Infinite-LLM</a:t>
                      </a:r>
                      <a:endParaRPr lang="zh-CN" altLang="en-US" sz="2000" b="1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6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基于</a:t>
                      </a:r>
                      <a:r>
                        <a:rPr lang="en-US" altLang="zh-CN" sz="16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DistAttention</a:t>
                      </a:r>
                      <a:r>
                        <a:rPr lang="zh-CN" altLang="en-US" sz="16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（</a:t>
                      </a:r>
                      <a:r>
                        <a:rPr lang="zh-CN" altLang="zh-CN" sz="1600" b="0" kern="12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将注意力层与非注意力层解耦</a:t>
                      </a:r>
                      <a:r>
                        <a:rPr lang="zh-CN" altLang="en-US" sz="16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）</a:t>
                      </a:r>
                      <a:r>
                        <a:rPr lang="zh-CN" altLang="zh-CN" sz="16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的集群级</a:t>
                      </a:r>
                      <a:r>
                        <a:rPr lang="en-US" altLang="zh-CN" sz="16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KVCache</a:t>
                      </a:r>
                      <a:r>
                        <a:rPr lang="zh-CN" altLang="zh-CN" sz="16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调度</a:t>
                      </a:r>
                      <a:endParaRPr lang="zh-CN" altLang="en-US" sz="1600" b="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6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吞吐量提升</a:t>
                      </a:r>
                      <a:r>
                        <a:rPr lang="zh-CN" altLang="en-US" sz="16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；处理长上下文任务能力突出</a:t>
                      </a:r>
                      <a:endParaRPr lang="zh-CN" altLang="en-US" sz="1600" b="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资源需求成本高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7008715"/>
                  </a:ext>
                </a:extLst>
              </a:tr>
              <a:tr h="847916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1800" b="1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计算卸载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PQCache</a:t>
                      </a:r>
                      <a:endParaRPr lang="zh-CN" altLang="en-US" sz="2000" b="1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预填充阶段将</a:t>
                      </a:r>
                      <a:r>
                        <a:rPr lang="en-US" altLang="zh-CN" sz="16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KV</a:t>
                      </a:r>
                      <a:r>
                        <a:rPr lang="zh-CN" altLang="en-US" sz="16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对卸载到</a:t>
                      </a:r>
                      <a:r>
                        <a:rPr lang="en-US" altLang="zh-CN" sz="16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CPU</a:t>
                      </a:r>
                    </a:p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在解码阶段快速检索相关</a:t>
                      </a:r>
                      <a:r>
                        <a:rPr lang="en-US" altLang="zh-CN" sz="1600" b="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KV</a:t>
                      </a:r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对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模型质量保持良好计算效率高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对硬件资源的依赖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78448344"/>
                  </a:ext>
                </a:extLst>
              </a:tr>
              <a:tr h="847916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PowerInfer</a:t>
                      </a:r>
                      <a:endParaRPr lang="zh-CN" altLang="en-US" sz="2000" b="1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kern="12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GPU-CPU</a:t>
                      </a:r>
                      <a:r>
                        <a:rPr lang="zh-CN" altLang="zh-CN" sz="1600" b="0" kern="12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混合推理引擎</a:t>
                      </a:r>
                      <a:endParaRPr lang="en-US" altLang="zh-CN" sz="1600" b="0" kern="12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只计算预测为激活的神经元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GPU</a:t>
                      </a:r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和</a:t>
                      </a:r>
                      <a:r>
                        <a:rPr lang="en-US" altLang="zh-CN" sz="1600" b="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CPU</a:t>
                      </a:r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资源利用更高效；</a:t>
                      </a:r>
                      <a:endParaRPr lang="en-US" altLang="zh-CN" sz="1600" b="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zh-CN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兼容消费级硬件</a:t>
                      </a:r>
                      <a:endParaRPr lang="zh-CN" altLang="en-US" sz="1600" b="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CPU</a:t>
                      </a:r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的计算可能带来新的延迟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5539033"/>
                  </a:ext>
                </a:extLst>
              </a:tr>
              <a:tr h="847916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1800" b="1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驱逐策略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H2O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(Heavy Hitter Oracle)</a:t>
                      </a:r>
                      <a:endParaRPr lang="zh-CN" altLang="en-US" sz="1800" b="1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6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重击词</a:t>
                      </a:r>
                      <a:r>
                        <a:rPr lang="en-US" altLang="zh-CN" sz="16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(Heavy Hitter)</a:t>
                      </a:r>
                      <a:r>
                        <a:rPr lang="zh-CN" altLang="zh-CN" sz="16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识别与缓存优化</a:t>
                      </a:r>
                      <a:r>
                        <a:rPr lang="zh-CN" altLang="en-US" sz="16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；</a:t>
                      </a:r>
                      <a:endParaRPr lang="en-US" altLang="zh-CN" sz="1600" b="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zh-CN" altLang="en-US" sz="1600" b="0" kern="12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基于</a:t>
                      </a:r>
                      <a:r>
                        <a:rPr lang="zh-CN" altLang="zh-CN" sz="1600" b="0" kern="12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注意力分数动态丢弃低权重</a:t>
                      </a:r>
                      <a:r>
                        <a:rPr lang="en-US" altLang="zh-CN" sz="1600" b="0" kern="12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token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大幅减少了</a:t>
                      </a:r>
                      <a:r>
                        <a:rPr lang="en-US" altLang="zh-CN" sz="1600" b="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KV</a:t>
                      </a:r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缓存的内存占用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6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可能因</a:t>
                      </a:r>
                      <a:r>
                        <a:rPr lang="zh-CN" altLang="zh-CN" sz="1600" b="1" kern="12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信息丢失导致模型性能下降</a:t>
                      </a:r>
                      <a:endParaRPr lang="zh-CN" altLang="en-US" sz="16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066650294"/>
                  </a:ext>
                </a:extLst>
              </a:tr>
              <a:tr h="628781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Ada-KV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自适应的</a:t>
                      </a:r>
                      <a:r>
                        <a:rPr lang="en-US" altLang="zh-CN" sz="1600" b="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KV Cache</a:t>
                      </a:r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驱逐策略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在理论和实验上都证明了其有效性。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实时性不足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0260846"/>
                  </a:ext>
                </a:extLst>
              </a:tr>
              <a:tr h="7046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存储优化</a:t>
                      </a:r>
                      <a:endParaRPr lang="en-US" altLang="zh-CN" sz="16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PagedAttention</a:t>
                      </a:r>
                      <a:endParaRPr lang="zh-CN" altLang="en-US" sz="2000" b="1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KV Cache</a:t>
                      </a:r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存储在</a:t>
                      </a:r>
                      <a:r>
                        <a:rPr lang="zh-CN" altLang="en-US" sz="16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非连续的内存块</a:t>
                      </a:r>
                      <a:r>
                        <a:rPr lang="zh-CN" altLang="en-US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中</a:t>
                      </a:r>
                      <a:endParaRPr lang="en-US" altLang="zh-CN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动态分配和释放</a:t>
                      </a:r>
                      <a:r>
                        <a:rPr lang="en-US" altLang="zh-CN" sz="1600" b="0" dirty="0" err="1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KVCache</a:t>
                      </a:r>
                      <a:endParaRPr lang="zh-CN" altLang="en-US" sz="1600" b="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内存利用率高，无内存碎片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实现复杂度高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621374752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AB17C747-4C1A-0996-5254-5D4254028E89}"/>
              </a:ext>
            </a:extLst>
          </p:cNvPr>
          <p:cNvSpPr txBox="1"/>
          <p:nvPr/>
        </p:nvSpPr>
        <p:spPr>
          <a:xfrm>
            <a:off x="182880" y="6225418"/>
            <a:ext cx="11826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关键不足：</a:t>
            </a:r>
            <a:r>
              <a:rPr lang="zh-CN" altLang="en-US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缺乏轻量级动态管理策略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，难以平衡实时性与精度；现有方法</a:t>
            </a:r>
            <a:r>
              <a:rPr lang="zh-CN" altLang="en-US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依赖人工规则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，未充分利用模型内部特征</a:t>
            </a:r>
          </a:p>
        </p:txBody>
      </p:sp>
    </p:spTree>
    <p:extLst>
      <p:ext uri="{BB962C8B-B14F-4D97-AF65-F5344CB8AC3E}">
        <p14:creationId xmlns:p14="http://schemas.microsoft.com/office/powerpoint/2010/main" val="41559201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2" y="4505129"/>
            <a:ext cx="12203059" cy="2350371"/>
            <a:chOff x="2" y="3577031"/>
            <a:chExt cx="12203059" cy="3278469"/>
          </a:xfrm>
          <a:solidFill>
            <a:srgbClr val="EBEBEB"/>
          </a:solidFill>
        </p:grpSpPr>
        <p:sp>
          <p:nvSpPr>
            <p:cNvPr id="5" name="任意多边形: 形状 32"/>
            <p:cNvSpPr/>
            <p:nvPr/>
          </p:nvSpPr>
          <p:spPr bwMode="auto">
            <a:xfrm>
              <a:off x="2" y="4091604"/>
              <a:ext cx="4392654" cy="2763895"/>
            </a:xfrm>
            <a:custGeom>
              <a:avLst/>
              <a:gdLst>
                <a:gd name="connsiteX0" fmla="*/ 734800 w 2671913"/>
                <a:gd name="connsiteY0" fmla="*/ 173 h 1732232"/>
                <a:gd name="connsiteX1" fmla="*/ 1905760 w 2671913"/>
                <a:gd name="connsiteY1" fmla="*/ 927976 h 1732232"/>
                <a:gd name="connsiteX2" fmla="*/ 2658162 w 2671913"/>
                <a:gd name="connsiteY2" fmla="*/ 1723008 h 1732232"/>
                <a:gd name="connsiteX3" fmla="*/ 2671913 w 2671913"/>
                <a:gd name="connsiteY3" fmla="*/ 1732232 h 1732232"/>
                <a:gd name="connsiteX4" fmla="*/ 0 w 2671913"/>
                <a:gd name="connsiteY4" fmla="*/ 1732232 h 1732232"/>
                <a:gd name="connsiteX5" fmla="*/ 0 w 2671913"/>
                <a:gd name="connsiteY5" fmla="*/ 264113 h 1732232"/>
                <a:gd name="connsiteX6" fmla="*/ 26610 w 2671913"/>
                <a:gd name="connsiteY6" fmla="*/ 241096 h 1732232"/>
                <a:gd name="connsiteX7" fmla="*/ 577515 w 2671913"/>
                <a:gd name="connsiteY7" fmla="*/ 10911 h 1732232"/>
                <a:gd name="connsiteX8" fmla="*/ 631334 w 2671913"/>
                <a:gd name="connsiteY8" fmla="*/ 8764 h 1732232"/>
                <a:gd name="connsiteX9" fmla="*/ 734800 w 2671913"/>
                <a:gd name="connsiteY9" fmla="*/ 173 h 1732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671913" h="1732232">
                  <a:moveTo>
                    <a:pt x="734800" y="173"/>
                  </a:moveTo>
                  <a:cubicBezTo>
                    <a:pt x="933795" y="5005"/>
                    <a:pt x="1395559" y="116148"/>
                    <a:pt x="1905760" y="927976"/>
                  </a:cubicBezTo>
                  <a:cubicBezTo>
                    <a:pt x="1905760" y="927976"/>
                    <a:pt x="2373848" y="1513356"/>
                    <a:pt x="2658162" y="1723008"/>
                  </a:cubicBezTo>
                  <a:lnTo>
                    <a:pt x="2671913" y="1732232"/>
                  </a:lnTo>
                  <a:lnTo>
                    <a:pt x="0" y="1732232"/>
                  </a:lnTo>
                  <a:lnTo>
                    <a:pt x="0" y="264113"/>
                  </a:lnTo>
                  <a:lnTo>
                    <a:pt x="26610" y="241096"/>
                  </a:lnTo>
                  <a:cubicBezTo>
                    <a:pt x="136034" y="152692"/>
                    <a:pt x="328604" y="31046"/>
                    <a:pt x="577515" y="10911"/>
                  </a:cubicBezTo>
                  <a:cubicBezTo>
                    <a:pt x="596890" y="10911"/>
                    <a:pt x="614112" y="8764"/>
                    <a:pt x="631334" y="8764"/>
                  </a:cubicBezTo>
                  <a:cubicBezTo>
                    <a:pt x="631334" y="8764"/>
                    <a:pt x="668469" y="-1438"/>
                    <a:pt x="734800" y="173"/>
                  </a:cubicBez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6" name="任意多边形: 形状 35"/>
            <p:cNvSpPr/>
            <p:nvPr/>
          </p:nvSpPr>
          <p:spPr bwMode="auto">
            <a:xfrm>
              <a:off x="7051580" y="3577031"/>
              <a:ext cx="5151481" cy="3278469"/>
            </a:xfrm>
            <a:custGeom>
              <a:avLst/>
              <a:gdLst>
                <a:gd name="connsiteX0" fmla="*/ 5151481 w 5151481"/>
                <a:gd name="connsiteY0" fmla="*/ 0 h 3443866"/>
                <a:gd name="connsiteX1" fmla="*/ 5151481 w 5151481"/>
                <a:gd name="connsiteY1" fmla="*/ 3443866 h 3443866"/>
                <a:gd name="connsiteX2" fmla="*/ 0 w 5151481"/>
                <a:gd name="connsiteY2" fmla="*/ 3443866 h 3443866"/>
                <a:gd name="connsiteX3" fmla="*/ 68505 w 5151481"/>
                <a:gd name="connsiteY3" fmla="*/ 3409693 h 3443866"/>
                <a:gd name="connsiteX4" fmla="*/ 1134718 w 5151481"/>
                <a:gd name="connsiteY4" fmla="*/ 2657350 h 3443866"/>
                <a:gd name="connsiteX5" fmla="*/ 3724809 w 5151481"/>
                <a:gd name="connsiteY5" fmla="*/ 569349 h 3443866"/>
                <a:gd name="connsiteX6" fmla="*/ 5070913 w 5151481"/>
                <a:gd name="connsiteY6" fmla="*/ 13881 h 3443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51481" h="3443866">
                  <a:moveTo>
                    <a:pt x="5151481" y="0"/>
                  </a:moveTo>
                  <a:lnTo>
                    <a:pt x="5151481" y="3443866"/>
                  </a:lnTo>
                  <a:lnTo>
                    <a:pt x="0" y="3443866"/>
                  </a:lnTo>
                  <a:lnTo>
                    <a:pt x="68505" y="3409693"/>
                  </a:lnTo>
                  <a:cubicBezTo>
                    <a:pt x="336371" y="3270474"/>
                    <a:pt x="763188" y="3017350"/>
                    <a:pt x="1134718" y="2657350"/>
                  </a:cubicBezTo>
                  <a:cubicBezTo>
                    <a:pt x="1134718" y="2657350"/>
                    <a:pt x="2564221" y="1073350"/>
                    <a:pt x="3724809" y="569349"/>
                  </a:cubicBezTo>
                  <a:cubicBezTo>
                    <a:pt x="4450176" y="254350"/>
                    <a:pt x="4766420" y="85600"/>
                    <a:pt x="5070913" y="13881"/>
                  </a:cubicBez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sym typeface="Arial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851338" y="780394"/>
            <a:ext cx="10489324" cy="5297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sx="102000" sy="102000" algn="ctr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/>
              <a:ea typeface="微软雅黑"/>
              <a:sym typeface="Arial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1752326" y="1860733"/>
            <a:ext cx="9145025" cy="2551679"/>
            <a:chOff x="1833606" y="1860733"/>
            <a:chExt cx="9145025" cy="2551679"/>
          </a:xfrm>
        </p:grpSpPr>
        <p:grpSp>
          <p:nvGrpSpPr>
            <p:cNvPr id="8" name="组合 7"/>
            <p:cNvGrpSpPr/>
            <p:nvPr/>
          </p:nvGrpSpPr>
          <p:grpSpPr>
            <a:xfrm>
              <a:off x="5030798" y="1860733"/>
              <a:ext cx="5947833" cy="2073819"/>
              <a:chOff x="5038210" y="2105561"/>
              <a:chExt cx="5947833" cy="2073819"/>
            </a:xfrm>
          </p:grpSpPr>
          <p:sp>
            <p:nvSpPr>
              <p:cNvPr id="9" name="文本框 8"/>
              <p:cNvSpPr txBox="1"/>
              <p:nvPr/>
            </p:nvSpPr>
            <p:spPr>
              <a:xfrm>
                <a:off x="5058530" y="2105561"/>
                <a:ext cx="2730321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defRPr/>
                </a:pPr>
                <a:r>
                  <a:rPr lang="en-US" altLang="zh-CN" sz="3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/>
                    <a:ea typeface="微软雅黑"/>
                    <a:sym typeface="Arial"/>
                  </a:rPr>
                  <a:t>PART</a:t>
                </a:r>
                <a:r>
                  <a:rPr lang="en-US" altLang="zh-CN" sz="320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Arial"/>
                    <a:ea typeface="微软雅黑"/>
                    <a:sym typeface="Arial"/>
                  </a:rPr>
                  <a:t>  </a:t>
                </a:r>
                <a:r>
                  <a:rPr lang="en-US" altLang="zh-CN" sz="8000" dirty="0">
                    <a:solidFill>
                      <a:srgbClr val="595959"/>
                    </a:solidFill>
                    <a:latin typeface="Arial"/>
                    <a:ea typeface="微软雅黑"/>
                    <a:sym typeface="Arial"/>
                  </a:rPr>
                  <a:t>03</a:t>
                </a:r>
                <a:endParaRPr lang="en-US" altLang="zh-CN" sz="4800" dirty="0">
                  <a:solidFill>
                    <a:srgbClr val="595959"/>
                  </a:solidFill>
                  <a:latin typeface="Arial"/>
                  <a:ea typeface="微软雅黑"/>
                  <a:sym typeface="Arial"/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5038210" y="3348383"/>
                <a:ext cx="5947833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4800" b="1" dirty="0">
                    <a:solidFill>
                      <a:srgbClr val="595959"/>
                    </a:solidFill>
                    <a:latin typeface="Arial"/>
                    <a:ea typeface="微软雅黑"/>
                    <a:cs typeface="+mn-ea"/>
                    <a:sym typeface="Arial"/>
                  </a:rPr>
                  <a:t>技术路线</a:t>
                </a:r>
                <a:r>
                  <a:rPr lang="en-US" altLang="zh-CN" sz="4800" b="1" dirty="0">
                    <a:solidFill>
                      <a:srgbClr val="595959"/>
                    </a:solidFill>
                    <a:latin typeface="Arial"/>
                    <a:ea typeface="微软雅黑"/>
                    <a:cs typeface="+mn-ea"/>
                    <a:sym typeface="Arial"/>
                  </a:rPr>
                  <a:t>&amp;</a:t>
                </a:r>
                <a:r>
                  <a:rPr lang="zh-CN" altLang="en-US" sz="4800" b="1" dirty="0">
                    <a:solidFill>
                      <a:srgbClr val="595959"/>
                    </a:solidFill>
                    <a:latin typeface="Arial"/>
                    <a:ea typeface="微软雅黑"/>
                    <a:cs typeface="+mn-ea"/>
                    <a:sym typeface="Arial"/>
                  </a:rPr>
                  <a:t>实验设计</a:t>
                </a:r>
              </a:p>
            </p:txBody>
          </p:sp>
        </p:grpSp>
        <p:sp>
          <p:nvSpPr>
            <p:cNvPr id="13" name="文本"/>
            <p:cNvSpPr/>
            <p:nvPr/>
          </p:nvSpPr>
          <p:spPr>
            <a:xfrm>
              <a:off x="1833606" y="2137514"/>
              <a:ext cx="2435682" cy="2274898"/>
            </a:xfrm>
            <a:custGeom>
              <a:avLst/>
              <a:gdLst>
                <a:gd name="connsiteX0" fmla="*/ 51971 w 606580"/>
                <a:gd name="connsiteY0" fmla="*/ 327494 h 545047"/>
                <a:gd name="connsiteX1" fmla="*/ 79174 w 606580"/>
                <a:gd name="connsiteY1" fmla="*/ 349922 h 545047"/>
                <a:gd name="connsiteX2" fmla="*/ 79174 w 606580"/>
                <a:gd name="connsiteY2" fmla="*/ 418134 h 545047"/>
                <a:gd name="connsiteX3" fmla="*/ 51971 w 606580"/>
                <a:gd name="connsiteY3" fmla="*/ 440469 h 545047"/>
                <a:gd name="connsiteX4" fmla="*/ 24861 w 606580"/>
                <a:gd name="connsiteY4" fmla="*/ 418134 h 545047"/>
                <a:gd name="connsiteX5" fmla="*/ 24768 w 606580"/>
                <a:gd name="connsiteY5" fmla="*/ 418134 h 545047"/>
                <a:gd name="connsiteX6" fmla="*/ 24861 w 606580"/>
                <a:gd name="connsiteY6" fmla="*/ 349922 h 545047"/>
                <a:gd name="connsiteX7" fmla="*/ 51971 w 606580"/>
                <a:gd name="connsiteY7" fmla="*/ 327494 h 545047"/>
                <a:gd name="connsiteX8" fmla="*/ 116221 w 606580"/>
                <a:gd name="connsiteY8" fmla="*/ 293975 h 545047"/>
                <a:gd name="connsiteX9" fmla="*/ 286240 w 606580"/>
                <a:gd name="connsiteY9" fmla="*/ 394385 h 545047"/>
                <a:gd name="connsiteX10" fmla="*/ 286704 w 606580"/>
                <a:gd name="connsiteY10" fmla="*/ 394663 h 545047"/>
                <a:gd name="connsiteX11" fmla="*/ 287261 w 606580"/>
                <a:gd name="connsiteY11" fmla="*/ 394942 h 545047"/>
                <a:gd name="connsiteX12" fmla="*/ 303325 w 606580"/>
                <a:gd name="connsiteY12" fmla="*/ 398928 h 545047"/>
                <a:gd name="connsiteX13" fmla="*/ 319389 w 606580"/>
                <a:gd name="connsiteY13" fmla="*/ 394942 h 545047"/>
                <a:gd name="connsiteX14" fmla="*/ 319853 w 606580"/>
                <a:gd name="connsiteY14" fmla="*/ 394663 h 545047"/>
                <a:gd name="connsiteX15" fmla="*/ 320410 w 606580"/>
                <a:gd name="connsiteY15" fmla="*/ 394385 h 545047"/>
                <a:gd name="connsiteX16" fmla="*/ 490429 w 606580"/>
                <a:gd name="connsiteY16" fmla="*/ 293975 h 545047"/>
                <a:gd name="connsiteX17" fmla="*/ 490429 w 606580"/>
                <a:gd name="connsiteY17" fmla="*/ 436571 h 545047"/>
                <a:gd name="connsiteX18" fmla="*/ 303325 w 606580"/>
                <a:gd name="connsiteY18" fmla="*/ 545047 h 545047"/>
                <a:gd name="connsiteX19" fmla="*/ 116221 w 606580"/>
                <a:gd name="connsiteY19" fmla="*/ 436571 h 545047"/>
                <a:gd name="connsiteX20" fmla="*/ 39658 w 606580"/>
                <a:gd name="connsiteY20" fmla="*/ 248672 h 545047"/>
                <a:gd name="connsiteX21" fmla="*/ 64426 w 606580"/>
                <a:gd name="connsiteY21" fmla="*/ 263326 h 545047"/>
                <a:gd name="connsiteX22" fmla="*/ 64426 w 606580"/>
                <a:gd name="connsiteY22" fmla="*/ 304136 h 545047"/>
                <a:gd name="connsiteX23" fmla="*/ 51996 w 606580"/>
                <a:gd name="connsiteY23" fmla="*/ 302745 h 545047"/>
                <a:gd name="connsiteX24" fmla="*/ 39658 w 606580"/>
                <a:gd name="connsiteY24" fmla="*/ 304136 h 545047"/>
                <a:gd name="connsiteX25" fmla="*/ 303336 w 606580"/>
                <a:gd name="connsiteY25" fmla="*/ 0 h 545047"/>
                <a:gd name="connsiteX26" fmla="*/ 307793 w 606580"/>
                <a:gd name="connsiteY26" fmla="*/ 1112 h 545047"/>
                <a:gd name="connsiteX27" fmla="*/ 599431 w 606580"/>
                <a:gd name="connsiteY27" fmla="*/ 173885 h 545047"/>
                <a:gd name="connsiteX28" fmla="*/ 606580 w 606580"/>
                <a:gd name="connsiteY28" fmla="*/ 187325 h 545047"/>
                <a:gd name="connsiteX29" fmla="*/ 599431 w 606580"/>
                <a:gd name="connsiteY29" fmla="*/ 200857 h 545047"/>
                <a:gd name="connsiteX30" fmla="*/ 307793 w 606580"/>
                <a:gd name="connsiteY30" fmla="*/ 373167 h 545047"/>
                <a:gd name="connsiteX31" fmla="*/ 303336 w 606580"/>
                <a:gd name="connsiteY31" fmla="*/ 374279 h 545047"/>
                <a:gd name="connsiteX32" fmla="*/ 298787 w 606580"/>
                <a:gd name="connsiteY32" fmla="*/ 373167 h 545047"/>
                <a:gd name="connsiteX33" fmla="*/ 7149 w 606580"/>
                <a:gd name="connsiteY33" fmla="*/ 200857 h 545047"/>
                <a:gd name="connsiteX34" fmla="*/ 0 w 606580"/>
                <a:gd name="connsiteY34" fmla="*/ 187325 h 545047"/>
                <a:gd name="connsiteX35" fmla="*/ 7149 w 606580"/>
                <a:gd name="connsiteY35" fmla="*/ 173885 h 545047"/>
                <a:gd name="connsiteX36" fmla="*/ 298787 w 606580"/>
                <a:gd name="connsiteY36" fmla="*/ 1112 h 545047"/>
                <a:gd name="connsiteX37" fmla="*/ 303336 w 606580"/>
                <a:gd name="connsiteY37" fmla="*/ 0 h 545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606580" h="545047">
                  <a:moveTo>
                    <a:pt x="51971" y="327494"/>
                  </a:moveTo>
                  <a:cubicBezTo>
                    <a:pt x="66826" y="327494"/>
                    <a:pt x="78895" y="337503"/>
                    <a:pt x="79174" y="349922"/>
                  </a:cubicBezTo>
                  <a:lnTo>
                    <a:pt x="79174" y="418134"/>
                  </a:lnTo>
                  <a:cubicBezTo>
                    <a:pt x="78803" y="430552"/>
                    <a:pt x="66826" y="440469"/>
                    <a:pt x="51971" y="440469"/>
                  </a:cubicBezTo>
                  <a:cubicBezTo>
                    <a:pt x="37209" y="440469"/>
                    <a:pt x="25139" y="430552"/>
                    <a:pt x="24861" y="418134"/>
                  </a:cubicBezTo>
                  <a:lnTo>
                    <a:pt x="24768" y="418134"/>
                  </a:lnTo>
                  <a:lnTo>
                    <a:pt x="24861" y="349922"/>
                  </a:lnTo>
                  <a:cubicBezTo>
                    <a:pt x="25047" y="337503"/>
                    <a:pt x="37116" y="327494"/>
                    <a:pt x="51971" y="327494"/>
                  </a:cubicBezTo>
                  <a:close/>
                  <a:moveTo>
                    <a:pt x="116221" y="293975"/>
                  </a:moveTo>
                  <a:lnTo>
                    <a:pt x="286240" y="394385"/>
                  </a:lnTo>
                  <a:lnTo>
                    <a:pt x="286704" y="394663"/>
                  </a:lnTo>
                  <a:lnTo>
                    <a:pt x="287261" y="394942"/>
                  </a:lnTo>
                  <a:cubicBezTo>
                    <a:pt x="292182" y="397538"/>
                    <a:pt x="297754" y="398928"/>
                    <a:pt x="303325" y="398928"/>
                  </a:cubicBezTo>
                  <a:cubicBezTo>
                    <a:pt x="308896" y="398928"/>
                    <a:pt x="314468" y="397538"/>
                    <a:pt x="319389" y="394942"/>
                  </a:cubicBezTo>
                  <a:lnTo>
                    <a:pt x="319853" y="394663"/>
                  </a:lnTo>
                  <a:lnTo>
                    <a:pt x="320410" y="394385"/>
                  </a:lnTo>
                  <a:lnTo>
                    <a:pt x="490429" y="293975"/>
                  </a:lnTo>
                  <a:lnTo>
                    <a:pt x="490429" y="436571"/>
                  </a:lnTo>
                  <a:cubicBezTo>
                    <a:pt x="460251" y="500173"/>
                    <a:pt x="387824" y="545047"/>
                    <a:pt x="303325" y="545047"/>
                  </a:cubicBezTo>
                  <a:cubicBezTo>
                    <a:pt x="218734" y="545047"/>
                    <a:pt x="146399" y="500173"/>
                    <a:pt x="116221" y="436571"/>
                  </a:cubicBezTo>
                  <a:close/>
                  <a:moveTo>
                    <a:pt x="39658" y="248672"/>
                  </a:moveTo>
                  <a:lnTo>
                    <a:pt x="64426" y="263326"/>
                  </a:lnTo>
                  <a:lnTo>
                    <a:pt x="64426" y="304136"/>
                  </a:lnTo>
                  <a:cubicBezTo>
                    <a:pt x="60344" y="303209"/>
                    <a:pt x="56263" y="302745"/>
                    <a:pt x="51996" y="302745"/>
                  </a:cubicBezTo>
                  <a:cubicBezTo>
                    <a:pt x="47821" y="302745"/>
                    <a:pt x="43647" y="303209"/>
                    <a:pt x="39658" y="304136"/>
                  </a:cubicBezTo>
                  <a:close/>
                  <a:moveTo>
                    <a:pt x="303336" y="0"/>
                  </a:moveTo>
                  <a:cubicBezTo>
                    <a:pt x="304915" y="0"/>
                    <a:pt x="306493" y="371"/>
                    <a:pt x="307793" y="1112"/>
                  </a:cubicBezTo>
                  <a:lnTo>
                    <a:pt x="599431" y="173885"/>
                  </a:lnTo>
                  <a:cubicBezTo>
                    <a:pt x="603795" y="176851"/>
                    <a:pt x="606580" y="181763"/>
                    <a:pt x="606580" y="187325"/>
                  </a:cubicBezTo>
                  <a:cubicBezTo>
                    <a:pt x="606580" y="192979"/>
                    <a:pt x="603795" y="197891"/>
                    <a:pt x="599431" y="200857"/>
                  </a:cubicBezTo>
                  <a:lnTo>
                    <a:pt x="307793" y="373167"/>
                  </a:lnTo>
                  <a:cubicBezTo>
                    <a:pt x="306493" y="373816"/>
                    <a:pt x="304915" y="374279"/>
                    <a:pt x="303336" y="374279"/>
                  </a:cubicBezTo>
                  <a:cubicBezTo>
                    <a:pt x="301665" y="374279"/>
                    <a:pt x="300180" y="373816"/>
                    <a:pt x="298787" y="373167"/>
                  </a:cubicBezTo>
                  <a:lnTo>
                    <a:pt x="7149" y="200857"/>
                  </a:lnTo>
                  <a:cubicBezTo>
                    <a:pt x="2878" y="197891"/>
                    <a:pt x="0" y="192979"/>
                    <a:pt x="0" y="187325"/>
                  </a:cubicBezTo>
                  <a:cubicBezTo>
                    <a:pt x="0" y="181763"/>
                    <a:pt x="2878" y="176851"/>
                    <a:pt x="7149" y="173885"/>
                  </a:cubicBezTo>
                  <a:lnTo>
                    <a:pt x="298787" y="1112"/>
                  </a:lnTo>
                  <a:cubicBezTo>
                    <a:pt x="300180" y="371"/>
                    <a:pt x="301665" y="0"/>
                    <a:pt x="303336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ea typeface="微软雅黑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219635" y="186210"/>
            <a:ext cx="3528399" cy="396324"/>
            <a:chOff x="448096" y="362977"/>
            <a:chExt cx="2967768" cy="396324"/>
          </a:xfrm>
        </p:grpSpPr>
        <p:sp>
          <p:nvSpPr>
            <p:cNvPr id="9" name="任意多边形: 形状 47"/>
            <p:cNvSpPr/>
            <p:nvPr/>
          </p:nvSpPr>
          <p:spPr>
            <a:xfrm rot="19598233" flipH="1">
              <a:off x="448096" y="362977"/>
              <a:ext cx="393918" cy="396324"/>
            </a:xfrm>
            <a:custGeom>
              <a:avLst/>
              <a:gdLst>
                <a:gd name="connsiteX0" fmla="*/ 447971 w 1442460"/>
                <a:gd name="connsiteY0" fmla="*/ 1397101 h 1451272"/>
                <a:gd name="connsiteX1" fmla="*/ 994490 w 1442460"/>
                <a:gd name="connsiteY1" fmla="*/ 1397101 h 1451272"/>
                <a:gd name="connsiteX2" fmla="*/ 867471 w 1442460"/>
                <a:gd name="connsiteY2" fmla="*/ 1436530 h 1451272"/>
                <a:gd name="connsiteX3" fmla="*/ 721230 w 1442460"/>
                <a:gd name="connsiteY3" fmla="*/ 1451272 h 1451272"/>
                <a:gd name="connsiteX4" fmla="*/ 574989 w 1442460"/>
                <a:gd name="connsiteY4" fmla="*/ 1436530 h 1451272"/>
                <a:gd name="connsiteX5" fmla="*/ 209854 w 1442460"/>
                <a:gd name="connsiteY5" fmla="*/ 1240162 h 1451272"/>
                <a:gd name="connsiteX6" fmla="*/ 1232607 w 1442460"/>
                <a:gd name="connsiteY6" fmla="*/ 1240162 h 1451272"/>
                <a:gd name="connsiteX7" fmla="*/ 1166640 w 1442460"/>
                <a:gd name="connsiteY7" fmla="*/ 1294590 h 1451272"/>
                <a:gd name="connsiteX8" fmla="*/ 275821 w 1442460"/>
                <a:gd name="connsiteY8" fmla="*/ 1294590 h 1451272"/>
                <a:gd name="connsiteX9" fmla="*/ 93401 w 1442460"/>
                <a:gd name="connsiteY9" fmla="*/ 1083223 h 1451272"/>
                <a:gd name="connsiteX10" fmla="*/ 1349059 w 1442460"/>
                <a:gd name="connsiteY10" fmla="*/ 1083223 h 1451272"/>
                <a:gd name="connsiteX11" fmla="*/ 1322939 w 1442460"/>
                <a:gd name="connsiteY11" fmla="*/ 1131346 h 1451272"/>
                <a:gd name="connsiteX12" fmla="*/ 1317737 w 1442460"/>
                <a:gd name="connsiteY12" fmla="*/ 1137651 h 1451272"/>
                <a:gd name="connsiteX13" fmla="*/ 124723 w 1442460"/>
                <a:gd name="connsiteY13" fmla="*/ 1137651 h 1451272"/>
                <a:gd name="connsiteX14" fmla="*/ 119521 w 1442460"/>
                <a:gd name="connsiteY14" fmla="*/ 1131346 h 1451272"/>
                <a:gd name="connsiteX15" fmla="*/ 27225 w 1442460"/>
                <a:gd name="connsiteY15" fmla="*/ 926284 h 1451272"/>
                <a:gd name="connsiteX16" fmla="*/ 1415235 w 1442460"/>
                <a:gd name="connsiteY16" fmla="*/ 926284 h 1451272"/>
                <a:gd name="connsiteX17" fmla="*/ 1398340 w 1442460"/>
                <a:gd name="connsiteY17" fmla="*/ 980712 h 1451272"/>
                <a:gd name="connsiteX18" fmla="*/ 44121 w 1442460"/>
                <a:gd name="connsiteY18" fmla="*/ 980712 h 1451272"/>
                <a:gd name="connsiteX19" fmla="*/ 0 w 1442460"/>
                <a:gd name="connsiteY19" fmla="*/ 769345 h 1451272"/>
                <a:gd name="connsiteX20" fmla="*/ 1442460 w 1442460"/>
                <a:gd name="connsiteY20" fmla="*/ 769345 h 1451272"/>
                <a:gd name="connsiteX21" fmla="*/ 1436973 w 1442460"/>
                <a:gd name="connsiteY21" fmla="*/ 823773 h 1451272"/>
                <a:gd name="connsiteX22" fmla="*/ 5487 w 1442460"/>
                <a:gd name="connsiteY22" fmla="*/ 823773 h 1451272"/>
                <a:gd name="connsiteX23" fmla="*/ 7009 w 1442460"/>
                <a:gd name="connsiteY23" fmla="*/ 612406 h 1451272"/>
                <a:gd name="connsiteX24" fmla="*/ 1435452 w 1442460"/>
                <a:gd name="connsiteY24" fmla="*/ 612406 h 1451272"/>
                <a:gd name="connsiteX25" fmla="*/ 1440939 w 1442460"/>
                <a:gd name="connsiteY25" fmla="*/ 666834 h 1451272"/>
                <a:gd name="connsiteX26" fmla="*/ 1522 w 1442460"/>
                <a:gd name="connsiteY26" fmla="*/ 666834 h 1451272"/>
                <a:gd name="connsiteX27" fmla="*/ 48806 w 1442460"/>
                <a:gd name="connsiteY27" fmla="*/ 455467 h 1451272"/>
                <a:gd name="connsiteX28" fmla="*/ 1393655 w 1442460"/>
                <a:gd name="connsiteY28" fmla="*/ 455467 h 1451272"/>
                <a:gd name="connsiteX29" fmla="*/ 1410550 w 1442460"/>
                <a:gd name="connsiteY29" fmla="*/ 509895 h 1451272"/>
                <a:gd name="connsiteX30" fmla="*/ 31911 w 1442460"/>
                <a:gd name="connsiteY30" fmla="*/ 509895 h 1451272"/>
                <a:gd name="connsiteX31" fmla="*/ 137176 w 1442460"/>
                <a:gd name="connsiteY31" fmla="*/ 298528 h 1451272"/>
                <a:gd name="connsiteX32" fmla="*/ 1305284 w 1442460"/>
                <a:gd name="connsiteY32" fmla="*/ 298528 h 1451272"/>
                <a:gd name="connsiteX33" fmla="*/ 1322939 w 1442460"/>
                <a:gd name="connsiteY33" fmla="*/ 319926 h 1451272"/>
                <a:gd name="connsiteX34" fmla="*/ 1340867 w 1442460"/>
                <a:gd name="connsiteY34" fmla="*/ 352956 h 1451272"/>
                <a:gd name="connsiteX35" fmla="*/ 101593 w 1442460"/>
                <a:gd name="connsiteY35" fmla="*/ 352956 h 1451272"/>
                <a:gd name="connsiteX36" fmla="*/ 119521 w 1442460"/>
                <a:gd name="connsiteY36" fmla="*/ 319926 h 1451272"/>
                <a:gd name="connsiteX37" fmla="*/ 294114 w 1442460"/>
                <a:gd name="connsiteY37" fmla="*/ 141589 h 1451272"/>
                <a:gd name="connsiteX38" fmla="*/ 1148347 w 1442460"/>
                <a:gd name="connsiteY38" fmla="*/ 141589 h 1451272"/>
                <a:gd name="connsiteX39" fmla="*/ 1214314 w 1442460"/>
                <a:gd name="connsiteY39" fmla="*/ 196017 h 1451272"/>
                <a:gd name="connsiteX40" fmla="*/ 228147 w 1442460"/>
                <a:gd name="connsiteY40" fmla="*/ 196017 h 1451272"/>
                <a:gd name="connsiteX41" fmla="*/ 721230 w 1442460"/>
                <a:gd name="connsiteY41" fmla="*/ 0 h 1451272"/>
                <a:gd name="connsiteX42" fmla="*/ 867471 w 1442460"/>
                <a:gd name="connsiteY42" fmla="*/ 14742 h 1451272"/>
                <a:gd name="connsiteX43" fmla="*/ 945868 w 1442460"/>
                <a:gd name="connsiteY43" fmla="*/ 39078 h 1451272"/>
                <a:gd name="connsiteX44" fmla="*/ 496593 w 1442460"/>
                <a:gd name="connsiteY44" fmla="*/ 39078 h 1451272"/>
                <a:gd name="connsiteX45" fmla="*/ 574989 w 1442460"/>
                <a:gd name="connsiteY45" fmla="*/ 14742 h 1451272"/>
                <a:gd name="connsiteX46" fmla="*/ 721230 w 1442460"/>
                <a:gd name="connsiteY46" fmla="*/ 0 h 1451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1442460" h="1451272">
                  <a:moveTo>
                    <a:pt x="447971" y="1397101"/>
                  </a:moveTo>
                  <a:lnTo>
                    <a:pt x="994490" y="1397101"/>
                  </a:lnTo>
                  <a:lnTo>
                    <a:pt x="867471" y="1436530"/>
                  </a:lnTo>
                  <a:cubicBezTo>
                    <a:pt x="820234" y="1446196"/>
                    <a:pt x="771325" y="1451272"/>
                    <a:pt x="721230" y="1451272"/>
                  </a:cubicBezTo>
                  <a:cubicBezTo>
                    <a:pt x="671136" y="1451272"/>
                    <a:pt x="622226" y="1446196"/>
                    <a:pt x="574989" y="1436530"/>
                  </a:cubicBezTo>
                  <a:close/>
                  <a:moveTo>
                    <a:pt x="209854" y="1240162"/>
                  </a:moveTo>
                  <a:lnTo>
                    <a:pt x="1232607" y="1240162"/>
                  </a:lnTo>
                  <a:lnTo>
                    <a:pt x="1166640" y="1294590"/>
                  </a:lnTo>
                  <a:lnTo>
                    <a:pt x="275821" y="1294590"/>
                  </a:lnTo>
                  <a:close/>
                  <a:moveTo>
                    <a:pt x="93401" y="1083223"/>
                  </a:moveTo>
                  <a:lnTo>
                    <a:pt x="1349059" y="1083223"/>
                  </a:lnTo>
                  <a:lnTo>
                    <a:pt x="1322939" y="1131346"/>
                  </a:lnTo>
                  <a:lnTo>
                    <a:pt x="1317737" y="1137651"/>
                  </a:lnTo>
                  <a:lnTo>
                    <a:pt x="124723" y="1137651"/>
                  </a:lnTo>
                  <a:lnTo>
                    <a:pt x="119521" y="1131346"/>
                  </a:lnTo>
                  <a:close/>
                  <a:moveTo>
                    <a:pt x="27225" y="926284"/>
                  </a:moveTo>
                  <a:lnTo>
                    <a:pt x="1415235" y="926284"/>
                  </a:lnTo>
                  <a:lnTo>
                    <a:pt x="1398340" y="980712"/>
                  </a:lnTo>
                  <a:lnTo>
                    <a:pt x="44121" y="980712"/>
                  </a:lnTo>
                  <a:close/>
                  <a:moveTo>
                    <a:pt x="0" y="769345"/>
                  </a:moveTo>
                  <a:lnTo>
                    <a:pt x="1442460" y="769345"/>
                  </a:lnTo>
                  <a:lnTo>
                    <a:pt x="1436973" y="823773"/>
                  </a:lnTo>
                  <a:lnTo>
                    <a:pt x="5487" y="823773"/>
                  </a:lnTo>
                  <a:close/>
                  <a:moveTo>
                    <a:pt x="7009" y="612406"/>
                  </a:moveTo>
                  <a:lnTo>
                    <a:pt x="1435452" y="612406"/>
                  </a:lnTo>
                  <a:lnTo>
                    <a:pt x="1440939" y="666834"/>
                  </a:lnTo>
                  <a:lnTo>
                    <a:pt x="1522" y="666834"/>
                  </a:lnTo>
                  <a:close/>
                  <a:moveTo>
                    <a:pt x="48806" y="455467"/>
                  </a:moveTo>
                  <a:lnTo>
                    <a:pt x="1393655" y="455467"/>
                  </a:lnTo>
                  <a:lnTo>
                    <a:pt x="1410550" y="509895"/>
                  </a:lnTo>
                  <a:lnTo>
                    <a:pt x="31911" y="509895"/>
                  </a:lnTo>
                  <a:close/>
                  <a:moveTo>
                    <a:pt x="137176" y="298528"/>
                  </a:moveTo>
                  <a:lnTo>
                    <a:pt x="1305284" y="298528"/>
                  </a:lnTo>
                  <a:lnTo>
                    <a:pt x="1322939" y="319926"/>
                  </a:lnTo>
                  <a:lnTo>
                    <a:pt x="1340867" y="352956"/>
                  </a:lnTo>
                  <a:lnTo>
                    <a:pt x="101593" y="352956"/>
                  </a:lnTo>
                  <a:lnTo>
                    <a:pt x="119521" y="319926"/>
                  </a:lnTo>
                  <a:close/>
                  <a:moveTo>
                    <a:pt x="294114" y="141589"/>
                  </a:moveTo>
                  <a:lnTo>
                    <a:pt x="1148347" y="141589"/>
                  </a:lnTo>
                  <a:lnTo>
                    <a:pt x="1214314" y="196017"/>
                  </a:lnTo>
                  <a:lnTo>
                    <a:pt x="228147" y="196017"/>
                  </a:lnTo>
                  <a:close/>
                  <a:moveTo>
                    <a:pt x="721230" y="0"/>
                  </a:moveTo>
                  <a:cubicBezTo>
                    <a:pt x="771325" y="0"/>
                    <a:pt x="820234" y="5076"/>
                    <a:pt x="867471" y="14742"/>
                  </a:cubicBezTo>
                  <a:lnTo>
                    <a:pt x="945868" y="39078"/>
                  </a:lnTo>
                  <a:lnTo>
                    <a:pt x="496593" y="39078"/>
                  </a:lnTo>
                  <a:lnTo>
                    <a:pt x="574989" y="14742"/>
                  </a:lnTo>
                  <a:cubicBezTo>
                    <a:pt x="622226" y="5076"/>
                    <a:pt x="671136" y="0"/>
                    <a:pt x="721230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10" name="文本"/>
            <p:cNvSpPr>
              <a:spLocks noChangeArrowheads="1"/>
            </p:cNvSpPr>
            <p:nvPr/>
          </p:nvSpPr>
          <p:spPr bwMode="auto">
            <a:xfrm>
              <a:off x="1019005" y="376473"/>
              <a:ext cx="2396859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defTabSz="1219200">
                <a:spcBef>
                  <a:spcPct val="0"/>
                </a:spcBef>
              </a:pPr>
              <a:r>
                <a:rPr lang="zh-CN" altLang="en-US" sz="2400" b="1" kern="0" dirty="0">
                  <a:solidFill>
                    <a:srgbClr val="595959"/>
                  </a:solidFill>
                  <a:latin typeface="Arial"/>
                  <a:ea typeface="微软雅黑"/>
                  <a:sym typeface="Arial"/>
                </a:rPr>
                <a:t>技术路线</a:t>
              </a:r>
            </a:p>
          </p:txBody>
        </p:sp>
      </p:grp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A4AAA32D-8A3B-4DC0-91BF-550E4EA64E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7449521"/>
              </p:ext>
            </p:extLst>
          </p:nvPr>
        </p:nvGraphicFramePr>
        <p:xfrm>
          <a:off x="808414" y="1231184"/>
          <a:ext cx="10575171" cy="43956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3484">
                  <a:extLst>
                    <a:ext uri="{9D8B030D-6E8A-4147-A177-3AD203B41FA5}">
                      <a16:colId xmlns:a16="http://schemas.microsoft.com/office/drawing/2014/main" val="3785743468"/>
                    </a:ext>
                  </a:extLst>
                </a:gridCol>
                <a:gridCol w="3962400">
                  <a:extLst>
                    <a:ext uri="{9D8B030D-6E8A-4147-A177-3AD203B41FA5}">
                      <a16:colId xmlns:a16="http://schemas.microsoft.com/office/drawing/2014/main" val="2820093028"/>
                    </a:ext>
                  </a:extLst>
                </a:gridCol>
                <a:gridCol w="3399287">
                  <a:extLst>
                    <a:ext uri="{9D8B030D-6E8A-4147-A177-3AD203B41FA5}">
                      <a16:colId xmlns:a16="http://schemas.microsoft.com/office/drawing/2014/main" val="817893584"/>
                    </a:ext>
                  </a:extLst>
                </a:gridCol>
              </a:tblGrid>
              <a:tr h="78768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预期技术路线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研究方法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创新点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9438383"/>
                  </a:ext>
                </a:extLst>
              </a:tr>
              <a:tr h="180397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混合精度分层存储</a:t>
                      </a:r>
                      <a:endParaRPr lang="zh-CN" altLang="en-US" sz="20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将</a:t>
                      </a:r>
                      <a:r>
                        <a:rPr lang="zh-CN" altLang="en-US" sz="2000" b="1" i="0" kern="12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高频访问的</a:t>
                      </a:r>
                      <a:r>
                        <a:rPr lang="en-US" altLang="zh-CN" sz="2000" b="1" i="0" kern="12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KV</a:t>
                      </a:r>
                      <a:r>
                        <a:rPr lang="zh-CN" altLang="en-US" sz="2000" b="1" i="0" kern="12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头保留为</a:t>
                      </a:r>
                      <a:r>
                        <a:rPr lang="en-US" altLang="zh-CN" sz="2000" b="1" i="0" kern="12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FP16</a:t>
                      </a:r>
                    </a:p>
                    <a:p>
                      <a:pPr algn="ctr"/>
                      <a:r>
                        <a:rPr lang="zh-CN" altLang="en-US" sz="20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低频头压缩为</a:t>
                      </a:r>
                      <a:r>
                        <a:rPr lang="en-US" altLang="zh-CN" sz="20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INT8/FP8</a:t>
                      </a:r>
                      <a:r>
                        <a:rPr lang="zh-CN" altLang="en-US" sz="20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。</a:t>
                      </a:r>
                      <a:endParaRPr lang="zh-CN" altLang="en-US" sz="20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通过离线分析注意力头重要性，自适应分配存储精度</a:t>
                      </a:r>
                      <a:endParaRPr lang="zh-CN" altLang="en-US" sz="20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0602590"/>
                  </a:ext>
                </a:extLst>
              </a:tr>
              <a:tr h="18039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KV Cache</a:t>
                      </a:r>
                      <a:r>
                        <a:rPr lang="zh-CN" altLang="en-US" sz="2000" b="1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与</a:t>
                      </a:r>
                      <a:endParaRPr lang="en-US" altLang="zh-CN" sz="2000" b="1" i="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zh-CN" altLang="en-US" sz="2000" b="1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计算卸载协同优化</a:t>
                      </a:r>
                      <a:endParaRPr lang="zh-CN" altLang="en-US" sz="20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将</a:t>
                      </a:r>
                      <a:r>
                        <a:rPr lang="zh-CN" altLang="en-US" sz="2000" b="1" i="0" kern="12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低频</a:t>
                      </a:r>
                      <a:r>
                        <a:rPr lang="en-US" altLang="zh-CN" sz="2000" b="1" i="0" kern="12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KV</a:t>
                      </a:r>
                      <a:r>
                        <a:rPr lang="zh-CN" altLang="en-US" sz="2000" b="1" i="0" kern="12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对卸载至</a:t>
                      </a:r>
                      <a:r>
                        <a:rPr lang="en-US" altLang="zh-CN" sz="2000" b="1" i="0" kern="12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CPU</a:t>
                      </a:r>
                      <a:r>
                        <a:rPr lang="zh-CN" altLang="en-US" sz="2000" b="1" i="0" kern="12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内存</a:t>
                      </a:r>
                      <a:endParaRPr lang="en-US" altLang="zh-CN" sz="2000" b="1" i="0" kern="12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zh-CN" altLang="en-US" sz="20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按需加载</a:t>
                      </a:r>
                      <a:endParaRPr lang="zh-CN" altLang="en-US" sz="20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20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设计</a:t>
                      </a:r>
                      <a:r>
                        <a:rPr lang="en-US" altLang="zh-CN" sz="20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GPU-CPU</a:t>
                      </a:r>
                      <a:r>
                        <a:rPr lang="zh-CN" altLang="zh-CN" sz="20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异步传输流水线，降低数据搬运延迟。</a:t>
                      </a:r>
                      <a:endParaRPr lang="zh-CN" altLang="en-US" sz="20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090406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af452c89-4785-44a8-9dea-3bff67d376c0"/>
  <p:tag name="COMMONDATA" val="eyJjb3VudCI6MSwiaGRpZCI6ImIzZDQ2MTJiMDZjOTU2Njk3ZDg2MTRjNjhmNmJiNjhmIiwidXNlckNvdW50IjoxfQ==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583</TotalTime>
  <Words>772</Words>
  <Application>Microsoft Office PowerPoint</Application>
  <PresentationFormat>宽屏</PresentationFormat>
  <Paragraphs>148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24" baseType="lpstr">
      <vt:lpstr>宋体</vt:lpstr>
      <vt:lpstr>微软雅黑</vt:lpstr>
      <vt:lpstr>等线</vt:lpstr>
      <vt:lpstr>等线 Light</vt:lpstr>
      <vt:lpstr>黑体</vt:lpstr>
      <vt:lpstr>Arial</vt:lpstr>
      <vt:lpstr>Calibri</vt:lpstr>
      <vt:lpstr>Times New Roman</vt:lpstr>
      <vt:lpstr>第一PPT，www.1ppt.com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第一PPT</Manager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开题答辩</dc:title>
  <dc:creator>第一PPT</dc:creator>
  <cp:keywords>www.1ppt.com</cp:keywords>
  <dc:description>www.1ppt.com</dc:description>
  <cp:lastModifiedBy>y0ung 12</cp:lastModifiedBy>
  <cp:revision>182</cp:revision>
  <dcterms:created xsi:type="dcterms:W3CDTF">2021-05-13T00:32:00Z</dcterms:created>
  <dcterms:modified xsi:type="dcterms:W3CDTF">2025-03-04T09:05:25Z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4C88ED17260F46CA999A3461B0D77CBB_12</vt:lpwstr>
  </property>
  <property fmtid="{D5CDD505-2E9C-101B-9397-08002B2CF9AE}" pid="3" name="KSOProductBuildVer">
    <vt:lpwstr>2052-12.1.0.15120</vt:lpwstr>
  </property>
</Properties>
</file>