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63" r:id="rId6"/>
    <p:sldId id="259" r:id="rId7"/>
    <p:sldId id="285" r:id="rId8"/>
    <p:sldId id="260" r:id="rId9"/>
    <p:sldId id="286" r:id="rId10"/>
    <p:sldId id="287" r:id="rId11"/>
    <p:sldId id="261" r:id="rId12"/>
    <p:sldId id="270" r:id="rId13"/>
    <p:sldId id="262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EBEBEB"/>
    <a:srgbClr val="F2F2F2"/>
    <a:srgbClr val="E6E6E6"/>
    <a:srgbClr val="EDECEC"/>
    <a:srgbClr val="E4E4E4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03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086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020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23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762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448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448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134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781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825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7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62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58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633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598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41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374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928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291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410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423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0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19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004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0563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528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175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641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8874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555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621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306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42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272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3199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678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503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140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218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876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375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5754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75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5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457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709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124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818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9573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7025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3938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41330644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065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228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2213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2025/4/14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331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2025/4/14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223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71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6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94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650" r:id="rId59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17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186753" y="1776191"/>
            <a:ext cx="9818490" cy="2667052"/>
            <a:chOff x="627371" y="1352127"/>
            <a:chExt cx="7530813" cy="2667052"/>
          </a:xfrm>
        </p:grpSpPr>
        <p:grpSp>
          <p:nvGrpSpPr>
            <p:cNvPr id="9" name="组合 8"/>
            <p:cNvGrpSpPr/>
            <p:nvPr/>
          </p:nvGrpSpPr>
          <p:grpSpPr>
            <a:xfrm>
              <a:off x="2418932" y="3619069"/>
              <a:ext cx="4638092" cy="400110"/>
              <a:chOff x="6959024" y="4459494"/>
              <a:chExt cx="4638092" cy="400110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6959024" y="4459494"/>
                <a:ext cx="1973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答辩人：曾旭阳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9486020" y="4459494"/>
                <a:ext cx="21110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指导老师：蔡淼</a:t>
                </a:r>
              </a:p>
            </p:txBody>
          </p:sp>
        </p:grpSp>
        <p:sp>
          <p:nvSpPr>
            <p:cNvPr id="11" name="文本框 1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627371" y="1352127"/>
              <a:ext cx="753081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4800" b="1" dirty="0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Arial"/>
                </a:rPr>
                <a:t>大模型</a:t>
              </a:r>
              <a:r>
                <a:rPr lang="en-US" altLang="zh-CN" sz="4800" b="1" dirty="0" err="1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Arial"/>
                </a:rPr>
                <a:t>KVCache</a:t>
              </a:r>
              <a:r>
                <a:rPr lang="zh-CN" altLang="en-US" sz="4800" b="1" dirty="0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Arial"/>
                </a:rPr>
                <a:t>卸载优化</a:t>
              </a:r>
            </a:p>
          </p:txBody>
        </p:sp>
      </p:grpSp>
      <p:sp>
        <p:nvSpPr>
          <p:cNvPr id="36" name="任意多边形: 形状 35"/>
          <p:cNvSpPr/>
          <p:nvPr/>
        </p:nvSpPr>
        <p:spPr>
          <a:xfrm rot="1981746">
            <a:off x="-340583" y="-414457"/>
            <a:ext cx="1840909" cy="2289432"/>
          </a:xfrm>
          <a:custGeom>
            <a:avLst/>
            <a:gdLst>
              <a:gd name="connsiteX0" fmla="*/ 0 w 1840909"/>
              <a:gd name="connsiteY0" fmla="*/ 853934 h 2289432"/>
              <a:gd name="connsiteX1" fmla="*/ 1313483 w 1840909"/>
              <a:gd name="connsiteY1" fmla="*/ 0 h 2289432"/>
              <a:gd name="connsiteX2" fmla="*/ 1362870 w 1840909"/>
              <a:gd name="connsiteY2" fmla="*/ 35127 h 2289432"/>
              <a:gd name="connsiteX3" fmla="*/ 1840909 w 1840909"/>
              <a:gd name="connsiteY3" fmla="*/ 1030031 h 2289432"/>
              <a:gd name="connsiteX4" fmla="*/ 986751 w 1840909"/>
              <a:gd name="connsiteY4" fmla="*/ 2267219 h 2289432"/>
              <a:gd name="connsiteX5" fmla="*/ 933261 w 1840909"/>
              <a:gd name="connsiteY5" fmla="*/ 2289432 h 228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0909" h="2289432">
                <a:moveTo>
                  <a:pt x="0" y="853934"/>
                </a:moveTo>
                <a:lnTo>
                  <a:pt x="1313483" y="0"/>
                </a:lnTo>
                <a:lnTo>
                  <a:pt x="1362870" y="35127"/>
                </a:lnTo>
                <a:cubicBezTo>
                  <a:pt x="1658227" y="289745"/>
                  <a:pt x="1840909" y="641497"/>
                  <a:pt x="1840909" y="1030031"/>
                </a:cubicBezTo>
                <a:cubicBezTo>
                  <a:pt x="1840909" y="1564265"/>
                  <a:pt x="1495526" y="2028958"/>
                  <a:pt x="986751" y="2267219"/>
                </a:cubicBezTo>
                <a:lnTo>
                  <a:pt x="933261" y="228943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8C2F2C-813B-45B3-E7CD-D0E42388645D}"/>
              </a:ext>
            </a:extLst>
          </p:cNvPr>
          <p:cNvSpPr txBox="1"/>
          <p:nvPr/>
        </p:nvSpPr>
        <p:spPr>
          <a:xfrm>
            <a:off x="5119011" y="4764871"/>
            <a:ext cx="211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日期：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2025.4.14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16C99F-D27F-E207-15D4-0BA2952012E7}"/>
              </a:ext>
            </a:extLst>
          </p:cNvPr>
          <p:cNvSpPr txBox="1"/>
          <p:nvPr/>
        </p:nvSpPr>
        <p:spPr>
          <a:xfrm>
            <a:off x="3945651" y="3105834"/>
            <a:ext cx="430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毕业论文中期答辩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  <a:solidFill>
            <a:srgbClr val="EBEBEB"/>
          </a:solidFill>
        </p:grpSpPr>
        <p:sp>
          <p:nvSpPr>
            <p:cNvPr id="5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51338" y="780394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2326" y="1860733"/>
            <a:ext cx="9145025" cy="2551679"/>
            <a:chOff x="1833606" y="1860733"/>
            <a:chExt cx="9145025" cy="2551679"/>
          </a:xfrm>
        </p:grpSpPr>
        <p:grpSp>
          <p:nvGrpSpPr>
            <p:cNvPr id="8" name="组合 7"/>
            <p:cNvGrpSpPr/>
            <p:nvPr/>
          </p:nvGrpSpPr>
          <p:grpSpPr>
            <a:xfrm>
              <a:off x="5030798" y="1860733"/>
              <a:ext cx="5947833" cy="2166152"/>
              <a:chOff x="5038210" y="2105561"/>
              <a:chExt cx="5947833" cy="2166152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5058530" y="2105561"/>
                <a:ext cx="27303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PART</a:t>
                </a:r>
                <a:r>
                  <a:rPr lang="en-US" altLang="zh-C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/>
                    <a:ea typeface="微软雅黑"/>
                    <a:sym typeface="Arial"/>
                  </a:rPr>
                  <a:t>  </a:t>
                </a:r>
                <a:r>
                  <a:rPr lang="en-US" altLang="zh-CN" sz="8000" dirty="0">
                    <a:solidFill>
                      <a:srgbClr val="595959"/>
                    </a:solidFill>
                    <a:latin typeface="Arial"/>
                    <a:ea typeface="微软雅黑"/>
                    <a:sym typeface="Arial"/>
                  </a:rPr>
                  <a:t>04</a:t>
                </a:r>
                <a:endParaRPr lang="en-US" altLang="zh-CN" sz="480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038210" y="3348383"/>
                <a:ext cx="594783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5400" b="1" dirty="0">
                    <a:solidFill>
                      <a:srgbClr val="595959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待完成内容</a:t>
                </a:r>
              </a:p>
            </p:txBody>
          </p:sp>
        </p:grpSp>
        <p:sp>
          <p:nvSpPr>
            <p:cNvPr id="13" name="文本"/>
            <p:cNvSpPr/>
            <p:nvPr/>
          </p:nvSpPr>
          <p:spPr>
            <a:xfrm>
              <a:off x="1833606" y="2137514"/>
              <a:ext cx="2435682" cy="2274898"/>
            </a:xfrm>
            <a:custGeom>
              <a:avLst/>
              <a:gdLst>
                <a:gd name="connsiteX0" fmla="*/ 51971 w 606580"/>
                <a:gd name="connsiteY0" fmla="*/ 327494 h 545047"/>
                <a:gd name="connsiteX1" fmla="*/ 79174 w 606580"/>
                <a:gd name="connsiteY1" fmla="*/ 349922 h 545047"/>
                <a:gd name="connsiteX2" fmla="*/ 79174 w 606580"/>
                <a:gd name="connsiteY2" fmla="*/ 418134 h 545047"/>
                <a:gd name="connsiteX3" fmla="*/ 51971 w 606580"/>
                <a:gd name="connsiteY3" fmla="*/ 440469 h 545047"/>
                <a:gd name="connsiteX4" fmla="*/ 24861 w 606580"/>
                <a:gd name="connsiteY4" fmla="*/ 418134 h 545047"/>
                <a:gd name="connsiteX5" fmla="*/ 24768 w 606580"/>
                <a:gd name="connsiteY5" fmla="*/ 418134 h 545047"/>
                <a:gd name="connsiteX6" fmla="*/ 24861 w 606580"/>
                <a:gd name="connsiteY6" fmla="*/ 349922 h 545047"/>
                <a:gd name="connsiteX7" fmla="*/ 51971 w 606580"/>
                <a:gd name="connsiteY7" fmla="*/ 327494 h 545047"/>
                <a:gd name="connsiteX8" fmla="*/ 116221 w 606580"/>
                <a:gd name="connsiteY8" fmla="*/ 293975 h 545047"/>
                <a:gd name="connsiteX9" fmla="*/ 286240 w 606580"/>
                <a:gd name="connsiteY9" fmla="*/ 394385 h 545047"/>
                <a:gd name="connsiteX10" fmla="*/ 286704 w 606580"/>
                <a:gd name="connsiteY10" fmla="*/ 394663 h 545047"/>
                <a:gd name="connsiteX11" fmla="*/ 287261 w 606580"/>
                <a:gd name="connsiteY11" fmla="*/ 394942 h 545047"/>
                <a:gd name="connsiteX12" fmla="*/ 303325 w 606580"/>
                <a:gd name="connsiteY12" fmla="*/ 398928 h 545047"/>
                <a:gd name="connsiteX13" fmla="*/ 319389 w 606580"/>
                <a:gd name="connsiteY13" fmla="*/ 394942 h 545047"/>
                <a:gd name="connsiteX14" fmla="*/ 319853 w 606580"/>
                <a:gd name="connsiteY14" fmla="*/ 394663 h 545047"/>
                <a:gd name="connsiteX15" fmla="*/ 320410 w 606580"/>
                <a:gd name="connsiteY15" fmla="*/ 394385 h 545047"/>
                <a:gd name="connsiteX16" fmla="*/ 490429 w 606580"/>
                <a:gd name="connsiteY16" fmla="*/ 293975 h 545047"/>
                <a:gd name="connsiteX17" fmla="*/ 490429 w 606580"/>
                <a:gd name="connsiteY17" fmla="*/ 436571 h 545047"/>
                <a:gd name="connsiteX18" fmla="*/ 303325 w 606580"/>
                <a:gd name="connsiteY18" fmla="*/ 545047 h 545047"/>
                <a:gd name="connsiteX19" fmla="*/ 116221 w 606580"/>
                <a:gd name="connsiteY19" fmla="*/ 436571 h 545047"/>
                <a:gd name="connsiteX20" fmla="*/ 39658 w 606580"/>
                <a:gd name="connsiteY20" fmla="*/ 248672 h 545047"/>
                <a:gd name="connsiteX21" fmla="*/ 64426 w 606580"/>
                <a:gd name="connsiteY21" fmla="*/ 263326 h 545047"/>
                <a:gd name="connsiteX22" fmla="*/ 64426 w 606580"/>
                <a:gd name="connsiteY22" fmla="*/ 304136 h 545047"/>
                <a:gd name="connsiteX23" fmla="*/ 51996 w 606580"/>
                <a:gd name="connsiteY23" fmla="*/ 302745 h 545047"/>
                <a:gd name="connsiteX24" fmla="*/ 39658 w 606580"/>
                <a:gd name="connsiteY24" fmla="*/ 304136 h 545047"/>
                <a:gd name="connsiteX25" fmla="*/ 303336 w 606580"/>
                <a:gd name="connsiteY25" fmla="*/ 0 h 545047"/>
                <a:gd name="connsiteX26" fmla="*/ 307793 w 606580"/>
                <a:gd name="connsiteY26" fmla="*/ 1112 h 545047"/>
                <a:gd name="connsiteX27" fmla="*/ 599431 w 606580"/>
                <a:gd name="connsiteY27" fmla="*/ 173885 h 545047"/>
                <a:gd name="connsiteX28" fmla="*/ 606580 w 606580"/>
                <a:gd name="connsiteY28" fmla="*/ 187325 h 545047"/>
                <a:gd name="connsiteX29" fmla="*/ 599431 w 606580"/>
                <a:gd name="connsiteY29" fmla="*/ 200857 h 545047"/>
                <a:gd name="connsiteX30" fmla="*/ 307793 w 606580"/>
                <a:gd name="connsiteY30" fmla="*/ 373167 h 545047"/>
                <a:gd name="connsiteX31" fmla="*/ 303336 w 606580"/>
                <a:gd name="connsiteY31" fmla="*/ 374279 h 545047"/>
                <a:gd name="connsiteX32" fmla="*/ 298787 w 606580"/>
                <a:gd name="connsiteY32" fmla="*/ 373167 h 545047"/>
                <a:gd name="connsiteX33" fmla="*/ 7149 w 606580"/>
                <a:gd name="connsiteY33" fmla="*/ 200857 h 545047"/>
                <a:gd name="connsiteX34" fmla="*/ 0 w 606580"/>
                <a:gd name="connsiteY34" fmla="*/ 187325 h 545047"/>
                <a:gd name="connsiteX35" fmla="*/ 7149 w 606580"/>
                <a:gd name="connsiteY35" fmla="*/ 173885 h 545047"/>
                <a:gd name="connsiteX36" fmla="*/ 298787 w 606580"/>
                <a:gd name="connsiteY36" fmla="*/ 1112 h 545047"/>
                <a:gd name="connsiteX37" fmla="*/ 303336 w 606580"/>
                <a:gd name="connsiteY37" fmla="*/ 0 h 5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6580" h="545047">
                  <a:moveTo>
                    <a:pt x="51971" y="327494"/>
                  </a:moveTo>
                  <a:cubicBezTo>
                    <a:pt x="66826" y="327494"/>
                    <a:pt x="78895" y="337503"/>
                    <a:pt x="79174" y="349922"/>
                  </a:cubicBezTo>
                  <a:lnTo>
                    <a:pt x="79174" y="418134"/>
                  </a:lnTo>
                  <a:cubicBezTo>
                    <a:pt x="78803" y="430552"/>
                    <a:pt x="66826" y="440469"/>
                    <a:pt x="51971" y="440469"/>
                  </a:cubicBezTo>
                  <a:cubicBezTo>
                    <a:pt x="37209" y="440469"/>
                    <a:pt x="25139" y="430552"/>
                    <a:pt x="24861" y="418134"/>
                  </a:cubicBezTo>
                  <a:lnTo>
                    <a:pt x="24768" y="418134"/>
                  </a:lnTo>
                  <a:lnTo>
                    <a:pt x="24861" y="349922"/>
                  </a:lnTo>
                  <a:cubicBezTo>
                    <a:pt x="25047" y="337503"/>
                    <a:pt x="37116" y="327494"/>
                    <a:pt x="51971" y="327494"/>
                  </a:cubicBezTo>
                  <a:close/>
                  <a:moveTo>
                    <a:pt x="116221" y="293975"/>
                  </a:moveTo>
                  <a:lnTo>
                    <a:pt x="286240" y="394385"/>
                  </a:lnTo>
                  <a:lnTo>
                    <a:pt x="286704" y="394663"/>
                  </a:lnTo>
                  <a:lnTo>
                    <a:pt x="287261" y="394942"/>
                  </a:lnTo>
                  <a:cubicBezTo>
                    <a:pt x="292182" y="397538"/>
                    <a:pt x="297754" y="398928"/>
                    <a:pt x="303325" y="398928"/>
                  </a:cubicBezTo>
                  <a:cubicBezTo>
                    <a:pt x="308896" y="398928"/>
                    <a:pt x="314468" y="397538"/>
                    <a:pt x="319389" y="394942"/>
                  </a:cubicBezTo>
                  <a:lnTo>
                    <a:pt x="319853" y="394663"/>
                  </a:lnTo>
                  <a:lnTo>
                    <a:pt x="320410" y="394385"/>
                  </a:lnTo>
                  <a:lnTo>
                    <a:pt x="490429" y="293975"/>
                  </a:lnTo>
                  <a:lnTo>
                    <a:pt x="490429" y="436571"/>
                  </a:lnTo>
                  <a:cubicBezTo>
                    <a:pt x="460251" y="500173"/>
                    <a:pt x="387824" y="545047"/>
                    <a:pt x="303325" y="545047"/>
                  </a:cubicBezTo>
                  <a:cubicBezTo>
                    <a:pt x="218734" y="545047"/>
                    <a:pt x="146399" y="500173"/>
                    <a:pt x="116221" y="436571"/>
                  </a:cubicBezTo>
                  <a:close/>
                  <a:moveTo>
                    <a:pt x="39658" y="248672"/>
                  </a:moveTo>
                  <a:lnTo>
                    <a:pt x="64426" y="263326"/>
                  </a:lnTo>
                  <a:lnTo>
                    <a:pt x="64426" y="304136"/>
                  </a:lnTo>
                  <a:cubicBezTo>
                    <a:pt x="60344" y="303209"/>
                    <a:pt x="56263" y="302745"/>
                    <a:pt x="51996" y="302745"/>
                  </a:cubicBezTo>
                  <a:cubicBezTo>
                    <a:pt x="47821" y="302745"/>
                    <a:pt x="43647" y="303209"/>
                    <a:pt x="39658" y="304136"/>
                  </a:cubicBezTo>
                  <a:close/>
                  <a:moveTo>
                    <a:pt x="303336" y="0"/>
                  </a:moveTo>
                  <a:cubicBezTo>
                    <a:pt x="304915" y="0"/>
                    <a:pt x="306493" y="371"/>
                    <a:pt x="307793" y="1112"/>
                  </a:cubicBezTo>
                  <a:lnTo>
                    <a:pt x="599431" y="173885"/>
                  </a:lnTo>
                  <a:cubicBezTo>
                    <a:pt x="603795" y="176851"/>
                    <a:pt x="606580" y="181763"/>
                    <a:pt x="606580" y="187325"/>
                  </a:cubicBezTo>
                  <a:cubicBezTo>
                    <a:pt x="606580" y="192979"/>
                    <a:pt x="603795" y="197891"/>
                    <a:pt x="599431" y="200857"/>
                  </a:cubicBezTo>
                  <a:lnTo>
                    <a:pt x="307793" y="373167"/>
                  </a:lnTo>
                  <a:cubicBezTo>
                    <a:pt x="306493" y="373816"/>
                    <a:pt x="304915" y="374279"/>
                    <a:pt x="303336" y="374279"/>
                  </a:cubicBezTo>
                  <a:cubicBezTo>
                    <a:pt x="301665" y="374279"/>
                    <a:pt x="300180" y="373816"/>
                    <a:pt x="298787" y="373167"/>
                  </a:cubicBezTo>
                  <a:lnTo>
                    <a:pt x="7149" y="200857"/>
                  </a:lnTo>
                  <a:cubicBezTo>
                    <a:pt x="2878" y="197891"/>
                    <a:pt x="0" y="192979"/>
                    <a:pt x="0" y="187325"/>
                  </a:cubicBezTo>
                  <a:cubicBezTo>
                    <a:pt x="0" y="181763"/>
                    <a:pt x="2878" y="176851"/>
                    <a:pt x="7149" y="173885"/>
                  </a:cubicBezTo>
                  <a:lnTo>
                    <a:pt x="298787" y="1112"/>
                  </a:lnTo>
                  <a:cubicBezTo>
                    <a:pt x="300180" y="371"/>
                    <a:pt x="301665" y="0"/>
                    <a:pt x="3033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</a:pPr>
              <a:r>
                <a:rPr lang="zh-CN" altLang="en-US" sz="2400" b="1" kern="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rPr>
                <a:t>待完成内容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62792" y="1736028"/>
            <a:ext cx="9952248" cy="3925805"/>
            <a:chOff x="979322" y="1993480"/>
            <a:chExt cx="9952248" cy="3925805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979322" y="2711516"/>
              <a:ext cx="9952248" cy="1927602"/>
              <a:chOff x="621775" y="2436308"/>
              <a:chExt cx="9952248" cy="1927602"/>
            </a:xfrm>
          </p:grpSpPr>
          <p:cxnSp>
            <p:nvCxnSpPr>
              <p:cNvPr id="6" name="直接连接符 5"/>
              <p:cNvCxnSpPr>
                <a:cxnSpLocks/>
              </p:cNvCxnSpPr>
              <p:nvPr/>
            </p:nvCxnSpPr>
            <p:spPr>
              <a:xfrm>
                <a:off x="9107698" y="3017635"/>
                <a:ext cx="1466325" cy="768348"/>
              </a:xfrm>
              <a:prstGeom prst="line">
                <a:avLst/>
              </a:prstGeom>
              <a:noFill/>
              <a:ln w="50800" cap="flat" cmpd="sng" algn="ctr">
                <a:solidFill>
                  <a:srgbClr val="595959"/>
                </a:solidFill>
                <a:prstDash val="solid"/>
              </a:ln>
              <a:effectLst/>
            </p:spPr>
          </p:cxnSp>
          <p:cxnSp>
            <p:nvCxnSpPr>
              <p:cNvPr id="7" name="直接连接符 6"/>
              <p:cNvCxnSpPr/>
              <p:nvPr/>
            </p:nvCxnSpPr>
            <p:spPr>
              <a:xfrm>
                <a:off x="2992725" y="4024365"/>
                <a:ext cx="690686" cy="45811"/>
              </a:xfrm>
              <a:prstGeom prst="line">
                <a:avLst/>
              </a:prstGeom>
              <a:noFill/>
              <a:ln w="50800" cap="flat" cmpd="sng" algn="ctr">
                <a:solidFill>
                  <a:srgbClr val="595959"/>
                </a:solidFill>
                <a:prstDash val="solid"/>
              </a:ln>
              <a:effectLst/>
            </p:spPr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683411" y="3520446"/>
                <a:ext cx="898596" cy="549730"/>
              </a:xfrm>
              <a:prstGeom prst="line">
                <a:avLst/>
              </a:prstGeom>
              <a:noFill/>
              <a:ln w="50800" cap="flat" cmpd="sng" algn="ctr">
                <a:solidFill>
                  <a:srgbClr val="595959"/>
                </a:solidFill>
                <a:prstDash val="solid"/>
              </a:ln>
              <a:effectLst/>
            </p:spPr>
          </p:cxnSp>
          <p:cxnSp>
            <p:nvCxnSpPr>
              <p:cNvPr id="12" name="直接连接符 11"/>
              <p:cNvCxnSpPr/>
              <p:nvPr/>
            </p:nvCxnSpPr>
            <p:spPr>
              <a:xfrm>
                <a:off x="5219835" y="3439397"/>
                <a:ext cx="1277195" cy="465156"/>
              </a:xfrm>
              <a:prstGeom prst="line">
                <a:avLst/>
              </a:prstGeom>
              <a:noFill/>
              <a:ln w="50800" cap="flat" cmpd="sng" algn="ctr">
                <a:solidFill>
                  <a:srgbClr val="595959"/>
                </a:solidFill>
                <a:prstDash val="solid"/>
              </a:ln>
              <a:effectLst/>
            </p:spPr>
          </p:cxnSp>
          <p:cxnSp>
            <p:nvCxnSpPr>
              <p:cNvPr id="13" name="直接箭头连接符 12"/>
              <p:cNvCxnSpPr>
                <a:cxnSpLocks/>
              </p:cNvCxnSpPr>
              <p:nvPr/>
            </p:nvCxnSpPr>
            <p:spPr>
              <a:xfrm flipH="1" flipV="1">
                <a:off x="621775" y="2448889"/>
                <a:ext cx="1691860" cy="1537843"/>
              </a:xfrm>
              <a:prstGeom prst="straightConnector1">
                <a:avLst/>
              </a:prstGeom>
              <a:noFill/>
              <a:ln w="50800" cap="flat" cmpd="sng" algn="ctr">
                <a:solidFill>
                  <a:srgbClr val="595959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4" name="直接连接符 13"/>
              <p:cNvCxnSpPr>
                <a:stCxn id="19" idx="6"/>
              </p:cNvCxnSpPr>
              <p:nvPr/>
            </p:nvCxnSpPr>
            <p:spPr>
              <a:xfrm flipV="1">
                <a:off x="7176120" y="3134579"/>
                <a:ext cx="1271194" cy="889786"/>
              </a:xfrm>
              <a:prstGeom prst="line">
                <a:avLst/>
              </a:prstGeom>
              <a:noFill/>
              <a:ln w="50800" cap="flat" cmpd="sng" algn="ctr">
                <a:solidFill>
                  <a:srgbClr val="595959"/>
                </a:solidFill>
                <a:prstDash val="solid"/>
              </a:ln>
              <a:effectLst/>
            </p:spPr>
          </p:cxnSp>
          <p:sp>
            <p:nvSpPr>
              <p:cNvPr id="16" name="椭圆 15"/>
              <p:cNvSpPr/>
              <p:nvPr/>
            </p:nvSpPr>
            <p:spPr>
              <a:xfrm>
                <a:off x="8328248" y="2436308"/>
                <a:ext cx="843680" cy="843680"/>
              </a:xfrm>
              <a:prstGeom prst="ellipse">
                <a:avLst/>
              </a:prstGeom>
              <a:solidFill>
                <a:srgbClr val="5959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Arial"/>
                  </a:rPr>
                  <a:t>01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497030" y="3684820"/>
                <a:ext cx="679090" cy="679090"/>
              </a:xfrm>
              <a:prstGeom prst="ellipse">
                <a:avLst/>
              </a:prstGeom>
              <a:solidFill>
                <a:srgbClr val="5959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Arial"/>
                  </a:rPr>
                  <a:t>02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4540745" y="3005730"/>
                <a:ext cx="679090" cy="679090"/>
              </a:xfrm>
              <a:prstGeom prst="ellipse">
                <a:avLst/>
              </a:prstGeom>
              <a:solidFill>
                <a:srgbClr val="5959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Arial"/>
                  </a:rPr>
                  <a:t>03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313635" y="3647187"/>
                <a:ext cx="679090" cy="679090"/>
              </a:xfrm>
              <a:prstGeom prst="ellipse">
                <a:avLst/>
              </a:prstGeom>
              <a:solidFill>
                <a:srgbClr val="5959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Arial"/>
                  </a:rPr>
                  <a:t>04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410917" y="3686452"/>
              <a:ext cx="2538846" cy="1293972"/>
              <a:chOff x="4826576" y="3172889"/>
              <a:chExt cx="2538846" cy="1293972"/>
            </a:xfrm>
          </p:grpSpPr>
          <p:sp>
            <p:nvSpPr>
              <p:cNvPr id="42" name="文本"/>
              <p:cNvSpPr txBox="1"/>
              <p:nvPr/>
            </p:nvSpPr>
            <p:spPr>
              <a:xfrm flipH="1">
                <a:off x="5473870" y="3172889"/>
                <a:ext cx="1244262" cy="395305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prstClr val="black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GPU</a:t>
                </a:r>
                <a:r>
                  <a:rPr lang="zh-CN" altLang="en-US" sz="2000" b="1" dirty="0">
                    <a:solidFill>
                      <a:prstClr val="black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实验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 flipH="1">
                <a:off x="4826576" y="3508201"/>
                <a:ext cx="2538846" cy="958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租用阿里云服务器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对模型推理速度测试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3455119" y="1993480"/>
              <a:ext cx="2660188" cy="1293972"/>
              <a:chOff x="4826576" y="3172889"/>
              <a:chExt cx="2660188" cy="1293972"/>
            </a:xfrm>
          </p:grpSpPr>
          <p:sp>
            <p:nvSpPr>
              <p:cNvPr id="46" name="文本"/>
              <p:cNvSpPr txBox="1"/>
              <p:nvPr/>
            </p:nvSpPr>
            <p:spPr>
              <a:xfrm flipH="1">
                <a:off x="5110789" y="3172889"/>
                <a:ext cx="1970423" cy="395305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模块测试、优化</a:t>
                </a: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 flipH="1">
                <a:off x="4826576" y="3508201"/>
                <a:ext cx="2660188" cy="958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对</a:t>
                </a:r>
                <a:r>
                  <a:rPr lang="en-US" altLang="zh-CN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KVCache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 Manager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进行测试、优化</a:t>
                </a: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5331088" y="4161532"/>
              <a:ext cx="2538846" cy="1757753"/>
              <a:chOff x="4826576" y="3172889"/>
              <a:chExt cx="2538846" cy="1757753"/>
            </a:xfrm>
          </p:grpSpPr>
          <p:sp>
            <p:nvSpPr>
              <p:cNvPr id="49" name="文本"/>
              <p:cNvSpPr txBox="1"/>
              <p:nvPr/>
            </p:nvSpPr>
            <p:spPr>
              <a:xfrm flipH="1">
                <a:off x="5495509" y="3172889"/>
                <a:ext cx="1200981" cy="395305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对比实验</a:t>
                </a: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 flipH="1">
                <a:off x="4826576" y="3508201"/>
                <a:ext cx="2538846" cy="1422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采用</a:t>
                </a:r>
                <a:r>
                  <a:rPr lang="en-US" altLang="zh-CN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kvcache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卸载优化后的模型推理速度与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baseline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实验对比</a:t>
                </a: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7707443" y="2328792"/>
              <a:ext cx="2538846" cy="1279720"/>
              <a:chOff x="4903277" y="3776849"/>
              <a:chExt cx="2538846" cy="1279720"/>
            </a:xfrm>
          </p:grpSpPr>
          <p:sp>
            <p:nvSpPr>
              <p:cNvPr id="52" name="文本"/>
              <p:cNvSpPr txBox="1"/>
              <p:nvPr/>
            </p:nvSpPr>
            <p:spPr>
              <a:xfrm flipH="1">
                <a:off x="5572209" y="3776849"/>
                <a:ext cx="1200981" cy="395305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论文撰写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 flipH="1">
                <a:off x="4903277" y="4095793"/>
                <a:ext cx="2538846" cy="960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整理实验结果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撰写毕业论文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31"/>
          <p:cNvSpPr/>
          <p:nvPr/>
        </p:nvSpPr>
        <p:spPr>
          <a:xfrm rot="3938889">
            <a:off x="5019792" y="5315588"/>
            <a:ext cx="1789011" cy="2424448"/>
          </a:xfrm>
          <a:custGeom>
            <a:avLst/>
            <a:gdLst>
              <a:gd name="connsiteX0" fmla="*/ 154501 w 2299462"/>
              <a:gd name="connsiteY0" fmla="*/ 1035142 h 3116206"/>
              <a:gd name="connsiteX1" fmla="*/ 1966032 w 2299462"/>
              <a:gd name="connsiteY1" fmla="*/ 0 h 3116206"/>
              <a:gd name="connsiteX2" fmla="*/ 2167047 w 2299462"/>
              <a:gd name="connsiteY2" fmla="*/ 8750 h 3116206"/>
              <a:gd name="connsiteX3" fmla="*/ 2299462 w 2299462"/>
              <a:gd name="connsiteY3" fmla="*/ 26172 h 3116206"/>
              <a:gd name="connsiteX4" fmla="*/ 900890 w 2299462"/>
              <a:gd name="connsiteY4" fmla="*/ 3116206 h 3116206"/>
              <a:gd name="connsiteX5" fmla="*/ 866805 w 2299462"/>
              <a:gd name="connsiteY5" fmla="*/ 3100257 h 3116206"/>
              <a:gd name="connsiteX6" fmla="*/ 0 w 2299462"/>
              <a:gd name="connsiteY6" fmla="*/ 1694856 h 3116206"/>
              <a:gd name="connsiteX7" fmla="*/ 154501 w 2299462"/>
              <a:gd name="connsiteY7" fmla="*/ 1035142 h 311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9462" h="3116206">
                <a:moveTo>
                  <a:pt x="154501" y="1035142"/>
                </a:moveTo>
                <a:cubicBezTo>
                  <a:pt x="452961" y="426832"/>
                  <a:pt x="1151676" y="0"/>
                  <a:pt x="1966032" y="0"/>
                </a:cubicBezTo>
                <a:cubicBezTo>
                  <a:pt x="2033895" y="0"/>
                  <a:pt x="2100955" y="2964"/>
                  <a:pt x="2167047" y="8750"/>
                </a:cubicBezTo>
                <a:lnTo>
                  <a:pt x="2299462" y="26172"/>
                </a:lnTo>
                <a:lnTo>
                  <a:pt x="900890" y="3116206"/>
                </a:lnTo>
                <a:lnTo>
                  <a:pt x="866805" y="3100257"/>
                </a:lnTo>
                <a:cubicBezTo>
                  <a:pt x="343837" y="2795679"/>
                  <a:pt x="0" y="2279883"/>
                  <a:pt x="0" y="1694856"/>
                </a:cubicBezTo>
                <a:cubicBezTo>
                  <a:pt x="0" y="1460845"/>
                  <a:pt x="55014" y="1237911"/>
                  <a:pt x="154501" y="1035142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30" name="任意多边形: 形状 29"/>
          <p:cNvSpPr/>
          <p:nvPr/>
        </p:nvSpPr>
        <p:spPr>
          <a:xfrm rot="1800000">
            <a:off x="8168781" y="1892790"/>
            <a:ext cx="4895291" cy="5597790"/>
          </a:xfrm>
          <a:custGeom>
            <a:avLst/>
            <a:gdLst>
              <a:gd name="connsiteX0" fmla="*/ 1533843 w 4895291"/>
              <a:gd name="connsiteY0" fmla="*/ 423476 h 5597790"/>
              <a:gd name="connsiteX1" fmla="*/ 2444428 w 4895291"/>
              <a:gd name="connsiteY1" fmla="*/ 45828 h 5597790"/>
              <a:gd name="connsiteX2" fmla="*/ 2651020 w 4895291"/>
              <a:gd name="connsiteY2" fmla="*/ 0 h 5597790"/>
              <a:gd name="connsiteX3" fmla="*/ 4895291 w 4895291"/>
              <a:gd name="connsiteY3" fmla="*/ 3887191 h 5597790"/>
              <a:gd name="connsiteX4" fmla="*/ 1932447 w 4895291"/>
              <a:gd name="connsiteY4" fmla="*/ 5597790 h 5597790"/>
              <a:gd name="connsiteX5" fmla="*/ 1820684 w 4895291"/>
              <a:gd name="connsiteY5" fmla="*/ 5551343 h 5597790"/>
              <a:gd name="connsiteX6" fmla="*/ 1 w 4895291"/>
              <a:gd name="connsiteY6" fmla="*/ 2912241 h 5597790"/>
              <a:gd name="connsiteX7" fmla="*/ 1533843 w 4895291"/>
              <a:gd name="connsiteY7" fmla="*/ 423476 h 55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95291" h="5597790">
                <a:moveTo>
                  <a:pt x="1533843" y="423476"/>
                </a:moveTo>
                <a:cubicBezTo>
                  <a:pt x="1811466" y="261667"/>
                  <a:pt x="2117617" y="133521"/>
                  <a:pt x="2444428" y="45828"/>
                </a:cubicBezTo>
                <a:lnTo>
                  <a:pt x="2651020" y="0"/>
                </a:lnTo>
                <a:lnTo>
                  <a:pt x="4895291" y="3887191"/>
                </a:lnTo>
                <a:lnTo>
                  <a:pt x="1932447" y="5597790"/>
                </a:lnTo>
                <a:lnTo>
                  <a:pt x="1820684" y="5551343"/>
                </a:lnTo>
                <a:cubicBezTo>
                  <a:pt x="736203" y="5043096"/>
                  <a:pt x="1" y="4051840"/>
                  <a:pt x="1" y="2912241"/>
                </a:cubicBezTo>
                <a:cubicBezTo>
                  <a:pt x="0" y="1876242"/>
                  <a:pt x="608432" y="962840"/>
                  <a:pt x="1533843" y="423476"/>
                </a:cubicBezTo>
                <a:close/>
              </a:path>
            </a:pathLst>
          </a:cu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750782" y="2018218"/>
            <a:ext cx="6690436" cy="2228327"/>
            <a:chOff x="687267" y="1496835"/>
            <a:chExt cx="6690436" cy="2228327"/>
          </a:xfrm>
        </p:grpSpPr>
        <p:grpSp>
          <p:nvGrpSpPr>
            <p:cNvPr id="9" name="组合 8"/>
            <p:cNvGrpSpPr/>
            <p:nvPr/>
          </p:nvGrpSpPr>
          <p:grpSpPr>
            <a:xfrm>
              <a:off x="2210476" y="3382688"/>
              <a:ext cx="4090632" cy="342474"/>
              <a:chOff x="6750568" y="4223113"/>
              <a:chExt cx="4090632" cy="342474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6750568" y="4223113"/>
                <a:ext cx="18773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答辩人：曾旭阳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8730104" y="4228402"/>
                <a:ext cx="2111096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指导老师：蔡淼</a:t>
                </a:r>
              </a:p>
            </p:txBody>
          </p:sp>
        </p:grpSp>
        <p:sp>
          <p:nvSpPr>
            <p:cNvPr id="11" name="文本框 1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687267" y="1496835"/>
              <a:ext cx="669043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7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谢谢大家观看</a:t>
              </a:r>
            </a:p>
          </p:txBody>
        </p:sp>
      </p:grpSp>
      <p:sp>
        <p:nvSpPr>
          <p:cNvPr id="36" name="任意多边形: 形状 35"/>
          <p:cNvSpPr/>
          <p:nvPr/>
        </p:nvSpPr>
        <p:spPr>
          <a:xfrm rot="1981746">
            <a:off x="-340583" y="-414457"/>
            <a:ext cx="1840909" cy="2289432"/>
          </a:xfrm>
          <a:custGeom>
            <a:avLst/>
            <a:gdLst>
              <a:gd name="connsiteX0" fmla="*/ 0 w 1840909"/>
              <a:gd name="connsiteY0" fmla="*/ 853934 h 2289432"/>
              <a:gd name="connsiteX1" fmla="*/ 1313483 w 1840909"/>
              <a:gd name="connsiteY1" fmla="*/ 0 h 2289432"/>
              <a:gd name="connsiteX2" fmla="*/ 1362870 w 1840909"/>
              <a:gd name="connsiteY2" fmla="*/ 35127 h 2289432"/>
              <a:gd name="connsiteX3" fmla="*/ 1840909 w 1840909"/>
              <a:gd name="connsiteY3" fmla="*/ 1030031 h 2289432"/>
              <a:gd name="connsiteX4" fmla="*/ 986751 w 1840909"/>
              <a:gd name="connsiteY4" fmla="*/ 2267219 h 2289432"/>
              <a:gd name="connsiteX5" fmla="*/ 933261 w 1840909"/>
              <a:gd name="connsiteY5" fmla="*/ 2289432 h 228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0909" h="2289432">
                <a:moveTo>
                  <a:pt x="0" y="853934"/>
                </a:moveTo>
                <a:lnTo>
                  <a:pt x="1313483" y="0"/>
                </a:lnTo>
                <a:lnTo>
                  <a:pt x="1362870" y="35127"/>
                </a:lnTo>
                <a:cubicBezTo>
                  <a:pt x="1658227" y="289745"/>
                  <a:pt x="1840909" y="641497"/>
                  <a:pt x="1840909" y="1030031"/>
                </a:cubicBezTo>
                <a:cubicBezTo>
                  <a:pt x="1840909" y="1564265"/>
                  <a:pt x="1495526" y="2028958"/>
                  <a:pt x="986751" y="2267219"/>
                </a:cubicBezTo>
                <a:lnTo>
                  <a:pt x="933261" y="228943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37" name="文本"/>
          <p:cNvSpPr/>
          <p:nvPr/>
        </p:nvSpPr>
        <p:spPr>
          <a:xfrm>
            <a:off x="72661" y="392689"/>
            <a:ext cx="1014420" cy="675140"/>
          </a:xfrm>
          <a:custGeom>
            <a:avLst/>
            <a:gdLst>
              <a:gd name="connsiteX0" fmla="*/ 51971 w 606580"/>
              <a:gd name="connsiteY0" fmla="*/ 327494 h 545047"/>
              <a:gd name="connsiteX1" fmla="*/ 79174 w 606580"/>
              <a:gd name="connsiteY1" fmla="*/ 349922 h 545047"/>
              <a:gd name="connsiteX2" fmla="*/ 79174 w 606580"/>
              <a:gd name="connsiteY2" fmla="*/ 418134 h 545047"/>
              <a:gd name="connsiteX3" fmla="*/ 51971 w 606580"/>
              <a:gd name="connsiteY3" fmla="*/ 440469 h 545047"/>
              <a:gd name="connsiteX4" fmla="*/ 24861 w 606580"/>
              <a:gd name="connsiteY4" fmla="*/ 418134 h 545047"/>
              <a:gd name="connsiteX5" fmla="*/ 24768 w 606580"/>
              <a:gd name="connsiteY5" fmla="*/ 418134 h 545047"/>
              <a:gd name="connsiteX6" fmla="*/ 24861 w 606580"/>
              <a:gd name="connsiteY6" fmla="*/ 349922 h 545047"/>
              <a:gd name="connsiteX7" fmla="*/ 51971 w 606580"/>
              <a:gd name="connsiteY7" fmla="*/ 327494 h 545047"/>
              <a:gd name="connsiteX8" fmla="*/ 116221 w 606580"/>
              <a:gd name="connsiteY8" fmla="*/ 293975 h 545047"/>
              <a:gd name="connsiteX9" fmla="*/ 286240 w 606580"/>
              <a:gd name="connsiteY9" fmla="*/ 394385 h 545047"/>
              <a:gd name="connsiteX10" fmla="*/ 286704 w 606580"/>
              <a:gd name="connsiteY10" fmla="*/ 394663 h 545047"/>
              <a:gd name="connsiteX11" fmla="*/ 287261 w 606580"/>
              <a:gd name="connsiteY11" fmla="*/ 394942 h 545047"/>
              <a:gd name="connsiteX12" fmla="*/ 303325 w 606580"/>
              <a:gd name="connsiteY12" fmla="*/ 398928 h 545047"/>
              <a:gd name="connsiteX13" fmla="*/ 319389 w 606580"/>
              <a:gd name="connsiteY13" fmla="*/ 394942 h 545047"/>
              <a:gd name="connsiteX14" fmla="*/ 319853 w 606580"/>
              <a:gd name="connsiteY14" fmla="*/ 394663 h 545047"/>
              <a:gd name="connsiteX15" fmla="*/ 320410 w 606580"/>
              <a:gd name="connsiteY15" fmla="*/ 394385 h 545047"/>
              <a:gd name="connsiteX16" fmla="*/ 490429 w 606580"/>
              <a:gd name="connsiteY16" fmla="*/ 293975 h 545047"/>
              <a:gd name="connsiteX17" fmla="*/ 490429 w 606580"/>
              <a:gd name="connsiteY17" fmla="*/ 436571 h 545047"/>
              <a:gd name="connsiteX18" fmla="*/ 303325 w 606580"/>
              <a:gd name="connsiteY18" fmla="*/ 545047 h 545047"/>
              <a:gd name="connsiteX19" fmla="*/ 116221 w 606580"/>
              <a:gd name="connsiteY19" fmla="*/ 436571 h 545047"/>
              <a:gd name="connsiteX20" fmla="*/ 39658 w 606580"/>
              <a:gd name="connsiteY20" fmla="*/ 248672 h 545047"/>
              <a:gd name="connsiteX21" fmla="*/ 64426 w 606580"/>
              <a:gd name="connsiteY21" fmla="*/ 263326 h 545047"/>
              <a:gd name="connsiteX22" fmla="*/ 64426 w 606580"/>
              <a:gd name="connsiteY22" fmla="*/ 304136 h 545047"/>
              <a:gd name="connsiteX23" fmla="*/ 51996 w 606580"/>
              <a:gd name="connsiteY23" fmla="*/ 302745 h 545047"/>
              <a:gd name="connsiteX24" fmla="*/ 39658 w 606580"/>
              <a:gd name="connsiteY24" fmla="*/ 304136 h 545047"/>
              <a:gd name="connsiteX25" fmla="*/ 303336 w 606580"/>
              <a:gd name="connsiteY25" fmla="*/ 0 h 545047"/>
              <a:gd name="connsiteX26" fmla="*/ 307793 w 606580"/>
              <a:gd name="connsiteY26" fmla="*/ 1112 h 545047"/>
              <a:gd name="connsiteX27" fmla="*/ 599431 w 606580"/>
              <a:gd name="connsiteY27" fmla="*/ 173885 h 545047"/>
              <a:gd name="connsiteX28" fmla="*/ 606580 w 606580"/>
              <a:gd name="connsiteY28" fmla="*/ 187325 h 545047"/>
              <a:gd name="connsiteX29" fmla="*/ 599431 w 606580"/>
              <a:gd name="connsiteY29" fmla="*/ 200857 h 545047"/>
              <a:gd name="connsiteX30" fmla="*/ 307793 w 606580"/>
              <a:gd name="connsiteY30" fmla="*/ 373167 h 545047"/>
              <a:gd name="connsiteX31" fmla="*/ 303336 w 606580"/>
              <a:gd name="connsiteY31" fmla="*/ 374279 h 545047"/>
              <a:gd name="connsiteX32" fmla="*/ 298787 w 606580"/>
              <a:gd name="connsiteY32" fmla="*/ 373167 h 545047"/>
              <a:gd name="connsiteX33" fmla="*/ 7149 w 606580"/>
              <a:gd name="connsiteY33" fmla="*/ 200857 h 545047"/>
              <a:gd name="connsiteX34" fmla="*/ 0 w 606580"/>
              <a:gd name="connsiteY34" fmla="*/ 187325 h 545047"/>
              <a:gd name="connsiteX35" fmla="*/ 7149 w 606580"/>
              <a:gd name="connsiteY35" fmla="*/ 173885 h 545047"/>
              <a:gd name="connsiteX36" fmla="*/ 298787 w 606580"/>
              <a:gd name="connsiteY36" fmla="*/ 1112 h 545047"/>
              <a:gd name="connsiteX37" fmla="*/ 303336 w 606580"/>
              <a:gd name="connsiteY37" fmla="*/ 0 h 54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6580" h="545047">
                <a:moveTo>
                  <a:pt x="51971" y="327494"/>
                </a:moveTo>
                <a:cubicBezTo>
                  <a:pt x="66826" y="327494"/>
                  <a:pt x="78895" y="337503"/>
                  <a:pt x="79174" y="349922"/>
                </a:cubicBezTo>
                <a:lnTo>
                  <a:pt x="79174" y="418134"/>
                </a:lnTo>
                <a:cubicBezTo>
                  <a:pt x="78803" y="430552"/>
                  <a:pt x="66826" y="440469"/>
                  <a:pt x="51971" y="440469"/>
                </a:cubicBezTo>
                <a:cubicBezTo>
                  <a:pt x="37209" y="440469"/>
                  <a:pt x="25139" y="430552"/>
                  <a:pt x="24861" y="418134"/>
                </a:cubicBezTo>
                <a:lnTo>
                  <a:pt x="24768" y="418134"/>
                </a:lnTo>
                <a:lnTo>
                  <a:pt x="24861" y="349922"/>
                </a:lnTo>
                <a:cubicBezTo>
                  <a:pt x="25047" y="337503"/>
                  <a:pt x="37116" y="327494"/>
                  <a:pt x="51971" y="327494"/>
                </a:cubicBezTo>
                <a:close/>
                <a:moveTo>
                  <a:pt x="116221" y="293975"/>
                </a:moveTo>
                <a:lnTo>
                  <a:pt x="286240" y="394385"/>
                </a:lnTo>
                <a:lnTo>
                  <a:pt x="286704" y="394663"/>
                </a:lnTo>
                <a:lnTo>
                  <a:pt x="287261" y="394942"/>
                </a:lnTo>
                <a:cubicBezTo>
                  <a:pt x="292182" y="397538"/>
                  <a:pt x="297754" y="398928"/>
                  <a:pt x="303325" y="398928"/>
                </a:cubicBezTo>
                <a:cubicBezTo>
                  <a:pt x="308896" y="398928"/>
                  <a:pt x="314468" y="397538"/>
                  <a:pt x="319389" y="394942"/>
                </a:cubicBezTo>
                <a:lnTo>
                  <a:pt x="319853" y="394663"/>
                </a:lnTo>
                <a:lnTo>
                  <a:pt x="320410" y="394385"/>
                </a:lnTo>
                <a:lnTo>
                  <a:pt x="490429" y="293975"/>
                </a:lnTo>
                <a:lnTo>
                  <a:pt x="490429" y="436571"/>
                </a:lnTo>
                <a:cubicBezTo>
                  <a:pt x="460251" y="500173"/>
                  <a:pt x="387824" y="545047"/>
                  <a:pt x="303325" y="545047"/>
                </a:cubicBezTo>
                <a:cubicBezTo>
                  <a:pt x="218734" y="545047"/>
                  <a:pt x="146399" y="500173"/>
                  <a:pt x="116221" y="436571"/>
                </a:cubicBezTo>
                <a:close/>
                <a:moveTo>
                  <a:pt x="39658" y="248672"/>
                </a:moveTo>
                <a:lnTo>
                  <a:pt x="64426" y="263326"/>
                </a:lnTo>
                <a:lnTo>
                  <a:pt x="64426" y="304136"/>
                </a:lnTo>
                <a:cubicBezTo>
                  <a:pt x="60344" y="303209"/>
                  <a:pt x="56263" y="302745"/>
                  <a:pt x="51996" y="302745"/>
                </a:cubicBezTo>
                <a:cubicBezTo>
                  <a:pt x="47821" y="302745"/>
                  <a:pt x="43647" y="303209"/>
                  <a:pt x="39658" y="304136"/>
                </a:cubicBezTo>
                <a:close/>
                <a:moveTo>
                  <a:pt x="303336" y="0"/>
                </a:moveTo>
                <a:cubicBezTo>
                  <a:pt x="304915" y="0"/>
                  <a:pt x="306493" y="371"/>
                  <a:pt x="307793" y="1112"/>
                </a:cubicBezTo>
                <a:lnTo>
                  <a:pt x="599431" y="173885"/>
                </a:lnTo>
                <a:cubicBezTo>
                  <a:pt x="603795" y="176851"/>
                  <a:pt x="606580" y="181763"/>
                  <a:pt x="606580" y="187325"/>
                </a:cubicBezTo>
                <a:cubicBezTo>
                  <a:pt x="606580" y="192979"/>
                  <a:pt x="603795" y="197891"/>
                  <a:pt x="599431" y="200857"/>
                </a:cubicBezTo>
                <a:lnTo>
                  <a:pt x="307793" y="373167"/>
                </a:lnTo>
                <a:cubicBezTo>
                  <a:pt x="306493" y="373816"/>
                  <a:pt x="304915" y="374279"/>
                  <a:pt x="303336" y="374279"/>
                </a:cubicBezTo>
                <a:cubicBezTo>
                  <a:pt x="301665" y="374279"/>
                  <a:pt x="300180" y="373816"/>
                  <a:pt x="298787" y="373167"/>
                </a:cubicBezTo>
                <a:lnTo>
                  <a:pt x="7149" y="200857"/>
                </a:lnTo>
                <a:cubicBezTo>
                  <a:pt x="2878" y="197891"/>
                  <a:pt x="0" y="192979"/>
                  <a:pt x="0" y="187325"/>
                </a:cubicBezTo>
                <a:cubicBezTo>
                  <a:pt x="0" y="181763"/>
                  <a:pt x="2878" y="176851"/>
                  <a:pt x="7149" y="173885"/>
                </a:cubicBezTo>
                <a:lnTo>
                  <a:pt x="298787" y="1112"/>
                </a:lnTo>
                <a:cubicBezTo>
                  <a:pt x="300180" y="371"/>
                  <a:pt x="301665" y="0"/>
                  <a:pt x="303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49981" y="2778112"/>
            <a:ext cx="8391090" cy="2843172"/>
            <a:chOff x="2895796" y="1623903"/>
            <a:chExt cx="8391090" cy="2843172"/>
          </a:xfrm>
        </p:grpSpPr>
        <p:sp>
          <p:nvSpPr>
            <p:cNvPr id="20" name="文本框 20"/>
            <p:cNvSpPr txBox="1">
              <a:spLocks noChangeArrowheads="1"/>
            </p:cNvSpPr>
            <p:nvPr/>
          </p:nvSpPr>
          <p:spPr bwMode="auto">
            <a:xfrm>
              <a:off x="3721600" y="1758500"/>
              <a:ext cx="2769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4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/>
                  <a:ea typeface="微软雅黑"/>
                  <a:sym typeface="Arial"/>
                </a:rPr>
                <a:t>项目概述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762491" y="2902696"/>
              <a:ext cx="2944885" cy="1564379"/>
              <a:chOff x="1376047" y="51763"/>
              <a:chExt cx="2944885" cy="1564379"/>
            </a:xfrm>
          </p:grpSpPr>
          <p:sp>
            <p:nvSpPr>
              <p:cNvPr id="18" name="文本框 20"/>
              <p:cNvSpPr txBox="1">
                <a:spLocks noChangeArrowheads="1"/>
              </p:cNvSpPr>
              <p:nvPr/>
            </p:nvSpPr>
            <p:spPr bwMode="auto">
              <a:xfrm>
                <a:off x="1376047" y="51763"/>
                <a:ext cx="294488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200">
                  <a:lnSpc>
                    <a:spcPct val="10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400" b="1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微软雅黑"/>
                    <a:sym typeface="Arial"/>
                  </a:rPr>
                  <a:t>研究进展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380081" y="1339143"/>
                <a:ext cx="247487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16" name="文本框 20"/>
            <p:cNvSpPr txBox="1">
              <a:spLocks noChangeArrowheads="1"/>
            </p:cNvSpPr>
            <p:nvPr/>
          </p:nvSpPr>
          <p:spPr bwMode="auto">
            <a:xfrm>
              <a:off x="8812012" y="1758500"/>
              <a:ext cx="24748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4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sym typeface="Arial"/>
                </a:rPr>
                <a:t>研究方法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895796" y="1623903"/>
              <a:ext cx="5795021" cy="713380"/>
              <a:chOff x="2895796" y="1623903"/>
              <a:chExt cx="5795021" cy="71338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895796" y="1623903"/>
                <a:ext cx="713380" cy="71338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/>
                    <a:ea typeface="微软雅黑"/>
                    <a:sym typeface="Arial"/>
                  </a:rPr>
                  <a:t>01</a:t>
                </a:r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977437" y="1623903"/>
                <a:ext cx="713380" cy="71338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/>
                    <a:ea typeface="微软雅黑"/>
                    <a:sym typeface="Arial"/>
                  </a:rPr>
                  <a:t>02</a:t>
                </a:r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2895796" y="2793263"/>
              <a:ext cx="713380" cy="713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/>
                  <a:ea typeface="微软雅黑"/>
                  <a:sym typeface="Arial"/>
                </a:rPr>
                <a:t>03</a:t>
              </a:r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4574" y="618469"/>
            <a:ext cx="1901972" cy="1901972"/>
            <a:chOff x="414574" y="520266"/>
            <a:chExt cx="1901972" cy="1901972"/>
          </a:xfrm>
        </p:grpSpPr>
        <p:sp>
          <p:nvSpPr>
            <p:cNvPr id="23" name="椭圆 22"/>
            <p:cNvSpPr/>
            <p:nvPr/>
          </p:nvSpPr>
          <p:spPr>
            <a:xfrm>
              <a:off x="414574" y="520266"/>
              <a:ext cx="1901972" cy="1901972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34520" y="853112"/>
              <a:ext cx="1862080" cy="1236280"/>
              <a:chOff x="8427290" y="2628139"/>
              <a:chExt cx="1862080" cy="1236280"/>
            </a:xfrm>
          </p:grpSpPr>
          <p:sp>
            <p:nvSpPr>
              <p:cNvPr id="25" name="TextBox 76"/>
              <p:cNvSpPr txBox="1"/>
              <p:nvPr/>
            </p:nvSpPr>
            <p:spPr>
              <a:xfrm>
                <a:off x="8427290" y="2628139"/>
                <a:ext cx="18620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6000" b="1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目录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427290" y="3556642"/>
                <a:ext cx="1862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CONTENTS</a:t>
                </a:r>
                <a:endParaRPr lang="zh-CN" altLang="en-US" sz="14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-3047999" y="5621284"/>
            <a:ext cx="19238685" cy="1473733"/>
            <a:chOff x="-3047999" y="4104616"/>
            <a:chExt cx="19238685" cy="1473733"/>
          </a:xfrm>
        </p:grpSpPr>
        <p:sp>
          <p:nvSpPr>
            <p:cNvPr id="28" name="任意多边形: 形状 2"/>
            <p:cNvSpPr/>
            <p:nvPr/>
          </p:nvSpPr>
          <p:spPr>
            <a:xfrm>
              <a:off x="-1422399" y="4104616"/>
              <a:ext cx="17613085" cy="1444704"/>
            </a:xfrm>
            <a:custGeom>
              <a:avLst/>
              <a:gdLst>
                <a:gd name="connsiteX0" fmla="*/ 0 w 15210971"/>
                <a:gd name="connsiteY0" fmla="*/ 72097 h 1444704"/>
                <a:gd name="connsiteX1" fmla="*/ 1748971 w 15210971"/>
                <a:gd name="connsiteY1" fmla="*/ 761526 h 1444704"/>
                <a:gd name="connsiteX2" fmla="*/ 3969657 w 15210971"/>
                <a:gd name="connsiteY2" fmla="*/ 188211 h 1444704"/>
                <a:gd name="connsiteX3" fmla="*/ 6328228 w 15210971"/>
                <a:gd name="connsiteY3" fmla="*/ 863126 h 1444704"/>
                <a:gd name="connsiteX4" fmla="*/ 9296400 w 15210971"/>
                <a:gd name="connsiteY4" fmla="*/ 6783 h 1444704"/>
                <a:gd name="connsiteX5" fmla="*/ 11560628 w 15210971"/>
                <a:gd name="connsiteY5" fmla="*/ 1429183 h 1444704"/>
                <a:gd name="connsiteX6" fmla="*/ 15210971 w 15210971"/>
                <a:gd name="connsiteY6" fmla="*/ 638154 h 144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10971" h="1444704">
                  <a:moveTo>
                    <a:pt x="0" y="72097"/>
                  </a:moveTo>
                  <a:cubicBezTo>
                    <a:pt x="543681" y="407135"/>
                    <a:pt x="1087362" y="742174"/>
                    <a:pt x="1748971" y="761526"/>
                  </a:cubicBezTo>
                  <a:cubicBezTo>
                    <a:pt x="2410580" y="780878"/>
                    <a:pt x="3206448" y="171278"/>
                    <a:pt x="3969657" y="188211"/>
                  </a:cubicBezTo>
                  <a:cubicBezTo>
                    <a:pt x="4732866" y="205144"/>
                    <a:pt x="5440438" y="893364"/>
                    <a:pt x="6328228" y="863126"/>
                  </a:cubicBezTo>
                  <a:cubicBezTo>
                    <a:pt x="7216018" y="832888"/>
                    <a:pt x="8424333" y="-87560"/>
                    <a:pt x="9296400" y="6783"/>
                  </a:cubicBezTo>
                  <a:cubicBezTo>
                    <a:pt x="10168467" y="101126"/>
                    <a:pt x="10574866" y="1323955"/>
                    <a:pt x="11560628" y="1429183"/>
                  </a:cubicBezTo>
                  <a:cubicBezTo>
                    <a:pt x="12546390" y="1534411"/>
                    <a:pt x="13878680" y="1086282"/>
                    <a:pt x="15210971" y="638154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任意多边形: 形状 3"/>
            <p:cNvSpPr/>
            <p:nvPr/>
          </p:nvSpPr>
          <p:spPr>
            <a:xfrm>
              <a:off x="-3047999" y="4133645"/>
              <a:ext cx="17613085" cy="1444704"/>
            </a:xfrm>
            <a:custGeom>
              <a:avLst/>
              <a:gdLst>
                <a:gd name="connsiteX0" fmla="*/ 0 w 15210971"/>
                <a:gd name="connsiteY0" fmla="*/ 72097 h 1444704"/>
                <a:gd name="connsiteX1" fmla="*/ 1748971 w 15210971"/>
                <a:gd name="connsiteY1" fmla="*/ 761526 h 1444704"/>
                <a:gd name="connsiteX2" fmla="*/ 3969657 w 15210971"/>
                <a:gd name="connsiteY2" fmla="*/ 188211 h 1444704"/>
                <a:gd name="connsiteX3" fmla="*/ 6328228 w 15210971"/>
                <a:gd name="connsiteY3" fmla="*/ 863126 h 1444704"/>
                <a:gd name="connsiteX4" fmla="*/ 9296400 w 15210971"/>
                <a:gd name="connsiteY4" fmla="*/ 6783 h 1444704"/>
                <a:gd name="connsiteX5" fmla="*/ 11560628 w 15210971"/>
                <a:gd name="connsiteY5" fmla="*/ 1429183 h 1444704"/>
                <a:gd name="connsiteX6" fmla="*/ 15210971 w 15210971"/>
                <a:gd name="connsiteY6" fmla="*/ 638154 h 144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10971" h="1444704">
                  <a:moveTo>
                    <a:pt x="0" y="72097"/>
                  </a:moveTo>
                  <a:cubicBezTo>
                    <a:pt x="543681" y="407135"/>
                    <a:pt x="1087362" y="742174"/>
                    <a:pt x="1748971" y="761526"/>
                  </a:cubicBezTo>
                  <a:cubicBezTo>
                    <a:pt x="2410580" y="780878"/>
                    <a:pt x="3206448" y="171278"/>
                    <a:pt x="3969657" y="188211"/>
                  </a:cubicBezTo>
                  <a:cubicBezTo>
                    <a:pt x="4732866" y="205144"/>
                    <a:pt x="5440438" y="893364"/>
                    <a:pt x="6328228" y="863126"/>
                  </a:cubicBezTo>
                  <a:cubicBezTo>
                    <a:pt x="7216018" y="832888"/>
                    <a:pt x="8424333" y="-87560"/>
                    <a:pt x="9296400" y="6783"/>
                  </a:cubicBezTo>
                  <a:cubicBezTo>
                    <a:pt x="10168467" y="101126"/>
                    <a:pt x="10574866" y="1323955"/>
                    <a:pt x="11560628" y="1429183"/>
                  </a:cubicBezTo>
                  <a:cubicBezTo>
                    <a:pt x="12546390" y="1534411"/>
                    <a:pt x="13878680" y="1086282"/>
                    <a:pt x="15210971" y="638154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8177417" y="5758703"/>
            <a:ext cx="99060" cy="99056"/>
          </a:xfrm>
          <a:prstGeom prst="ellipse">
            <a:avLst/>
          </a:prstGeom>
          <a:solidFill>
            <a:srgbClr val="5959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sym typeface="Arial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953790" y="6277811"/>
            <a:ext cx="189710" cy="189708"/>
          </a:xfrm>
          <a:prstGeom prst="ellipse">
            <a:avLst/>
          </a:prstGeom>
          <a:solidFill>
            <a:srgbClr val="5959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sym typeface="Arial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17661111" flipV="1">
            <a:off x="9824282" y="-892509"/>
            <a:ext cx="1789011" cy="2424448"/>
          </a:xfrm>
          <a:custGeom>
            <a:avLst/>
            <a:gdLst>
              <a:gd name="connsiteX0" fmla="*/ 154501 w 2299462"/>
              <a:gd name="connsiteY0" fmla="*/ 1035142 h 3116206"/>
              <a:gd name="connsiteX1" fmla="*/ 1966032 w 2299462"/>
              <a:gd name="connsiteY1" fmla="*/ 0 h 3116206"/>
              <a:gd name="connsiteX2" fmla="*/ 2167047 w 2299462"/>
              <a:gd name="connsiteY2" fmla="*/ 8750 h 3116206"/>
              <a:gd name="connsiteX3" fmla="*/ 2299462 w 2299462"/>
              <a:gd name="connsiteY3" fmla="*/ 26172 h 3116206"/>
              <a:gd name="connsiteX4" fmla="*/ 900890 w 2299462"/>
              <a:gd name="connsiteY4" fmla="*/ 3116206 h 3116206"/>
              <a:gd name="connsiteX5" fmla="*/ 866805 w 2299462"/>
              <a:gd name="connsiteY5" fmla="*/ 3100257 h 3116206"/>
              <a:gd name="connsiteX6" fmla="*/ 0 w 2299462"/>
              <a:gd name="connsiteY6" fmla="*/ 1694856 h 3116206"/>
              <a:gd name="connsiteX7" fmla="*/ 154501 w 2299462"/>
              <a:gd name="connsiteY7" fmla="*/ 1035142 h 311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9462" h="3116206">
                <a:moveTo>
                  <a:pt x="154501" y="1035142"/>
                </a:moveTo>
                <a:cubicBezTo>
                  <a:pt x="452961" y="426832"/>
                  <a:pt x="1151676" y="0"/>
                  <a:pt x="1966032" y="0"/>
                </a:cubicBezTo>
                <a:cubicBezTo>
                  <a:pt x="2033895" y="0"/>
                  <a:pt x="2100955" y="2964"/>
                  <a:pt x="2167047" y="8750"/>
                </a:cubicBezTo>
                <a:lnTo>
                  <a:pt x="2299462" y="26172"/>
                </a:lnTo>
                <a:lnTo>
                  <a:pt x="900890" y="3116206"/>
                </a:lnTo>
                <a:lnTo>
                  <a:pt x="866805" y="3100257"/>
                </a:lnTo>
                <a:cubicBezTo>
                  <a:pt x="343837" y="2795679"/>
                  <a:pt x="0" y="2279883"/>
                  <a:pt x="0" y="1694856"/>
                </a:cubicBezTo>
                <a:cubicBezTo>
                  <a:pt x="0" y="1460845"/>
                  <a:pt x="55014" y="1237911"/>
                  <a:pt x="154501" y="1035142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34" name="文本框 20">
            <a:extLst>
              <a:ext uri="{FF2B5EF4-FFF2-40B4-BE49-F238E27FC236}">
                <a16:creationId xmlns:a16="http://schemas.microsoft.com/office/drawing/2014/main" id="{19C492E0-7CD7-F77B-4D4A-1042C8173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97" y="4073329"/>
            <a:ext cx="35819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待完成内容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76E508B-3252-DA0B-B5B8-F427D4AD83ED}"/>
              </a:ext>
            </a:extLst>
          </p:cNvPr>
          <p:cNvSpPr/>
          <p:nvPr/>
        </p:nvSpPr>
        <p:spPr>
          <a:xfrm>
            <a:off x="7540141" y="3871245"/>
            <a:ext cx="713380" cy="71338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/>
                <a:ea typeface="微软雅黑"/>
                <a:sym typeface="Arial"/>
              </a:rPr>
              <a:t>04</a:t>
            </a:r>
            <a:endParaRPr lang="zh-CN" altLang="en-US" dirty="0">
              <a:latin typeface="Arial"/>
              <a:ea typeface="微软雅黑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  <a:solidFill>
            <a:srgbClr val="EBEBEB"/>
          </a:solidFill>
        </p:grpSpPr>
        <p:sp>
          <p:nvSpPr>
            <p:cNvPr id="5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51338" y="780394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2326" y="1860733"/>
            <a:ext cx="9290812" cy="2551679"/>
            <a:chOff x="1833606" y="1860733"/>
            <a:chExt cx="9290812" cy="2551679"/>
          </a:xfrm>
        </p:grpSpPr>
        <p:grpSp>
          <p:nvGrpSpPr>
            <p:cNvPr id="8" name="组合 7"/>
            <p:cNvGrpSpPr/>
            <p:nvPr/>
          </p:nvGrpSpPr>
          <p:grpSpPr>
            <a:xfrm>
              <a:off x="5051118" y="1860733"/>
              <a:ext cx="6073300" cy="2166152"/>
              <a:chOff x="5058530" y="2105561"/>
              <a:chExt cx="6073300" cy="2166152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5058530" y="2105561"/>
                <a:ext cx="27303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PART</a:t>
                </a:r>
                <a:r>
                  <a:rPr lang="en-US" altLang="zh-C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/>
                    <a:ea typeface="微软雅黑"/>
                    <a:sym typeface="Arial"/>
                  </a:rPr>
                  <a:t>  </a:t>
                </a:r>
                <a:r>
                  <a:rPr lang="en-US" altLang="zh-CN" sz="8000" dirty="0">
                    <a:solidFill>
                      <a:srgbClr val="595959"/>
                    </a:solidFill>
                    <a:latin typeface="Arial"/>
                    <a:ea typeface="微软雅黑"/>
                    <a:sym typeface="Arial"/>
                  </a:rPr>
                  <a:t>01</a:t>
                </a:r>
                <a:endParaRPr lang="en-US" altLang="zh-CN" sz="480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058530" y="3348383"/>
                <a:ext cx="60733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5400" b="1" dirty="0">
                    <a:solidFill>
                      <a:srgbClr val="595959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项目概述</a:t>
                </a:r>
              </a:p>
            </p:txBody>
          </p:sp>
        </p:grpSp>
        <p:sp>
          <p:nvSpPr>
            <p:cNvPr id="13" name="文本"/>
            <p:cNvSpPr/>
            <p:nvPr/>
          </p:nvSpPr>
          <p:spPr>
            <a:xfrm>
              <a:off x="1833606" y="2137514"/>
              <a:ext cx="2435682" cy="2274898"/>
            </a:xfrm>
            <a:custGeom>
              <a:avLst/>
              <a:gdLst>
                <a:gd name="connsiteX0" fmla="*/ 51971 w 606580"/>
                <a:gd name="connsiteY0" fmla="*/ 327494 h 545047"/>
                <a:gd name="connsiteX1" fmla="*/ 79174 w 606580"/>
                <a:gd name="connsiteY1" fmla="*/ 349922 h 545047"/>
                <a:gd name="connsiteX2" fmla="*/ 79174 w 606580"/>
                <a:gd name="connsiteY2" fmla="*/ 418134 h 545047"/>
                <a:gd name="connsiteX3" fmla="*/ 51971 w 606580"/>
                <a:gd name="connsiteY3" fmla="*/ 440469 h 545047"/>
                <a:gd name="connsiteX4" fmla="*/ 24861 w 606580"/>
                <a:gd name="connsiteY4" fmla="*/ 418134 h 545047"/>
                <a:gd name="connsiteX5" fmla="*/ 24768 w 606580"/>
                <a:gd name="connsiteY5" fmla="*/ 418134 h 545047"/>
                <a:gd name="connsiteX6" fmla="*/ 24861 w 606580"/>
                <a:gd name="connsiteY6" fmla="*/ 349922 h 545047"/>
                <a:gd name="connsiteX7" fmla="*/ 51971 w 606580"/>
                <a:gd name="connsiteY7" fmla="*/ 327494 h 545047"/>
                <a:gd name="connsiteX8" fmla="*/ 116221 w 606580"/>
                <a:gd name="connsiteY8" fmla="*/ 293975 h 545047"/>
                <a:gd name="connsiteX9" fmla="*/ 286240 w 606580"/>
                <a:gd name="connsiteY9" fmla="*/ 394385 h 545047"/>
                <a:gd name="connsiteX10" fmla="*/ 286704 w 606580"/>
                <a:gd name="connsiteY10" fmla="*/ 394663 h 545047"/>
                <a:gd name="connsiteX11" fmla="*/ 287261 w 606580"/>
                <a:gd name="connsiteY11" fmla="*/ 394942 h 545047"/>
                <a:gd name="connsiteX12" fmla="*/ 303325 w 606580"/>
                <a:gd name="connsiteY12" fmla="*/ 398928 h 545047"/>
                <a:gd name="connsiteX13" fmla="*/ 319389 w 606580"/>
                <a:gd name="connsiteY13" fmla="*/ 394942 h 545047"/>
                <a:gd name="connsiteX14" fmla="*/ 319853 w 606580"/>
                <a:gd name="connsiteY14" fmla="*/ 394663 h 545047"/>
                <a:gd name="connsiteX15" fmla="*/ 320410 w 606580"/>
                <a:gd name="connsiteY15" fmla="*/ 394385 h 545047"/>
                <a:gd name="connsiteX16" fmla="*/ 490429 w 606580"/>
                <a:gd name="connsiteY16" fmla="*/ 293975 h 545047"/>
                <a:gd name="connsiteX17" fmla="*/ 490429 w 606580"/>
                <a:gd name="connsiteY17" fmla="*/ 436571 h 545047"/>
                <a:gd name="connsiteX18" fmla="*/ 303325 w 606580"/>
                <a:gd name="connsiteY18" fmla="*/ 545047 h 545047"/>
                <a:gd name="connsiteX19" fmla="*/ 116221 w 606580"/>
                <a:gd name="connsiteY19" fmla="*/ 436571 h 545047"/>
                <a:gd name="connsiteX20" fmla="*/ 39658 w 606580"/>
                <a:gd name="connsiteY20" fmla="*/ 248672 h 545047"/>
                <a:gd name="connsiteX21" fmla="*/ 64426 w 606580"/>
                <a:gd name="connsiteY21" fmla="*/ 263326 h 545047"/>
                <a:gd name="connsiteX22" fmla="*/ 64426 w 606580"/>
                <a:gd name="connsiteY22" fmla="*/ 304136 h 545047"/>
                <a:gd name="connsiteX23" fmla="*/ 51996 w 606580"/>
                <a:gd name="connsiteY23" fmla="*/ 302745 h 545047"/>
                <a:gd name="connsiteX24" fmla="*/ 39658 w 606580"/>
                <a:gd name="connsiteY24" fmla="*/ 304136 h 545047"/>
                <a:gd name="connsiteX25" fmla="*/ 303336 w 606580"/>
                <a:gd name="connsiteY25" fmla="*/ 0 h 545047"/>
                <a:gd name="connsiteX26" fmla="*/ 307793 w 606580"/>
                <a:gd name="connsiteY26" fmla="*/ 1112 h 545047"/>
                <a:gd name="connsiteX27" fmla="*/ 599431 w 606580"/>
                <a:gd name="connsiteY27" fmla="*/ 173885 h 545047"/>
                <a:gd name="connsiteX28" fmla="*/ 606580 w 606580"/>
                <a:gd name="connsiteY28" fmla="*/ 187325 h 545047"/>
                <a:gd name="connsiteX29" fmla="*/ 599431 w 606580"/>
                <a:gd name="connsiteY29" fmla="*/ 200857 h 545047"/>
                <a:gd name="connsiteX30" fmla="*/ 307793 w 606580"/>
                <a:gd name="connsiteY30" fmla="*/ 373167 h 545047"/>
                <a:gd name="connsiteX31" fmla="*/ 303336 w 606580"/>
                <a:gd name="connsiteY31" fmla="*/ 374279 h 545047"/>
                <a:gd name="connsiteX32" fmla="*/ 298787 w 606580"/>
                <a:gd name="connsiteY32" fmla="*/ 373167 h 545047"/>
                <a:gd name="connsiteX33" fmla="*/ 7149 w 606580"/>
                <a:gd name="connsiteY33" fmla="*/ 200857 h 545047"/>
                <a:gd name="connsiteX34" fmla="*/ 0 w 606580"/>
                <a:gd name="connsiteY34" fmla="*/ 187325 h 545047"/>
                <a:gd name="connsiteX35" fmla="*/ 7149 w 606580"/>
                <a:gd name="connsiteY35" fmla="*/ 173885 h 545047"/>
                <a:gd name="connsiteX36" fmla="*/ 298787 w 606580"/>
                <a:gd name="connsiteY36" fmla="*/ 1112 h 545047"/>
                <a:gd name="connsiteX37" fmla="*/ 303336 w 606580"/>
                <a:gd name="connsiteY37" fmla="*/ 0 h 5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6580" h="545047">
                  <a:moveTo>
                    <a:pt x="51971" y="327494"/>
                  </a:moveTo>
                  <a:cubicBezTo>
                    <a:pt x="66826" y="327494"/>
                    <a:pt x="78895" y="337503"/>
                    <a:pt x="79174" y="349922"/>
                  </a:cubicBezTo>
                  <a:lnTo>
                    <a:pt x="79174" y="418134"/>
                  </a:lnTo>
                  <a:cubicBezTo>
                    <a:pt x="78803" y="430552"/>
                    <a:pt x="66826" y="440469"/>
                    <a:pt x="51971" y="440469"/>
                  </a:cubicBezTo>
                  <a:cubicBezTo>
                    <a:pt x="37209" y="440469"/>
                    <a:pt x="25139" y="430552"/>
                    <a:pt x="24861" y="418134"/>
                  </a:cubicBezTo>
                  <a:lnTo>
                    <a:pt x="24768" y="418134"/>
                  </a:lnTo>
                  <a:lnTo>
                    <a:pt x="24861" y="349922"/>
                  </a:lnTo>
                  <a:cubicBezTo>
                    <a:pt x="25047" y="337503"/>
                    <a:pt x="37116" y="327494"/>
                    <a:pt x="51971" y="327494"/>
                  </a:cubicBezTo>
                  <a:close/>
                  <a:moveTo>
                    <a:pt x="116221" y="293975"/>
                  </a:moveTo>
                  <a:lnTo>
                    <a:pt x="286240" y="394385"/>
                  </a:lnTo>
                  <a:lnTo>
                    <a:pt x="286704" y="394663"/>
                  </a:lnTo>
                  <a:lnTo>
                    <a:pt x="287261" y="394942"/>
                  </a:lnTo>
                  <a:cubicBezTo>
                    <a:pt x="292182" y="397538"/>
                    <a:pt x="297754" y="398928"/>
                    <a:pt x="303325" y="398928"/>
                  </a:cubicBezTo>
                  <a:cubicBezTo>
                    <a:pt x="308896" y="398928"/>
                    <a:pt x="314468" y="397538"/>
                    <a:pt x="319389" y="394942"/>
                  </a:cubicBezTo>
                  <a:lnTo>
                    <a:pt x="319853" y="394663"/>
                  </a:lnTo>
                  <a:lnTo>
                    <a:pt x="320410" y="394385"/>
                  </a:lnTo>
                  <a:lnTo>
                    <a:pt x="490429" y="293975"/>
                  </a:lnTo>
                  <a:lnTo>
                    <a:pt x="490429" y="436571"/>
                  </a:lnTo>
                  <a:cubicBezTo>
                    <a:pt x="460251" y="500173"/>
                    <a:pt x="387824" y="545047"/>
                    <a:pt x="303325" y="545047"/>
                  </a:cubicBezTo>
                  <a:cubicBezTo>
                    <a:pt x="218734" y="545047"/>
                    <a:pt x="146399" y="500173"/>
                    <a:pt x="116221" y="436571"/>
                  </a:cubicBezTo>
                  <a:close/>
                  <a:moveTo>
                    <a:pt x="39658" y="248672"/>
                  </a:moveTo>
                  <a:lnTo>
                    <a:pt x="64426" y="263326"/>
                  </a:lnTo>
                  <a:lnTo>
                    <a:pt x="64426" y="304136"/>
                  </a:lnTo>
                  <a:cubicBezTo>
                    <a:pt x="60344" y="303209"/>
                    <a:pt x="56263" y="302745"/>
                    <a:pt x="51996" y="302745"/>
                  </a:cubicBezTo>
                  <a:cubicBezTo>
                    <a:pt x="47821" y="302745"/>
                    <a:pt x="43647" y="303209"/>
                    <a:pt x="39658" y="304136"/>
                  </a:cubicBezTo>
                  <a:close/>
                  <a:moveTo>
                    <a:pt x="303336" y="0"/>
                  </a:moveTo>
                  <a:cubicBezTo>
                    <a:pt x="304915" y="0"/>
                    <a:pt x="306493" y="371"/>
                    <a:pt x="307793" y="1112"/>
                  </a:cubicBezTo>
                  <a:lnTo>
                    <a:pt x="599431" y="173885"/>
                  </a:lnTo>
                  <a:cubicBezTo>
                    <a:pt x="603795" y="176851"/>
                    <a:pt x="606580" y="181763"/>
                    <a:pt x="606580" y="187325"/>
                  </a:cubicBezTo>
                  <a:cubicBezTo>
                    <a:pt x="606580" y="192979"/>
                    <a:pt x="603795" y="197891"/>
                    <a:pt x="599431" y="200857"/>
                  </a:cubicBezTo>
                  <a:lnTo>
                    <a:pt x="307793" y="373167"/>
                  </a:lnTo>
                  <a:cubicBezTo>
                    <a:pt x="306493" y="373816"/>
                    <a:pt x="304915" y="374279"/>
                    <a:pt x="303336" y="374279"/>
                  </a:cubicBezTo>
                  <a:cubicBezTo>
                    <a:pt x="301665" y="374279"/>
                    <a:pt x="300180" y="373816"/>
                    <a:pt x="298787" y="373167"/>
                  </a:cubicBezTo>
                  <a:lnTo>
                    <a:pt x="7149" y="200857"/>
                  </a:lnTo>
                  <a:cubicBezTo>
                    <a:pt x="2878" y="197891"/>
                    <a:pt x="0" y="192979"/>
                    <a:pt x="0" y="187325"/>
                  </a:cubicBezTo>
                  <a:cubicBezTo>
                    <a:pt x="0" y="181763"/>
                    <a:pt x="2878" y="176851"/>
                    <a:pt x="7149" y="173885"/>
                  </a:cubicBezTo>
                  <a:lnTo>
                    <a:pt x="298787" y="1112"/>
                  </a:lnTo>
                  <a:cubicBezTo>
                    <a:pt x="300180" y="371"/>
                    <a:pt x="301665" y="0"/>
                    <a:pt x="3033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5085894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</a:pPr>
              <a:r>
                <a:rPr lang="zh-CN" altLang="en-US" sz="2400" b="1" kern="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rPr>
                <a:t>项目概述</a:t>
              </a: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750274" y="4832400"/>
            <a:ext cx="10691447" cy="1558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Transformer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模型的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机制中，模型需要计算每个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Query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Value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向量，并通过这些向量来计算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权重。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KV Cache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技术则通过缓存之前步骤计算得到的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Value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，仅对新输入的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计算，从而显著减少了重复计算量。本项目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通过对</a:t>
            </a:r>
            <a:r>
              <a:rPr lang="en-US" altLang="zh-CN" sz="1600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KV Cache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的卸载优化，让</a:t>
            </a:r>
            <a:r>
              <a:rPr lang="en-US" altLang="zh-CN" sz="1600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协助</a:t>
            </a:r>
            <a:r>
              <a:rPr lang="en-US" altLang="zh-CN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GPU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，可以显著降低模型的</a:t>
            </a:r>
            <a:r>
              <a:rPr lang="zh-CN" altLang="en-US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存占用，提高推理速度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，从而使得大语言模型在实际应用中更加高效和经济。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7F998E-3BEE-F46C-637C-659429F2D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606" y="735499"/>
            <a:ext cx="7062785" cy="39304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  <a:solidFill>
            <a:srgbClr val="EBEBEB"/>
          </a:solidFill>
        </p:grpSpPr>
        <p:sp>
          <p:nvSpPr>
            <p:cNvPr id="5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51338" y="780394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2326" y="1860733"/>
            <a:ext cx="9145025" cy="2551679"/>
            <a:chOff x="1833606" y="1860733"/>
            <a:chExt cx="9145025" cy="2551679"/>
          </a:xfrm>
        </p:grpSpPr>
        <p:grpSp>
          <p:nvGrpSpPr>
            <p:cNvPr id="8" name="组合 7"/>
            <p:cNvGrpSpPr/>
            <p:nvPr/>
          </p:nvGrpSpPr>
          <p:grpSpPr>
            <a:xfrm>
              <a:off x="5030798" y="1860733"/>
              <a:ext cx="5947833" cy="2258485"/>
              <a:chOff x="5038210" y="2105561"/>
              <a:chExt cx="5947833" cy="2258485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5058530" y="2105561"/>
                <a:ext cx="27303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PART</a:t>
                </a:r>
                <a:r>
                  <a:rPr lang="en-US" altLang="zh-C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/>
                    <a:ea typeface="微软雅黑"/>
                    <a:sym typeface="Arial"/>
                  </a:rPr>
                  <a:t>  </a:t>
                </a:r>
                <a:r>
                  <a:rPr lang="en-US" altLang="zh-CN" sz="8000" dirty="0">
                    <a:solidFill>
                      <a:srgbClr val="595959"/>
                    </a:solidFill>
                    <a:latin typeface="Arial"/>
                    <a:ea typeface="微软雅黑"/>
                    <a:sym typeface="Arial"/>
                  </a:rPr>
                  <a:t>02</a:t>
                </a:r>
                <a:endParaRPr lang="en-US" altLang="zh-CN" sz="480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038210" y="3348383"/>
                <a:ext cx="594783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6000" b="1" dirty="0">
                    <a:solidFill>
                      <a:srgbClr val="595959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研究方法</a:t>
                </a:r>
              </a:p>
            </p:txBody>
          </p:sp>
        </p:grpSp>
        <p:sp>
          <p:nvSpPr>
            <p:cNvPr id="13" name="文本"/>
            <p:cNvSpPr/>
            <p:nvPr/>
          </p:nvSpPr>
          <p:spPr>
            <a:xfrm>
              <a:off x="1833606" y="2137514"/>
              <a:ext cx="2435682" cy="2274898"/>
            </a:xfrm>
            <a:custGeom>
              <a:avLst/>
              <a:gdLst>
                <a:gd name="connsiteX0" fmla="*/ 51971 w 606580"/>
                <a:gd name="connsiteY0" fmla="*/ 327494 h 545047"/>
                <a:gd name="connsiteX1" fmla="*/ 79174 w 606580"/>
                <a:gd name="connsiteY1" fmla="*/ 349922 h 545047"/>
                <a:gd name="connsiteX2" fmla="*/ 79174 w 606580"/>
                <a:gd name="connsiteY2" fmla="*/ 418134 h 545047"/>
                <a:gd name="connsiteX3" fmla="*/ 51971 w 606580"/>
                <a:gd name="connsiteY3" fmla="*/ 440469 h 545047"/>
                <a:gd name="connsiteX4" fmla="*/ 24861 w 606580"/>
                <a:gd name="connsiteY4" fmla="*/ 418134 h 545047"/>
                <a:gd name="connsiteX5" fmla="*/ 24768 w 606580"/>
                <a:gd name="connsiteY5" fmla="*/ 418134 h 545047"/>
                <a:gd name="connsiteX6" fmla="*/ 24861 w 606580"/>
                <a:gd name="connsiteY6" fmla="*/ 349922 h 545047"/>
                <a:gd name="connsiteX7" fmla="*/ 51971 w 606580"/>
                <a:gd name="connsiteY7" fmla="*/ 327494 h 545047"/>
                <a:gd name="connsiteX8" fmla="*/ 116221 w 606580"/>
                <a:gd name="connsiteY8" fmla="*/ 293975 h 545047"/>
                <a:gd name="connsiteX9" fmla="*/ 286240 w 606580"/>
                <a:gd name="connsiteY9" fmla="*/ 394385 h 545047"/>
                <a:gd name="connsiteX10" fmla="*/ 286704 w 606580"/>
                <a:gd name="connsiteY10" fmla="*/ 394663 h 545047"/>
                <a:gd name="connsiteX11" fmla="*/ 287261 w 606580"/>
                <a:gd name="connsiteY11" fmla="*/ 394942 h 545047"/>
                <a:gd name="connsiteX12" fmla="*/ 303325 w 606580"/>
                <a:gd name="connsiteY12" fmla="*/ 398928 h 545047"/>
                <a:gd name="connsiteX13" fmla="*/ 319389 w 606580"/>
                <a:gd name="connsiteY13" fmla="*/ 394942 h 545047"/>
                <a:gd name="connsiteX14" fmla="*/ 319853 w 606580"/>
                <a:gd name="connsiteY14" fmla="*/ 394663 h 545047"/>
                <a:gd name="connsiteX15" fmla="*/ 320410 w 606580"/>
                <a:gd name="connsiteY15" fmla="*/ 394385 h 545047"/>
                <a:gd name="connsiteX16" fmla="*/ 490429 w 606580"/>
                <a:gd name="connsiteY16" fmla="*/ 293975 h 545047"/>
                <a:gd name="connsiteX17" fmla="*/ 490429 w 606580"/>
                <a:gd name="connsiteY17" fmla="*/ 436571 h 545047"/>
                <a:gd name="connsiteX18" fmla="*/ 303325 w 606580"/>
                <a:gd name="connsiteY18" fmla="*/ 545047 h 545047"/>
                <a:gd name="connsiteX19" fmla="*/ 116221 w 606580"/>
                <a:gd name="connsiteY19" fmla="*/ 436571 h 545047"/>
                <a:gd name="connsiteX20" fmla="*/ 39658 w 606580"/>
                <a:gd name="connsiteY20" fmla="*/ 248672 h 545047"/>
                <a:gd name="connsiteX21" fmla="*/ 64426 w 606580"/>
                <a:gd name="connsiteY21" fmla="*/ 263326 h 545047"/>
                <a:gd name="connsiteX22" fmla="*/ 64426 w 606580"/>
                <a:gd name="connsiteY22" fmla="*/ 304136 h 545047"/>
                <a:gd name="connsiteX23" fmla="*/ 51996 w 606580"/>
                <a:gd name="connsiteY23" fmla="*/ 302745 h 545047"/>
                <a:gd name="connsiteX24" fmla="*/ 39658 w 606580"/>
                <a:gd name="connsiteY24" fmla="*/ 304136 h 545047"/>
                <a:gd name="connsiteX25" fmla="*/ 303336 w 606580"/>
                <a:gd name="connsiteY25" fmla="*/ 0 h 545047"/>
                <a:gd name="connsiteX26" fmla="*/ 307793 w 606580"/>
                <a:gd name="connsiteY26" fmla="*/ 1112 h 545047"/>
                <a:gd name="connsiteX27" fmla="*/ 599431 w 606580"/>
                <a:gd name="connsiteY27" fmla="*/ 173885 h 545047"/>
                <a:gd name="connsiteX28" fmla="*/ 606580 w 606580"/>
                <a:gd name="connsiteY28" fmla="*/ 187325 h 545047"/>
                <a:gd name="connsiteX29" fmla="*/ 599431 w 606580"/>
                <a:gd name="connsiteY29" fmla="*/ 200857 h 545047"/>
                <a:gd name="connsiteX30" fmla="*/ 307793 w 606580"/>
                <a:gd name="connsiteY30" fmla="*/ 373167 h 545047"/>
                <a:gd name="connsiteX31" fmla="*/ 303336 w 606580"/>
                <a:gd name="connsiteY31" fmla="*/ 374279 h 545047"/>
                <a:gd name="connsiteX32" fmla="*/ 298787 w 606580"/>
                <a:gd name="connsiteY32" fmla="*/ 373167 h 545047"/>
                <a:gd name="connsiteX33" fmla="*/ 7149 w 606580"/>
                <a:gd name="connsiteY33" fmla="*/ 200857 h 545047"/>
                <a:gd name="connsiteX34" fmla="*/ 0 w 606580"/>
                <a:gd name="connsiteY34" fmla="*/ 187325 h 545047"/>
                <a:gd name="connsiteX35" fmla="*/ 7149 w 606580"/>
                <a:gd name="connsiteY35" fmla="*/ 173885 h 545047"/>
                <a:gd name="connsiteX36" fmla="*/ 298787 w 606580"/>
                <a:gd name="connsiteY36" fmla="*/ 1112 h 545047"/>
                <a:gd name="connsiteX37" fmla="*/ 303336 w 606580"/>
                <a:gd name="connsiteY37" fmla="*/ 0 h 5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6580" h="545047">
                  <a:moveTo>
                    <a:pt x="51971" y="327494"/>
                  </a:moveTo>
                  <a:cubicBezTo>
                    <a:pt x="66826" y="327494"/>
                    <a:pt x="78895" y="337503"/>
                    <a:pt x="79174" y="349922"/>
                  </a:cubicBezTo>
                  <a:lnTo>
                    <a:pt x="79174" y="418134"/>
                  </a:lnTo>
                  <a:cubicBezTo>
                    <a:pt x="78803" y="430552"/>
                    <a:pt x="66826" y="440469"/>
                    <a:pt x="51971" y="440469"/>
                  </a:cubicBezTo>
                  <a:cubicBezTo>
                    <a:pt x="37209" y="440469"/>
                    <a:pt x="25139" y="430552"/>
                    <a:pt x="24861" y="418134"/>
                  </a:cubicBezTo>
                  <a:lnTo>
                    <a:pt x="24768" y="418134"/>
                  </a:lnTo>
                  <a:lnTo>
                    <a:pt x="24861" y="349922"/>
                  </a:lnTo>
                  <a:cubicBezTo>
                    <a:pt x="25047" y="337503"/>
                    <a:pt x="37116" y="327494"/>
                    <a:pt x="51971" y="327494"/>
                  </a:cubicBezTo>
                  <a:close/>
                  <a:moveTo>
                    <a:pt x="116221" y="293975"/>
                  </a:moveTo>
                  <a:lnTo>
                    <a:pt x="286240" y="394385"/>
                  </a:lnTo>
                  <a:lnTo>
                    <a:pt x="286704" y="394663"/>
                  </a:lnTo>
                  <a:lnTo>
                    <a:pt x="287261" y="394942"/>
                  </a:lnTo>
                  <a:cubicBezTo>
                    <a:pt x="292182" y="397538"/>
                    <a:pt x="297754" y="398928"/>
                    <a:pt x="303325" y="398928"/>
                  </a:cubicBezTo>
                  <a:cubicBezTo>
                    <a:pt x="308896" y="398928"/>
                    <a:pt x="314468" y="397538"/>
                    <a:pt x="319389" y="394942"/>
                  </a:cubicBezTo>
                  <a:lnTo>
                    <a:pt x="319853" y="394663"/>
                  </a:lnTo>
                  <a:lnTo>
                    <a:pt x="320410" y="394385"/>
                  </a:lnTo>
                  <a:lnTo>
                    <a:pt x="490429" y="293975"/>
                  </a:lnTo>
                  <a:lnTo>
                    <a:pt x="490429" y="436571"/>
                  </a:lnTo>
                  <a:cubicBezTo>
                    <a:pt x="460251" y="500173"/>
                    <a:pt x="387824" y="545047"/>
                    <a:pt x="303325" y="545047"/>
                  </a:cubicBezTo>
                  <a:cubicBezTo>
                    <a:pt x="218734" y="545047"/>
                    <a:pt x="146399" y="500173"/>
                    <a:pt x="116221" y="436571"/>
                  </a:cubicBezTo>
                  <a:close/>
                  <a:moveTo>
                    <a:pt x="39658" y="248672"/>
                  </a:moveTo>
                  <a:lnTo>
                    <a:pt x="64426" y="263326"/>
                  </a:lnTo>
                  <a:lnTo>
                    <a:pt x="64426" y="304136"/>
                  </a:lnTo>
                  <a:cubicBezTo>
                    <a:pt x="60344" y="303209"/>
                    <a:pt x="56263" y="302745"/>
                    <a:pt x="51996" y="302745"/>
                  </a:cubicBezTo>
                  <a:cubicBezTo>
                    <a:pt x="47821" y="302745"/>
                    <a:pt x="43647" y="303209"/>
                    <a:pt x="39658" y="304136"/>
                  </a:cubicBezTo>
                  <a:close/>
                  <a:moveTo>
                    <a:pt x="303336" y="0"/>
                  </a:moveTo>
                  <a:cubicBezTo>
                    <a:pt x="304915" y="0"/>
                    <a:pt x="306493" y="371"/>
                    <a:pt x="307793" y="1112"/>
                  </a:cubicBezTo>
                  <a:lnTo>
                    <a:pt x="599431" y="173885"/>
                  </a:lnTo>
                  <a:cubicBezTo>
                    <a:pt x="603795" y="176851"/>
                    <a:pt x="606580" y="181763"/>
                    <a:pt x="606580" y="187325"/>
                  </a:cubicBezTo>
                  <a:cubicBezTo>
                    <a:pt x="606580" y="192979"/>
                    <a:pt x="603795" y="197891"/>
                    <a:pt x="599431" y="200857"/>
                  </a:cubicBezTo>
                  <a:lnTo>
                    <a:pt x="307793" y="373167"/>
                  </a:lnTo>
                  <a:cubicBezTo>
                    <a:pt x="306493" y="373816"/>
                    <a:pt x="304915" y="374279"/>
                    <a:pt x="303336" y="374279"/>
                  </a:cubicBezTo>
                  <a:cubicBezTo>
                    <a:pt x="301665" y="374279"/>
                    <a:pt x="300180" y="373816"/>
                    <a:pt x="298787" y="373167"/>
                  </a:cubicBezTo>
                  <a:lnTo>
                    <a:pt x="7149" y="200857"/>
                  </a:lnTo>
                  <a:cubicBezTo>
                    <a:pt x="2878" y="197891"/>
                    <a:pt x="0" y="192979"/>
                    <a:pt x="0" y="187325"/>
                  </a:cubicBezTo>
                  <a:cubicBezTo>
                    <a:pt x="0" y="181763"/>
                    <a:pt x="2878" y="176851"/>
                    <a:pt x="7149" y="173885"/>
                  </a:cubicBezTo>
                  <a:lnTo>
                    <a:pt x="298787" y="1112"/>
                  </a:lnTo>
                  <a:cubicBezTo>
                    <a:pt x="300180" y="371"/>
                    <a:pt x="301665" y="0"/>
                    <a:pt x="3033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FD418-CB37-5985-FEDA-1CD0B1894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AFD7E98-30E5-FC5D-FC9B-6FC41AB9A6A8}"/>
              </a:ext>
            </a:extLst>
          </p:cNvPr>
          <p:cNvGrpSpPr/>
          <p:nvPr/>
        </p:nvGrpSpPr>
        <p:grpSpPr>
          <a:xfrm>
            <a:off x="219636" y="186210"/>
            <a:ext cx="5085894" cy="396324"/>
            <a:chOff x="448096" y="362977"/>
            <a:chExt cx="2967768" cy="396324"/>
          </a:xfrm>
        </p:grpSpPr>
        <p:sp>
          <p:nvSpPr>
            <p:cNvPr id="9" name="任意多边形: 形状 47">
              <a:extLst>
                <a:ext uri="{FF2B5EF4-FFF2-40B4-BE49-F238E27FC236}">
                  <a16:creationId xmlns:a16="http://schemas.microsoft.com/office/drawing/2014/main" id="{C01CB0EC-BACE-A62D-0262-988A7E95116D}"/>
                </a:ext>
              </a:extLst>
            </p:cNvPr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文本">
              <a:extLst>
                <a:ext uri="{FF2B5EF4-FFF2-40B4-BE49-F238E27FC236}">
                  <a16:creationId xmlns:a16="http://schemas.microsoft.com/office/drawing/2014/main" id="{1AD6FA88-0AA8-AC50-B1D9-A0BFD123A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</a:pPr>
              <a:r>
                <a:rPr lang="zh-CN" altLang="en-US" sz="2400" b="1" kern="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rPr>
                <a:t>研究方法</a:t>
              </a: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72EDDF2-0C10-DBAB-F93B-3D0F9E57A072}"/>
              </a:ext>
            </a:extLst>
          </p:cNvPr>
          <p:cNvSpPr/>
          <p:nvPr/>
        </p:nvSpPr>
        <p:spPr>
          <a:xfrm>
            <a:off x="2662552" y="2659514"/>
            <a:ext cx="1809750" cy="723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AD4A7B-1A13-3544-B940-5B471E338498}"/>
              </a:ext>
            </a:extLst>
          </p:cNvPr>
          <p:cNvSpPr txBox="1"/>
          <p:nvPr/>
        </p:nvSpPr>
        <p:spPr>
          <a:xfrm>
            <a:off x="2662552" y="2790631"/>
            <a:ext cx="1739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KVCache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A031524-5A69-240A-DDD6-F3E65FC3F87C}"/>
              </a:ext>
            </a:extLst>
          </p:cNvPr>
          <p:cNvSpPr/>
          <p:nvPr/>
        </p:nvSpPr>
        <p:spPr>
          <a:xfrm rot="20834510">
            <a:off x="4504430" y="2101166"/>
            <a:ext cx="2619375" cy="5597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2018FAC-35D7-53C5-8257-DF7677C963D2}"/>
              </a:ext>
            </a:extLst>
          </p:cNvPr>
          <p:cNvSpPr/>
          <p:nvPr/>
        </p:nvSpPr>
        <p:spPr>
          <a:xfrm rot="967565">
            <a:off x="4472897" y="3503182"/>
            <a:ext cx="2619375" cy="5597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78CF4C6-4AAD-F2B4-91A0-858D9ADFBA93}"/>
              </a:ext>
            </a:extLst>
          </p:cNvPr>
          <p:cNvSpPr/>
          <p:nvPr/>
        </p:nvSpPr>
        <p:spPr>
          <a:xfrm>
            <a:off x="7153276" y="1517189"/>
            <a:ext cx="1800225" cy="101917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4C05F3-CC73-667C-D1C4-D31AEEBFE2C2}"/>
              </a:ext>
            </a:extLst>
          </p:cNvPr>
          <p:cNvSpPr txBox="1"/>
          <p:nvPr/>
        </p:nvSpPr>
        <p:spPr>
          <a:xfrm>
            <a:off x="7432980" y="1672833"/>
            <a:ext cx="1240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F6EC4B2-EE13-F0D5-61D8-DB0E4A1742A5}"/>
              </a:ext>
            </a:extLst>
          </p:cNvPr>
          <p:cNvSpPr/>
          <p:nvPr/>
        </p:nvSpPr>
        <p:spPr>
          <a:xfrm>
            <a:off x="7163286" y="3684970"/>
            <a:ext cx="1800225" cy="101917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EA3ADF9-C37A-E701-FE18-FA403D3AC6B0}"/>
              </a:ext>
            </a:extLst>
          </p:cNvPr>
          <p:cNvSpPr txBox="1"/>
          <p:nvPr/>
        </p:nvSpPr>
        <p:spPr>
          <a:xfrm>
            <a:off x="7442990" y="3840614"/>
            <a:ext cx="1240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5EEE1F6-A51B-38D3-F7F4-C262AC78F09E}"/>
              </a:ext>
            </a:extLst>
          </p:cNvPr>
          <p:cNvSpPr txBox="1"/>
          <p:nvPr/>
        </p:nvSpPr>
        <p:spPr>
          <a:xfrm>
            <a:off x="1243012" y="5372018"/>
            <a:ext cx="970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buNone/>
            </a:pPr>
            <a:r>
              <a:rPr lang="en-US" altLang="zh-CN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KV Cache</a:t>
            </a:r>
            <a:r>
              <a:rPr lang="zh-CN" altLang="zh-CN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卸载协同优化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2400" b="1" i="0" u="none" strike="noStrike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低频</a:t>
            </a:r>
            <a:r>
              <a:rPr lang="en-US" altLang="zh-CN" sz="2400" b="1" i="0" u="none" strike="noStrike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KV</a:t>
            </a:r>
            <a:r>
              <a:rPr lang="zh-CN" altLang="zh-CN" sz="2400" b="1" i="0" u="none" strike="noStrike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对卸载至</a:t>
            </a:r>
            <a:r>
              <a:rPr lang="en-US" altLang="zh-CN" sz="2400" b="1" i="0" u="none" strike="noStrike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sz="2400" b="1" i="0" u="none" strike="noStrike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内存</a:t>
            </a:r>
            <a:r>
              <a:rPr lang="en-US" altLang="zh-CN" sz="2400" dirty="0">
                <a:latin typeface="Arial" panose="020B0604020202020204" pitchFamily="34" charset="0"/>
              </a:rPr>
              <a:t>   </a:t>
            </a:r>
            <a:r>
              <a:rPr lang="zh-CN" altLang="zh-CN" sz="2400" b="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按需加载</a:t>
            </a:r>
            <a:endParaRPr lang="zh-CN" altLang="zh-CN" sz="24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4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  <a:solidFill>
            <a:srgbClr val="EBEBEB"/>
          </a:solidFill>
        </p:grpSpPr>
        <p:sp>
          <p:nvSpPr>
            <p:cNvPr id="5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51338" y="780394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2326" y="1860733"/>
            <a:ext cx="9145025" cy="2551679"/>
            <a:chOff x="1833606" y="1860733"/>
            <a:chExt cx="9145025" cy="2551679"/>
          </a:xfrm>
        </p:grpSpPr>
        <p:grpSp>
          <p:nvGrpSpPr>
            <p:cNvPr id="8" name="组合 7"/>
            <p:cNvGrpSpPr/>
            <p:nvPr/>
          </p:nvGrpSpPr>
          <p:grpSpPr>
            <a:xfrm>
              <a:off x="5030798" y="1860733"/>
              <a:ext cx="5947833" cy="2073819"/>
              <a:chOff x="5038210" y="2105561"/>
              <a:chExt cx="5947833" cy="2073819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5058530" y="2105561"/>
                <a:ext cx="27303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PART</a:t>
                </a:r>
                <a:r>
                  <a:rPr lang="en-US" altLang="zh-C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/>
                    <a:ea typeface="微软雅黑"/>
                    <a:sym typeface="Arial"/>
                  </a:rPr>
                  <a:t>  </a:t>
                </a:r>
                <a:r>
                  <a:rPr lang="en-US" altLang="zh-CN" sz="8000" dirty="0">
                    <a:solidFill>
                      <a:srgbClr val="595959"/>
                    </a:solidFill>
                    <a:latin typeface="Arial"/>
                    <a:ea typeface="微软雅黑"/>
                    <a:sym typeface="Arial"/>
                  </a:rPr>
                  <a:t>03</a:t>
                </a:r>
                <a:endParaRPr lang="en-US" altLang="zh-CN" sz="480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038210" y="3348383"/>
                <a:ext cx="594783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4800" b="1" dirty="0">
                    <a:solidFill>
                      <a:srgbClr val="595959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研究进展</a:t>
                </a:r>
              </a:p>
            </p:txBody>
          </p:sp>
        </p:grpSp>
        <p:sp>
          <p:nvSpPr>
            <p:cNvPr id="13" name="文本"/>
            <p:cNvSpPr/>
            <p:nvPr/>
          </p:nvSpPr>
          <p:spPr>
            <a:xfrm>
              <a:off x="1833606" y="2137514"/>
              <a:ext cx="2435682" cy="2274898"/>
            </a:xfrm>
            <a:custGeom>
              <a:avLst/>
              <a:gdLst>
                <a:gd name="connsiteX0" fmla="*/ 51971 w 606580"/>
                <a:gd name="connsiteY0" fmla="*/ 327494 h 545047"/>
                <a:gd name="connsiteX1" fmla="*/ 79174 w 606580"/>
                <a:gd name="connsiteY1" fmla="*/ 349922 h 545047"/>
                <a:gd name="connsiteX2" fmla="*/ 79174 w 606580"/>
                <a:gd name="connsiteY2" fmla="*/ 418134 h 545047"/>
                <a:gd name="connsiteX3" fmla="*/ 51971 w 606580"/>
                <a:gd name="connsiteY3" fmla="*/ 440469 h 545047"/>
                <a:gd name="connsiteX4" fmla="*/ 24861 w 606580"/>
                <a:gd name="connsiteY4" fmla="*/ 418134 h 545047"/>
                <a:gd name="connsiteX5" fmla="*/ 24768 w 606580"/>
                <a:gd name="connsiteY5" fmla="*/ 418134 h 545047"/>
                <a:gd name="connsiteX6" fmla="*/ 24861 w 606580"/>
                <a:gd name="connsiteY6" fmla="*/ 349922 h 545047"/>
                <a:gd name="connsiteX7" fmla="*/ 51971 w 606580"/>
                <a:gd name="connsiteY7" fmla="*/ 327494 h 545047"/>
                <a:gd name="connsiteX8" fmla="*/ 116221 w 606580"/>
                <a:gd name="connsiteY8" fmla="*/ 293975 h 545047"/>
                <a:gd name="connsiteX9" fmla="*/ 286240 w 606580"/>
                <a:gd name="connsiteY9" fmla="*/ 394385 h 545047"/>
                <a:gd name="connsiteX10" fmla="*/ 286704 w 606580"/>
                <a:gd name="connsiteY10" fmla="*/ 394663 h 545047"/>
                <a:gd name="connsiteX11" fmla="*/ 287261 w 606580"/>
                <a:gd name="connsiteY11" fmla="*/ 394942 h 545047"/>
                <a:gd name="connsiteX12" fmla="*/ 303325 w 606580"/>
                <a:gd name="connsiteY12" fmla="*/ 398928 h 545047"/>
                <a:gd name="connsiteX13" fmla="*/ 319389 w 606580"/>
                <a:gd name="connsiteY13" fmla="*/ 394942 h 545047"/>
                <a:gd name="connsiteX14" fmla="*/ 319853 w 606580"/>
                <a:gd name="connsiteY14" fmla="*/ 394663 h 545047"/>
                <a:gd name="connsiteX15" fmla="*/ 320410 w 606580"/>
                <a:gd name="connsiteY15" fmla="*/ 394385 h 545047"/>
                <a:gd name="connsiteX16" fmla="*/ 490429 w 606580"/>
                <a:gd name="connsiteY16" fmla="*/ 293975 h 545047"/>
                <a:gd name="connsiteX17" fmla="*/ 490429 w 606580"/>
                <a:gd name="connsiteY17" fmla="*/ 436571 h 545047"/>
                <a:gd name="connsiteX18" fmla="*/ 303325 w 606580"/>
                <a:gd name="connsiteY18" fmla="*/ 545047 h 545047"/>
                <a:gd name="connsiteX19" fmla="*/ 116221 w 606580"/>
                <a:gd name="connsiteY19" fmla="*/ 436571 h 545047"/>
                <a:gd name="connsiteX20" fmla="*/ 39658 w 606580"/>
                <a:gd name="connsiteY20" fmla="*/ 248672 h 545047"/>
                <a:gd name="connsiteX21" fmla="*/ 64426 w 606580"/>
                <a:gd name="connsiteY21" fmla="*/ 263326 h 545047"/>
                <a:gd name="connsiteX22" fmla="*/ 64426 w 606580"/>
                <a:gd name="connsiteY22" fmla="*/ 304136 h 545047"/>
                <a:gd name="connsiteX23" fmla="*/ 51996 w 606580"/>
                <a:gd name="connsiteY23" fmla="*/ 302745 h 545047"/>
                <a:gd name="connsiteX24" fmla="*/ 39658 w 606580"/>
                <a:gd name="connsiteY24" fmla="*/ 304136 h 545047"/>
                <a:gd name="connsiteX25" fmla="*/ 303336 w 606580"/>
                <a:gd name="connsiteY25" fmla="*/ 0 h 545047"/>
                <a:gd name="connsiteX26" fmla="*/ 307793 w 606580"/>
                <a:gd name="connsiteY26" fmla="*/ 1112 h 545047"/>
                <a:gd name="connsiteX27" fmla="*/ 599431 w 606580"/>
                <a:gd name="connsiteY27" fmla="*/ 173885 h 545047"/>
                <a:gd name="connsiteX28" fmla="*/ 606580 w 606580"/>
                <a:gd name="connsiteY28" fmla="*/ 187325 h 545047"/>
                <a:gd name="connsiteX29" fmla="*/ 599431 w 606580"/>
                <a:gd name="connsiteY29" fmla="*/ 200857 h 545047"/>
                <a:gd name="connsiteX30" fmla="*/ 307793 w 606580"/>
                <a:gd name="connsiteY30" fmla="*/ 373167 h 545047"/>
                <a:gd name="connsiteX31" fmla="*/ 303336 w 606580"/>
                <a:gd name="connsiteY31" fmla="*/ 374279 h 545047"/>
                <a:gd name="connsiteX32" fmla="*/ 298787 w 606580"/>
                <a:gd name="connsiteY32" fmla="*/ 373167 h 545047"/>
                <a:gd name="connsiteX33" fmla="*/ 7149 w 606580"/>
                <a:gd name="connsiteY33" fmla="*/ 200857 h 545047"/>
                <a:gd name="connsiteX34" fmla="*/ 0 w 606580"/>
                <a:gd name="connsiteY34" fmla="*/ 187325 h 545047"/>
                <a:gd name="connsiteX35" fmla="*/ 7149 w 606580"/>
                <a:gd name="connsiteY35" fmla="*/ 173885 h 545047"/>
                <a:gd name="connsiteX36" fmla="*/ 298787 w 606580"/>
                <a:gd name="connsiteY36" fmla="*/ 1112 h 545047"/>
                <a:gd name="connsiteX37" fmla="*/ 303336 w 606580"/>
                <a:gd name="connsiteY37" fmla="*/ 0 h 5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6580" h="545047">
                  <a:moveTo>
                    <a:pt x="51971" y="327494"/>
                  </a:moveTo>
                  <a:cubicBezTo>
                    <a:pt x="66826" y="327494"/>
                    <a:pt x="78895" y="337503"/>
                    <a:pt x="79174" y="349922"/>
                  </a:cubicBezTo>
                  <a:lnTo>
                    <a:pt x="79174" y="418134"/>
                  </a:lnTo>
                  <a:cubicBezTo>
                    <a:pt x="78803" y="430552"/>
                    <a:pt x="66826" y="440469"/>
                    <a:pt x="51971" y="440469"/>
                  </a:cubicBezTo>
                  <a:cubicBezTo>
                    <a:pt x="37209" y="440469"/>
                    <a:pt x="25139" y="430552"/>
                    <a:pt x="24861" y="418134"/>
                  </a:cubicBezTo>
                  <a:lnTo>
                    <a:pt x="24768" y="418134"/>
                  </a:lnTo>
                  <a:lnTo>
                    <a:pt x="24861" y="349922"/>
                  </a:lnTo>
                  <a:cubicBezTo>
                    <a:pt x="25047" y="337503"/>
                    <a:pt x="37116" y="327494"/>
                    <a:pt x="51971" y="327494"/>
                  </a:cubicBezTo>
                  <a:close/>
                  <a:moveTo>
                    <a:pt x="116221" y="293975"/>
                  </a:moveTo>
                  <a:lnTo>
                    <a:pt x="286240" y="394385"/>
                  </a:lnTo>
                  <a:lnTo>
                    <a:pt x="286704" y="394663"/>
                  </a:lnTo>
                  <a:lnTo>
                    <a:pt x="287261" y="394942"/>
                  </a:lnTo>
                  <a:cubicBezTo>
                    <a:pt x="292182" y="397538"/>
                    <a:pt x="297754" y="398928"/>
                    <a:pt x="303325" y="398928"/>
                  </a:cubicBezTo>
                  <a:cubicBezTo>
                    <a:pt x="308896" y="398928"/>
                    <a:pt x="314468" y="397538"/>
                    <a:pt x="319389" y="394942"/>
                  </a:cubicBezTo>
                  <a:lnTo>
                    <a:pt x="319853" y="394663"/>
                  </a:lnTo>
                  <a:lnTo>
                    <a:pt x="320410" y="394385"/>
                  </a:lnTo>
                  <a:lnTo>
                    <a:pt x="490429" y="293975"/>
                  </a:lnTo>
                  <a:lnTo>
                    <a:pt x="490429" y="436571"/>
                  </a:lnTo>
                  <a:cubicBezTo>
                    <a:pt x="460251" y="500173"/>
                    <a:pt x="387824" y="545047"/>
                    <a:pt x="303325" y="545047"/>
                  </a:cubicBezTo>
                  <a:cubicBezTo>
                    <a:pt x="218734" y="545047"/>
                    <a:pt x="146399" y="500173"/>
                    <a:pt x="116221" y="436571"/>
                  </a:cubicBezTo>
                  <a:close/>
                  <a:moveTo>
                    <a:pt x="39658" y="248672"/>
                  </a:moveTo>
                  <a:lnTo>
                    <a:pt x="64426" y="263326"/>
                  </a:lnTo>
                  <a:lnTo>
                    <a:pt x="64426" y="304136"/>
                  </a:lnTo>
                  <a:cubicBezTo>
                    <a:pt x="60344" y="303209"/>
                    <a:pt x="56263" y="302745"/>
                    <a:pt x="51996" y="302745"/>
                  </a:cubicBezTo>
                  <a:cubicBezTo>
                    <a:pt x="47821" y="302745"/>
                    <a:pt x="43647" y="303209"/>
                    <a:pt x="39658" y="304136"/>
                  </a:cubicBezTo>
                  <a:close/>
                  <a:moveTo>
                    <a:pt x="303336" y="0"/>
                  </a:moveTo>
                  <a:cubicBezTo>
                    <a:pt x="304915" y="0"/>
                    <a:pt x="306493" y="371"/>
                    <a:pt x="307793" y="1112"/>
                  </a:cubicBezTo>
                  <a:lnTo>
                    <a:pt x="599431" y="173885"/>
                  </a:lnTo>
                  <a:cubicBezTo>
                    <a:pt x="603795" y="176851"/>
                    <a:pt x="606580" y="181763"/>
                    <a:pt x="606580" y="187325"/>
                  </a:cubicBezTo>
                  <a:cubicBezTo>
                    <a:pt x="606580" y="192979"/>
                    <a:pt x="603795" y="197891"/>
                    <a:pt x="599431" y="200857"/>
                  </a:cubicBezTo>
                  <a:lnTo>
                    <a:pt x="307793" y="373167"/>
                  </a:lnTo>
                  <a:cubicBezTo>
                    <a:pt x="306493" y="373816"/>
                    <a:pt x="304915" y="374279"/>
                    <a:pt x="303336" y="374279"/>
                  </a:cubicBezTo>
                  <a:cubicBezTo>
                    <a:pt x="301665" y="374279"/>
                    <a:pt x="300180" y="373816"/>
                    <a:pt x="298787" y="373167"/>
                  </a:cubicBezTo>
                  <a:lnTo>
                    <a:pt x="7149" y="200857"/>
                  </a:lnTo>
                  <a:cubicBezTo>
                    <a:pt x="2878" y="197891"/>
                    <a:pt x="0" y="192979"/>
                    <a:pt x="0" y="187325"/>
                  </a:cubicBezTo>
                  <a:cubicBezTo>
                    <a:pt x="0" y="181763"/>
                    <a:pt x="2878" y="176851"/>
                    <a:pt x="7149" y="173885"/>
                  </a:cubicBezTo>
                  <a:lnTo>
                    <a:pt x="298787" y="1112"/>
                  </a:lnTo>
                  <a:cubicBezTo>
                    <a:pt x="300180" y="371"/>
                    <a:pt x="301665" y="0"/>
                    <a:pt x="3033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CCBBC-5082-51F0-DF7B-4BD97F99F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5059C1E-642E-C6BB-701C-7DC889293F0C}"/>
              </a:ext>
            </a:extLst>
          </p:cNvPr>
          <p:cNvGrpSpPr/>
          <p:nvPr/>
        </p:nvGrpSpPr>
        <p:grpSpPr>
          <a:xfrm>
            <a:off x="219635" y="186210"/>
            <a:ext cx="3528399" cy="396324"/>
            <a:chOff x="448096" y="362977"/>
            <a:chExt cx="2967768" cy="396324"/>
          </a:xfrm>
        </p:grpSpPr>
        <p:sp>
          <p:nvSpPr>
            <p:cNvPr id="9" name="任意多边形: 形状 47">
              <a:extLst>
                <a:ext uri="{FF2B5EF4-FFF2-40B4-BE49-F238E27FC236}">
                  <a16:creationId xmlns:a16="http://schemas.microsoft.com/office/drawing/2014/main" id="{B1E0D740-9ABE-932A-F995-490B8E45E85D}"/>
                </a:ext>
              </a:extLst>
            </p:cNvPr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文本">
              <a:extLst>
                <a:ext uri="{FF2B5EF4-FFF2-40B4-BE49-F238E27FC236}">
                  <a16:creationId xmlns:a16="http://schemas.microsoft.com/office/drawing/2014/main" id="{05C1A712-6401-AA18-D7A7-C88D8AD8B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</a:pPr>
              <a:r>
                <a:rPr lang="zh-CN" altLang="en-US" sz="2400" b="1" kern="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rPr>
                <a:t>研究进展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D87EE84-5D2A-DCD7-1C79-28CFE797D9F2}"/>
              </a:ext>
            </a:extLst>
          </p:cNvPr>
          <p:cNvSpPr txBox="1"/>
          <p:nvPr/>
        </p:nvSpPr>
        <p:spPr>
          <a:xfrm>
            <a:off x="996883" y="1036994"/>
            <a:ext cx="10198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3200" b="1" kern="1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Baseline</a:t>
            </a:r>
            <a:r>
              <a:rPr lang="zh-CN" altLang="en-US" sz="3200" b="1" kern="1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endParaRPr lang="en-US" altLang="zh-CN" sz="3200" b="1" kern="100" dirty="0">
              <a:solidFill>
                <a:srgbClr val="44444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zh-CN" altLang="en-US" kern="100" dirty="0">
                <a:solidFill>
                  <a:srgbClr val="44444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solidFill>
                  <a:srgbClr val="44444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WikiText-2</a:t>
            </a:r>
            <a:r>
              <a:rPr lang="zh-CN" altLang="en-US" kern="100" dirty="0">
                <a:solidFill>
                  <a:srgbClr val="44444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solidFill>
                  <a:srgbClr val="44444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PennTreebank</a:t>
            </a:r>
            <a:r>
              <a:rPr lang="en-US" altLang="zh-CN" kern="100" dirty="0">
                <a:solidFill>
                  <a:srgbClr val="44444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(PTB)</a:t>
            </a:r>
            <a:r>
              <a:rPr lang="zh-CN" altLang="en-US" kern="100" dirty="0">
                <a:solidFill>
                  <a:srgbClr val="44444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solidFill>
                  <a:srgbClr val="44444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BookCorpus</a:t>
            </a:r>
            <a:r>
              <a:rPr lang="zh-CN" altLang="en-US" kern="100" dirty="0">
                <a:solidFill>
                  <a:srgbClr val="44444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数据集上，不采用</a:t>
            </a:r>
            <a:r>
              <a:rPr lang="en-US" altLang="zh-CN" kern="100" dirty="0" err="1">
                <a:solidFill>
                  <a:srgbClr val="44444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KVCache</a:t>
            </a:r>
            <a:r>
              <a:rPr lang="zh-CN" altLang="en-US" kern="100" dirty="0">
                <a:solidFill>
                  <a:srgbClr val="44444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卸载优化的情况下对</a:t>
            </a:r>
            <a:r>
              <a:rPr lang="en-US" altLang="zh-CN" kern="100" dirty="0">
                <a:solidFill>
                  <a:srgbClr val="44444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gpt-2</a:t>
            </a:r>
            <a:r>
              <a:rPr lang="zh-CN" altLang="en-US" kern="100" dirty="0">
                <a:solidFill>
                  <a:srgbClr val="44444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的推理速度测试</a:t>
            </a:r>
            <a:endParaRPr lang="en-US" altLang="zh-CN" sz="1800" kern="100" dirty="0">
              <a:solidFill>
                <a:srgbClr val="44444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solidFill>
                <a:srgbClr val="44444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CF339F-3A80-90C9-8C4F-02CB374B6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83" y="5004076"/>
            <a:ext cx="5258534" cy="8764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5A6EC6-3FE8-F752-F9B7-0F96D02EF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83" y="2445285"/>
            <a:ext cx="5182323" cy="8954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E02C053-8BBD-6FE4-2C39-A9CA4EFF1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883" y="3738970"/>
            <a:ext cx="517279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1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13396-5FB5-0612-72ED-87F707329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B360F4E8-D449-ABD6-9AC2-F9AF07BD431C}"/>
              </a:ext>
            </a:extLst>
          </p:cNvPr>
          <p:cNvGrpSpPr/>
          <p:nvPr/>
        </p:nvGrpSpPr>
        <p:grpSpPr>
          <a:xfrm>
            <a:off x="219635" y="186210"/>
            <a:ext cx="3528399" cy="396324"/>
            <a:chOff x="448096" y="362977"/>
            <a:chExt cx="2967768" cy="396324"/>
          </a:xfrm>
        </p:grpSpPr>
        <p:sp>
          <p:nvSpPr>
            <p:cNvPr id="9" name="任意多边形: 形状 47">
              <a:extLst>
                <a:ext uri="{FF2B5EF4-FFF2-40B4-BE49-F238E27FC236}">
                  <a16:creationId xmlns:a16="http://schemas.microsoft.com/office/drawing/2014/main" id="{73A46D72-31FC-6045-A9C4-7B616B32738F}"/>
                </a:ext>
              </a:extLst>
            </p:cNvPr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文本">
              <a:extLst>
                <a:ext uri="{FF2B5EF4-FFF2-40B4-BE49-F238E27FC236}">
                  <a16:creationId xmlns:a16="http://schemas.microsoft.com/office/drawing/2014/main" id="{85B28DCF-EEB0-DE04-8837-34909285C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</a:pPr>
              <a:r>
                <a:rPr lang="zh-CN" altLang="en-US" sz="2400" b="1" kern="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rPr>
                <a:t>研究进展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E337486-49B0-7454-F66F-53CCAA9B4F2D}"/>
              </a:ext>
            </a:extLst>
          </p:cNvPr>
          <p:cNvSpPr txBox="1"/>
          <p:nvPr/>
        </p:nvSpPr>
        <p:spPr>
          <a:xfrm>
            <a:off x="898392" y="1606066"/>
            <a:ext cx="548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2800" b="1" kern="10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KVCache</a:t>
            </a:r>
            <a:r>
              <a:rPr lang="en-US" altLang="zh-CN" sz="2800" b="1" kern="1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卸载优化（调试阶段）</a:t>
            </a:r>
            <a:endParaRPr lang="en-US" altLang="zh-CN" sz="2800" b="1" kern="100" dirty="0">
              <a:solidFill>
                <a:srgbClr val="44444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FFF71-21A2-2D01-96D0-D27E711B1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08" y="456880"/>
            <a:ext cx="4915099" cy="604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344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f452c89-4785-44a8-9dea-3bff67d376c0"/>
  <p:tag name="COMMONDATA" val="eyJjb3VudCI6MSwiaGRpZCI6ImIzZDQ2MTJiMDZjOTU2Njk3ZDg2MTRjNjhmNmJiNjhmIiwidXNlckNvdW50Ijox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297</Words>
  <Application>Microsoft Office PowerPoint</Application>
  <PresentationFormat>宽屏</PresentationFormat>
  <Paragraphs>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黑体</vt:lpstr>
      <vt:lpstr>微软雅黑</vt:lpstr>
      <vt:lpstr>Arial</vt:lpstr>
      <vt:lpstr>Calibri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开题答辩</dc:title>
  <dc:creator>第一PPT</dc:creator>
  <cp:keywords>www.1ppt.com</cp:keywords>
  <dc:description>www.1ppt.com</dc:description>
  <cp:lastModifiedBy>y0ung 12</cp:lastModifiedBy>
  <cp:revision>201</cp:revision>
  <dcterms:created xsi:type="dcterms:W3CDTF">2021-05-13T00:32:00Z</dcterms:created>
  <dcterms:modified xsi:type="dcterms:W3CDTF">2025-04-14T11:53:14Z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4C88ED17260F46CA999A3461B0D77CBB_12</vt:lpwstr>
  </property>
  <property fmtid="{D5CDD505-2E9C-101B-9397-08002B2CF9AE}" pid="3" name="KSOProductBuildVer">
    <vt:lpwstr>2052-12.1.0.15120</vt:lpwstr>
  </property>
</Properties>
</file>