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Oswald" panose="00000500000000000000" pitchFamily="2" charset="0"/>
      <p:regular r:id="rId21"/>
      <p:bold r:id="rId22"/>
    </p:embeddedFont>
    <p:embeddedFont>
      <p:font typeface="Oswald Bold" panose="00000800000000000000" pitchFamily="2" charset="0"/>
      <p:regular r:id="rId23"/>
      <p:bold r:id="rId24"/>
    </p:embeddedFont>
    <p:embeddedFont>
      <p:font typeface="TT Norms" panose="020B0604020202020204" charset="0"/>
      <p:regular r:id="rId25"/>
    </p:embeddedFont>
    <p:embeddedFont>
      <p:font typeface="TT Norms Bold" panose="020B0604020202020204" charset="0"/>
      <p:regular r:id="rId26"/>
    </p:embeddedFont>
    <p:embeddedFont>
      <p:font typeface="TT Norms Bold Italics" panose="020B0604020202020204" charset="0"/>
      <p:regular r:id="rId27"/>
    </p:embeddedFont>
    <p:embeddedFont>
      <p:font typeface="TT Norms Italic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78D6F-09A0-4BD6-9DE0-1870A20851F6}" v="6" dt="2024-05-13T07:32:52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can PEKTAŞ" userId="c9c43d83b7374f02" providerId="Windows Live" clId="Web-{961992B1-BFDA-48D3-B41A-6D3F22D26AC6}"/>
    <pc:docChg chg="modSld">
      <pc:chgData name="Ahmetcan PEKTAŞ" userId="c9c43d83b7374f02" providerId="Windows Live" clId="Web-{961992B1-BFDA-48D3-B41A-6D3F22D26AC6}" dt="2024-05-06T09:09:50.069" v="94" actId="20577"/>
      <pc:docMkLst>
        <pc:docMk/>
      </pc:docMkLst>
      <pc:sldChg chg="modSp">
        <pc:chgData name="Ahmetcan PEKTAŞ" userId="c9c43d83b7374f02" providerId="Windows Live" clId="Web-{961992B1-BFDA-48D3-B41A-6D3F22D26AC6}" dt="2024-05-06T09:05:36.078" v="5" actId="20577"/>
        <pc:sldMkLst>
          <pc:docMk/>
          <pc:sldMk cId="0" sldId="256"/>
        </pc:sldMkLst>
        <pc:spChg chg="mod">
          <ac:chgData name="Ahmetcan PEKTAŞ" userId="c9c43d83b7374f02" providerId="Windows Live" clId="Web-{961992B1-BFDA-48D3-B41A-6D3F22D26AC6}" dt="2024-05-06T09:05:36.078" v="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6:04.938" v="7" actId="20577"/>
        <pc:sldMkLst>
          <pc:docMk/>
          <pc:sldMk cId="0" sldId="258"/>
        </pc:sldMkLst>
        <pc:spChg chg="mod">
          <ac:chgData name="Ahmetcan PEKTAŞ" userId="c9c43d83b7374f02" providerId="Windows Live" clId="Web-{961992B1-BFDA-48D3-B41A-6D3F22D26AC6}" dt="2024-05-06T09:06:04.938" v="7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6:19.923" v="10" actId="20577"/>
        <pc:sldMkLst>
          <pc:docMk/>
          <pc:sldMk cId="0" sldId="259"/>
        </pc:sldMkLst>
        <pc:spChg chg="mod">
          <ac:chgData name="Ahmetcan PEKTAŞ" userId="c9c43d83b7374f02" providerId="Windows Live" clId="Web-{961992B1-BFDA-48D3-B41A-6D3F22D26AC6}" dt="2024-05-06T09:06:19.923" v="10" actId="20577"/>
          <ac:spMkLst>
            <pc:docMk/>
            <pc:sldMk cId="0" sldId="259"/>
            <ac:spMk id="14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6:51.580" v="22" actId="20577"/>
        <pc:sldMkLst>
          <pc:docMk/>
          <pc:sldMk cId="0" sldId="260"/>
        </pc:sldMkLst>
        <pc:spChg chg="mod">
          <ac:chgData name="Ahmetcan PEKTAŞ" userId="c9c43d83b7374f02" providerId="Windows Live" clId="Web-{961992B1-BFDA-48D3-B41A-6D3F22D26AC6}" dt="2024-05-06T09:06:35.986" v="15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6:51.580" v="22" actId="20577"/>
          <ac:spMkLst>
            <pc:docMk/>
            <pc:sldMk cId="0" sldId="260"/>
            <ac:spMk id="9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7:04.987" v="28" actId="20577"/>
        <pc:sldMkLst>
          <pc:docMk/>
          <pc:sldMk cId="0" sldId="261"/>
        </pc:sldMkLst>
        <pc:spChg chg="mod">
          <ac:chgData name="Ahmetcan PEKTAŞ" userId="c9c43d83b7374f02" providerId="Windows Live" clId="Web-{961992B1-BFDA-48D3-B41A-6D3F22D26AC6}" dt="2024-05-06T09:07:04.987" v="28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7:18.440" v="32" actId="20577"/>
        <pc:sldMkLst>
          <pc:docMk/>
          <pc:sldMk cId="0" sldId="262"/>
        </pc:sldMkLst>
        <pc:spChg chg="mod">
          <ac:chgData name="Ahmetcan PEKTAŞ" userId="c9c43d83b7374f02" providerId="Windows Live" clId="Web-{961992B1-BFDA-48D3-B41A-6D3F22D26AC6}" dt="2024-05-06T09:07:18.440" v="32" actId="20577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7:28.112" v="35" actId="20577"/>
        <pc:sldMkLst>
          <pc:docMk/>
          <pc:sldMk cId="0" sldId="263"/>
        </pc:sldMkLst>
        <pc:spChg chg="mod">
          <ac:chgData name="Ahmetcan PEKTAŞ" userId="c9c43d83b7374f02" providerId="Windows Live" clId="Web-{961992B1-BFDA-48D3-B41A-6D3F22D26AC6}" dt="2024-05-06T09:07:28.112" v="3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8:06.738" v="48" actId="20577"/>
        <pc:sldMkLst>
          <pc:docMk/>
          <pc:sldMk cId="0" sldId="264"/>
        </pc:sldMkLst>
        <pc:spChg chg="mod">
          <ac:chgData name="Ahmetcan PEKTAŞ" userId="c9c43d83b7374f02" providerId="Windows Live" clId="Web-{961992B1-BFDA-48D3-B41A-6D3F22D26AC6}" dt="2024-05-06T09:07:39.612" v="40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8:06.738" v="48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7:58.988" v="45" actId="20577"/>
        <pc:sldMkLst>
          <pc:docMk/>
          <pc:sldMk cId="0" sldId="265"/>
        </pc:sldMkLst>
        <pc:spChg chg="mod">
          <ac:chgData name="Ahmetcan PEKTAŞ" userId="c9c43d83b7374f02" providerId="Windows Live" clId="Web-{961992B1-BFDA-48D3-B41A-6D3F22D26AC6}" dt="2024-05-06T09:07:46.378" v="42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7:58.988" v="45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8:13.082" v="51" actId="20577"/>
        <pc:sldMkLst>
          <pc:docMk/>
          <pc:sldMk cId="0" sldId="266"/>
        </pc:sldMkLst>
        <pc:spChg chg="mod">
          <ac:chgData name="Ahmetcan PEKTAŞ" userId="c9c43d83b7374f02" providerId="Windows Live" clId="Web-{961992B1-BFDA-48D3-B41A-6D3F22D26AC6}" dt="2024-05-06T09:08:13.082" v="5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8:32.598" v="58" actId="20577"/>
        <pc:sldMkLst>
          <pc:docMk/>
          <pc:sldMk cId="0" sldId="267"/>
        </pc:sldMkLst>
        <pc:spChg chg="mod">
          <ac:chgData name="Ahmetcan PEKTAŞ" userId="c9c43d83b7374f02" providerId="Windows Live" clId="Web-{961992B1-BFDA-48D3-B41A-6D3F22D26AC6}" dt="2024-05-06T09:08:24.926" v="55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8:32.598" v="58" actId="20577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8:39.880" v="63" actId="20577"/>
        <pc:sldMkLst>
          <pc:docMk/>
          <pc:sldMk cId="0" sldId="268"/>
        </pc:sldMkLst>
        <pc:spChg chg="mod">
          <ac:chgData name="Ahmetcan PEKTAŞ" userId="c9c43d83b7374f02" providerId="Windows Live" clId="Web-{961992B1-BFDA-48D3-B41A-6D3F22D26AC6}" dt="2024-05-06T09:08:39.880" v="63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8:45.567" v="65" actId="20577"/>
        <pc:sldMkLst>
          <pc:docMk/>
          <pc:sldMk cId="0" sldId="269"/>
        </pc:sldMkLst>
        <pc:spChg chg="mod">
          <ac:chgData name="Ahmetcan PEKTAŞ" userId="c9c43d83b7374f02" providerId="Windows Live" clId="Web-{961992B1-BFDA-48D3-B41A-6D3F22D26AC6}" dt="2024-05-06T09:08:45.567" v="65" actId="20577"/>
          <ac:spMkLst>
            <pc:docMk/>
            <pc:sldMk cId="0" sldId="269"/>
            <ac:spMk id="5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8:37.583" v="61" actId="20577"/>
          <ac:spMkLst>
            <pc:docMk/>
            <pc:sldMk cId="0" sldId="269"/>
            <ac:spMk id="7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9:00.224" v="71" actId="20577"/>
        <pc:sldMkLst>
          <pc:docMk/>
          <pc:sldMk cId="0" sldId="270"/>
        </pc:sldMkLst>
        <pc:spChg chg="mod">
          <ac:chgData name="Ahmetcan PEKTAŞ" userId="c9c43d83b7374f02" providerId="Windows Live" clId="Web-{961992B1-BFDA-48D3-B41A-6D3F22D26AC6}" dt="2024-05-06T09:08:53.974" v="68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9:00.224" v="71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9:12.302" v="77" actId="20577"/>
        <pc:sldMkLst>
          <pc:docMk/>
          <pc:sldMk cId="0" sldId="271"/>
        </pc:sldMkLst>
        <pc:spChg chg="mod">
          <ac:chgData name="Ahmetcan PEKTAŞ" userId="c9c43d83b7374f02" providerId="Windows Live" clId="Web-{961992B1-BFDA-48D3-B41A-6D3F22D26AC6}" dt="2024-05-06T09:09:12.302" v="77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9:09.880" v="75" actId="20577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9:24.943" v="83" actId="20577"/>
        <pc:sldMkLst>
          <pc:docMk/>
          <pc:sldMk cId="0" sldId="272"/>
        </pc:sldMkLst>
        <pc:spChg chg="mod">
          <ac:chgData name="Ahmetcan PEKTAŞ" userId="c9c43d83b7374f02" providerId="Windows Live" clId="Web-{961992B1-BFDA-48D3-B41A-6D3F22D26AC6}" dt="2024-05-06T09:09:24.943" v="83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9:22.506" v="81" actId="20577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9:37.381" v="89" actId="20577"/>
        <pc:sldMkLst>
          <pc:docMk/>
          <pc:sldMk cId="0" sldId="273"/>
        </pc:sldMkLst>
        <pc:spChg chg="mod">
          <ac:chgData name="Ahmetcan PEKTAŞ" userId="c9c43d83b7374f02" providerId="Windows Live" clId="Web-{961992B1-BFDA-48D3-B41A-6D3F22D26AC6}" dt="2024-05-06T09:09:32.381" v="86" actId="20577"/>
          <ac:spMkLst>
            <pc:docMk/>
            <pc:sldMk cId="0" sldId="273"/>
            <ac:spMk id="6" creationId="{00000000-0000-0000-0000-000000000000}"/>
          </ac:spMkLst>
        </pc:spChg>
        <pc:spChg chg="mod">
          <ac:chgData name="Ahmetcan PEKTAŞ" userId="c9c43d83b7374f02" providerId="Windows Live" clId="Web-{961992B1-BFDA-48D3-B41A-6D3F22D26AC6}" dt="2024-05-06T09:09:37.381" v="89" actId="20577"/>
          <ac:spMkLst>
            <pc:docMk/>
            <pc:sldMk cId="0" sldId="273"/>
            <ac:spMk id="7" creationId="{00000000-0000-0000-0000-000000000000}"/>
          </ac:spMkLst>
        </pc:spChg>
      </pc:sldChg>
      <pc:sldChg chg="modSp">
        <pc:chgData name="Ahmetcan PEKTAŞ" userId="c9c43d83b7374f02" providerId="Windows Live" clId="Web-{961992B1-BFDA-48D3-B41A-6D3F22D26AC6}" dt="2024-05-06T09:09:50.069" v="94" actId="20577"/>
        <pc:sldMkLst>
          <pc:docMk/>
          <pc:sldMk cId="0" sldId="274"/>
        </pc:sldMkLst>
        <pc:spChg chg="mod">
          <ac:chgData name="Ahmetcan PEKTAŞ" userId="c9c43d83b7374f02" providerId="Windows Live" clId="Web-{961992B1-BFDA-48D3-B41A-6D3F22D26AC6}" dt="2024-05-06T09:09:50.069" v="94" actId="20577"/>
          <ac:spMkLst>
            <pc:docMk/>
            <pc:sldMk cId="0" sldId="274"/>
            <ac:spMk id="4" creationId="{00000000-0000-0000-0000-000000000000}"/>
          </ac:spMkLst>
        </pc:spChg>
      </pc:sldChg>
    </pc:docChg>
  </pc:docChgLst>
  <pc:docChgLst>
    <pc:chgData name="Ahmetcan PEKTAŞ" userId="c9c43d83b7374f02" providerId="Windows Live" clId="Web-{31378D6F-09A0-4BD6-9DE0-1870A20851F6}"/>
    <pc:docChg chg="modSld">
      <pc:chgData name="Ahmetcan PEKTAŞ" userId="c9c43d83b7374f02" providerId="Windows Live" clId="Web-{31378D6F-09A0-4BD6-9DE0-1870A20851F6}" dt="2024-05-13T07:32:52.062" v="4" actId="20577"/>
      <pc:docMkLst>
        <pc:docMk/>
      </pc:docMkLst>
      <pc:sldChg chg="modSp">
        <pc:chgData name="Ahmetcan PEKTAŞ" userId="c9c43d83b7374f02" providerId="Windows Live" clId="Web-{31378D6F-09A0-4BD6-9DE0-1870A20851F6}" dt="2024-05-13T07:32:52.062" v="4" actId="20577"/>
        <pc:sldMkLst>
          <pc:docMk/>
          <pc:sldMk cId="0" sldId="265"/>
        </pc:sldMkLst>
        <pc:spChg chg="mod">
          <ac:chgData name="Ahmetcan PEKTAŞ" userId="c9c43d83b7374f02" providerId="Windows Live" clId="Web-{31378D6F-09A0-4BD6-9DE0-1870A20851F6}" dt="2024-05-13T07:32:52.062" v="4" actId="20577"/>
          <ac:spMkLst>
            <pc:docMk/>
            <pc:sldMk cId="0" sldId="265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ahmetcanpektas/" TargetMode="External"/><Relationship Id="rId5" Type="http://schemas.openxmlformats.org/officeDocument/2006/relationships/hyperlink" Target="https://github.com/PEKTASCH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vestor.gov/introduction-investing/investing-basics/role-sec/laws-govern-securities-industry#sox2002" TargetMode="External"/><Relationship Id="rId4" Type="http://schemas.openxmlformats.org/officeDocument/2006/relationships/hyperlink" Target="https://www.govinfo.gov/content/pkg/PLAW-104publ191/pdf/PLAW-104publ191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85003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7"/>
                </a:lnTo>
                <a:lnTo>
                  <a:pt x="0" y="91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1087100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67528" y="3709128"/>
            <a:ext cx="2868743" cy="2868743"/>
          </a:xfrm>
          <a:custGeom>
            <a:avLst/>
            <a:gdLst/>
            <a:ahLst/>
            <a:cxnLst/>
            <a:rect l="l" t="t" r="r" b="b"/>
            <a:pathLst>
              <a:path w="2868743" h="2868743">
                <a:moveTo>
                  <a:pt x="0" y="0"/>
                </a:moveTo>
                <a:lnTo>
                  <a:pt x="2868744" y="0"/>
                </a:lnTo>
                <a:lnTo>
                  <a:pt x="2868744" y="2868744"/>
                </a:lnTo>
                <a:lnTo>
                  <a:pt x="0" y="286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76327" y="1273444"/>
            <a:ext cx="10333153" cy="120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52"/>
              </a:lnSpc>
              <a:spcBef>
                <a:spcPct val="0"/>
              </a:spcBef>
            </a:pPr>
            <a:r>
              <a:rPr lang="en-US" sz="7037" spc="351">
                <a:solidFill>
                  <a:srgbClr val="484785"/>
                </a:solidFill>
                <a:latin typeface="Oswald Bold"/>
              </a:rPr>
              <a:t>Yazılım Mühendisliği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504592"/>
            <a:ext cx="11680780" cy="1757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62"/>
              </a:lnSpc>
              <a:spcBef>
                <a:spcPct val="0"/>
              </a:spcBef>
            </a:pPr>
            <a:r>
              <a:rPr lang="en-US" sz="5000" spc="252" dirty="0">
                <a:solidFill>
                  <a:srgbClr val="000000"/>
                </a:solidFill>
                <a:latin typeface="Oswald Bold"/>
              </a:rPr>
              <a:t>BANKACILIK UYGULAMALARI İÇİN GÜVENLİ YAZILIM TASARIMI İNCELEMESİ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41659"/>
            <a:ext cx="11125897" cy="180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4"/>
              </a:lnSpc>
            </a:pPr>
            <a:r>
              <a:rPr lang="en-US" sz="3446" spc="155">
                <a:solidFill>
                  <a:srgbClr val="000000"/>
                </a:solidFill>
                <a:latin typeface="TT Norms"/>
              </a:rPr>
              <a:t>Ahmetcan Pektaş - 2211502067</a:t>
            </a:r>
          </a:p>
          <a:p>
            <a:pPr algn="l">
              <a:lnSpc>
                <a:spcPts val="4824"/>
              </a:lnSpc>
            </a:pPr>
            <a:r>
              <a:rPr lang="en-US" sz="3446" spc="155">
                <a:solidFill>
                  <a:srgbClr val="000000"/>
                </a:solidFill>
                <a:latin typeface="TT Norms"/>
              </a:rPr>
              <a:t>Bandırma Onyedi Eylül Üniversitesi | Bilgisayar Mühendisliği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282612"/>
            <a:ext cx="8568191" cy="975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1"/>
              </a:lnSpc>
            </a:pPr>
            <a:r>
              <a:rPr lang="en-US" sz="2837" u="sng" spc="127">
                <a:solidFill>
                  <a:srgbClr val="000000"/>
                </a:solidFill>
                <a:latin typeface="TT Norms Italics"/>
                <a:hlinkClick r:id="rId5" tooltip="https://github.com/PEKTASCH"/>
              </a:rPr>
              <a:t>https://github.com/PEKTASCH</a:t>
            </a:r>
          </a:p>
          <a:p>
            <a:pPr marL="0" lvl="0" indent="0" algn="l">
              <a:lnSpc>
                <a:spcPts val="3971"/>
              </a:lnSpc>
              <a:spcBef>
                <a:spcPct val="0"/>
              </a:spcBef>
            </a:pPr>
            <a:r>
              <a:rPr lang="en-US" sz="2837" u="sng" spc="127">
                <a:solidFill>
                  <a:srgbClr val="000000"/>
                </a:solidFill>
                <a:latin typeface="TT Norms Italics"/>
                <a:hlinkClick r:id="rId6" tooltip="https://www.linkedin.com/in/ahmetcanpektas/"/>
              </a:rPr>
              <a:t>https://www.linkedin.com/in/ahmetcanpektas/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50490"/>
            <a:ext cx="14966959" cy="699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endParaRPr/>
          </a:p>
          <a:p>
            <a:pPr algn="l">
              <a:lnSpc>
                <a:spcPts val="4159"/>
              </a:lnSpc>
            </a:pPr>
            <a:endParaRPr/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Tehdit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modelleme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;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sistemin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mimarisini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akışını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potansiyel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zayıflıklarını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sistematik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olarak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analiz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ederek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ekiplerin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önlemlerini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etkili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şekilde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tasarlamasına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uygulamasına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olanak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tanır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u="sng" spc="-198" dirty="0" err="1">
                <a:solidFill>
                  <a:srgbClr val="000000"/>
                </a:solidFill>
                <a:latin typeface="TT Norms"/>
              </a:rPr>
              <a:t>Varlık</a:t>
            </a:r>
            <a:r>
              <a:rPr lang="en-US" sz="3150" u="sng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u="sng" spc="-198" dirty="0" err="1">
                <a:solidFill>
                  <a:srgbClr val="000000"/>
                </a:solidFill>
                <a:latin typeface="TT Norms"/>
              </a:rPr>
              <a:t>Tanımlaması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: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Müşteri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bilgileri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finans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verileri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kimlik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bilgileri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sistem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altyapısı</a:t>
            </a:r>
            <a:endParaRPr lang="en-US" sz="3150" spc="-198" dirty="0">
              <a:solidFill>
                <a:srgbClr val="000000"/>
              </a:solidFill>
              <a:latin typeface="TT Norms"/>
            </a:endParaRP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u="sng" spc="-198" dirty="0" err="1">
                <a:solidFill>
                  <a:srgbClr val="000000"/>
                </a:solidFill>
                <a:latin typeface="TT Norms"/>
              </a:rPr>
              <a:t>Tehdit</a:t>
            </a:r>
            <a:r>
              <a:rPr lang="en-US" sz="3150" u="sng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u="sng" spc="-198" dirty="0" err="1">
                <a:solidFill>
                  <a:srgbClr val="000000"/>
                </a:solidFill>
                <a:latin typeface="TT Norms"/>
              </a:rPr>
              <a:t>Tanımlaması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: Veri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sızıntıları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kötü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niyetli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yazılımlar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hizmet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reddi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saldırıları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(DDoS)</a:t>
            </a:r>
          </a:p>
          <a:p>
            <a:pPr>
              <a:lnSpc>
                <a:spcPts val="4159"/>
              </a:lnSpc>
            </a:pPr>
            <a:endParaRPr lang="en-US" sz="3150" spc="-198" dirty="0">
              <a:solidFill>
                <a:srgbClr val="000000"/>
              </a:solidFill>
              <a:latin typeface="TT Norms"/>
            </a:endParaRPr>
          </a:p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u="sng" spc="-198" err="1">
                <a:solidFill>
                  <a:srgbClr val="000000"/>
                </a:solidFill>
                <a:latin typeface="TT Norms"/>
              </a:rPr>
              <a:t>Zaafiyet</a:t>
            </a:r>
            <a:r>
              <a:rPr lang="en-US" sz="3150" u="sng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u="sng" spc="-198" err="1">
                <a:solidFill>
                  <a:srgbClr val="000000"/>
                </a:solidFill>
                <a:latin typeface="TT Norms"/>
              </a:rPr>
              <a:t>Tanımlaması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: 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Zayıf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kimlik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yöntemleri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politikalarının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ihlalleri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unsurları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içerebilir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Sistemde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oluşabilecek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potansiyel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açıkları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belirlenir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07740"/>
            <a:ext cx="14966959" cy="522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u="sng" spc="-198">
                <a:solidFill>
                  <a:srgbClr val="000000"/>
                </a:solidFill>
                <a:latin typeface="TT Norms"/>
              </a:rPr>
              <a:t>Risk Değerlendirmesi</a:t>
            </a:r>
            <a:r>
              <a:rPr lang="en-US" sz="3199" spc="-198">
                <a:solidFill>
                  <a:srgbClr val="000000"/>
                </a:solidFill>
                <a:latin typeface="TT Norms"/>
              </a:rPr>
              <a:t>:  Her tehditin ve zaafiyetin risk düzeyi belirlenir.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u="sng" spc="-198">
                <a:solidFill>
                  <a:srgbClr val="000000"/>
                </a:solidFill>
                <a:latin typeface="TT Norms"/>
              </a:rPr>
              <a:t>Kontrollerin Tanımlanması</a:t>
            </a:r>
            <a:r>
              <a:rPr lang="en-US" sz="3199" spc="-198">
                <a:solidFill>
                  <a:srgbClr val="000000"/>
                </a:solidFill>
                <a:latin typeface="TT Norms"/>
              </a:rPr>
              <a:t>: Riskleri azaltmak için gerekli güvenlik kontrolleri tanımlanır.  (Authentication işlemleri)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u="sng" spc="-198">
                <a:solidFill>
                  <a:srgbClr val="000000"/>
                </a:solidFill>
                <a:latin typeface="TT Norms"/>
              </a:rPr>
              <a:t>İzleme ve Uygulama</a:t>
            </a:r>
            <a:r>
              <a:rPr lang="en-US" sz="3199" spc="-198">
                <a:solidFill>
                  <a:srgbClr val="000000"/>
                </a:solidFill>
                <a:latin typeface="TT Norms"/>
              </a:rPr>
              <a:t>: Belirlenen kontrollerin uygulanması ve etkinliğinin düzenli olarak izlenmesi gerekmektedir.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u="sng" spc="-198">
                <a:solidFill>
                  <a:srgbClr val="000000"/>
                </a:solidFill>
                <a:latin typeface="TT Norms"/>
              </a:rPr>
              <a:t>Sürekli İyileştirme</a:t>
            </a:r>
            <a:r>
              <a:rPr lang="en-US" sz="3199" spc="-198">
                <a:solidFill>
                  <a:srgbClr val="000000"/>
                </a:solidFill>
                <a:latin typeface="TT Norms"/>
              </a:rPr>
              <a:t>: Tehdit modelleme süreci sürekli olarak gözden geçirilmeli ve iyileştirilmelidir.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06115"/>
            <a:ext cx="14966959" cy="645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Bankacılık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uygulamalarındaki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yazılım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tasarımını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incelemek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bankacılık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sektöründeki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benzersiz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zorlukların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gereksinimlerin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derinlemesine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anlaşılmasını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gerektirir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 </a:t>
            </a:r>
            <a:endParaRPr lang="tr-TR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Mevzuata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Uygunluk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Geliştirilecek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ürün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ilgili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risk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değerlendirilmesi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yaparak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risk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profili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oluşturulur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risklerini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ölçerken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uluslararası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alanda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kabul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görülmüş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u="sng" spc="-198" dirty="0">
                <a:solidFill>
                  <a:srgbClr val="000000"/>
                </a:solidFill>
                <a:latin typeface="TT Norms"/>
                <a:hlinkClick r:id="rId4" tooltip="https://www.govinfo.gov/content/pkg/PLAW-104publ191/pdf/PLAW-104publ191.pdf"/>
              </a:rPr>
              <a:t>HIPAA 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u="sng" spc="-198" dirty="0">
                <a:solidFill>
                  <a:srgbClr val="000000"/>
                </a:solidFill>
                <a:latin typeface="TT Norms"/>
                <a:hlinkClick r:id="rId5" tooltip="https://www.investor.gov/introduction-investing/investing-basics/role-sec/laws-govern-securities-industry#sox2002"/>
              </a:rPr>
              <a:t>SOX 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bazı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yetkin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kaynaklardaki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yönergeleri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göz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önüne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alınmalıdır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Bu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kaynaklarda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ürünün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geliştirildiği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iş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alanıyla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ilgili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özel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ek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gereksinimler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alır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GDPR, PCI, DSS, SOX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standartlara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uygun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olmalı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yazılım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tasarımı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bu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uyumluluk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gereksinimlerini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karşılamak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verinin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gizliliğini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güvenliğini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bütünlüğünü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sağlamak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kontrolleri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içermelidir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11371" y="3352933"/>
            <a:ext cx="8371439" cy="5580959"/>
          </a:xfrm>
          <a:custGeom>
            <a:avLst/>
            <a:gdLst/>
            <a:ahLst/>
            <a:cxnLst/>
            <a:rect l="l" t="t" r="r" b="b"/>
            <a:pathLst>
              <a:path w="8371439" h="5580959">
                <a:moveTo>
                  <a:pt x="0" y="0"/>
                </a:moveTo>
                <a:lnTo>
                  <a:pt x="8371439" y="0"/>
                </a:lnTo>
                <a:lnTo>
                  <a:pt x="8371439" y="5580959"/>
                </a:lnTo>
                <a:lnTo>
                  <a:pt x="0" y="5580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01595"/>
            <a:ext cx="5357666" cy="365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Finansal raporlama ve denetim standartlarını iyileştirerek yatırımcıları kurumsal muhasebe dolandırıcılığından korumak için 2002 yılında kabul edilen bir ABD yasası.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5003" y="5917960"/>
            <a:ext cx="6553484" cy="2833756"/>
          </a:xfrm>
          <a:custGeom>
            <a:avLst/>
            <a:gdLst/>
            <a:ahLst/>
            <a:cxnLst/>
            <a:rect l="l" t="t" r="r" b="b"/>
            <a:pathLst>
              <a:path w="6553484" h="2833756">
                <a:moveTo>
                  <a:pt x="0" y="0"/>
                </a:moveTo>
                <a:lnTo>
                  <a:pt x="6553484" y="0"/>
                </a:lnTo>
                <a:lnTo>
                  <a:pt x="6553484" y="2833756"/>
                </a:lnTo>
                <a:lnTo>
                  <a:pt x="0" y="2833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1501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12180" y="5917960"/>
            <a:ext cx="6553484" cy="2833756"/>
          </a:xfrm>
          <a:custGeom>
            <a:avLst/>
            <a:gdLst/>
            <a:ahLst/>
            <a:cxnLst/>
            <a:rect l="l" t="t" r="r" b="b"/>
            <a:pathLst>
              <a:path w="6553484" h="2833756">
                <a:moveTo>
                  <a:pt x="0" y="0"/>
                </a:moveTo>
                <a:lnTo>
                  <a:pt x="6553483" y="0"/>
                </a:lnTo>
                <a:lnTo>
                  <a:pt x="6553483" y="2833756"/>
                </a:lnTo>
                <a:lnTo>
                  <a:pt x="0" y="2833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780" b="-623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07740"/>
            <a:ext cx="14966959" cy="16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Veri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Şifreleme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ve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Koruma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Şifreleme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müşteri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bilgileri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finansal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işlemler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kimlik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bilgileri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hassas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verileri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korumak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gereklidir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Güçlü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şifreleme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algoritmaları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kullanılır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  <a:endParaRPr lang="tr-TR" sz="3150" dirty="0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6538" y="5591175"/>
            <a:ext cx="7911284" cy="3955642"/>
          </a:xfrm>
          <a:custGeom>
            <a:avLst/>
            <a:gdLst/>
            <a:ahLst/>
            <a:cxnLst/>
            <a:rect l="l" t="t" r="r" b="b"/>
            <a:pathLst>
              <a:path w="7911284" h="3955642">
                <a:moveTo>
                  <a:pt x="0" y="0"/>
                </a:moveTo>
                <a:lnTo>
                  <a:pt x="7911283" y="0"/>
                </a:lnTo>
                <a:lnTo>
                  <a:pt x="7911283" y="3955642"/>
                </a:lnTo>
                <a:lnTo>
                  <a:pt x="0" y="3955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507740"/>
            <a:ext cx="14966959" cy="214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Kimlik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Doğrulama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ve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Yetkilendirme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Uygulamalara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erişen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kullanıcıların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kimliklerini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çok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faktörlü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kimlik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(MFA) 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güçlü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biyometrik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rol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tabanlı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erişim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kontrolü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(RBAC)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mekanizmaları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uygulanır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  <a:endParaRPr lang="tr-TR" sz="3150" dirty="0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07740"/>
            <a:ext cx="14966959" cy="483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Güvenli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İletişim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İstemciler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sunucular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arasında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iletilen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verileri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şifrelemek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iletişim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protokolleri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kullanılır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(HTTPS/TLS)</a:t>
            </a:r>
            <a:endParaRPr lang="tr-TR" sz="3150" dirty="0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Giriş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Doğrulaması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ve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Çıkış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Kodlaması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 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Giriş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çıkış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kodlaması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SQL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ekleme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siteler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arası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komut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dosyası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oluşturma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(XSS: Cross-Site Scripting)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arabellek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taşmaları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yaygın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açıklarını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önlemek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açısından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kritik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öneme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sahiptir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Uygulamadaki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açıklarından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yararlanmak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kullanılabilecek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kötü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amaçlı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içerik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içermediğinden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emin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tüm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kullanıcı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girdileri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doğrulanmalı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temizlenmelidir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07740"/>
            <a:ext cx="14966959" cy="645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Güvenli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Kodlama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Uygulamaları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 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olmayan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işlevlerin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kütüphanelerin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kullanımından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kaçınılır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  <a:endParaRPr lang="tr-TR" sz="3150" dirty="0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Oturum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Yönetimi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Oturumla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ilgili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açıklarını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azaltmak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oturum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belirteci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rotasyonu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oturumun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sona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ermesi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güvenli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oturum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depolama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teknikler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kullanılır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Kullanıcının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gizliliği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bütünlüğü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sağlanır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Denetim </a:t>
            </a:r>
            <a:r>
              <a:rPr lang="en-US" sz="3150" b="1" spc="-198" dirty="0" err="1">
                <a:solidFill>
                  <a:srgbClr val="000000"/>
                </a:solidFill>
                <a:latin typeface="TT Norms Bold"/>
              </a:rPr>
              <a:t>ve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dirty="0" err="1">
                <a:solidFill>
                  <a:srgbClr val="000000"/>
                </a:solidFill>
                <a:latin typeface="TT Norms Bold"/>
              </a:rPr>
              <a:t>Günlük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</a:t>
            </a:r>
            <a:r>
              <a:rPr lang="en-US" sz="3150" b="1" spc="-198" dirty="0" err="1">
                <a:solidFill>
                  <a:srgbClr val="000000"/>
                </a:solidFill>
                <a:latin typeface="TT Norms Bold"/>
              </a:rPr>
              <a:t>Kaydı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 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Tüm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kullanıcı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etkinliklerinin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sistem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olaylarının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güvenlikle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ilgili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eylemlerin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kaydedilmesi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için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kapsamlı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denetim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günlüğe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kaydetme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mekanizmaları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uygulanmalıdır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Bu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veriler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olaylarının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tespit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edilmesi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araştırılması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esnasında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kullanılabilir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olmalı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3030060"/>
            <a:ext cx="6190408" cy="5450205"/>
            <a:chOff x="0" y="0"/>
            <a:chExt cx="8253877" cy="726694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655" r="38006" b="3655"/>
            <a:stretch>
              <a:fillRect/>
            </a:stretch>
          </p:blipFill>
          <p:spPr>
            <a:xfrm>
              <a:off x="0" y="0"/>
              <a:ext cx="8253877" cy="726694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17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3650" y="988522"/>
            <a:ext cx="13802009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BANKACILIK UYGULAMALARINDA GÜVENLİ YAZILIM TASARIMI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82799"/>
            <a:ext cx="7759709" cy="4297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3150" b="1" spc="-198" dirty="0" err="1">
                <a:solidFill>
                  <a:srgbClr val="000000"/>
                </a:solidFill>
                <a:latin typeface="TT Norms Bold"/>
              </a:rPr>
              <a:t>Üçüncü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Taraf Risk </a:t>
            </a:r>
            <a:r>
              <a:rPr lang="en-US" sz="3150" b="1" spc="-198" dirty="0" err="1">
                <a:solidFill>
                  <a:srgbClr val="000000"/>
                </a:solidFill>
                <a:latin typeface="TT Norms Bold"/>
              </a:rPr>
              <a:t>Yönetimi</a:t>
            </a: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 :</a:t>
            </a:r>
            <a:r>
              <a:rPr lang="en-US" sz="3150" spc="-198" dirty="0">
                <a:solidFill>
                  <a:srgbClr val="000000"/>
                </a:solidFill>
                <a:latin typeface="TT Norms Bold"/>
              </a:rPr>
              <a:t> 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Uygulamalarda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kullanılan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API’ler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kitaplıklar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bulut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sağlayıcıları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gibi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üçüncü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taraf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bileşenlere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hizmetlere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dayanır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Bu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üçüncü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taraflarla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ilişkili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güvenlik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risklerinin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değerlendirilmesi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yönetilmesi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bunlara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göre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tasarım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yapılması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önemlidir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 </a:t>
            </a:r>
            <a:endParaRPr lang="tr-TR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087100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57250"/>
            <a:ext cx="9450248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KAYNAK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282612"/>
            <a:ext cx="10599222" cy="100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71"/>
              </a:lnSpc>
              <a:spcBef>
                <a:spcPct val="0"/>
              </a:spcBef>
            </a:pP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“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Başlamak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için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mükemmel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olmak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zorunda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değilsin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ama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mükemmel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olmak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için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başlamak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 </a:t>
            </a:r>
            <a:r>
              <a:rPr lang="en-US" sz="2800" b="1" i="1" spc="127" err="1">
                <a:solidFill>
                  <a:srgbClr val="000000"/>
                </a:solidFill>
                <a:latin typeface="TT Norms Bold Italics"/>
              </a:rPr>
              <a:t>zorundasın</a:t>
            </a:r>
            <a:r>
              <a:rPr lang="en-US" sz="2800" b="1" i="1" spc="127" dirty="0">
                <a:solidFill>
                  <a:srgbClr val="000000"/>
                </a:solidFill>
                <a:latin typeface="TT Norms Bold Italics"/>
              </a:rPr>
              <a:t>.”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7528" y="3709128"/>
            <a:ext cx="2868743" cy="2868743"/>
          </a:xfrm>
          <a:custGeom>
            <a:avLst/>
            <a:gdLst/>
            <a:ahLst/>
            <a:cxnLst/>
            <a:rect l="l" t="t" r="r" b="b"/>
            <a:pathLst>
              <a:path w="2868743" h="2868743">
                <a:moveTo>
                  <a:pt x="0" y="0"/>
                </a:moveTo>
                <a:lnTo>
                  <a:pt x="2868744" y="0"/>
                </a:lnTo>
                <a:lnTo>
                  <a:pt x="2868744" y="2868744"/>
                </a:lnTo>
                <a:lnTo>
                  <a:pt x="0" y="286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800067"/>
            <a:ext cx="11377097" cy="410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https://laccart.medium.com/g%C3%BCvenli-yaz%C4%B1l%C4%B1m-geli%C5%9Ftirme-c9f75d12a46f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https://cahitcengizhan.com/banka-yazilimlari-ve-guvenligi/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https://www.linkedin.com/learning/csslp-cert-prep-3-secure-software-design/traditional-security-architectures?resume=false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www.mirlabs.net/jias/index.html 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https://gokhana.medium.com/microservice-mimarisi-nedir-microservice-mimarisine-giri%C5%9F-948e30cf65b1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https://www.hosting.com.tr/blog/mikroservis-mimarisi/</a:t>
            </a:r>
          </a:p>
          <a:p>
            <a:pPr algn="l">
              <a:lnSpc>
                <a:spcPts val="2711"/>
              </a:lnSpc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https://www.linkedin.com/pulse/tehdit-modelleme-ara%C3%A7lar%C4%B1-murat-demircioglu-phd-cd0zc/</a:t>
            </a:r>
          </a:p>
          <a:p>
            <a:pPr marL="0" lvl="0" indent="0" algn="l">
              <a:lnSpc>
                <a:spcPts val="2711"/>
              </a:lnSpc>
              <a:spcBef>
                <a:spcPct val="0"/>
              </a:spcBef>
            </a:pPr>
            <a:r>
              <a:rPr lang="en-US" sz="1937" spc="87">
                <a:solidFill>
                  <a:srgbClr val="000000"/>
                </a:solidFill>
                <a:latin typeface="TT Norms Italics"/>
              </a:rPr>
              <a:t>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1460010"/>
            <a:ext cx="12538368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44">
                <a:solidFill>
                  <a:srgbClr val="000000"/>
                </a:solidFill>
                <a:latin typeface="Oswald Bold"/>
              </a:rPr>
              <a:t>BANKACILIK SEKTÖRÜNDE YAZILIM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996425"/>
            <a:ext cx="14966959" cy="417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Banka yazılımlarında oluşabilecek bir hatanın telafisi çok zordur. Bu nedenle yazılımın hata toleransı yoktur. Banka yazılımlarında hata toleransı olmaması gerektiğinden yazılım geliştirme süreçleri daha ağır ve hassastır. 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Sektöründe yazılım metodolojilerini etkileyen iki ana faktör bulunmaktadır. Bunlar bankalar arası rekabet ve sürekli güncellenen bankacılık müfredatıdır. 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Genellikle yinelemeli ve artırımlı model bir arada kullanılır.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8512489" y="4439554"/>
            <a:ext cx="2431196" cy="2057400"/>
          </a:xfrm>
          <a:custGeom>
            <a:avLst/>
            <a:gdLst/>
            <a:ahLst/>
            <a:cxnLst/>
            <a:rect l="l" t="t" r="r" b="b"/>
            <a:pathLst>
              <a:path w="2431196" h="2057400">
                <a:moveTo>
                  <a:pt x="0" y="0"/>
                </a:moveTo>
                <a:lnTo>
                  <a:pt x="2431196" y="0"/>
                </a:lnTo>
                <a:lnTo>
                  <a:pt x="243119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5577" y="2207171"/>
            <a:ext cx="7241885" cy="6522166"/>
          </a:xfrm>
          <a:custGeom>
            <a:avLst/>
            <a:gdLst/>
            <a:ahLst/>
            <a:cxnLst/>
            <a:rect l="l" t="t" r="r" b="b"/>
            <a:pathLst>
              <a:path w="7241885" h="6522166">
                <a:moveTo>
                  <a:pt x="0" y="0"/>
                </a:moveTo>
                <a:lnTo>
                  <a:pt x="7241885" y="0"/>
                </a:lnTo>
                <a:lnTo>
                  <a:pt x="7241885" y="6522166"/>
                </a:lnTo>
                <a:lnTo>
                  <a:pt x="0" y="6522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215" r="-3940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45670" y="1080028"/>
            <a:ext cx="7013630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75"/>
              </a:lnSpc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ÇEVİK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50175" y="3967261"/>
            <a:ext cx="5404621" cy="51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39"/>
              </a:lnSpc>
              <a:spcBef>
                <a:spcPct val="0"/>
              </a:spcBef>
            </a:pPr>
            <a:r>
              <a:rPr lang="en-US" sz="3027">
                <a:solidFill>
                  <a:srgbClr val="000000"/>
                </a:solidFill>
                <a:latin typeface="Oswald Bold"/>
              </a:rPr>
              <a:t>Yinelemeli (Iterative)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50175" y="6170212"/>
            <a:ext cx="5404621" cy="51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39"/>
              </a:lnSpc>
              <a:spcBef>
                <a:spcPct val="0"/>
              </a:spcBef>
            </a:pPr>
            <a:r>
              <a:rPr lang="en-US" sz="3027">
                <a:solidFill>
                  <a:srgbClr val="000000"/>
                </a:solidFill>
                <a:latin typeface="Oswald Bold"/>
              </a:rPr>
              <a:t>Artırımlı (Incremental)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38546" y="7789217"/>
            <a:ext cx="3093978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50175" y="5155694"/>
            <a:ext cx="54046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spc="90">
                <a:solidFill>
                  <a:srgbClr val="000000"/>
                </a:solidFill>
                <a:latin typeface="TT Norms"/>
              </a:rPr>
              <a:t>Daha verimli bir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958747" y="5865035"/>
            <a:ext cx="5164736" cy="2650493"/>
            <a:chOff x="0" y="0"/>
            <a:chExt cx="1360260" cy="6980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0260" cy="698072"/>
            </a:xfrm>
            <a:custGeom>
              <a:avLst/>
              <a:gdLst/>
              <a:ahLst/>
              <a:cxnLst/>
              <a:rect l="l" t="t" r="r" b="b"/>
              <a:pathLst>
                <a:path w="1360260" h="698072">
                  <a:moveTo>
                    <a:pt x="0" y="0"/>
                  </a:moveTo>
                  <a:lnTo>
                    <a:pt x="1360260" y="0"/>
                  </a:lnTo>
                  <a:lnTo>
                    <a:pt x="1360260" y="698072"/>
                  </a:lnTo>
                  <a:lnTo>
                    <a:pt x="0" y="698072"/>
                  </a:lnTo>
                  <a:close/>
                </a:path>
              </a:pathLst>
            </a:custGeom>
            <a:solidFill>
              <a:srgbClr val="4847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1360260" cy="621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7990282"/>
            <a:ext cx="18288000" cy="2296718"/>
            <a:chOff x="0" y="0"/>
            <a:chExt cx="4816593" cy="6048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604897"/>
            </a:xfrm>
            <a:custGeom>
              <a:avLst/>
              <a:gdLst/>
              <a:ahLst/>
              <a:cxnLst/>
              <a:rect l="l" t="t" r="r" b="b"/>
              <a:pathLst>
                <a:path w="4816592" h="604897">
                  <a:moveTo>
                    <a:pt x="0" y="0"/>
                  </a:moveTo>
                  <a:lnTo>
                    <a:pt x="4816592" y="0"/>
                  </a:lnTo>
                  <a:lnTo>
                    <a:pt x="4816592" y="604897"/>
                  </a:lnTo>
                  <a:lnTo>
                    <a:pt x="0" y="604897"/>
                  </a:lnTo>
                  <a:close/>
                </a:path>
              </a:pathLst>
            </a:custGeom>
            <a:solidFill>
              <a:srgbClr val="48478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4816593" cy="528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958747" y="2673146"/>
            <a:ext cx="5164736" cy="516473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717559" y="2190794"/>
            <a:ext cx="5647111" cy="564708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513" t="-14927" r="-47663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2193650" y="1106093"/>
            <a:ext cx="15401662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SDLC / SSDLC (GÜVENLİ YAZLIM GELİŞTİRME)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82724" y="7789217"/>
            <a:ext cx="3044368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FFFFFF"/>
                </a:solidFill>
                <a:latin typeface="Oswald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328508"/>
            <a:ext cx="9688859" cy="461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4084">
                <a:solidFill>
                  <a:srgbClr val="000000"/>
                </a:solidFill>
                <a:latin typeface="Oswald"/>
              </a:rPr>
              <a:t>1- KVKK'ya uygun mu? Açık var mı? </a:t>
            </a:r>
          </a:p>
          <a:p>
            <a:pPr algn="l">
              <a:lnSpc>
                <a:spcPts val="5309"/>
              </a:lnSpc>
            </a:pPr>
            <a:r>
              <a:rPr lang="en-US" sz="4084">
                <a:solidFill>
                  <a:srgbClr val="000000"/>
                </a:solidFill>
                <a:latin typeface="Oswald"/>
              </a:rPr>
              <a:t>2- Tehdit modellemesi yapılır, </a:t>
            </a:r>
          </a:p>
          <a:p>
            <a:pPr algn="l">
              <a:lnSpc>
                <a:spcPts val="5309"/>
              </a:lnSpc>
            </a:pPr>
            <a:r>
              <a:rPr lang="en-US" sz="4084">
                <a:solidFill>
                  <a:srgbClr val="000000"/>
                </a:solidFill>
                <a:latin typeface="Oswald"/>
              </a:rPr>
              <a:t>3- Kodları gerçekten gözden geçiriliyor mu? </a:t>
            </a:r>
          </a:p>
          <a:p>
            <a:pPr algn="l">
              <a:lnSpc>
                <a:spcPts val="5309"/>
              </a:lnSpc>
            </a:pPr>
            <a:r>
              <a:rPr lang="en-US" sz="4084">
                <a:solidFill>
                  <a:srgbClr val="000000"/>
                </a:solidFill>
                <a:latin typeface="Oswald"/>
              </a:rPr>
              <a:t>4- Bakım (Maintance)</a:t>
            </a:r>
          </a:p>
          <a:p>
            <a:pPr algn="l">
              <a:lnSpc>
                <a:spcPts val="3879"/>
              </a:lnSpc>
            </a:pPr>
            <a:endParaRPr lang="en-US" sz="4084">
              <a:solidFill>
                <a:srgbClr val="000000"/>
              </a:solidFill>
              <a:latin typeface="Oswald"/>
            </a:endParaRPr>
          </a:p>
          <a:p>
            <a:pPr algn="l">
              <a:lnSpc>
                <a:spcPts val="3879"/>
              </a:lnSpc>
            </a:pPr>
            <a:r>
              <a:rPr lang="en-US" sz="2984">
                <a:solidFill>
                  <a:srgbClr val="000000"/>
                </a:solidFill>
                <a:latin typeface="Oswald"/>
              </a:rPr>
              <a:t>Tehdit modelleme, güvenlik gereksinimleri analizi, kod incelemeleri, güvenlik testleri ve geliştiriciler için güvenlik eğitimi gibi faaliyetler de dahildir.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7450" y="2632775"/>
            <a:ext cx="5486569" cy="5870202"/>
          </a:xfrm>
          <a:custGeom>
            <a:avLst/>
            <a:gdLst/>
            <a:ahLst/>
            <a:cxnLst/>
            <a:rect l="l" t="t" r="r" b="b"/>
            <a:pathLst>
              <a:path w="5486569" h="5870202">
                <a:moveTo>
                  <a:pt x="0" y="0"/>
                </a:moveTo>
                <a:lnTo>
                  <a:pt x="5486568" y="0"/>
                </a:lnTo>
                <a:lnTo>
                  <a:pt x="5486568" y="5870202"/>
                </a:lnTo>
                <a:lnTo>
                  <a:pt x="0" y="587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43578" y="3326344"/>
            <a:ext cx="3634312" cy="363431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47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815"/>
                </a:lnSpc>
                <a:spcBef>
                  <a:spcPct val="0"/>
                </a:spcBef>
              </a:pPr>
              <a:r>
                <a:rPr lang="en-US" sz="3500" spc="175">
                  <a:solidFill>
                    <a:srgbClr val="FFFFFF"/>
                  </a:solidFill>
                  <a:latin typeface="Oswald Bold"/>
                </a:rPr>
                <a:t>CIA PRENSİPLERİ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5136830" y="3672955"/>
            <a:ext cx="6082707" cy="2941089"/>
          </a:xfrm>
          <a:custGeom>
            <a:avLst/>
            <a:gdLst/>
            <a:ahLst/>
            <a:cxnLst/>
            <a:rect l="l" t="t" r="r" b="b"/>
            <a:pathLst>
              <a:path w="6082707" h="2941089">
                <a:moveTo>
                  <a:pt x="0" y="0"/>
                </a:moveTo>
                <a:lnTo>
                  <a:pt x="6082707" y="0"/>
                </a:lnTo>
                <a:lnTo>
                  <a:pt x="6082707" y="2941090"/>
                </a:lnTo>
                <a:lnTo>
                  <a:pt x="0" y="29410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798968" y="815648"/>
            <a:ext cx="7297025" cy="72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996"/>
              </a:lnSpc>
              <a:spcBef>
                <a:spcPct val="0"/>
              </a:spcBef>
            </a:pPr>
            <a:r>
              <a:rPr lang="en-US" sz="4250" spc="214" dirty="0">
                <a:solidFill>
                  <a:srgbClr val="000000"/>
                </a:solidFill>
                <a:latin typeface="Oswald Bold"/>
              </a:rPr>
              <a:t>GİZLİLİK (CONFIDENTIALITY)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27327" y="4229872"/>
            <a:ext cx="6068666" cy="72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996"/>
              </a:lnSpc>
              <a:spcBef>
                <a:spcPct val="0"/>
              </a:spcBef>
            </a:pPr>
            <a:r>
              <a:rPr lang="en-US" sz="4283" spc="214">
                <a:solidFill>
                  <a:srgbClr val="000000"/>
                </a:solidFill>
                <a:latin typeface="Oswald Bold"/>
              </a:rPr>
              <a:t>BÜTÜNLÜK (INTEGRITY)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8968" y="7480638"/>
            <a:ext cx="9180166" cy="72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6"/>
              </a:lnSpc>
              <a:spcBef>
                <a:spcPct val="0"/>
              </a:spcBef>
            </a:pPr>
            <a:r>
              <a:rPr lang="en-US" sz="4250" spc="214" dirty="0">
                <a:solidFill>
                  <a:srgbClr val="000000"/>
                </a:solidFill>
                <a:latin typeface="Oswald Bold"/>
              </a:rPr>
              <a:t>ERİŞİLEBİLİRLİK (AVAILABILITY) </a:t>
            </a:r>
            <a:endParaRPr lang="en-US" sz="4283" spc="214" dirty="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798968" y="1676062"/>
            <a:ext cx="8175654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spc="90">
                <a:solidFill>
                  <a:srgbClr val="000000"/>
                </a:solidFill>
                <a:latin typeface="TT Norms"/>
              </a:rPr>
              <a:t>Gizlilik, kullanıcı verilerinin, ticari sırların ve hassas bilgilerin korunması prensibine dayanır. Bu prensip, yazılım tasarımında, kullanıcı verilerinin yetkisiz erişimden korunmasını sağlar.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27327" y="5090287"/>
            <a:ext cx="7231973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spc="90">
                <a:solidFill>
                  <a:srgbClr val="000000"/>
                </a:solidFill>
                <a:latin typeface="TT Norms"/>
              </a:rPr>
              <a:t>Bütünlük, bir sistemdeki bilgilerin değiştirilmediğini, bozulmadığını ve güvenilir olduğunu sağlar. Bu prensip, yazılım tasarımında, verinin her zaman bir bütün olmasını hedefler.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98968" y="8341052"/>
            <a:ext cx="8175654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spc="90">
                <a:solidFill>
                  <a:srgbClr val="000000"/>
                </a:solidFill>
                <a:latin typeface="TT Norms"/>
              </a:rPr>
              <a:t>Erişilebilirlik, bilgiye yetkili kullanıcıların istediği zaman erişebilmesini temsil eder. Bu prensip, yazılım tasarımında, kullanıcıların ihtiyaç duydukları bilgilere zamanında erişebilmelerini sağlar.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789217"/>
            <a:ext cx="2456704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1460010"/>
            <a:ext cx="13802009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MICROSERVICE MİMARİSİ</a:t>
            </a:r>
            <a:endParaRPr lang="en-US" sz="6444" dirty="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07740"/>
            <a:ext cx="14966959" cy="522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endParaRPr/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Bankacılık uygulamalarında Microservice mimarisi kullanılır. 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Büyük ve karmaşık yazılım uygulamalarını, birbirinden bağımsız ve esnek servislere bölerek geliştirmeye imkan tanıyan bir mimaridir. 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Microservice mimarisinin başlangıç noktası SOA’dır. Microservice, SOA (Services Oriented Architecture) üzerine kurulmuş bir mimaridir.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Birçok sistemin uyumlu şekilde çalışmasını amaçlar.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44965" y="3115835"/>
            <a:ext cx="8699378" cy="6142465"/>
          </a:xfrm>
          <a:custGeom>
            <a:avLst/>
            <a:gdLst/>
            <a:ahLst/>
            <a:cxnLst/>
            <a:rect l="l" t="t" r="r" b="b"/>
            <a:pathLst>
              <a:path w="8699378" h="6142465">
                <a:moveTo>
                  <a:pt x="0" y="0"/>
                </a:moveTo>
                <a:lnTo>
                  <a:pt x="8699378" y="0"/>
                </a:lnTo>
                <a:lnTo>
                  <a:pt x="8699378" y="6142465"/>
                </a:lnTo>
                <a:lnTo>
                  <a:pt x="0" y="614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7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06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93650" y="1460010"/>
            <a:ext cx="13802009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MICROSERVICE MİMARİSİ</a:t>
            </a:r>
            <a:endParaRPr lang="en-US" sz="6444" dirty="0">
              <a:solidFill>
                <a:srgbClr val="000000"/>
              </a:solidFill>
              <a:latin typeface="Oswal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1460010"/>
            <a:ext cx="13802009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MICROSERVICE MİMARİSİ</a:t>
            </a:r>
            <a:endParaRPr lang="en-US" sz="6444" dirty="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07740"/>
            <a:ext cx="14966959" cy="208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Bankacılık sektöründe, güvenlik büyük bir önem taşır. Mikroservis mimarisi, her hizmetin kendi güvenlik kontrollerini uygulayabileceği ve hassas verileri koruyabileceği bir yapı sağlar.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877" lvl="1" indent="-345439" algn="l">
              <a:lnSpc>
                <a:spcPts val="4159"/>
              </a:lnSpc>
              <a:buFont typeface="Arial"/>
              <a:buChar char="•"/>
            </a:pPr>
            <a:r>
              <a:rPr lang="en-US" sz="3199" spc="-198">
                <a:solidFill>
                  <a:srgbClr val="000000"/>
                </a:solidFill>
                <a:latin typeface="TT Norms"/>
              </a:rPr>
              <a:t>Sistemdeki sorunlar hızla tanımlanabilir ve çözülebilir.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72397" y="1472514"/>
            <a:ext cx="1825213" cy="912607"/>
          </a:xfrm>
          <a:custGeom>
            <a:avLst/>
            <a:gdLst/>
            <a:ahLst/>
            <a:cxnLst/>
            <a:rect l="l" t="t" r="r" b="b"/>
            <a:pathLst>
              <a:path w="1825213" h="912607">
                <a:moveTo>
                  <a:pt x="0" y="0"/>
                </a:moveTo>
                <a:lnTo>
                  <a:pt x="1825213" y="0"/>
                </a:lnTo>
                <a:lnTo>
                  <a:pt x="1825213" y="912606"/>
                </a:lnTo>
                <a:lnTo>
                  <a:pt x="0" y="91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3650" y="1460010"/>
            <a:ext cx="13802009" cy="95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5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Oswald Bold"/>
              </a:rPr>
              <a:t>MICROSERVICE MİMARİSİ</a:t>
            </a:r>
            <a:endParaRPr lang="en-US" sz="6444" dirty="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18" y="7789217"/>
            <a:ext cx="2527282" cy="146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51"/>
              </a:lnSpc>
              <a:spcBef>
                <a:spcPct val="0"/>
              </a:spcBef>
            </a:pPr>
            <a:r>
              <a:rPr lang="en-US" sz="8537" spc="426">
                <a:solidFill>
                  <a:srgbClr val="484785"/>
                </a:solidFill>
                <a:latin typeface="Oswald Bold"/>
              </a:rPr>
              <a:t>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48990"/>
            <a:ext cx="14966959" cy="645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b="1" spc="-198" dirty="0">
                <a:solidFill>
                  <a:srgbClr val="000000"/>
                </a:solidFill>
                <a:latin typeface="TT Norms Bold"/>
              </a:rPr>
              <a:t>Microservice </a:t>
            </a:r>
            <a:r>
              <a:rPr lang="en-US" sz="3150" b="1" spc="-198" err="1">
                <a:solidFill>
                  <a:srgbClr val="000000"/>
                </a:solidFill>
                <a:latin typeface="TT Norms Bold"/>
              </a:rPr>
              <a:t>mimarisi</a:t>
            </a:r>
            <a:r>
              <a:rPr lang="en-US" sz="3150" b="1" spc="-198" dirty="0">
                <a:solidFill>
                  <a:srgbClr val="000000"/>
                </a:solidFill>
                <a:latin typeface="TT Norms"/>
              </a:rPr>
              <a:t>,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uygulama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geliştirirken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modüler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yapıda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her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küçük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servis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olarak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düşünülmesi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gereken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her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servisinde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kendi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işini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iletişimini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yürütebilen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çok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karmaşık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olmayan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başka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servislere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bağımlılığı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az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mekanizmalara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sahip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yaklaşımdır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Bu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servisler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kendilerinin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sorumlu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olduğu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tek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işe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odaklı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bağımsız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çalışabilen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otomatize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deployment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mekanizmasına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sahip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err="1">
                <a:solidFill>
                  <a:srgbClr val="000000"/>
                </a:solidFill>
                <a:latin typeface="TT Norms"/>
              </a:rPr>
              <a:t>yapıdadır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  <a:endParaRPr lang="tr-TR" sz="3150" dirty="0"/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Farklı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programlama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dillerinde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geliştirilebilir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farklı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tabanı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teknolojileri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kullanılabilir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>
              <a:lnSpc>
                <a:spcPts val="4159"/>
              </a:lnSpc>
            </a:pPr>
            <a:endParaRPr lang="en-US" sz="3199" spc="-198">
              <a:solidFill>
                <a:srgbClr val="000000"/>
              </a:solidFill>
              <a:latin typeface="TT Norms"/>
            </a:endParaRPr>
          </a:p>
          <a:p>
            <a:pPr marL="690245" lvl="1" indent="-344805" algn="l">
              <a:lnSpc>
                <a:spcPts val="4159"/>
              </a:lnSpc>
              <a:buFont typeface="Arial"/>
              <a:buChar char="•"/>
            </a:pP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Microserviceler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otomatize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biçimde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gerekli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aşamalardan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geçerek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(Unit Tests, Integration Tests,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Sonarqube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(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Kod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analiz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aracı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), Automation Tests) deploy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edilmelidir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Her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servis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bağımsız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olarak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geliştirilebilmeli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test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edilebilmeli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, deploy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edilebilmelidir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Böylece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uygulamanın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kalitesi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ve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esnekliği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3150" spc="-198" dirty="0" err="1">
                <a:solidFill>
                  <a:srgbClr val="000000"/>
                </a:solidFill>
                <a:latin typeface="TT Norms"/>
              </a:rPr>
              <a:t>artar</a:t>
            </a:r>
            <a:r>
              <a:rPr lang="en-US" sz="3150" spc="-198" dirty="0">
                <a:solidFill>
                  <a:srgbClr val="000000"/>
                </a:solidFill>
                <a:latin typeface="TT Norm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Mühendisliği Sunum</dc:title>
  <cp:revision>51</cp:revision>
  <dcterms:created xsi:type="dcterms:W3CDTF">2006-08-16T00:00:00Z</dcterms:created>
  <dcterms:modified xsi:type="dcterms:W3CDTF">2024-05-13T07:45:15Z</dcterms:modified>
  <dc:identifier>DAGEKfUJJcU</dc:identifier>
</cp:coreProperties>
</file>