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AF6253A-ECF4-4103-8C18-F2A11E8BF792}" type="datetimeFigureOut">
              <a:rPr lang="es-AR" smtClean="0"/>
              <a:t>2/4/2025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4A5A9E4-CB2B-4242-9E50-A2ED642D8EE8}" type="slidenum">
              <a:rPr lang="es-AR" smtClean="0"/>
              <a:t>‹Nº›</a:t>
            </a:fld>
            <a:endParaRPr lang="es-AR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323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253A-ECF4-4103-8C18-F2A11E8BF792}" type="datetimeFigureOut">
              <a:rPr lang="es-AR" smtClean="0"/>
              <a:t>2/4/2025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A9E4-CB2B-4242-9E50-A2ED642D8EE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8324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253A-ECF4-4103-8C18-F2A11E8BF792}" type="datetimeFigureOut">
              <a:rPr lang="es-AR" smtClean="0"/>
              <a:t>2/4/2025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A9E4-CB2B-4242-9E50-A2ED642D8EE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20254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253A-ECF4-4103-8C18-F2A11E8BF792}" type="datetimeFigureOut">
              <a:rPr lang="es-AR" smtClean="0"/>
              <a:t>2/4/2025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A9E4-CB2B-4242-9E50-A2ED642D8EE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91879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253A-ECF4-4103-8C18-F2A11E8BF792}" type="datetimeFigureOut">
              <a:rPr lang="es-AR" smtClean="0"/>
              <a:t>2/4/2025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A9E4-CB2B-4242-9E50-A2ED642D8EE8}" type="slidenum">
              <a:rPr lang="es-AR" smtClean="0"/>
              <a:t>‹Nº›</a:t>
            </a:fld>
            <a:endParaRPr lang="es-AR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130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253A-ECF4-4103-8C18-F2A11E8BF792}" type="datetimeFigureOut">
              <a:rPr lang="es-AR" smtClean="0"/>
              <a:t>2/4/2025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A9E4-CB2B-4242-9E50-A2ED642D8EE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80367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253A-ECF4-4103-8C18-F2A11E8BF792}" type="datetimeFigureOut">
              <a:rPr lang="es-AR" smtClean="0"/>
              <a:t>2/4/2025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A9E4-CB2B-4242-9E50-A2ED642D8EE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01499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253A-ECF4-4103-8C18-F2A11E8BF792}" type="datetimeFigureOut">
              <a:rPr lang="es-AR" smtClean="0"/>
              <a:t>2/4/2025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A9E4-CB2B-4242-9E50-A2ED642D8EE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9942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253A-ECF4-4103-8C18-F2A11E8BF792}" type="datetimeFigureOut">
              <a:rPr lang="es-AR" smtClean="0"/>
              <a:t>2/4/2025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A9E4-CB2B-4242-9E50-A2ED642D8EE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74246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253A-ECF4-4103-8C18-F2A11E8BF792}" type="datetimeFigureOut">
              <a:rPr lang="es-AR" smtClean="0"/>
              <a:t>2/4/2025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A9E4-CB2B-4242-9E50-A2ED642D8EE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3455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253A-ECF4-4103-8C18-F2A11E8BF792}" type="datetimeFigureOut">
              <a:rPr lang="es-AR" smtClean="0"/>
              <a:t>2/4/2025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5A9E4-CB2B-4242-9E50-A2ED642D8EE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38554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AF6253A-ECF4-4103-8C18-F2A11E8BF792}" type="datetimeFigureOut">
              <a:rPr lang="es-AR" smtClean="0"/>
              <a:t>2/4/2025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14A5A9E4-CB2B-4242-9E50-A2ED642D8EE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2015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589B0-5CF4-2807-E34C-8D93B7C262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¿Quién es el mejor de los 4 grandes del anime?</a:t>
            </a:r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B91579-019D-17A3-B173-4CA775C473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Pre entrega Proyecto Final </a:t>
            </a:r>
          </a:p>
          <a:p>
            <a:r>
              <a:rPr lang="es-ES" dirty="0"/>
              <a:t>Estudiante: </a:t>
            </a:r>
            <a:r>
              <a:rPr lang="es-ES" dirty="0" err="1"/>
              <a:t>Shaieb</a:t>
            </a:r>
            <a:r>
              <a:rPr lang="es-ES" dirty="0"/>
              <a:t> Federico </a:t>
            </a:r>
            <a:r>
              <a:rPr lang="es-ES" dirty="0" err="1"/>
              <a:t>Ivan</a:t>
            </a:r>
            <a:endParaRPr lang="es-ES" dirty="0"/>
          </a:p>
          <a:p>
            <a:r>
              <a:rPr lang="es-ES" dirty="0"/>
              <a:t>Comisión: 71945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46271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589B0-5CF4-2807-E34C-8D93B7C26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71" y="731809"/>
            <a:ext cx="8825658" cy="1577411"/>
          </a:xfrm>
        </p:spPr>
        <p:txBody>
          <a:bodyPr>
            <a:normAutofit fontScale="90000"/>
          </a:bodyPr>
          <a:lstStyle/>
          <a:p>
            <a:r>
              <a:rPr lang="es-ES" dirty="0"/>
              <a:t>¿A quien le sirve este análisis?</a:t>
            </a:r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B91579-019D-17A3-B173-4CA775C473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803021"/>
            <a:ext cx="8825658" cy="2835779"/>
          </a:xfrm>
        </p:spPr>
        <p:txBody>
          <a:bodyPr>
            <a:normAutofit lnSpcReduction="10000"/>
          </a:bodyPr>
          <a:lstStyle/>
          <a:p>
            <a:pPr algn="l"/>
            <a:r>
              <a:rPr lang="es-ES" sz="2300" b="0" i="0" dirty="0">
                <a:solidFill>
                  <a:schemeClr val="tx1"/>
                </a:solidFill>
                <a:effectLst/>
                <a:latin typeface="Roboto" panose="020F0502020204030204" pitchFamily="2" charset="0"/>
              </a:rPr>
              <a:t>📌 1. Empresas de </a:t>
            </a:r>
            <a:r>
              <a:rPr lang="es-ES" sz="2300" b="0" i="0" dirty="0" err="1">
                <a:solidFill>
                  <a:schemeClr val="tx1"/>
                </a:solidFill>
                <a:effectLst/>
                <a:latin typeface="Roboto" panose="020F0502020204030204" pitchFamily="2" charset="0"/>
              </a:rPr>
              <a:t>Streaming</a:t>
            </a:r>
            <a:r>
              <a:rPr lang="es-ES" sz="2300" b="0" i="0" dirty="0">
                <a:solidFill>
                  <a:schemeClr val="tx1"/>
                </a:solidFill>
                <a:effectLst/>
                <a:latin typeface="Roboto" panose="020F0502020204030204" pitchFamily="2" charset="0"/>
              </a:rPr>
              <a:t> y Distribuidoras de Anime Netflix, </a:t>
            </a:r>
            <a:r>
              <a:rPr lang="es-ES" sz="2300" b="0" i="0" dirty="0" err="1">
                <a:solidFill>
                  <a:schemeClr val="tx1"/>
                </a:solidFill>
                <a:effectLst/>
                <a:latin typeface="Roboto" panose="020F0502020204030204" pitchFamily="2" charset="0"/>
              </a:rPr>
              <a:t>Crunchyroll</a:t>
            </a:r>
            <a:r>
              <a:rPr lang="es-ES" sz="2300" b="0" i="0" dirty="0">
                <a:solidFill>
                  <a:schemeClr val="tx1"/>
                </a:solidFill>
                <a:effectLst/>
                <a:latin typeface="Roboto" panose="020F0502020204030204" pitchFamily="2" charset="0"/>
              </a:rPr>
              <a:t>, </a:t>
            </a:r>
            <a:r>
              <a:rPr lang="es-ES" sz="2300" b="0" i="0" dirty="0" err="1">
                <a:solidFill>
                  <a:schemeClr val="tx1"/>
                </a:solidFill>
                <a:effectLst/>
                <a:latin typeface="Roboto" panose="020F0502020204030204" pitchFamily="2" charset="0"/>
              </a:rPr>
              <a:t>Funimation</a:t>
            </a:r>
            <a:r>
              <a:rPr lang="es-ES" sz="2300" b="0" i="0" dirty="0">
                <a:solidFill>
                  <a:schemeClr val="tx1"/>
                </a:solidFill>
                <a:effectLst/>
                <a:latin typeface="Roboto" panose="020F0502020204030204" pitchFamily="2" charset="0"/>
              </a:rPr>
              <a:t>, etc. </a:t>
            </a:r>
          </a:p>
          <a:p>
            <a:pPr algn="l"/>
            <a:r>
              <a:rPr lang="es-ES" sz="2300" b="0" i="0" dirty="0">
                <a:solidFill>
                  <a:schemeClr val="tx1"/>
                </a:solidFill>
                <a:effectLst/>
                <a:latin typeface="Roboto" panose="020F0502020204030204" pitchFamily="2" charset="0"/>
              </a:rPr>
              <a:t>📌 2. Estudios de Animación y Productores </a:t>
            </a:r>
            <a:r>
              <a:rPr lang="es-ES" sz="2300" b="0" i="0" dirty="0" err="1">
                <a:solidFill>
                  <a:schemeClr val="tx1"/>
                </a:solidFill>
                <a:effectLst/>
                <a:latin typeface="Roboto" panose="020F0502020204030204" pitchFamily="2" charset="0"/>
              </a:rPr>
              <a:t>Toei</a:t>
            </a:r>
            <a:r>
              <a:rPr lang="es-ES" sz="2300" b="0" i="0" dirty="0">
                <a:solidFill>
                  <a:schemeClr val="tx1"/>
                </a:solidFill>
                <a:effectLst/>
                <a:latin typeface="Roboto" panose="020F0502020204030204" pitchFamily="2" charset="0"/>
              </a:rPr>
              <a:t> </a:t>
            </a:r>
            <a:r>
              <a:rPr lang="es-ES" sz="2300" b="0" i="0" dirty="0" err="1">
                <a:solidFill>
                  <a:schemeClr val="tx1"/>
                </a:solidFill>
                <a:effectLst/>
                <a:latin typeface="Roboto" panose="020F0502020204030204" pitchFamily="2" charset="0"/>
              </a:rPr>
              <a:t>Animation</a:t>
            </a:r>
            <a:r>
              <a:rPr lang="es-ES" sz="2300" b="0" i="0" dirty="0">
                <a:solidFill>
                  <a:schemeClr val="tx1"/>
                </a:solidFill>
                <a:effectLst/>
                <a:latin typeface="Roboto" panose="020F0502020204030204" pitchFamily="2" charset="0"/>
              </a:rPr>
              <a:t>, MAPPA, </a:t>
            </a:r>
            <a:r>
              <a:rPr lang="es-ES" sz="2300" b="0" i="0" dirty="0" err="1">
                <a:solidFill>
                  <a:schemeClr val="tx1"/>
                </a:solidFill>
                <a:effectLst/>
                <a:latin typeface="Roboto" panose="020F0502020204030204" pitchFamily="2" charset="0"/>
              </a:rPr>
              <a:t>Ufotable</a:t>
            </a:r>
            <a:r>
              <a:rPr lang="es-ES" sz="2300" b="0" i="0" dirty="0">
                <a:solidFill>
                  <a:schemeClr val="tx1"/>
                </a:solidFill>
                <a:effectLst/>
                <a:latin typeface="Roboto" panose="020F0502020204030204" pitchFamily="2" charset="0"/>
              </a:rPr>
              <a:t>, Pierrot, etc. </a:t>
            </a:r>
          </a:p>
          <a:p>
            <a:pPr algn="l"/>
            <a:r>
              <a:rPr lang="es-ES" sz="2300" b="0" i="0" dirty="0">
                <a:solidFill>
                  <a:schemeClr val="tx1"/>
                </a:solidFill>
                <a:effectLst/>
                <a:latin typeface="Roboto" panose="020F0502020204030204" pitchFamily="2" charset="0"/>
              </a:rPr>
              <a:t>📌 3. Tiendas de </a:t>
            </a:r>
            <a:r>
              <a:rPr lang="es-ES" sz="2300" b="0" i="0" dirty="0" err="1">
                <a:solidFill>
                  <a:schemeClr val="tx1"/>
                </a:solidFill>
                <a:effectLst/>
                <a:latin typeface="Roboto" panose="020F0502020204030204" pitchFamily="2" charset="0"/>
              </a:rPr>
              <a:t>Merchandising</a:t>
            </a:r>
            <a:r>
              <a:rPr lang="es-ES" sz="2300" b="0" i="0" dirty="0">
                <a:solidFill>
                  <a:schemeClr val="tx1"/>
                </a:solidFill>
                <a:effectLst/>
                <a:latin typeface="Roboto" panose="020F0502020204030204" pitchFamily="2" charset="0"/>
              </a:rPr>
              <a:t> y Eventos de Anime 📌 4. Creadores de Contenido y Medios de Comunicación </a:t>
            </a:r>
            <a:r>
              <a:rPr lang="es-ES" sz="2300" b="0" i="0" dirty="0" err="1">
                <a:solidFill>
                  <a:schemeClr val="tx1"/>
                </a:solidFill>
                <a:effectLst/>
                <a:latin typeface="Roboto" panose="020F0502020204030204" pitchFamily="2" charset="0"/>
              </a:rPr>
              <a:t>YouTubers</a:t>
            </a:r>
            <a:r>
              <a:rPr lang="es-ES" sz="2300" b="0" i="0" dirty="0">
                <a:solidFill>
                  <a:schemeClr val="tx1"/>
                </a:solidFill>
                <a:effectLst/>
                <a:latin typeface="Roboto" panose="020F0502020204030204" pitchFamily="2" charset="0"/>
              </a:rPr>
              <a:t>, y periodistas de anime 📌 5. Investigadores y Analistas de Tendencias Analistas 📌 6. Fans y Comunidades de Anime.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07635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589B0-5CF4-2807-E34C-8D93B7C26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946" y="241442"/>
            <a:ext cx="11691620" cy="2322296"/>
          </a:xfrm>
        </p:spPr>
        <p:txBody>
          <a:bodyPr/>
          <a:lstStyle/>
          <a:p>
            <a:r>
              <a:rPr lang="es-ES" dirty="0"/>
              <a:t>¿Que preguntas nos hicimos?</a:t>
            </a:r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B91579-019D-17A3-B173-4CA775C473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946" y="3109058"/>
            <a:ext cx="11691620" cy="3507500"/>
          </a:xfrm>
        </p:spPr>
        <p:txBody>
          <a:bodyPr>
            <a:normAutofit fontScale="77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s-ES" sz="48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¿Cuál de las cuatro sagas (Dragon Ball, </a:t>
            </a:r>
            <a:r>
              <a:rPr lang="es-ES" sz="4800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Bleach</a:t>
            </a:r>
            <a:r>
              <a:rPr lang="es-ES" sz="48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s-ES" sz="4800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One</a:t>
            </a:r>
            <a:r>
              <a:rPr lang="es-ES" sz="48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s-ES" sz="4800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Piece</a:t>
            </a:r>
            <a:r>
              <a:rPr lang="es-ES" sz="48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, Naruto) tiene más productos (episodios, películas, o temporadas) en total? Hipótesis: </a:t>
            </a:r>
          </a:p>
          <a:p>
            <a:pPr algn="l">
              <a:buFont typeface="+mj-lt"/>
              <a:buAutoNum type="arabicPeriod"/>
            </a:pPr>
            <a:r>
              <a:rPr lang="es-ES" sz="48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¿Cuál de las cuatro sagas (Dragon Ball, </a:t>
            </a:r>
            <a:r>
              <a:rPr lang="es-ES" sz="4800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Bleach</a:t>
            </a:r>
            <a:r>
              <a:rPr lang="es-ES" sz="48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s-ES" sz="4800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One</a:t>
            </a:r>
            <a:r>
              <a:rPr lang="es-ES" sz="48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s-ES" sz="4800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Piece</a:t>
            </a:r>
            <a:r>
              <a:rPr lang="es-ES" sz="48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, Naruto) tiene el producto con el mejor score? </a:t>
            </a:r>
          </a:p>
          <a:p>
            <a:pPr algn="l">
              <a:buFont typeface="+mj-lt"/>
              <a:buAutoNum type="arabicPeriod"/>
            </a:pPr>
            <a:r>
              <a:rPr lang="es-ES" sz="48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¿Cuál de las cuatro sagas (Dragon Ball, </a:t>
            </a:r>
            <a:r>
              <a:rPr lang="es-ES" sz="4800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Bleach</a:t>
            </a:r>
            <a:r>
              <a:rPr lang="es-ES" sz="48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s-ES" sz="4800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One</a:t>
            </a:r>
            <a:r>
              <a:rPr lang="es-ES" sz="48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s-ES" sz="4800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Piece</a:t>
            </a:r>
            <a:r>
              <a:rPr lang="es-ES" sz="48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, Naruto) tiene el producto con el peor score? </a:t>
            </a:r>
          </a:p>
          <a:p>
            <a:endParaRPr lang="es-ES" b="0" i="0" dirty="0">
              <a:solidFill>
                <a:srgbClr val="1F1F1F"/>
              </a:solidFill>
              <a:effectLst/>
              <a:latin typeface="Roboto" panose="02000000000000000000" pitchFamily="2" charset="0"/>
            </a:endParaRPr>
          </a:p>
          <a:p>
            <a:endParaRPr lang="es-ES" dirty="0">
              <a:solidFill>
                <a:srgbClr val="1F1F1F"/>
              </a:solidFill>
              <a:latin typeface="Roboto" panose="02000000000000000000" pitchFamily="2" charset="0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64176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589B0-5CF4-2807-E34C-8D93B7C26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946" y="241442"/>
            <a:ext cx="11691620" cy="2322296"/>
          </a:xfrm>
        </p:spPr>
        <p:txBody>
          <a:bodyPr/>
          <a:lstStyle/>
          <a:p>
            <a:r>
              <a:rPr lang="es-ES" dirty="0"/>
              <a:t>¿Que preguntas nos hicimos?</a:t>
            </a:r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B91579-019D-17A3-B173-4CA775C473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946" y="3109058"/>
            <a:ext cx="11691620" cy="3507500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s-ES" sz="4000" dirty="0">
                <a:solidFill>
                  <a:srgbClr val="1F1F1F"/>
                </a:solidFill>
                <a:latin typeface="Roboto" panose="02000000000000000000" pitchFamily="2" charset="0"/>
              </a:rPr>
              <a:t>¿</a:t>
            </a:r>
            <a:r>
              <a:rPr lang="es-ES" sz="40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Los estudios más frecuentes tienden a tener un puntaje promedio más alto.?</a:t>
            </a:r>
            <a:br>
              <a:rPr lang="es-ES" sz="4800" dirty="0">
                <a:solidFill>
                  <a:srgbClr val="1F1F1F"/>
                </a:solidFill>
                <a:latin typeface="Roboto" panose="02000000000000000000" pitchFamily="2" charset="0"/>
              </a:rPr>
            </a:br>
            <a:r>
              <a:rPr lang="es-ES" sz="4000" dirty="0">
                <a:solidFill>
                  <a:srgbClr val="1F1F1F"/>
                </a:solidFill>
                <a:latin typeface="Roboto" panose="02000000000000000000" pitchFamily="2" charset="0"/>
              </a:rPr>
              <a:t>¿</a:t>
            </a:r>
            <a:r>
              <a:rPr lang="es-ES" sz="40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Los mejores animes tienden a tener puntajes consistentes a lo largo de sus episodios.?</a:t>
            </a:r>
            <a:br>
              <a:rPr lang="es-ES" sz="4800" dirty="0">
                <a:solidFill>
                  <a:srgbClr val="1F1F1F"/>
                </a:solidFill>
                <a:latin typeface="Roboto" panose="02000000000000000000" pitchFamily="2" charset="0"/>
              </a:rPr>
            </a:br>
            <a:r>
              <a:rPr lang="es-ES" sz="40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 ¿Algunos animes tienen un puntaje alto en sus primeros episodios, pero luego caen.?</a:t>
            </a:r>
            <a:r>
              <a:rPr lang="es-ES" sz="48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</a:p>
          <a:p>
            <a:endParaRPr lang="es-ES" b="0" i="0" dirty="0">
              <a:solidFill>
                <a:srgbClr val="1F1F1F"/>
              </a:solidFill>
              <a:effectLst/>
              <a:latin typeface="Roboto" panose="02000000000000000000" pitchFamily="2" charset="0"/>
            </a:endParaRPr>
          </a:p>
          <a:p>
            <a:endParaRPr lang="es-ES" dirty="0">
              <a:solidFill>
                <a:srgbClr val="1F1F1F"/>
              </a:solidFill>
              <a:latin typeface="Roboto" panose="02000000000000000000" pitchFamily="2" charset="0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4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589B0-5CF4-2807-E34C-8D93B7C26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590" y="284171"/>
            <a:ext cx="11707739" cy="1388165"/>
          </a:xfrm>
        </p:spPr>
        <p:txBody>
          <a:bodyPr/>
          <a:lstStyle/>
          <a:p>
            <a:r>
              <a:rPr lang="es-ES" dirty="0"/>
              <a:t>Que datos analizamos</a:t>
            </a:r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B91579-019D-17A3-B173-4CA775C473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589" y="1760434"/>
            <a:ext cx="11775797" cy="4879648"/>
          </a:xfrm>
        </p:spPr>
        <p:txBody>
          <a:bodyPr>
            <a:normAutofit/>
          </a:bodyPr>
          <a:lstStyle/>
          <a:p>
            <a:r>
              <a:rPr lang="es-ES" sz="4000" dirty="0"/>
              <a:t>Analizamos un </a:t>
            </a:r>
            <a:r>
              <a:rPr lang="es-ES" sz="4000" dirty="0" err="1"/>
              <a:t>dataset</a:t>
            </a:r>
            <a:r>
              <a:rPr lang="es-ES" sz="4000" dirty="0"/>
              <a:t> de mas de 15,000 animes  y una api que nos daba el puntaje de cada episodio</a:t>
            </a:r>
            <a:endParaRPr lang="es-AR" sz="4000" dirty="0"/>
          </a:p>
        </p:txBody>
      </p:sp>
    </p:spTree>
    <p:extLst>
      <p:ext uri="{BB962C8B-B14F-4D97-AF65-F5344CB8AC3E}">
        <p14:creationId xmlns:p14="http://schemas.microsoft.com/office/powerpoint/2010/main" val="3999165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589B0-5CF4-2807-E34C-8D93B7C26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953" y="284171"/>
            <a:ext cx="11759013" cy="1493354"/>
          </a:xfrm>
        </p:spPr>
        <p:txBody>
          <a:bodyPr/>
          <a:lstStyle/>
          <a:p>
            <a:r>
              <a:rPr lang="es-ES" dirty="0"/>
              <a:t>¿Qué descubrimos?</a:t>
            </a:r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B91579-019D-17A3-B173-4CA775C473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/>
              <a:t>Que los estudios pueden tener y de hecho existen varios casos de “</a:t>
            </a:r>
            <a:r>
              <a:rPr lang="es-ES" dirty="0" err="1"/>
              <a:t>one</a:t>
            </a:r>
            <a:r>
              <a:rPr lang="es-ES" dirty="0"/>
              <a:t> hit </a:t>
            </a:r>
            <a:r>
              <a:rPr lang="es-ES" dirty="0" err="1"/>
              <a:t>wonder</a:t>
            </a:r>
            <a:r>
              <a:rPr lang="es-ES" dirty="0"/>
              <a:t>”</a:t>
            </a:r>
          </a:p>
          <a:p>
            <a:r>
              <a:rPr lang="es-ES" dirty="0"/>
              <a:t>Que los mejores animes incluso fluctúan en puntuaciones</a:t>
            </a:r>
          </a:p>
          <a:p>
            <a:r>
              <a:rPr lang="es-ES" dirty="0"/>
              <a:t>Que los animes en general para tener buena reseña necesitan de episodios con puntajes muy muy altos.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2488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589B0-5CF4-2807-E34C-8D93B7C262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proximamente</a:t>
            </a:r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B91579-019D-17A3-B173-4CA775C473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Promedio de el mejor y peor producto de los 4 grandes</a:t>
            </a:r>
          </a:p>
          <a:p>
            <a:r>
              <a:rPr lang="es-ES" dirty="0"/>
              <a:t>Conclusiones generales </a:t>
            </a:r>
            <a:r>
              <a:rPr lang="es-ES"/>
              <a:t>de cual es el mejor de los 4 grandes.</a:t>
            </a:r>
          </a:p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8551592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84</TotalTime>
  <Words>350</Words>
  <Application>Microsoft Office PowerPoint</Application>
  <PresentationFormat>Panorámica</PresentationFormat>
  <Paragraphs>25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Corbel</vt:lpstr>
      <vt:lpstr>Roboto</vt:lpstr>
      <vt:lpstr>Base</vt:lpstr>
      <vt:lpstr>¿Quién es el mejor de los 4 grandes del anime?</vt:lpstr>
      <vt:lpstr>¿A quien le sirve este análisis?</vt:lpstr>
      <vt:lpstr>¿Que preguntas nos hicimos?</vt:lpstr>
      <vt:lpstr>¿Que preguntas nos hicimos?</vt:lpstr>
      <vt:lpstr>Que datos analizamos</vt:lpstr>
      <vt:lpstr>¿Qué descubrimos?</vt:lpstr>
      <vt:lpstr>proximamente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Fechi</dc:creator>
  <cp:lastModifiedBy>Fechi</cp:lastModifiedBy>
  <cp:revision>1</cp:revision>
  <dcterms:created xsi:type="dcterms:W3CDTF">2025-04-02T17:51:11Z</dcterms:created>
  <dcterms:modified xsi:type="dcterms:W3CDTF">2025-04-02T19:15:52Z</dcterms:modified>
</cp:coreProperties>
</file>