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E8E8E8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17DCD-D6C5-A2C0-711F-13BF53450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C3ECE-64A9-7893-E115-F3EE8F146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6F8CB-F52E-6641-735D-64E9AB9F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28ECA-138C-5F47-88F3-8B5D74A0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01C20-C33E-AF45-DDE7-0555F476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44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7613F-C8CF-9497-9913-26D55E4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FDCF0E-2569-9D54-4611-03571C263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E6638-B625-4E62-88F4-5E9039BF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DE4B5-CD60-7A21-C146-C8801CFB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484E4-EF29-71D9-C1AA-0CBDC05E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0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BC635-9404-8751-92DF-6D81BF45B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ED998B-EDF2-3D9B-72F9-E80CF7F7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5F0C8-1B1E-D441-C44E-DABBC9FD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6EB43-0DA3-FAB9-8F7A-A713100A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B8529-84B6-5DB6-936E-4D377E8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38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C57AE-90D0-0739-AE3E-4431500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4FCAF-0B26-1A68-5916-7284EB6E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E2DD9-4581-B1B6-7B53-30AC0AA9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6AB32-EA27-27EB-5BC4-62DEEB4B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4A26C-CFC5-9B77-EAE0-69B6D402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72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1CA88-1926-ED40-8445-69F3A848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7AA515-2AF2-781E-6AE7-BA351BC2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1D414-B2B9-E832-57F8-5C3C9449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F4BEE-9A57-CF62-F983-D1C4252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FD980-3E6E-0D45-CABE-FE477888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12DCA-7AA4-CDD1-8180-C517C16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D3E30-2F1F-7BD8-DFA9-687E40F0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F60F-DB76-BF4C-EBAD-D22FCFE7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D69C3-F413-5E46-727D-251C6AB3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9B4FBF-DE3D-8206-3D18-AB4D7B86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595DCE-D7D8-1C5F-B163-AF1834A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6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ACAC3-16AE-9152-7C69-7513C729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05EDC-E194-D83C-779F-DE8C6CD1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02C6B-B98D-6C19-6CB3-B4B427DFD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ABFB16-8A9B-EB55-D31F-FFBDD6480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CA228A-5F62-EC1D-027C-58D05336B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B029CB-37AF-87AD-33AF-F2F29025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54111-BD74-4812-B8E9-C9413E30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829A94-7EE6-7174-A9D5-72DB6776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4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8BCFA-D592-3F5B-47FC-6AD1CB2B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96DB3B-11DF-F2F2-CAD9-1D25F141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21CB7-AE54-54F7-73AF-C80547AA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AD51F4-2D60-8881-A0EF-1A1DCCB8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1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3C98CE-A07E-FCF8-EBB0-6ED6961F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691247-F09B-8FD9-F330-F073B5F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1544AE-9330-1292-8789-482D72B8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71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5B68-8138-BE0A-BCC7-15A48A93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CA574-B790-D7A8-A772-3CE6C644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833B08-34DB-A90E-3B1A-D091A1D1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4DDF3D-35D7-23E5-14E7-CF6BE964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F81AAD-FF4C-5A87-4C10-6351BA1B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BCF22D-3FBD-F4CB-91B6-54C3C21B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97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131B-3103-7B13-1983-A4BE3901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16ABD2-21F7-E044-D62C-8DF25DABC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D6AC6C-FA36-C199-AB3A-6ACE3FB1E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798BD1-495D-45B3-CF63-6BBE8CFB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5B06E-C449-AA17-9220-CA2FD7BD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C384E3-9225-2DAF-A9A1-22995D28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391303-DCCE-302B-BA82-A43F75CE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23508B-3C47-C08D-6645-FB42B418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59602-2043-C719-910A-71AFD5B94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B51CA-28E3-CD7E-69CB-4039AA14E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FA1CA-73B8-D48E-96AD-ACB687941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809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Carpeta con relleno sólido">
            <a:extLst>
              <a:ext uri="{FF2B5EF4-FFF2-40B4-BE49-F238E27FC236}">
                <a16:creationId xmlns:a16="http://schemas.microsoft.com/office/drawing/2014/main" id="{84C4CDCF-92F0-544E-0ED8-3709D2193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03" y="260153"/>
            <a:ext cx="535744" cy="535744"/>
          </a:xfrm>
          <a:prstGeom prst="rect">
            <a:avLst/>
          </a:prstGeom>
        </p:spPr>
      </p:pic>
      <p:pic>
        <p:nvPicPr>
          <p:cNvPr id="12" name="Gráfico 11" descr="Carpeta con relleno sólido">
            <a:extLst>
              <a:ext uri="{FF2B5EF4-FFF2-40B4-BE49-F238E27FC236}">
                <a16:creationId xmlns:a16="http://schemas.microsoft.com/office/drawing/2014/main" id="{34945982-5925-D654-4756-95591047A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126" y="693475"/>
            <a:ext cx="535744" cy="5357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7EE9DA5-E5AE-2947-ECB2-F3C1B9F1F406}"/>
              </a:ext>
            </a:extLst>
          </p:cNvPr>
          <p:cNvSpPr txBox="1"/>
          <p:nvPr/>
        </p:nvSpPr>
        <p:spPr>
          <a:xfrm>
            <a:off x="1313471" y="374136"/>
            <a:ext cx="968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root</a:t>
            </a:r>
            <a:r>
              <a:rPr lang="es-ES" sz="1400" dirty="0"/>
              <a:t> folder</a:t>
            </a:r>
            <a:endParaRPr lang="es-CO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B91322-4931-78AF-3632-6F99D760E8E4}"/>
              </a:ext>
            </a:extLst>
          </p:cNvPr>
          <p:cNvSpPr txBox="1"/>
          <p:nvPr/>
        </p:nvSpPr>
        <p:spPr>
          <a:xfrm>
            <a:off x="2776870" y="807458"/>
            <a:ext cx="63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future</a:t>
            </a:r>
            <a:endParaRPr lang="es-CO" sz="1400" dirty="0"/>
          </a:p>
        </p:txBody>
      </p:sp>
      <p:pic>
        <p:nvPicPr>
          <p:cNvPr id="15" name="Gráfico 14" descr="Carpeta con relleno sólido">
            <a:extLst>
              <a:ext uri="{FF2B5EF4-FFF2-40B4-BE49-F238E27FC236}">
                <a16:creationId xmlns:a16="http://schemas.microsoft.com/office/drawing/2014/main" id="{474B9498-12A4-5A80-173F-EF2804671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722" y="1101465"/>
            <a:ext cx="535744" cy="53574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78D1EEF-F7A9-F2EA-83DB-928F4D6F075B}"/>
              </a:ext>
            </a:extLst>
          </p:cNvPr>
          <p:cNvSpPr txBox="1"/>
          <p:nvPr/>
        </p:nvSpPr>
        <p:spPr>
          <a:xfrm>
            <a:off x="3935466" y="121544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EC-Earth3-Veg</a:t>
            </a:r>
            <a:endParaRPr lang="es-CO" sz="1400" dirty="0"/>
          </a:p>
        </p:txBody>
      </p:sp>
      <p:pic>
        <p:nvPicPr>
          <p:cNvPr id="17" name="Gráfico 16" descr="Carpeta con relleno sólido">
            <a:extLst>
              <a:ext uri="{FF2B5EF4-FFF2-40B4-BE49-F238E27FC236}">
                <a16:creationId xmlns:a16="http://schemas.microsoft.com/office/drawing/2014/main" id="{AD893A2A-40CE-FAA0-29B0-EA54ED02F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3694" y="1557696"/>
            <a:ext cx="535744" cy="5357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A39AA1B-3BC3-1830-B490-3FEBC16909E1}"/>
              </a:ext>
            </a:extLst>
          </p:cNvPr>
          <p:cNvSpPr txBox="1"/>
          <p:nvPr/>
        </p:nvSpPr>
        <p:spPr>
          <a:xfrm>
            <a:off x="5789438" y="167167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2021-2040</a:t>
            </a:r>
            <a:endParaRPr lang="es-CO" sz="1400" dirty="0"/>
          </a:p>
        </p:txBody>
      </p:sp>
      <p:pic>
        <p:nvPicPr>
          <p:cNvPr id="19" name="Gráfico 18" descr="Carpeta con relleno sólido">
            <a:extLst>
              <a:ext uri="{FF2B5EF4-FFF2-40B4-BE49-F238E27FC236}">
                <a16:creationId xmlns:a16="http://schemas.microsoft.com/office/drawing/2014/main" id="{218C2DF1-788B-8A30-9D42-52FBABE12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730" y="1992865"/>
            <a:ext cx="535744" cy="53574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509881-291C-F4A9-B029-F8C518D84169}"/>
              </a:ext>
            </a:extLst>
          </p:cNvPr>
          <p:cNvSpPr txBox="1"/>
          <p:nvPr/>
        </p:nvSpPr>
        <p:spPr>
          <a:xfrm>
            <a:off x="5802474" y="210684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2041-2060</a:t>
            </a:r>
            <a:endParaRPr lang="es-CO" sz="1400" dirty="0"/>
          </a:p>
        </p:txBody>
      </p:sp>
      <p:pic>
        <p:nvPicPr>
          <p:cNvPr id="21" name="Gráfico 20" descr="Carpeta con relleno sólido">
            <a:extLst>
              <a:ext uri="{FF2B5EF4-FFF2-40B4-BE49-F238E27FC236}">
                <a16:creationId xmlns:a16="http://schemas.microsoft.com/office/drawing/2014/main" id="{C80ED367-16A2-2065-A29F-3DAC59004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3694" y="2428027"/>
            <a:ext cx="535744" cy="53574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1FE4D62-388D-E7C7-0F63-2839AB70F855}"/>
              </a:ext>
            </a:extLst>
          </p:cNvPr>
          <p:cNvSpPr txBox="1"/>
          <p:nvPr/>
        </p:nvSpPr>
        <p:spPr>
          <a:xfrm>
            <a:off x="5789438" y="254201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2061-2080</a:t>
            </a:r>
            <a:endParaRPr lang="es-CO" sz="1400" dirty="0"/>
          </a:p>
        </p:txBody>
      </p:sp>
      <p:pic>
        <p:nvPicPr>
          <p:cNvPr id="27" name="Gráfico 26" descr="Carpeta con relleno sólido">
            <a:extLst>
              <a:ext uri="{FF2B5EF4-FFF2-40B4-BE49-F238E27FC236}">
                <a16:creationId xmlns:a16="http://schemas.microsoft.com/office/drawing/2014/main" id="{5E90B00F-108F-A715-B2EF-98EBADEC5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730" y="2863182"/>
            <a:ext cx="535744" cy="535744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924557A-47BA-D81B-DB40-8FCA2BFDB624}"/>
              </a:ext>
            </a:extLst>
          </p:cNvPr>
          <p:cNvSpPr txBox="1"/>
          <p:nvPr/>
        </p:nvSpPr>
        <p:spPr>
          <a:xfrm>
            <a:off x="5802474" y="297716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2081-2080</a:t>
            </a:r>
            <a:endParaRPr lang="es-CO" sz="1400" dirty="0"/>
          </a:p>
        </p:txBody>
      </p:sp>
      <p:pic>
        <p:nvPicPr>
          <p:cNvPr id="30" name="Gráfico 29" descr="Papel con relleno sólido">
            <a:extLst>
              <a:ext uri="{FF2B5EF4-FFF2-40B4-BE49-F238E27FC236}">
                <a16:creationId xmlns:a16="http://schemas.microsoft.com/office/drawing/2014/main" id="{39AD028E-4AE7-ACF2-700B-6FD8E284DA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3799417"/>
            <a:ext cx="403002" cy="403002"/>
          </a:xfrm>
          <a:prstGeom prst="rect">
            <a:avLst/>
          </a:prstGeom>
        </p:spPr>
      </p:pic>
      <p:pic>
        <p:nvPicPr>
          <p:cNvPr id="31" name="Gráfico 30" descr="Papel con relleno sólido">
            <a:extLst>
              <a:ext uri="{FF2B5EF4-FFF2-40B4-BE49-F238E27FC236}">
                <a16:creationId xmlns:a16="http://schemas.microsoft.com/office/drawing/2014/main" id="{81969234-FE8F-33B3-4567-E1793EC57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4278999"/>
            <a:ext cx="403002" cy="403002"/>
          </a:xfrm>
          <a:prstGeom prst="rect">
            <a:avLst/>
          </a:prstGeom>
        </p:spPr>
      </p:pic>
      <p:pic>
        <p:nvPicPr>
          <p:cNvPr id="32" name="Gráfico 31" descr="Papel con relleno sólido">
            <a:extLst>
              <a:ext uri="{FF2B5EF4-FFF2-40B4-BE49-F238E27FC236}">
                <a16:creationId xmlns:a16="http://schemas.microsoft.com/office/drawing/2014/main" id="{0674A1A7-7D86-62AF-F51D-6F470D043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5150406"/>
            <a:ext cx="403002" cy="403002"/>
          </a:xfrm>
          <a:prstGeom prst="rect">
            <a:avLst/>
          </a:prstGeom>
        </p:spPr>
      </p:pic>
      <p:pic>
        <p:nvPicPr>
          <p:cNvPr id="33" name="Gráfico 32" descr="Papel con relleno sólido">
            <a:extLst>
              <a:ext uri="{FF2B5EF4-FFF2-40B4-BE49-F238E27FC236}">
                <a16:creationId xmlns:a16="http://schemas.microsoft.com/office/drawing/2014/main" id="{E6A7BF8C-21E9-93C4-BF6A-C60DADD915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5629988"/>
            <a:ext cx="403002" cy="403002"/>
          </a:xfrm>
          <a:prstGeom prst="rect">
            <a:avLst/>
          </a:prstGeom>
        </p:spPr>
      </p:pic>
      <p:pic>
        <p:nvPicPr>
          <p:cNvPr id="39" name="Gráfico 38" descr="Carpeta con relleno sólido">
            <a:extLst>
              <a:ext uri="{FF2B5EF4-FFF2-40B4-BE49-F238E27FC236}">
                <a16:creationId xmlns:a16="http://schemas.microsoft.com/office/drawing/2014/main" id="{FCDF2C61-8C58-4FDB-97CE-282227C86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575" y="3284942"/>
            <a:ext cx="535744" cy="535744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E7AFBCC9-97C9-AD9D-4364-A7DC013E6408}"/>
              </a:ext>
            </a:extLst>
          </p:cNvPr>
          <p:cNvSpPr txBox="1"/>
          <p:nvPr/>
        </p:nvSpPr>
        <p:spPr>
          <a:xfrm>
            <a:off x="7295319" y="3398925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ssp245</a:t>
            </a:r>
            <a:endParaRPr lang="es-CO" sz="1400" dirty="0"/>
          </a:p>
        </p:txBody>
      </p:sp>
      <p:pic>
        <p:nvPicPr>
          <p:cNvPr id="41" name="Gráfico 40" descr="Carpeta con relleno sólido">
            <a:extLst>
              <a:ext uri="{FF2B5EF4-FFF2-40B4-BE49-F238E27FC236}">
                <a16:creationId xmlns:a16="http://schemas.microsoft.com/office/drawing/2014/main" id="{5D657ADA-CA72-B144-C549-B18BC99D4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575" y="4644809"/>
            <a:ext cx="535744" cy="535744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A89BE2FA-A600-E6D9-392F-F59B8B1FE9CD}"/>
              </a:ext>
            </a:extLst>
          </p:cNvPr>
          <p:cNvSpPr txBox="1"/>
          <p:nvPr/>
        </p:nvSpPr>
        <p:spPr>
          <a:xfrm>
            <a:off x="7295319" y="475879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ssp585</a:t>
            </a:r>
            <a:endParaRPr lang="es-CO" sz="1400" dirty="0"/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2C47FF03-B389-BDF7-99C7-01E581AB784D}"/>
              </a:ext>
            </a:extLst>
          </p:cNvPr>
          <p:cNvCxnSpPr>
            <a:stCxn id="7" idx="2"/>
            <a:endCxn id="12" idx="1"/>
          </p:cNvCxnSpPr>
          <p:nvPr/>
        </p:nvCxnSpPr>
        <p:spPr>
          <a:xfrm rot="16200000" flipH="1">
            <a:off x="1615875" y="336096"/>
            <a:ext cx="165450" cy="10850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BE71C7E9-B998-1AE8-1341-70FBA7A5B7B1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rot="16200000" flipH="1">
            <a:off x="2884301" y="853916"/>
            <a:ext cx="140118" cy="8907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7471944B-1429-E49D-9FB3-0E763CAB0179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 rot="16200000" flipH="1">
            <a:off x="4366465" y="938338"/>
            <a:ext cx="188359" cy="1586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A7C84B04-FE5C-C789-25CB-1DEF050865D0}"/>
              </a:ext>
            </a:extLst>
          </p:cNvPr>
          <p:cNvCxnSpPr>
            <a:stCxn id="15" idx="2"/>
            <a:endCxn id="27" idx="1"/>
          </p:cNvCxnSpPr>
          <p:nvPr/>
        </p:nvCxnSpPr>
        <p:spPr>
          <a:xfrm rot="16200000" flipH="1">
            <a:off x="3720240" y="1584563"/>
            <a:ext cx="1493845" cy="15991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9840DB87-D122-8CD0-11CB-3BDAB169315F}"/>
              </a:ext>
            </a:extLst>
          </p:cNvPr>
          <p:cNvCxnSpPr>
            <a:stCxn id="15" idx="2"/>
            <a:endCxn id="21" idx="1"/>
          </p:cNvCxnSpPr>
          <p:nvPr/>
        </p:nvCxnSpPr>
        <p:spPr>
          <a:xfrm rot="16200000" flipH="1">
            <a:off x="3931299" y="1373504"/>
            <a:ext cx="1058690" cy="1586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7802600D-522E-B1A4-9E9F-440BEA79E1C7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 rot="16200000" flipH="1">
            <a:off x="4155398" y="1149405"/>
            <a:ext cx="623528" cy="15991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F0D1DADE-4A9A-1B23-8420-4A868996C156}"/>
              </a:ext>
            </a:extLst>
          </p:cNvPr>
          <p:cNvCxnSpPr>
            <a:stCxn id="27" idx="2"/>
            <a:endCxn id="39" idx="1"/>
          </p:cNvCxnSpPr>
          <p:nvPr/>
        </p:nvCxnSpPr>
        <p:spPr>
          <a:xfrm rot="16200000" flipH="1">
            <a:off x="6070144" y="2863383"/>
            <a:ext cx="153888" cy="12249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00049FB6-7D64-E029-1009-B142B9EBBB92}"/>
              </a:ext>
            </a:extLst>
          </p:cNvPr>
          <p:cNvCxnSpPr>
            <a:stCxn id="27" idx="2"/>
            <a:endCxn id="41" idx="1"/>
          </p:cNvCxnSpPr>
          <p:nvPr/>
        </p:nvCxnSpPr>
        <p:spPr>
          <a:xfrm rot="16200000" flipH="1">
            <a:off x="5390211" y="3543316"/>
            <a:ext cx="1513755" cy="12249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B4FFA602-E057-88E6-C576-523948A1D8B3}"/>
              </a:ext>
            </a:extLst>
          </p:cNvPr>
          <p:cNvCxnSpPr>
            <a:stCxn id="39" idx="2"/>
            <a:endCxn id="30" idx="1"/>
          </p:cNvCxnSpPr>
          <p:nvPr/>
        </p:nvCxnSpPr>
        <p:spPr>
          <a:xfrm rot="16200000" flipH="1">
            <a:off x="7418477" y="3429655"/>
            <a:ext cx="180232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E9C92274-6FAC-EC04-7C74-27BE8EE03F58}"/>
              </a:ext>
            </a:extLst>
          </p:cNvPr>
          <p:cNvCxnSpPr>
            <a:stCxn id="39" idx="2"/>
            <a:endCxn id="31" idx="1"/>
          </p:cNvCxnSpPr>
          <p:nvPr/>
        </p:nvCxnSpPr>
        <p:spPr>
          <a:xfrm rot="16200000" flipH="1">
            <a:off x="7178686" y="3669446"/>
            <a:ext cx="659814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D3D2A7F5-A643-4D36-B6C4-A64E7B6401B7}"/>
              </a:ext>
            </a:extLst>
          </p:cNvPr>
          <p:cNvCxnSpPr>
            <a:stCxn id="41" idx="2"/>
            <a:endCxn id="32" idx="1"/>
          </p:cNvCxnSpPr>
          <p:nvPr/>
        </p:nvCxnSpPr>
        <p:spPr>
          <a:xfrm rot="16200000" flipH="1">
            <a:off x="7422916" y="4785083"/>
            <a:ext cx="171354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0C3F2332-2060-CE4F-FA78-B1A912A35EC4}"/>
              </a:ext>
            </a:extLst>
          </p:cNvPr>
          <p:cNvCxnSpPr>
            <a:stCxn id="41" idx="2"/>
            <a:endCxn id="33" idx="1"/>
          </p:cNvCxnSpPr>
          <p:nvPr/>
        </p:nvCxnSpPr>
        <p:spPr>
          <a:xfrm rot="16200000" flipH="1">
            <a:off x="7183125" y="5024874"/>
            <a:ext cx="650936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00F2C87-A199-D19C-5EBD-3BF301BA21A2}"/>
              </a:ext>
            </a:extLst>
          </p:cNvPr>
          <p:cNvCxnSpPr/>
          <p:nvPr/>
        </p:nvCxnSpPr>
        <p:spPr>
          <a:xfrm>
            <a:off x="2268497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0F076C01-B9CF-E624-C2ED-C830E2ACF55B}"/>
              </a:ext>
            </a:extLst>
          </p:cNvPr>
          <p:cNvCxnSpPr/>
          <p:nvPr/>
        </p:nvCxnSpPr>
        <p:spPr>
          <a:xfrm>
            <a:off x="3416019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7A5D3421-842C-F7EC-7FEC-F7900AB78A79}"/>
              </a:ext>
            </a:extLst>
          </p:cNvPr>
          <p:cNvCxnSpPr/>
          <p:nvPr/>
        </p:nvCxnSpPr>
        <p:spPr>
          <a:xfrm>
            <a:off x="5160930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A4A14E3E-55A7-B2AF-C7D8-C88EF907935F}"/>
              </a:ext>
            </a:extLst>
          </p:cNvPr>
          <p:cNvCxnSpPr/>
          <p:nvPr/>
        </p:nvCxnSpPr>
        <p:spPr>
          <a:xfrm>
            <a:off x="6772611" y="142027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BDADBD4-A0D9-7156-A39E-9F899B4E385C}"/>
              </a:ext>
            </a:extLst>
          </p:cNvPr>
          <p:cNvCxnSpPr/>
          <p:nvPr/>
        </p:nvCxnSpPr>
        <p:spPr>
          <a:xfrm>
            <a:off x="7989740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4D98E5D-F22F-2D3A-CDFD-A87D39B0EFD1}"/>
              </a:ext>
            </a:extLst>
          </p:cNvPr>
          <p:cNvCxnSpPr/>
          <p:nvPr/>
        </p:nvCxnSpPr>
        <p:spPr>
          <a:xfrm>
            <a:off x="751123" y="87401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941D154-25CC-04F9-E47F-8E77887F71A7}"/>
              </a:ext>
            </a:extLst>
          </p:cNvPr>
          <p:cNvCxnSpPr/>
          <p:nvPr/>
        </p:nvCxnSpPr>
        <p:spPr>
          <a:xfrm>
            <a:off x="10143920" y="142027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D6F13B3-CBF7-F4D0-9C2A-7F6B2F67644F}"/>
              </a:ext>
            </a:extLst>
          </p:cNvPr>
          <p:cNvSpPr txBox="1"/>
          <p:nvPr/>
        </p:nvSpPr>
        <p:spPr>
          <a:xfrm>
            <a:off x="8374823" y="3840404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wc2.1_10m_bio_1_s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D312327-4778-AA67-4E93-C8088CC56CD2}"/>
              </a:ext>
            </a:extLst>
          </p:cNvPr>
          <p:cNvSpPr txBox="1"/>
          <p:nvPr/>
        </p:nvSpPr>
        <p:spPr>
          <a:xfrm>
            <a:off x="8361188" y="4286256"/>
            <a:ext cx="178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wc2.1_10m_bio_12_s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4628BD7-332D-ADB6-F098-DADE0DA495A7}"/>
              </a:ext>
            </a:extLst>
          </p:cNvPr>
          <p:cNvSpPr txBox="1"/>
          <p:nvPr/>
        </p:nvSpPr>
        <p:spPr>
          <a:xfrm>
            <a:off x="8329137" y="5172402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wc2.1_10m_bio_1_s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C80FD4C-2D0B-F2F5-C417-B31931EB2E3F}"/>
              </a:ext>
            </a:extLst>
          </p:cNvPr>
          <p:cNvSpPr txBox="1"/>
          <p:nvPr/>
        </p:nvSpPr>
        <p:spPr>
          <a:xfrm>
            <a:off x="8315502" y="5671262"/>
            <a:ext cx="178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wc2.1_10m_bio_12_s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26E92F17-D126-2D7F-ED20-C8595B637F6B}"/>
              </a:ext>
            </a:extLst>
          </p:cNvPr>
          <p:cNvSpPr/>
          <p:nvPr/>
        </p:nvSpPr>
        <p:spPr>
          <a:xfrm>
            <a:off x="1315099" y="6075054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1</a:t>
            </a:r>
            <a:endParaRPr lang="es-CO" sz="16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24711E5-CD2F-9557-8A8C-5229AB103FF4}"/>
              </a:ext>
            </a:extLst>
          </p:cNvPr>
          <p:cNvSpPr/>
          <p:nvPr/>
        </p:nvSpPr>
        <p:spPr>
          <a:xfrm>
            <a:off x="2752877" y="6075054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2</a:t>
            </a:r>
            <a:endParaRPr lang="es-CO" sz="16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7D7A59DD-A498-7EC3-A377-B0E002E10FD7}"/>
              </a:ext>
            </a:extLst>
          </p:cNvPr>
          <p:cNvSpPr/>
          <p:nvPr/>
        </p:nvSpPr>
        <p:spPr>
          <a:xfrm>
            <a:off x="4147043" y="6071803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3</a:t>
            </a:r>
            <a:endParaRPr lang="es-CO" sz="1600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356BC7C8-0D04-841B-8BF2-A326B79A2ED1}"/>
              </a:ext>
            </a:extLst>
          </p:cNvPr>
          <p:cNvSpPr/>
          <p:nvPr/>
        </p:nvSpPr>
        <p:spPr>
          <a:xfrm>
            <a:off x="5855352" y="6071802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4</a:t>
            </a:r>
            <a:endParaRPr lang="es-CO" sz="16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7A7079A-1A18-1E0D-DB84-7AEA22B36AF5}"/>
              </a:ext>
            </a:extLst>
          </p:cNvPr>
          <p:cNvSpPr/>
          <p:nvPr/>
        </p:nvSpPr>
        <p:spPr>
          <a:xfrm>
            <a:off x="7278242" y="6071802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5</a:t>
            </a:r>
            <a:endParaRPr lang="es-CO" sz="16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5077609C-CF9D-7063-200D-7F3043BAC208}"/>
              </a:ext>
            </a:extLst>
          </p:cNvPr>
          <p:cNvSpPr/>
          <p:nvPr/>
        </p:nvSpPr>
        <p:spPr>
          <a:xfrm>
            <a:off x="8807299" y="6068006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6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5115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3B63F1B-ADEF-A544-30E2-C0E4DE3A8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5895" r="52566" b="41061"/>
          <a:stretch/>
        </p:blipFill>
        <p:spPr>
          <a:xfrm>
            <a:off x="0" y="0"/>
            <a:ext cx="5605670" cy="6825968"/>
          </a:xfrm>
          <a:prstGeom prst="rect">
            <a:avLst/>
          </a:prstGeom>
        </p:spPr>
      </p:pic>
      <p:pic>
        <p:nvPicPr>
          <p:cNvPr id="6" name="Imagen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555BA72-E50D-A433-45EF-CF398B919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7" t="5915" r="2943" b="28019"/>
          <a:stretch/>
        </p:blipFill>
        <p:spPr>
          <a:xfrm>
            <a:off x="5499652" y="45284"/>
            <a:ext cx="6736548" cy="67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4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356092-25B1-9243-D7FA-F3AA2C571EEE}"/>
              </a:ext>
            </a:extLst>
          </p:cNvPr>
          <p:cNvSpPr/>
          <p:nvPr/>
        </p:nvSpPr>
        <p:spPr>
          <a:xfrm>
            <a:off x="1657560" y="1356190"/>
            <a:ext cx="5220320" cy="460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E29603-EA31-80E2-C265-F7A600E8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560" y="974901"/>
            <a:ext cx="1845057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EC-Earth3-Veg</a:t>
            </a:r>
            <a:r>
              <a:rPr lang="es-CO" altLang="es-CO" sz="1800" dirty="0"/>
              <a:t>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7414CCD-BE9C-1F66-CF9F-2C1F9C9AFBB6}"/>
              </a:ext>
            </a:extLst>
          </p:cNvPr>
          <p:cNvSpPr/>
          <p:nvPr/>
        </p:nvSpPr>
        <p:spPr>
          <a:xfrm>
            <a:off x="1855306" y="1814687"/>
            <a:ext cx="2339009" cy="3962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11E8C4E-4447-818A-91FD-D2C99BF73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512" y="1551805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2021-2040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24" name="Gráfico 23" descr="Papel con relleno sólido">
            <a:extLst>
              <a:ext uri="{FF2B5EF4-FFF2-40B4-BE49-F238E27FC236}">
                <a16:creationId xmlns:a16="http://schemas.microsoft.com/office/drawing/2014/main" id="{69A4D625-C53B-8AD5-220C-D1BB6889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818" y="2140439"/>
            <a:ext cx="403002" cy="40300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2D1658B-C90A-356B-B9AC-D77EF0A6AC49}"/>
              </a:ext>
            </a:extLst>
          </p:cNvPr>
          <p:cNvSpPr txBox="1"/>
          <p:nvPr/>
        </p:nvSpPr>
        <p:spPr>
          <a:xfrm>
            <a:off x="2316968" y="21940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CV</a:t>
            </a:r>
          </a:p>
        </p:txBody>
      </p:sp>
      <p:pic>
        <p:nvPicPr>
          <p:cNvPr id="26" name="Gráfico 25" descr="Papel con relleno sólido">
            <a:extLst>
              <a:ext uri="{FF2B5EF4-FFF2-40B4-BE49-F238E27FC236}">
                <a16:creationId xmlns:a16="http://schemas.microsoft.com/office/drawing/2014/main" id="{2978E05E-92BB-006E-2C28-873B90BDA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195" y="2125663"/>
            <a:ext cx="403002" cy="40300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6139E5CD-F37A-1A19-9D6F-2DCDAB92B7B8}"/>
              </a:ext>
            </a:extLst>
          </p:cNvPr>
          <p:cNvSpPr txBox="1"/>
          <p:nvPr/>
        </p:nvSpPr>
        <p:spPr>
          <a:xfrm>
            <a:off x="3355278" y="2166650"/>
            <a:ext cx="67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devstd</a:t>
            </a:r>
            <a:endParaRPr lang="es-CO" sz="1400" dirty="0"/>
          </a:p>
        </p:txBody>
      </p:sp>
      <p:pic>
        <p:nvPicPr>
          <p:cNvPr id="28" name="Gráfico 27" descr="Papel con relleno sólido">
            <a:extLst>
              <a:ext uri="{FF2B5EF4-FFF2-40B4-BE49-F238E27FC236}">
                <a16:creationId xmlns:a16="http://schemas.microsoft.com/office/drawing/2014/main" id="{BF59611C-4874-AB0F-C705-4555BCB8A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818" y="2676624"/>
            <a:ext cx="403002" cy="403002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8E8B73CB-FD9D-09D7-21DB-E9219BBD6B67}"/>
              </a:ext>
            </a:extLst>
          </p:cNvPr>
          <p:cNvSpPr txBox="1"/>
          <p:nvPr/>
        </p:nvSpPr>
        <p:spPr>
          <a:xfrm>
            <a:off x="2319901" y="273036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sum</a:t>
            </a:r>
            <a:endParaRPr lang="es-CO" sz="1400" dirty="0"/>
          </a:p>
        </p:txBody>
      </p:sp>
      <p:pic>
        <p:nvPicPr>
          <p:cNvPr id="30" name="Gráfico 29" descr="Papel con relleno sólido">
            <a:extLst>
              <a:ext uri="{FF2B5EF4-FFF2-40B4-BE49-F238E27FC236}">
                <a16:creationId xmlns:a16="http://schemas.microsoft.com/office/drawing/2014/main" id="{8D447B4E-30E4-4648-CB85-176BFA75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818" y="3210819"/>
            <a:ext cx="403002" cy="403002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91443683-E321-D339-A015-192E2558BF84}"/>
              </a:ext>
            </a:extLst>
          </p:cNvPr>
          <p:cNvSpPr txBox="1"/>
          <p:nvPr/>
        </p:nvSpPr>
        <p:spPr>
          <a:xfrm>
            <a:off x="2319901" y="3275112"/>
            <a:ext cx="1017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32" name="Gráfico 31" descr="Papel con relleno sólido">
            <a:extLst>
              <a:ext uri="{FF2B5EF4-FFF2-40B4-BE49-F238E27FC236}">
                <a16:creationId xmlns:a16="http://schemas.microsoft.com/office/drawing/2014/main" id="{AF0DD51D-7C41-6831-6C3C-E68BFD081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340" y="3745747"/>
            <a:ext cx="403002" cy="40300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99D6BA1B-7346-86C5-802D-CA95C9DC2461}"/>
              </a:ext>
            </a:extLst>
          </p:cNvPr>
          <p:cNvSpPr txBox="1"/>
          <p:nvPr/>
        </p:nvSpPr>
        <p:spPr>
          <a:xfrm>
            <a:off x="2319901" y="3812138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34" name="Gráfico 33" descr="Papel con relleno sólido">
            <a:extLst>
              <a:ext uri="{FF2B5EF4-FFF2-40B4-BE49-F238E27FC236}">
                <a16:creationId xmlns:a16="http://schemas.microsoft.com/office/drawing/2014/main" id="{18B850D9-99C3-D941-88A6-250A38CA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340" y="4251964"/>
            <a:ext cx="403002" cy="403002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7981A237-4363-0C41-EC5A-60FB3C002E42}"/>
              </a:ext>
            </a:extLst>
          </p:cNvPr>
          <p:cNvSpPr txBox="1"/>
          <p:nvPr/>
        </p:nvSpPr>
        <p:spPr>
          <a:xfrm>
            <a:off x="2337820" y="430390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36" name="Gráfico 35" descr="Papel con relleno sólido">
            <a:extLst>
              <a:ext uri="{FF2B5EF4-FFF2-40B4-BE49-F238E27FC236}">
                <a16:creationId xmlns:a16="http://schemas.microsoft.com/office/drawing/2014/main" id="{0E23A925-DF2F-FCF8-6094-2435FB0D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656" y="4799069"/>
            <a:ext cx="403002" cy="403002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0E560BA2-0AD3-E34B-90E9-AD5B6D4D4976}"/>
              </a:ext>
            </a:extLst>
          </p:cNvPr>
          <p:cNvSpPr txBox="1"/>
          <p:nvPr/>
        </p:nvSpPr>
        <p:spPr>
          <a:xfrm>
            <a:off x="2337820" y="486616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40" name="Gráfico 39" descr="Papel con relleno sólido">
            <a:extLst>
              <a:ext uri="{FF2B5EF4-FFF2-40B4-BE49-F238E27FC236}">
                <a16:creationId xmlns:a16="http://schemas.microsoft.com/office/drawing/2014/main" id="{37629B7C-F881-DECD-A780-10896407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020" y="5297843"/>
            <a:ext cx="403002" cy="403002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5044AB99-3ADB-3F18-8DB2-37BD044A5C2A}"/>
              </a:ext>
            </a:extLst>
          </p:cNvPr>
          <p:cNvSpPr txBox="1"/>
          <p:nvPr/>
        </p:nvSpPr>
        <p:spPr>
          <a:xfrm>
            <a:off x="2319901" y="5352791"/>
            <a:ext cx="1495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Continuos </a:t>
            </a:r>
            <a:r>
              <a:rPr lang="es-ES" sz="1400" dirty="0" err="1"/>
              <a:t>surface</a:t>
            </a:r>
            <a:endParaRPr lang="es-CO" sz="14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E037EF0-CDDC-3DA7-F713-E76B7E39F7BB}"/>
              </a:ext>
            </a:extLst>
          </p:cNvPr>
          <p:cNvSpPr/>
          <p:nvPr/>
        </p:nvSpPr>
        <p:spPr>
          <a:xfrm>
            <a:off x="4370841" y="1814687"/>
            <a:ext cx="2339009" cy="861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C4C5BEE6-69D4-2E18-646D-B5D459FD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47" y="1551805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2041-2060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44" name="Gráfico 43" descr="Papel con relleno sólido">
            <a:extLst>
              <a:ext uri="{FF2B5EF4-FFF2-40B4-BE49-F238E27FC236}">
                <a16:creationId xmlns:a16="http://schemas.microsoft.com/office/drawing/2014/main" id="{514F559A-0B81-D58A-4AC4-E1BDF159D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0353" y="2140439"/>
            <a:ext cx="403002" cy="403002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1463D445-9C71-3888-36CB-E31932232574}"/>
              </a:ext>
            </a:extLst>
          </p:cNvPr>
          <p:cNvSpPr/>
          <p:nvPr/>
        </p:nvSpPr>
        <p:spPr>
          <a:xfrm>
            <a:off x="7878420" y="1356190"/>
            <a:ext cx="3032882" cy="460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angle 1">
            <a:extLst>
              <a:ext uri="{FF2B5EF4-FFF2-40B4-BE49-F238E27FC236}">
                <a16:creationId xmlns:a16="http://schemas.microsoft.com/office/drawing/2014/main" id="{4682D658-A004-3BF3-A858-2CB72A7E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420" y="974901"/>
            <a:ext cx="3032882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b="1" dirty="0">
                <a:solidFill>
                  <a:srgbClr val="333333"/>
                </a:solidFill>
                <a:latin typeface="Courier New" panose="02070309020205020404" pitchFamily="49" charset="0"/>
              </a:rPr>
              <a:t>General Circular Model</a:t>
            </a:r>
            <a:endParaRPr lang="es-CO" altLang="es-CO" sz="1800" b="1" dirty="0">
              <a:latin typeface="Arial" panose="020B0604020202020204" pitchFamily="34" charset="0"/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877C8-A547-6158-6B19-B11E2DC426C8}"/>
              </a:ext>
            </a:extLst>
          </p:cNvPr>
          <p:cNvSpPr/>
          <p:nvPr/>
        </p:nvSpPr>
        <p:spPr>
          <a:xfrm>
            <a:off x="8049662" y="1814687"/>
            <a:ext cx="2644843" cy="3962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angle 1">
            <a:extLst>
              <a:ext uri="{FF2B5EF4-FFF2-40B4-BE49-F238E27FC236}">
                <a16:creationId xmlns:a16="http://schemas.microsoft.com/office/drawing/2014/main" id="{DE7D5C55-08FB-F9CD-01F6-F3364A514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868" y="1551805"/>
            <a:ext cx="1792157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Time </a:t>
            </a:r>
            <a:r>
              <a:rPr lang="es-CO" altLang="es-CO" sz="18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period</a:t>
            </a: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1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64" name="Gráfico 63" descr="Papel con relleno sólido">
            <a:extLst>
              <a:ext uri="{FF2B5EF4-FFF2-40B4-BE49-F238E27FC236}">
                <a16:creationId xmlns:a16="http://schemas.microsoft.com/office/drawing/2014/main" id="{5D7CBFB9-3703-C1D1-61D2-60AC31370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678" y="2140439"/>
            <a:ext cx="403002" cy="403002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DB9DE3E4-0B2D-C8EE-DE8A-F789594A0B73}"/>
              </a:ext>
            </a:extLst>
          </p:cNvPr>
          <p:cNvSpPr txBox="1"/>
          <p:nvPr/>
        </p:nvSpPr>
        <p:spPr>
          <a:xfrm>
            <a:off x="8537828" y="21940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CV</a:t>
            </a:r>
          </a:p>
        </p:txBody>
      </p:sp>
      <p:pic>
        <p:nvPicPr>
          <p:cNvPr id="66" name="Gráfico 65" descr="Papel con relleno sólido">
            <a:extLst>
              <a:ext uri="{FF2B5EF4-FFF2-40B4-BE49-F238E27FC236}">
                <a16:creationId xmlns:a16="http://schemas.microsoft.com/office/drawing/2014/main" id="{C4E45C03-9A9D-0DB4-E64F-92C661DD4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1055" y="2125663"/>
            <a:ext cx="403002" cy="403002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C2DD944C-C25A-7E78-77D6-012ED9E6896B}"/>
              </a:ext>
            </a:extLst>
          </p:cNvPr>
          <p:cNvSpPr txBox="1"/>
          <p:nvPr/>
        </p:nvSpPr>
        <p:spPr>
          <a:xfrm>
            <a:off x="9576138" y="2166650"/>
            <a:ext cx="67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devstd</a:t>
            </a:r>
            <a:endParaRPr lang="es-CO" sz="1400" dirty="0"/>
          </a:p>
        </p:txBody>
      </p:sp>
      <p:pic>
        <p:nvPicPr>
          <p:cNvPr id="68" name="Gráfico 67" descr="Papel con relleno sólido">
            <a:extLst>
              <a:ext uri="{FF2B5EF4-FFF2-40B4-BE49-F238E27FC236}">
                <a16:creationId xmlns:a16="http://schemas.microsoft.com/office/drawing/2014/main" id="{D41649CC-04A4-1F3C-4CCB-0FCBBF90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678" y="2676624"/>
            <a:ext cx="403002" cy="403002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A9D3EE28-6774-F0A2-E93C-ED2063AE2D68}"/>
              </a:ext>
            </a:extLst>
          </p:cNvPr>
          <p:cNvSpPr txBox="1"/>
          <p:nvPr/>
        </p:nvSpPr>
        <p:spPr>
          <a:xfrm>
            <a:off x="8540761" y="273036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sum</a:t>
            </a:r>
            <a:endParaRPr lang="es-CO" sz="1400" dirty="0"/>
          </a:p>
        </p:txBody>
      </p:sp>
      <p:pic>
        <p:nvPicPr>
          <p:cNvPr id="70" name="Gráfico 69" descr="Papel con relleno sólido">
            <a:extLst>
              <a:ext uri="{FF2B5EF4-FFF2-40B4-BE49-F238E27FC236}">
                <a16:creationId xmlns:a16="http://schemas.microsoft.com/office/drawing/2014/main" id="{3C509EEE-FF38-550F-482F-010F8FBC9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678" y="3210819"/>
            <a:ext cx="403002" cy="403002"/>
          </a:xfrm>
          <a:prstGeom prst="rect">
            <a:avLst/>
          </a:prstGeom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0305DA88-22AF-1D86-47A2-055A809336E3}"/>
              </a:ext>
            </a:extLst>
          </p:cNvPr>
          <p:cNvSpPr txBox="1"/>
          <p:nvPr/>
        </p:nvSpPr>
        <p:spPr>
          <a:xfrm>
            <a:off x="8540761" y="3275112"/>
            <a:ext cx="1017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2" name="Gráfico 71" descr="Papel con relleno sólido">
            <a:extLst>
              <a:ext uri="{FF2B5EF4-FFF2-40B4-BE49-F238E27FC236}">
                <a16:creationId xmlns:a16="http://schemas.microsoft.com/office/drawing/2014/main" id="{AC9AB3AA-B511-866D-F0DD-D2D07A5C9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6200" y="3745747"/>
            <a:ext cx="403002" cy="403002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5971DDA9-3591-491F-6E76-FC0C9558BB67}"/>
              </a:ext>
            </a:extLst>
          </p:cNvPr>
          <p:cNvSpPr txBox="1"/>
          <p:nvPr/>
        </p:nvSpPr>
        <p:spPr>
          <a:xfrm>
            <a:off x="8540761" y="3812138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4" name="Gráfico 73" descr="Papel con relleno sólido">
            <a:extLst>
              <a:ext uri="{FF2B5EF4-FFF2-40B4-BE49-F238E27FC236}">
                <a16:creationId xmlns:a16="http://schemas.microsoft.com/office/drawing/2014/main" id="{C86BEA2A-5493-36D0-EFCD-688D91B62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6200" y="4251964"/>
            <a:ext cx="403002" cy="403002"/>
          </a:xfrm>
          <a:prstGeom prst="rect">
            <a:avLst/>
          </a:prstGeom>
        </p:spPr>
      </p:pic>
      <p:sp>
        <p:nvSpPr>
          <p:cNvPr id="75" name="CuadroTexto 74">
            <a:extLst>
              <a:ext uri="{FF2B5EF4-FFF2-40B4-BE49-F238E27FC236}">
                <a16:creationId xmlns:a16="http://schemas.microsoft.com/office/drawing/2014/main" id="{D362739E-D03D-6CE0-0391-E193E6F78BDD}"/>
              </a:ext>
            </a:extLst>
          </p:cNvPr>
          <p:cNvSpPr txBox="1"/>
          <p:nvPr/>
        </p:nvSpPr>
        <p:spPr>
          <a:xfrm>
            <a:off x="8558680" y="430390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6" name="Gráfico 75" descr="Papel con relleno sólido">
            <a:extLst>
              <a:ext uri="{FF2B5EF4-FFF2-40B4-BE49-F238E27FC236}">
                <a16:creationId xmlns:a16="http://schemas.microsoft.com/office/drawing/2014/main" id="{F5853018-68DF-E5F2-8591-EB60CFBB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1516" y="4799069"/>
            <a:ext cx="403002" cy="403002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889A18EA-5262-FC8E-DD71-D4E8BEF4676C}"/>
              </a:ext>
            </a:extLst>
          </p:cNvPr>
          <p:cNvSpPr txBox="1"/>
          <p:nvPr/>
        </p:nvSpPr>
        <p:spPr>
          <a:xfrm>
            <a:off x="8558680" y="486616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8" name="Gráfico 77" descr="Papel con relleno sólido">
            <a:extLst>
              <a:ext uri="{FF2B5EF4-FFF2-40B4-BE49-F238E27FC236}">
                <a16:creationId xmlns:a16="http://schemas.microsoft.com/office/drawing/2014/main" id="{C0A8645D-3D0D-299A-68D6-31818CD8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880" y="5297843"/>
            <a:ext cx="403002" cy="403002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37C46072-1758-6FF0-8A41-A4E9A5D21FBE}"/>
              </a:ext>
            </a:extLst>
          </p:cNvPr>
          <p:cNvSpPr txBox="1"/>
          <p:nvPr/>
        </p:nvSpPr>
        <p:spPr>
          <a:xfrm>
            <a:off x="8540761" y="5352791"/>
            <a:ext cx="1495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Continuos </a:t>
            </a:r>
            <a:r>
              <a:rPr lang="es-ES" sz="1400" dirty="0" err="1"/>
              <a:t>surface</a:t>
            </a:r>
            <a:endParaRPr lang="es-CO" sz="1400" dirty="0"/>
          </a:p>
        </p:txBody>
      </p: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C1876B7D-A932-8CCD-4253-34C33E258409}"/>
              </a:ext>
            </a:extLst>
          </p:cNvPr>
          <p:cNvSpPr/>
          <p:nvPr/>
        </p:nvSpPr>
        <p:spPr>
          <a:xfrm>
            <a:off x="6997148" y="3429000"/>
            <a:ext cx="805925" cy="53702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0" name="Gráfico 99" descr="Papel con relleno sólido">
            <a:extLst>
              <a:ext uri="{FF2B5EF4-FFF2-40B4-BE49-F238E27FC236}">
                <a16:creationId xmlns:a16="http://schemas.microsoft.com/office/drawing/2014/main" id="{1840DEF7-E57B-45D0-0335-2CFE3E35F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720" y="2146222"/>
            <a:ext cx="403002" cy="403002"/>
          </a:xfrm>
          <a:prstGeom prst="rect">
            <a:avLst/>
          </a:prstGeom>
        </p:spPr>
      </p:pic>
      <p:pic>
        <p:nvPicPr>
          <p:cNvPr id="101" name="Gráfico 100" descr="Papel con relleno sólido">
            <a:extLst>
              <a:ext uri="{FF2B5EF4-FFF2-40B4-BE49-F238E27FC236}">
                <a16:creationId xmlns:a16="http://schemas.microsoft.com/office/drawing/2014/main" id="{1D5E7106-BDD8-5008-5C4E-2F3B9C64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4004" y="2146222"/>
            <a:ext cx="403002" cy="403002"/>
          </a:xfrm>
          <a:prstGeom prst="rect">
            <a:avLst/>
          </a:prstGeom>
        </p:spPr>
      </p:pic>
      <p:pic>
        <p:nvPicPr>
          <p:cNvPr id="102" name="Gráfico 101" descr="Papel con relleno sólido">
            <a:extLst>
              <a:ext uri="{FF2B5EF4-FFF2-40B4-BE49-F238E27FC236}">
                <a16:creationId xmlns:a16="http://schemas.microsoft.com/office/drawing/2014/main" id="{C2FA77B5-BDD6-4C81-8C34-FC5E71C1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780" y="2141327"/>
            <a:ext cx="403002" cy="403002"/>
          </a:xfrm>
          <a:prstGeom prst="rect">
            <a:avLst/>
          </a:prstGeom>
        </p:spPr>
      </p:pic>
      <p:pic>
        <p:nvPicPr>
          <p:cNvPr id="103" name="Gráfico 102" descr="Papel con relleno sólido">
            <a:extLst>
              <a:ext uri="{FF2B5EF4-FFF2-40B4-BE49-F238E27FC236}">
                <a16:creationId xmlns:a16="http://schemas.microsoft.com/office/drawing/2014/main" id="{6B68B854-6D6D-E17A-57E3-C4920D513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6970" y="2146222"/>
            <a:ext cx="403002" cy="403002"/>
          </a:xfrm>
          <a:prstGeom prst="rect">
            <a:avLst/>
          </a:prstGeom>
        </p:spPr>
      </p:pic>
      <p:pic>
        <p:nvPicPr>
          <p:cNvPr id="104" name="Gráfico 103" descr="Papel con relleno sólido">
            <a:extLst>
              <a:ext uri="{FF2B5EF4-FFF2-40B4-BE49-F238E27FC236}">
                <a16:creationId xmlns:a16="http://schemas.microsoft.com/office/drawing/2014/main" id="{C121A416-1A94-F3DB-C79C-27BEE4AE1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1631" y="2145760"/>
            <a:ext cx="403002" cy="403002"/>
          </a:xfrm>
          <a:prstGeom prst="rect">
            <a:avLst/>
          </a:prstGeom>
        </p:spPr>
      </p:pic>
      <p:pic>
        <p:nvPicPr>
          <p:cNvPr id="105" name="Gráfico 104" descr="Papel con relleno sólido">
            <a:extLst>
              <a:ext uri="{FF2B5EF4-FFF2-40B4-BE49-F238E27FC236}">
                <a16:creationId xmlns:a16="http://schemas.microsoft.com/office/drawing/2014/main" id="{7034D957-C8DB-39B2-F504-C692C1F35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640" y="2147058"/>
            <a:ext cx="403002" cy="403002"/>
          </a:xfrm>
          <a:prstGeom prst="rect">
            <a:avLst/>
          </a:prstGeom>
        </p:spPr>
      </p:pic>
      <p:sp>
        <p:nvSpPr>
          <p:cNvPr id="106" name="Rectángulo 105">
            <a:extLst>
              <a:ext uri="{FF2B5EF4-FFF2-40B4-BE49-F238E27FC236}">
                <a16:creationId xmlns:a16="http://schemas.microsoft.com/office/drawing/2014/main" id="{92EB89C4-4179-4425-C8D5-B747A7A5FE86}"/>
              </a:ext>
            </a:extLst>
          </p:cNvPr>
          <p:cNvSpPr/>
          <p:nvPr/>
        </p:nvSpPr>
        <p:spPr>
          <a:xfrm>
            <a:off x="4377706" y="3447207"/>
            <a:ext cx="2339009" cy="861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angle 1">
            <a:extLst>
              <a:ext uri="{FF2B5EF4-FFF2-40B4-BE49-F238E27FC236}">
                <a16:creationId xmlns:a16="http://schemas.microsoft.com/office/drawing/2014/main" id="{140A9965-F7A2-F3A6-40AD-99A40441A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912" y="3184325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2061-2080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108" name="Gráfico 107" descr="Papel con relleno sólido">
            <a:extLst>
              <a:ext uri="{FF2B5EF4-FFF2-40B4-BE49-F238E27FC236}">
                <a16:creationId xmlns:a16="http://schemas.microsoft.com/office/drawing/2014/main" id="{A758B108-6F59-7EB7-63F3-D4D0F739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218" y="3772959"/>
            <a:ext cx="403002" cy="403002"/>
          </a:xfrm>
          <a:prstGeom prst="rect">
            <a:avLst/>
          </a:prstGeom>
        </p:spPr>
      </p:pic>
      <p:pic>
        <p:nvPicPr>
          <p:cNvPr id="109" name="Gráfico 108" descr="Papel con relleno sólido">
            <a:extLst>
              <a:ext uri="{FF2B5EF4-FFF2-40B4-BE49-F238E27FC236}">
                <a16:creationId xmlns:a16="http://schemas.microsoft.com/office/drawing/2014/main" id="{EEA007C5-86CB-D4E5-99C7-BE0FDF900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9585" y="3778742"/>
            <a:ext cx="403002" cy="403002"/>
          </a:xfrm>
          <a:prstGeom prst="rect">
            <a:avLst/>
          </a:prstGeom>
        </p:spPr>
      </p:pic>
      <p:pic>
        <p:nvPicPr>
          <p:cNvPr id="110" name="Gráfico 109" descr="Papel con relleno sólido">
            <a:extLst>
              <a:ext uri="{FF2B5EF4-FFF2-40B4-BE49-F238E27FC236}">
                <a16:creationId xmlns:a16="http://schemas.microsoft.com/office/drawing/2014/main" id="{C1577806-3976-2EFF-E889-D2EF7A1C9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0869" y="3778742"/>
            <a:ext cx="403002" cy="403002"/>
          </a:xfrm>
          <a:prstGeom prst="rect">
            <a:avLst/>
          </a:prstGeom>
        </p:spPr>
      </p:pic>
      <p:pic>
        <p:nvPicPr>
          <p:cNvPr id="111" name="Gráfico 110" descr="Papel con relleno sólido">
            <a:extLst>
              <a:ext uri="{FF2B5EF4-FFF2-40B4-BE49-F238E27FC236}">
                <a16:creationId xmlns:a16="http://schemas.microsoft.com/office/drawing/2014/main" id="{28D7C540-EF24-3ACD-083D-DCE998FE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645" y="3773847"/>
            <a:ext cx="403002" cy="403002"/>
          </a:xfrm>
          <a:prstGeom prst="rect">
            <a:avLst/>
          </a:prstGeom>
        </p:spPr>
      </p:pic>
      <p:pic>
        <p:nvPicPr>
          <p:cNvPr id="112" name="Gráfico 111" descr="Papel con relleno sólido">
            <a:extLst>
              <a:ext uri="{FF2B5EF4-FFF2-40B4-BE49-F238E27FC236}">
                <a16:creationId xmlns:a16="http://schemas.microsoft.com/office/drawing/2014/main" id="{A123C0FE-F40D-B75D-E656-F09B341EA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835" y="3778742"/>
            <a:ext cx="403002" cy="403002"/>
          </a:xfrm>
          <a:prstGeom prst="rect">
            <a:avLst/>
          </a:prstGeom>
        </p:spPr>
      </p:pic>
      <p:pic>
        <p:nvPicPr>
          <p:cNvPr id="113" name="Gráfico 112" descr="Papel con relleno sólido">
            <a:extLst>
              <a:ext uri="{FF2B5EF4-FFF2-40B4-BE49-F238E27FC236}">
                <a16:creationId xmlns:a16="http://schemas.microsoft.com/office/drawing/2014/main" id="{EEEE629A-09D6-557A-45BB-95E58C3B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496" y="3778280"/>
            <a:ext cx="403002" cy="403002"/>
          </a:xfrm>
          <a:prstGeom prst="rect">
            <a:avLst/>
          </a:prstGeom>
        </p:spPr>
      </p:pic>
      <p:pic>
        <p:nvPicPr>
          <p:cNvPr id="114" name="Gráfico 113" descr="Papel con relleno sólido">
            <a:extLst>
              <a:ext uri="{FF2B5EF4-FFF2-40B4-BE49-F238E27FC236}">
                <a16:creationId xmlns:a16="http://schemas.microsoft.com/office/drawing/2014/main" id="{A1EE68C6-D24B-B204-3730-26A57FF3D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505" y="3779578"/>
            <a:ext cx="403002" cy="403002"/>
          </a:xfrm>
          <a:prstGeom prst="rect">
            <a:avLst/>
          </a:prstGeom>
        </p:spPr>
      </p:pic>
      <p:sp>
        <p:nvSpPr>
          <p:cNvPr id="115" name="Rectángulo 114">
            <a:extLst>
              <a:ext uri="{FF2B5EF4-FFF2-40B4-BE49-F238E27FC236}">
                <a16:creationId xmlns:a16="http://schemas.microsoft.com/office/drawing/2014/main" id="{CD89319F-EB46-8BFF-09C7-920A02EC0533}"/>
              </a:ext>
            </a:extLst>
          </p:cNvPr>
          <p:cNvSpPr/>
          <p:nvPr/>
        </p:nvSpPr>
        <p:spPr>
          <a:xfrm>
            <a:off x="4377706" y="4908828"/>
            <a:ext cx="2339009" cy="861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Rectangle 1">
            <a:extLst>
              <a:ext uri="{FF2B5EF4-FFF2-40B4-BE49-F238E27FC236}">
                <a16:creationId xmlns:a16="http://schemas.microsoft.com/office/drawing/2014/main" id="{A28AAF32-C425-4CF2-A267-A932D4031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912" y="4645946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2081-2100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117" name="Gráfico 116" descr="Papel con relleno sólido">
            <a:extLst>
              <a:ext uri="{FF2B5EF4-FFF2-40B4-BE49-F238E27FC236}">
                <a16:creationId xmlns:a16="http://schemas.microsoft.com/office/drawing/2014/main" id="{870A3E08-DE4A-E528-AACF-A959087ED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218" y="5234580"/>
            <a:ext cx="403002" cy="403002"/>
          </a:xfrm>
          <a:prstGeom prst="rect">
            <a:avLst/>
          </a:prstGeom>
        </p:spPr>
      </p:pic>
      <p:pic>
        <p:nvPicPr>
          <p:cNvPr id="118" name="Gráfico 117" descr="Papel con relleno sólido">
            <a:extLst>
              <a:ext uri="{FF2B5EF4-FFF2-40B4-BE49-F238E27FC236}">
                <a16:creationId xmlns:a16="http://schemas.microsoft.com/office/drawing/2014/main" id="{1B9BB22A-5F6C-2073-8827-4D379399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9585" y="5240363"/>
            <a:ext cx="403002" cy="403002"/>
          </a:xfrm>
          <a:prstGeom prst="rect">
            <a:avLst/>
          </a:prstGeom>
        </p:spPr>
      </p:pic>
      <p:pic>
        <p:nvPicPr>
          <p:cNvPr id="119" name="Gráfico 118" descr="Papel con relleno sólido">
            <a:extLst>
              <a:ext uri="{FF2B5EF4-FFF2-40B4-BE49-F238E27FC236}">
                <a16:creationId xmlns:a16="http://schemas.microsoft.com/office/drawing/2014/main" id="{7FACB122-2D41-812A-FABD-E2EA724C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0869" y="5240363"/>
            <a:ext cx="403002" cy="403002"/>
          </a:xfrm>
          <a:prstGeom prst="rect">
            <a:avLst/>
          </a:prstGeom>
        </p:spPr>
      </p:pic>
      <p:pic>
        <p:nvPicPr>
          <p:cNvPr id="120" name="Gráfico 119" descr="Papel con relleno sólido">
            <a:extLst>
              <a:ext uri="{FF2B5EF4-FFF2-40B4-BE49-F238E27FC236}">
                <a16:creationId xmlns:a16="http://schemas.microsoft.com/office/drawing/2014/main" id="{E5539244-CB6B-4DA3-DC1E-A647088A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645" y="5235468"/>
            <a:ext cx="403002" cy="403002"/>
          </a:xfrm>
          <a:prstGeom prst="rect">
            <a:avLst/>
          </a:prstGeom>
        </p:spPr>
      </p:pic>
      <p:pic>
        <p:nvPicPr>
          <p:cNvPr id="121" name="Gráfico 120" descr="Papel con relleno sólido">
            <a:extLst>
              <a:ext uri="{FF2B5EF4-FFF2-40B4-BE49-F238E27FC236}">
                <a16:creationId xmlns:a16="http://schemas.microsoft.com/office/drawing/2014/main" id="{55D309D1-0241-0E69-4164-FFBD6BEF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835" y="5240363"/>
            <a:ext cx="403002" cy="403002"/>
          </a:xfrm>
          <a:prstGeom prst="rect">
            <a:avLst/>
          </a:prstGeom>
        </p:spPr>
      </p:pic>
      <p:pic>
        <p:nvPicPr>
          <p:cNvPr id="122" name="Gráfico 121" descr="Papel con relleno sólido">
            <a:extLst>
              <a:ext uri="{FF2B5EF4-FFF2-40B4-BE49-F238E27FC236}">
                <a16:creationId xmlns:a16="http://schemas.microsoft.com/office/drawing/2014/main" id="{2B4911ED-07F8-69C6-70D5-796F6E8EA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496" y="5239901"/>
            <a:ext cx="403002" cy="403002"/>
          </a:xfrm>
          <a:prstGeom prst="rect">
            <a:avLst/>
          </a:prstGeom>
        </p:spPr>
      </p:pic>
      <p:pic>
        <p:nvPicPr>
          <p:cNvPr id="123" name="Gráfico 122" descr="Papel con relleno sólido">
            <a:extLst>
              <a:ext uri="{FF2B5EF4-FFF2-40B4-BE49-F238E27FC236}">
                <a16:creationId xmlns:a16="http://schemas.microsoft.com/office/drawing/2014/main" id="{6C6F6916-9358-05AC-DEAC-F5581D37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505" y="5241199"/>
            <a:ext cx="403002" cy="4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9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9384A-1EE3-C5D5-89C9-942B510D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9E293-A562-B6C0-B2CC-3A921EF3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0"/>
            <a:ext cx="1041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65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9ED3F-1E4C-B341-D09F-B92CFEF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1B74B-54CE-C4FF-EE24-8B8B72295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0"/>
            <a:ext cx="1041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8185899-9EDA-B7B1-77CB-738213E24BA0}"/>
              </a:ext>
            </a:extLst>
          </p:cNvPr>
          <p:cNvSpPr/>
          <p:nvPr/>
        </p:nvSpPr>
        <p:spPr>
          <a:xfrm>
            <a:off x="2813050" y="1167618"/>
            <a:ext cx="981515" cy="1688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Occurrences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E06D4D-EE58-AC59-030B-34CCFF360AF5}"/>
              </a:ext>
            </a:extLst>
          </p:cNvPr>
          <p:cNvSpPr/>
          <p:nvPr/>
        </p:nvSpPr>
        <p:spPr>
          <a:xfrm>
            <a:off x="7989229" y="1193018"/>
            <a:ext cx="1681821" cy="1688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Explanation variables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2330BC-2460-688E-1ED1-E30D2E139593}"/>
              </a:ext>
            </a:extLst>
          </p:cNvPr>
          <p:cNvSpPr/>
          <p:nvPr/>
        </p:nvSpPr>
        <p:spPr>
          <a:xfrm>
            <a:off x="10119652" y="676859"/>
            <a:ext cx="913471" cy="379926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latin typeface="Arial Rounded MT Bold" panose="020F0704030504030204" pitchFamily="34" charset="0"/>
              </a:rPr>
              <a:t>Review</a:t>
            </a:r>
            <a:endParaRPr lang="es-ES" sz="1200" b="1" dirty="0">
              <a:latin typeface="Arial Rounded MT Bold" panose="020F0704030504030204" pitchFamily="34" charset="0"/>
            </a:endParaRPr>
          </a:p>
          <a:p>
            <a:pPr algn="ctr"/>
            <a:r>
              <a:rPr lang="es-ES" sz="1200" b="1" dirty="0">
                <a:latin typeface="Arial Rounded MT Bold" panose="020F0704030504030204" pitchFamily="34" charset="0"/>
              </a:rPr>
              <a:t>inputs</a:t>
            </a:r>
            <a:endParaRPr lang="es-CO" sz="12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80C069-B32E-F0BC-F75C-BDDEAED7E564}"/>
              </a:ext>
            </a:extLst>
          </p:cNvPr>
          <p:cNvSpPr/>
          <p:nvPr/>
        </p:nvSpPr>
        <p:spPr>
          <a:xfrm>
            <a:off x="9994240" y="2350574"/>
            <a:ext cx="1164297" cy="379926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 Rounded MT Bold" panose="020F0704030504030204" pitchFamily="34" charset="0"/>
              </a:rPr>
              <a:t>Default </a:t>
            </a:r>
            <a:r>
              <a:rPr lang="es-ES" sz="1200" b="1" dirty="0" err="1">
                <a:latin typeface="Arial Rounded MT Bold" panose="020F0704030504030204" pitchFamily="34" charset="0"/>
              </a:rPr>
              <a:t>arguments</a:t>
            </a:r>
            <a:endParaRPr lang="es-CO" sz="12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04F9C6-D4B9-BE47-DDF3-7D34351E1AC2}"/>
              </a:ext>
            </a:extLst>
          </p:cNvPr>
          <p:cNvSpPr/>
          <p:nvPr/>
        </p:nvSpPr>
        <p:spPr>
          <a:xfrm>
            <a:off x="9925979" y="3685148"/>
            <a:ext cx="1300821" cy="379926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Files and </a:t>
            </a:r>
            <a:r>
              <a:rPr lang="es-ES" sz="1200" b="1" dirty="0" err="1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Logfile</a:t>
            </a:r>
            <a:r>
              <a:rPr lang="es-ES" sz="12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s-ES" sz="1200" b="1" dirty="0" err="1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setup</a:t>
            </a:r>
            <a:endParaRPr lang="es-CO" sz="1200" b="1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751EB03-F427-241F-FCDE-159DE8C132ED}"/>
              </a:ext>
            </a:extLst>
          </p:cNvPr>
          <p:cNvSpPr/>
          <p:nvPr/>
        </p:nvSpPr>
        <p:spPr>
          <a:xfrm>
            <a:off x="9964870" y="5454650"/>
            <a:ext cx="1223033" cy="255074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Cleaning</a:t>
            </a:r>
            <a:r>
              <a:rPr lang="es-ES" sz="12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files</a:t>
            </a:r>
            <a:endParaRPr lang="es-CO" sz="1200" b="1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B5FDFE-94F7-51B3-2EE5-123B1BCBD0C6}"/>
              </a:ext>
            </a:extLst>
          </p:cNvPr>
          <p:cNvSpPr/>
          <p:nvPr/>
        </p:nvSpPr>
        <p:spPr>
          <a:xfrm>
            <a:off x="985970" y="5881174"/>
            <a:ext cx="1223033" cy="255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Ensemble</a:t>
            </a:r>
            <a:endParaRPr lang="es-CO" sz="1100" b="1" dirty="0">
              <a:latin typeface="Arial Rounded MT Bold" panose="020F070403050403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9FEC2C-D203-CC7A-033E-0D2C575C4514}"/>
              </a:ext>
            </a:extLst>
          </p:cNvPr>
          <p:cNvSpPr/>
          <p:nvPr/>
        </p:nvSpPr>
        <p:spPr>
          <a:xfrm>
            <a:off x="985970" y="4065074"/>
            <a:ext cx="1223033" cy="379926"/>
          </a:xfrm>
          <a:prstGeom prst="rect">
            <a:avLst/>
          </a:prstGeom>
          <a:solidFill>
            <a:srgbClr val="D8483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Training and </a:t>
            </a:r>
            <a:r>
              <a:rPr lang="es-ES" sz="1100" b="1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evaluation</a:t>
            </a:r>
            <a:endParaRPr lang="es-CO" sz="1100" b="1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B1C9730-1271-59FB-CE8F-C4C9004931FD}"/>
              </a:ext>
            </a:extLst>
          </p:cNvPr>
          <p:cNvSpPr/>
          <p:nvPr/>
        </p:nvSpPr>
        <p:spPr>
          <a:xfrm>
            <a:off x="985969" y="2456376"/>
            <a:ext cx="1223033" cy="255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Processing</a:t>
            </a:r>
            <a:endParaRPr lang="es-CO" sz="1100" b="1" dirty="0">
              <a:latin typeface="Arial Rounded MT Bold" panose="020F070403050403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8676FF-845D-0207-9CAB-BF5D354918D8}"/>
              </a:ext>
            </a:extLst>
          </p:cNvPr>
          <p:cNvSpPr/>
          <p:nvPr/>
        </p:nvSpPr>
        <p:spPr>
          <a:xfrm>
            <a:off x="2425700" y="2786868"/>
            <a:ext cx="981515" cy="168813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Formatting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0BEE38-5802-2E9D-8B46-F7C7963DF674}"/>
              </a:ext>
            </a:extLst>
          </p:cNvPr>
          <p:cNvSpPr/>
          <p:nvPr/>
        </p:nvSpPr>
        <p:spPr>
          <a:xfrm>
            <a:off x="3508811" y="2795074"/>
            <a:ext cx="981515" cy="329126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Duplicate</a:t>
            </a:r>
            <a:endParaRPr lang="es-ES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remotion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80A1502-63AD-67FE-FEFB-57AB584D4C79}"/>
              </a:ext>
            </a:extLst>
          </p:cNvPr>
          <p:cNvSpPr/>
          <p:nvPr/>
        </p:nvSpPr>
        <p:spPr>
          <a:xfrm>
            <a:off x="4620061" y="2857256"/>
            <a:ext cx="1136650" cy="196850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Bias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management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850BFEE-4C8D-22DB-1386-D48591A8CA9A}"/>
              </a:ext>
            </a:extLst>
          </p:cNvPr>
          <p:cNvSpPr/>
          <p:nvPr/>
        </p:nvSpPr>
        <p:spPr>
          <a:xfrm>
            <a:off x="5855138" y="2852224"/>
            <a:ext cx="1136650" cy="329126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Area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of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interest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creation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31AA534-C41E-3D3E-E729-DFB3FBE13955}"/>
              </a:ext>
            </a:extLst>
          </p:cNvPr>
          <p:cNvSpPr/>
          <p:nvPr/>
        </p:nvSpPr>
        <p:spPr>
          <a:xfrm>
            <a:off x="7226738" y="2815198"/>
            <a:ext cx="984250" cy="423302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Variable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masking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35560F9-1ED3-C07E-DC42-2FB37A71B3FB}"/>
              </a:ext>
            </a:extLst>
          </p:cNvPr>
          <p:cNvSpPr/>
          <p:nvPr/>
        </p:nvSpPr>
        <p:spPr>
          <a:xfrm>
            <a:off x="8249088" y="2871274"/>
            <a:ext cx="1517212" cy="211651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Correlation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management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8B58B98-E646-FA59-90C1-EAF8FED28418}"/>
              </a:ext>
            </a:extLst>
          </p:cNvPr>
          <p:cNvSpPr/>
          <p:nvPr/>
        </p:nvSpPr>
        <p:spPr>
          <a:xfrm>
            <a:off x="8112618" y="4622017"/>
            <a:ext cx="1681821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Spatial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and temporal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transferency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61D0C50-2F3A-8940-CA88-C453A5FC5EB8}"/>
              </a:ext>
            </a:extLst>
          </p:cNvPr>
          <p:cNvSpPr/>
          <p:nvPr/>
        </p:nvSpPr>
        <p:spPr>
          <a:xfrm>
            <a:off x="6773697" y="4628367"/>
            <a:ext cx="1215532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Selecting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best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models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815B68D-E543-44E9-325C-7A5E359AB256}"/>
              </a:ext>
            </a:extLst>
          </p:cNvPr>
          <p:cNvSpPr/>
          <p:nvPr/>
        </p:nvSpPr>
        <p:spPr>
          <a:xfrm>
            <a:off x="5333176" y="4614884"/>
            <a:ext cx="1317132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Adjust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hyperpameters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4F2D6DC-82F2-4999-1110-0216B70FCFE2}"/>
              </a:ext>
            </a:extLst>
          </p:cNvPr>
          <p:cNvSpPr/>
          <p:nvPr/>
        </p:nvSpPr>
        <p:spPr>
          <a:xfrm>
            <a:off x="4192911" y="4634716"/>
            <a:ext cx="805521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Splitting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data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1C1CC4-E4D1-E359-8528-651D51F9EF9C}"/>
              </a:ext>
            </a:extLst>
          </p:cNvPr>
          <p:cNvSpPr/>
          <p:nvPr/>
        </p:nvSpPr>
        <p:spPr>
          <a:xfrm>
            <a:off x="2641438" y="4569650"/>
            <a:ext cx="1317132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Choose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algorithm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79BAA69-F400-84D2-1765-A94F64557761}"/>
              </a:ext>
            </a:extLst>
          </p:cNvPr>
          <p:cNvSpPr/>
          <p:nvPr/>
        </p:nvSpPr>
        <p:spPr>
          <a:xfrm>
            <a:off x="4027707" y="6260514"/>
            <a:ext cx="1317132" cy="288574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Binary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and continuos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surfaces</a:t>
            </a:r>
            <a:endParaRPr lang="es-CO" sz="9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1601B34-1145-7026-6A4B-D3B9E14ECB95}"/>
              </a:ext>
            </a:extLst>
          </p:cNvPr>
          <p:cNvSpPr/>
          <p:nvPr/>
        </p:nvSpPr>
        <p:spPr>
          <a:xfrm>
            <a:off x="5869236" y="6260514"/>
            <a:ext cx="1164732" cy="288574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Variability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measures</a:t>
            </a:r>
            <a:endParaRPr lang="es-CO" sz="9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D6A0D07-F2A4-F825-DF9C-1D4390E73966}"/>
              </a:ext>
            </a:extLst>
          </p:cNvPr>
          <p:cNvSpPr/>
          <p:nvPr/>
        </p:nvSpPr>
        <p:spPr>
          <a:xfrm>
            <a:off x="7406863" y="6207763"/>
            <a:ext cx="1164732" cy="288574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Write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rasters</a:t>
            </a:r>
            <a:endParaRPr lang="es-CO" sz="9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B70A210-23DD-AE89-6BA5-C05F0F4E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CO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16585EA-9109-4DB6-52FA-B91DEF60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0"/>
            <a:ext cx="1041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FE8E28-1BB2-B429-792F-672F31F93457}"/>
              </a:ext>
            </a:extLst>
          </p:cNvPr>
          <p:cNvSpPr/>
          <p:nvPr/>
        </p:nvSpPr>
        <p:spPr>
          <a:xfrm>
            <a:off x="2813050" y="1167618"/>
            <a:ext cx="981515" cy="1688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Occurrences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DCB27BF-9F27-71B8-695B-C2B56F77D3C8}"/>
              </a:ext>
            </a:extLst>
          </p:cNvPr>
          <p:cNvSpPr/>
          <p:nvPr/>
        </p:nvSpPr>
        <p:spPr>
          <a:xfrm>
            <a:off x="7989229" y="1193018"/>
            <a:ext cx="1681821" cy="1688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Explanation variables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DC3912-A690-B5EB-6807-489DDC2EB138}"/>
              </a:ext>
            </a:extLst>
          </p:cNvPr>
          <p:cNvSpPr/>
          <p:nvPr/>
        </p:nvSpPr>
        <p:spPr>
          <a:xfrm>
            <a:off x="10119652" y="676859"/>
            <a:ext cx="913471" cy="379926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latin typeface="Arial Rounded MT Bold" panose="020F0704030504030204" pitchFamily="34" charset="0"/>
              </a:rPr>
              <a:t>Review</a:t>
            </a:r>
            <a:endParaRPr lang="es-ES" sz="1200" b="1" dirty="0">
              <a:latin typeface="Arial Rounded MT Bold" panose="020F0704030504030204" pitchFamily="34" charset="0"/>
            </a:endParaRPr>
          </a:p>
          <a:p>
            <a:pPr algn="ctr"/>
            <a:r>
              <a:rPr lang="es-ES" sz="1200" b="1" dirty="0">
                <a:latin typeface="Arial Rounded MT Bold" panose="020F0704030504030204" pitchFamily="34" charset="0"/>
              </a:rPr>
              <a:t>inputs</a:t>
            </a:r>
            <a:endParaRPr lang="es-CO" sz="1200" b="1" dirty="0">
              <a:latin typeface="Arial Rounded MT Bold" panose="020F07040305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3EFF73-A5C4-49E3-4223-4CA49DF1E384}"/>
              </a:ext>
            </a:extLst>
          </p:cNvPr>
          <p:cNvSpPr/>
          <p:nvPr/>
        </p:nvSpPr>
        <p:spPr>
          <a:xfrm>
            <a:off x="9994240" y="2350574"/>
            <a:ext cx="1164297" cy="379926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 Rounded MT Bold" panose="020F0704030504030204" pitchFamily="34" charset="0"/>
              </a:rPr>
              <a:t>Default </a:t>
            </a:r>
            <a:r>
              <a:rPr lang="es-ES" sz="1200" b="1" dirty="0" err="1">
                <a:latin typeface="Arial Rounded MT Bold" panose="020F0704030504030204" pitchFamily="34" charset="0"/>
              </a:rPr>
              <a:t>arguments</a:t>
            </a:r>
            <a:endParaRPr lang="es-CO" sz="1200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A1F353-583B-5227-BEF3-184ADC4AEE45}"/>
              </a:ext>
            </a:extLst>
          </p:cNvPr>
          <p:cNvSpPr/>
          <p:nvPr/>
        </p:nvSpPr>
        <p:spPr>
          <a:xfrm>
            <a:off x="9925979" y="3685148"/>
            <a:ext cx="1300821" cy="379926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Files and </a:t>
            </a:r>
            <a:r>
              <a:rPr lang="es-ES" sz="1200" b="1" dirty="0" err="1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Logfile</a:t>
            </a:r>
            <a:r>
              <a:rPr lang="es-ES" sz="12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s-ES" sz="1200" b="1" dirty="0" err="1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setup</a:t>
            </a:r>
            <a:endParaRPr lang="es-CO" sz="1200" b="1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A3CDC7-3A44-9A83-52F7-F8F9E4B1B3BD}"/>
              </a:ext>
            </a:extLst>
          </p:cNvPr>
          <p:cNvSpPr/>
          <p:nvPr/>
        </p:nvSpPr>
        <p:spPr>
          <a:xfrm>
            <a:off x="9964870" y="5454650"/>
            <a:ext cx="1223033" cy="255074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Cleaning</a:t>
            </a:r>
            <a:r>
              <a:rPr lang="es-ES" sz="12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files</a:t>
            </a:r>
            <a:endParaRPr lang="es-CO" sz="1200" b="1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5604261-577F-5944-277A-CB00B1037F84}"/>
              </a:ext>
            </a:extLst>
          </p:cNvPr>
          <p:cNvSpPr/>
          <p:nvPr/>
        </p:nvSpPr>
        <p:spPr>
          <a:xfrm>
            <a:off x="985970" y="5881174"/>
            <a:ext cx="1223033" cy="255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Ensemble</a:t>
            </a:r>
            <a:endParaRPr lang="es-CO" sz="1100" b="1" dirty="0">
              <a:latin typeface="Arial Rounded MT Bold" panose="020F070403050403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758535-6C8D-80E2-662F-04C074CD2560}"/>
              </a:ext>
            </a:extLst>
          </p:cNvPr>
          <p:cNvSpPr/>
          <p:nvPr/>
        </p:nvSpPr>
        <p:spPr>
          <a:xfrm>
            <a:off x="985970" y="4065074"/>
            <a:ext cx="1223033" cy="379926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Training and </a:t>
            </a:r>
            <a:r>
              <a:rPr lang="es-ES" sz="1100" b="1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evaluation</a:t>
            </a:r>
            <a:endParaRPr lang="es-CO" sz="1100" b="1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61AD097-DC3C-EED3-1B79-DB1B3E84FBFD}"/>
              </a:ext>
            </a:extLst>
          </p:cNvPr>
          <p:cNvSpPr/>
          <p:nvPr/>
        </p:nvSpPr>
        <p:spPr>
          <a:xfrm>
            <a:off x="985969" y="2456376"/>
            <a:ext cx="1223033" cy="255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Processing</a:t>
            </a:r>
            <a:endParaRPr lang="es-CO" sz="1100" b="1" dirty="0">
              <a:latin typeface="Arial Rounded MT Bold" panose="020F070403050403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751C423-A745-D0E0-80D7-5CA8BB1D3340}"/>
              </a:ext>
            </a:extLst>
          </p:cNvPr>
          <p:cNvSpPr/>
          <p:nvPr/>
        </p:nvSpPr>
        <p:spPr>
          <a:xfrm>
            <a:off x="2425700" y="2786868"/>
            <a:ext cx="981515" cy="16881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Formatting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02DE99E-1A08-06B0-40E9-99CCBABF4C2E}"/>
              </a:ext>
            </a:extLst>
          </p:cNvPr>
          <p:cNvSpPr/>
          <p:nvPr/>
        </p:nvSpPr>
        <p:spPr>
          <a:xfrm>
            <a:off x="3508811" y="2795074"/>
            <a:ext cx="981515" cy="329126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Duplicate</a:t>
            </a:r>
            <a:endParaRPr lang="es-ES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remotion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1D1E67E-477E-4CC9-BBB7-796CEBC342C7}"/>
              </a:ext>
            </a:extLst>
          </p:cNvPr>
          <p:cNvSpPr/>
          <p:nvPr/>
        </p:nvSpPr>
        <p:spPr>
          <a:xfrm>
            <a:off x="4620061" y="2857256"/>
            <a:ext cx="1136650" cy="19685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Bias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management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0AD639C-64F8-2CB2-85AD-5365B744FFA3}"/>
              </a:ext>
            </a:extLst>
          </p:cNvPr>
          <p:cNvSpPr/>
          <p:nvPr/>
        </p:nvSpPr>
        <p:spPr>
          <a:xfrm>
            <a:off x="5855138" y="2852224"/>
            <a:ext cx="1136650" cy="329126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Area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of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interest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creation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EA4D967-3BE5-EE63-11D7-8C68DD757B4D}"/>
              </a:ext>
            </a:extLst>
          </p:cNvPr>
          <p:cNvSpPr/>
          <p:nvPr/>
        </p:nvSpPr>
        <p:spPr>
          <a:xfrm>
            <a:off x="7226738" y="2815198"/>
            <a:ext cx="984250" cy="42330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Variable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masking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57230F8-E1E2-30B5-BE05-F83D9865A28E}"/>
              </a:ext>
            </a:extLst>
          </p:cNvPr>
          <p:cNvSpPr/>
          <p:nvPr/>
        </p:nvSpPr>
        <p:spPr>
          <a:xfrm>
            <a:off x="8249088" y="2871274"/>
            <a:ext cx="1517212" cy="21165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Correlation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management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879A995-98FC-A4E9-97A5-35CAF0469517}"/>
              </a:ext>
            </a:extLst>
          </p:cNvPr>
          <p:cNvSpPr/>
          <p:nvPr/>
        </p:nvSpPr>
        <p:spPr>
          <a:xfrm>
            <a:off x="8112618" y="4622017"/>
            <a:ext cx="1681821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Spatial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and temporal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transferency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E2084B8-2EDD-B2DA-C701-C970C83B3455}"/>
              </a:ext>
            </a:extLst>
          </p:cNvPr>
          <p:cNvSpPr/>
          <p:nvPr/>
        </p:nvSpPr>
        <p:spPr>
          <a:xfrm>
            <a:off x="6773697" y="4628367"/>
            <a:ext cx="1215532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Selecting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best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models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03E58C7-6E05-9931-D047-0E391E66B341}"/>
              </a:ext>
            </a:extLst>
          </p:cNvPr>
          <p:cNvSpPr/>
          <p:nvPr/>
        </p:nvSpPr>
        <p:spPr>
          <a:xfrm>
            <a:off x="5333176" y="4614884"/>
            <a:ext cx="1317132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Adjust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hyperpameters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A62C50A-E2D8-6ABB-C65A-80DD8FD4E5B9}"/>
              </a:ext>
            </a:extLst>
          </p:cNvPr>
          <p:cNvSpPr/>
          <p:nvPr/>
        </p:nvSpPr>
        <p:spPr>
          <a:xfrm>
            <a:off x="4192911" y="4634716"/>
            <a:ext cx="805521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Splitting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data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F6AA5E8-C983-D43A-2C37-53C739509F49}"/>
              </a:ext>
            </a:extLst>
          </p:cNvPr>
          <p:cNvSpPr/>
          <p:nvPr/>
        </p:nvSpPr>
        <p:spPr>
          <a:xfrm>
            <a:off x="2641438" y="4569650"/>
            <a:ext cx="1317132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Choose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algorithm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A4C08E3-9374-2E77-E79F-DE6C4C06F9A7}"/>
              </a:ext>
            </a:extLst>
          </p:cNvPr>
          <p:cNvSpPr/>
          <p:nvPr/>
        </p:nvSpPr>
        <p:spPr>
          <a:xfrm>
            <a:off x="4027707" y="6260514"/>
            <a:ext cx="1317132" cy="288574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Binary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and continuos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surfaces</a:t>
            </a:r>
            <a:endParaRPr lang="es-CO" sz="9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F1775E2-83D1-784B-CF09-A355C8C8B435}"/>
              </a:ext>
            </a:extLst>
          </p:cNvPr>
          <p:cNvSpPr/>
          <p:nvPr/>
        </p:nvSpPr>
        <p:spPr>
          <a:xfrm>
            <a:off x="5869236" y="6260514"/>
            <a:ext cx="1164732" cy="288574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Variability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measures</a:t>
            </a:r>
            <a:endParaRPr lang="es-CO" sz="9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2B71DA6-F887-E90B-C845-11928F52D17D}"/>
              </a:ext>
            </a:extLst>
          </p:cNvPr>
          <p:cNvSpPr/>
          <p:nvPr/>
        </p:nvSpPr>
        <p:spPr>
          <a:xfrm>
            <a:off x="7406863" y="6207763"/>
            <a:ext cx="1164732" cy="288574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Write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rasters</a:t>
            </a:r>
            <a:endParaRPr lang="es-CO" sz="9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22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189</Words>
  <Application>Microsoft Office PowerPoint</Application>
  <PresentationFormat>Panorámica</PresentationFormat>
  <Paragraphs>92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Abadi</vt:lpstr>
      <vt:lpstr>Arial</vt:lpstr>
      <vt:lpstr>Arial Rounded MT Bold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JAIR MUÑOZ RODRIGUEZ</dc:creator>
  <cp:lastModifiedBy>CARLOS JAIR MUÑOZ RODRIGUEZ</cp:lastModifiedBy>
  <cp:revision>6</cp:revision>
  <dcterms:created xsi:type="dcterms:W3CDTF">2023-08-03T15:04:50Z</dcterms:created>
  <dcterms:modified xsi:type="dcterms:W3CDTF">2023-09-27T15:18:34Z</dcterms:modified>
</cp:coreProperties>
</file>