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  <p:sldId id="282" r:id="rId3"/>
    <p:sldId id="280" r:id="rId4"/>
    <p:sldId id="271" r:id="rId5"/>
    <p:sldId id="263" r:id="rId6"/>
    <p:sldId id="261" r:id="rId7"/>
    <p:sldId id="264" r:id="rId8"/>
    <p:sldId id="267" r:id="rId9"/>
    <p:sldId id="281" r:id="rId10"/>
    <p:sldId id="256" r:id="rId11"/>
    <p:sldId id="262" r:id="rId12"/>
    <p:sldId id="257" r:id="rId13"/>
    <p:sldId id="268" r:id="rId14"/>
    <p:sldId id="260" r:id="rId15"/>
    <p:sldId id="259" r:id="rId16"/>
    <p:sldId id="266" r:id="rId17"/>
    <p:sldId id="273" r:id="rId18"/>
    <p:sldId id="270" r:id="rId19"/>
    <p:sldId id="269" r:id="rId20"/>
    <p:sldId id="278" r:id="rId21"/>
    <p:sldId id="277" r:id="rId22"/>
    <p:sldId id="276" r:id="rId23"/>
    <p:sldId id="283" r:id="rId24"/>
    <p:sldId id="275" r:id="rId25"/>
    <p:sldId id="274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3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2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3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0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1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omponents.io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C1A9-8C74-C12D-AE26-0CECF3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OCE Hackathon – 2024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2FA2E-DA6C-35FB-144D-10DC907B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https://opencomponents.io/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6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7F9C644-372C-4FA3-F4F3-9C345306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1258323"/>
            <a:ext cx="4516159" cy="2743200"/>
          </a:xfrm>
          <a:prstGeom prst="rect">
            <a:avLst/>
          </a:prstGeom>
        </p:spPr>
      </p:pic>
      <p:pic>
        <p:nvPicPr>
          <p:cNvPr id="10" name="Picture 9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A245FD1E-820E-5EE4-89E4-5F6CFBAC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4007128"/>
            <a:ext cx="4516159" cy="2743200"/>
          </a:xfrm>
          <a:prstGeom prst="rect">
            <a:avLst/>
          </a:prstGeom>
        </p:spPr>
      </p:pic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4A46169D-2DC3-A375-A389-2B2C6E66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2" y="1252718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7E329552-FB4F-D69E-7DAA-9146BFE83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3" y="4007128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0E42C-784C-06B8-1098-C67CB6E3A62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827DB4-BE73-5EA9-14B4-31040FF5A17B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6CA25-8F29-C17A-1739-2757EE016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6270F3C5-4E1A-2370-BAB4-F8148644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1228055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4CA9E09A-54DE-C81E-7B69-CAD260C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3971255"/>
            <a:ext cx="4516159" cy="2743200"/>
          </a:xfrm>
          <a:prstGeom prst="rect">
            <a:avLst/>
          </a:prstGeom>
        </p:spPr>
      </p:pic>
      <p:pic>
        <p:nvPicPr>
          <p:cNvPr id="2" name="Picture 1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0C80AD77-773F-2C2F-0D8A-A180B8A92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1228055"/>
            <a:ext cx="4690663" cy="2743200"/>
          </a:xfrm>
          <a:prstGeom prst="rect">
            <a:avLst/>
          </a:prstGeom>
        </p:spPr>
      </p:pic>
      <p:pic>
        <p:nvPicPr>
          <p:cNvPr id="3" name="Picture 2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0B9829C-8B3E-5BAF-377C-626A31DE6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3971255"/>
            <a:ext cx="4516159" cy="2743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33C506-1A60-BFF2-0756-82D2EE2181B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BB3B03-ECDC-7AAD-0295-C49BFBB327E3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7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5A066BEE-C736-2228-3440-6F09BEED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5" y="1371600"/>
            <a:ext cx="4690663" cy="2743200"/>
          </a:xfrm>
          <a:prstGeom prst="rect">
            <a:avLst/>
          </a:prstGeom>
        </p:spPr>
      </p:pic>
      <p:pic>
        <p:nvPicPr>
          <p:cNvPr id="7" name="Picture 6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E897AA9-E6CF-0EF5-1E81-FB46379F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4" y="4114800"/>
            <a:ext cx="4516159" cy="2743200"/>
          </a:xfrm>
          <a:prstGeom prst="rect">
            <a:avLst/>
          </a:prstGeom>
        </p:spPr>
      </p:pic>
      <p:pic>
        <p:nvPicPr>
          <p:cNvPr id="9" name="Picture 8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4283C9BC-28B4-CCFC-49AC-F55A2761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4" y="1371600"/>
            <a:ext cx="4516159" cy="2743200"/>
          </a:xfrm>
          <a:prstGeom prst="rect">
            <a:avLst/>
          </a:prstGeom>
        </p:spPr>
      </p:pic>
      <p:pic>
        <p:nvPicPr>
          <p:cNvPr id="11" name="Picture 10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170419DD-F4F4-7033-C47B-EEC047BE1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3" y="4114800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374CE-A32F-D188-5958-2820E4BDC9D9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F028A0-17F1-DE2C-397E-311FD527E14F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3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703F-D695-0D75-C50B-52CD67D5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white image of a blue and white image&#10;&#10;Description automatically generated with medium confidence">
            <a:extLst>
              <a:ext uri="{FF2B5EF4-FFF2-40B4-BE49-F238E27FC236}">
                <a16:creationId xmlns:a16="http://schemas.microsoft.com/office/drawing/2014/main" id="{214F0FF7-A7AD-0CC6-BF30-50C617DAA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0" y="719219"/>
            <a:ext cx="7260350" cy="4297689"/>
          </a:xfrm>
        </p:spPr>
      </p:pic>
      <p:pic>
        <p:nvPicPr>
          <p:cNvPr id="7" name="Picture 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BC74B65F-2CDB-A2BD-6D2A-C77D31BD3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41" y="2319601"/>
            <a:ext cx="7260350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F8F60-84E6-3ED5-2959-E206DD4A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5580-4369-A629-C6F8-8A11F1D2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Off-the-Shelf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55-292D-D24C-E837-78CA4B505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We can start with an off-the-shelf solution (</a:t>
            </a:r>
            <a:r>
              <a:rPr lang="en-US" sz="1600" b="1" dirty="0" err="1">
                <a:latin typeface="Georgia" panose="02040502050405020303" pitchFamily="18" charset="0"/>
              </a:rPr>
              <a:t>librosa</a:t>
            </a:r>
            <a:r>
              <a:rPr lang="en-US" sz="1600" b="1" dirty="0">
                <a:latin typeface="Georgia" panose="02040502050405020303" pitchFamily="18" charset="0"/>
              </a:rPr>
              <a:t> </a:t>
            </a:r>
            <a:r>
              <a:rPr lang="en-US" sz="1600" b="1" dirty="0" err="1">
                <a:latin typeface="Georgia" panose="02040502050405020303" pitchFamily="18" charset="0"/>
              </a:rPr>
              <a:t>mfcc</a:t>
            </a:r>
            <a:r>
              <a:rPr lang="en-US" sz="1600" b="1" dirty="0">
                <a:latin typeface="Georgia" panose="02040502050405020303" pitchFamily="18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feature extraction):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 ✔  This solution correctly identifies the correct forms,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❌ but it does not detect as much difference between the incorrect forms.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For keyword checking, it might be helpful to have a meaningful measure of </a:t>
            </a:r>
            <a:r>
              <a:rPr lang="en-US" sz="1600" b="1" dirty="0">
                <a:latin typeface="Georgia" panose="02040502050405020303" pitchFamily="18" charset="0"/>
              </a:rPr>
              <a:t>how different </a:t>
            </a:r>
            <a:r>
              <a:rPr lang="en-US" sz="1600" dirty="0">
                <a:latin typeface="Georgia" panose="02040502050405020303" pitchFamily="18" charset="0"/>
              </a:rPr>
              <a:t>the words are: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❌ No clustering!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4ADE4-A3D5-4A2D-F245-281AF0692A49}"/>
              </a:ext>
            </a:extLst>
          </p:cNvPr>
          <p:cNvSpPr txBox="1"/>
          <p:nvPr/>
        </p:nvSpPr>
        <p:spPr>
          <a:xfrm>
            <a:off x="7217546" y="3364638"/>
            <a:ext cx="5537446" cy="338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Similar to wilderness1.wav: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wilderness1.wav: 0.9999999869496023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wilderness2.wav: 0.9993146675340262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God1.wav: 0.9987559253705995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God2.wav: 0.9980986833151937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inTheBeginning1.wav: 0.9971207291637255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inTheBeginning2.wav: 0.9969806586039947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jesus2.wav: 0.9958133114595762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jesus1.wav: 0.9942425674771389</a:t>
            </a:r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401C8EB4-3612-0C22-ACD5-FF3C8222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05" y="3405696"/>
            <a:ext cx="5571725" cy="332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2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3F7-F105-EE9E-F945-2F2CB35C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  <a:r>
              <a:rPr lang="en-US"/>
              <a:t>: Training/Testing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56DA-C422-EF35-BC3F-B165CA092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26" y="19470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Similar to wilderness1.wav:</a:t>
            </a:r>
          </a:p>
          <a:p>
            <a:pPr marL="0" indent="0">
              <a:buNone/>
            </a:pPr>
            <a:r>
              <a:rPr lang="en-US" sz="2000" dirty="0"/>
              <a:t>wilderness1.wav: 1</a:t>
            </a:r>
          </a:p>
          <a:p>
            <a:pPr marL="0" indent="0">
              <a:buNone/>
            </a:pPr>
            <a:r>
              <a:rPr lang="en-US" sz="2000" dirty="0"/>
              <a:t>wilderness2.wav: 0.7229432647124682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jesus2.wav: 0.3134769071964211</a:t>
            </a:r>
          </a:p>
          <a:p>
            <a:pPr marL="0" indent="0">
              <a:buNone/>
            </a:pPr>
            <a:r>
              <a:rPr lang="en-US" sz="2000" dirty="0"/>
              <a:t>God1.wav: 0.23680512842732715</a:t>
            </a:r>
          </a:p>
          <a:p>
            <a:pPr marL="0" indent="0">
              <a:buNone/>
            </a:pPr>
            <a:r>
              <a:rPr lang="en-US" sz="2000" dirty="0"/>
              <a:t>jesus1.wav: 0.21231795463558845</a:t>
            </a:r>
          </a:p>
          <a:p>
            <a:pPr marL="0" indent="0">
              <a:buNone/>
            </a:pPr>
            <a:r>
              <a:rPr lang="en-US" sz="2000" dirty="0"/>
              <a:t>God2.wav: 0.1635381466180469 </a:t>
            </a:r>
          </a:p>
        </p:txBody>
      </p:sp>
      <p:pic>
        <p:nvPicPr>
          <p:cNvPr id="1026" name="Picture 2" descr="works on my machine, starburst">
            <a:extLst>
              <a:ext uri="{FF2B5EF4-FFF2-40B4-BE49-F238E27FC236}">
                <a16:creationId xmlns:a16="http://schemas.microsoft.com/office/drawing/2014/main" id="{BB8EF7DC-FBE5-822B-4324-2DAEFC2E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851" y="108743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27DC4CD9-FCAB-C0E5-35A4-38F711798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18" y="2203448"/>
            <a:ext cx="7297555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6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429C3C-5682-9C47-CA92-C557C2E921FC}"/>
              </a:ext>
            </a:extLst>
          </p:cNvPr>
          <p:cNvSpPr/>
          <p:nvPr/>
        </p:nvSpPr>
        <p:spPr>
          <a:xfrm>
            <a:off x="1721056" y="2971799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578D83-09E7-24C1-CCEA-34AD9AA3A872}"/>
              </a:ext>
            </a:extLst>
          </p:cNvPr>
          <p:cNvSpPr/>
          <p:nvPr/>
        </p:nvSpPr>
        <p:spPr>
          <a:xfrm>
            <a:off x="7957430" y="2646498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God..”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503D17-79E6-A59D-BE5D-5425E27286A7}"/>
              </a:ext>
            </a:extLst>
          </p:cNvPr>
          <p:cNvSpPr/>
          <p:nvPr/>
        </p:nvSpPr>
        <p:spPr>
          <a:xfrm>
            <a:off x="3538971" y="263706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F86242-23CA-7707-3226-7C9FD950E513}"/>
              </a:ext>
            </a:extLst>
          </p:cNvPr>
          <p:cNvSpPr/>
          <p:nvPr/>
        </p:nvSpPr>
        <p:spPr>
          <a:xfrm>
            <a:off x="77519" y="46349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Wilderness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7EDFFA-7829-1092-6E49-E651BB89734E}"/>
              </a:ext>
            </a:extLst>
          </p:cNvPr>
          <p:cNvSpPr/>
          <p:nvPr/>
        </p:nvSpPr>
        <p:spPr>
          <a:xfrm>
            <a:off x="1312691" y="3895707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Jesus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DB1F8D-0575-4ADB-2570-6E46463AC8D5}"/>
              </a:ext>
            </a:extLst>
          </p:cNvPr>
          <p:cNvSpPr/>
          <p:nvPr/>
        </p:nvSpPr>
        <p:spPr>
          <a:xfrm>
            <a:off x="10405381" y="3311095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03757B-F649-4C3E-29D2-53EDE5CE171E}"/>
              </a:ext>
            </a:extLst>
          </p:cNvPr>
          <p:cNvSpPr/>
          <p:nvPr/>
        </p:nvSpPr>
        <p:spPr>
          <a:xfrm>
            <a:off x="7907941" y="3284264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F1645BF-EC37-2933-CC6A-523FB00F179E}"/>
              </a:ext>
            </a:extLst>
          </p:cNvPr>
          <p:cNvCxnSpPr>
            <a:cxnSpLocks/>
            <a:stCxn id="6" idx="5"/>
            <a:endCxn id="14" idx="4"/>
          </p:cNvCxnSpPr>
          <p:nvPr/>
        </p:nvCxnSpPr>
        <p:spPr>
          <a:xfrm rot="16200000" flipH="1">
            <a:off x="6917165" y="-166235"/>
            <a:ext cx="458062" cy="8118569"/>
          </a:xfrm>
          <a:prstGeom prst="bentConnector3">
            <a:avLst>
              <a:gd name="adj1" fmla="val 221615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BF9C07B-CF77-6F0A-0BE9-94715DFFD112}"/>
              </a:ext>
            </a:extLst>
          </p:cNvPr>
          <p:cNvCxnSpPr>
            <a:cxnSpLocks/>
            <a:stCxn id="8" idx="4"/>
            <a:endCxn id="15" idx="4"/>
          </p:cNvCxnSpPr>
          <p:nvPr/>
        </p:nvCxnSpPr>
        <p:spPr>
          <a:xfrm rot="16200000" flipH="1">
            <a:off x="6199956" y="1587164"/>
            <a:ext cx="647201" cy="4368970"/>
          </a:xfrm>
          <a:prstGeom prst="bentConnector3">
            <a:avLst>
              <a:gd name="adj1" fmla="val 135321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4EFA6E-5D68-EAB3-1232-90822C8EA5CA}"/>
              </a:ext>
            </a:extLst>
          </p:cNvPr>
          <p:cNvSpPr/>
          <p:nvPr/>
        </p:nvSpPr>
        <p:spPr>
          <a:xfrm>
            <a:off x="7957430" y="4954267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was the Word..”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1AB159-EF6A-7727-31BC-FC48A360DF07}"/>
              </a:ext>
            </a:extLst>
          </p:cNvPr>
          <p:cNvSpPr/>
          <p:nvPr/>
        </p:nvSpPr>
        <p:spPr>
          <a:xfrm>
            <a:off x="985420" y="54516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60C7BAA-D647-D3E1-6A99-11BCCF451B48}"/>
              </a:ext>
            </a:extLst>
          </p:cNvPr>
          <p:cNvCxnSpPr>
            <a:cxnSpLocks/>
            <a:stCxn id="25" idx="4"/>
            <a:endCxn id="29" idx="4"/>
          </p:cNvCxnSpPr>
          <p:nvPr/>
        </p:nvCxnSpPr>
        <p:spPr>
          <a:xfrm rot="16200000" flipH="1">
            <a:off x="6342785" y="1705406"/>
            <a:ext cx="208797" cy="9323327"/>
          </a:xfrm>
          <a:prstGeom prst="bentConnector3">
            <a:avLst>
              <a:gd name="adj1" fmla="val 209484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29228D9-C0E1-6421-BDCC-85A18C729C35}"/>
              </a:ext>
            </a:extLst>
          </p:cNvPr>
          <p:cNvSpPr/>
          <p:nvPr/>
        </p:nvSpPr>
        <p:spPr>
          <a:xfrm>
            <a:off x="10308747" y="566048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F665DF-5589-B50C-4414-1417D54F9EBC}"/>
              </a:ext>
            </a:extLst>
          </p:cNvPr>
          <p:cNvSpPr/>
          <p:nvPr/>
        </p:nvSpPr>
        <p:spPr>
          <a:xfrm>
            <a:off x="8098947" y="5666601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0B769-BE42-F053-F258-1D273EC3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008"/>
            <a:ext cx="10515600" cy="1325563"/>
          </a:xfrm>
        </p:spPr>
        <p:txBody>
          <a:bodyPr/>
          <a:lstStyle/>
          <a:p>
            <a:r>
              <a:rPr lang="en-US" dirty="0"/>
              <a:t>Application: Keyword Checking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D832E3B-E6BD-3E1D-E4D2-AACD1BC51C01}"/>
              </a:ext>
            </a:extLst>
          </p:cNvPr>
          <p:cNvSpPr/>
          <p:nvPr/>
        </p:nvSpPr>
        <p:spPr>
          <a:xfrm rot="5400000">
            <a:off x="2664940" y="2600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C8D96F-5D09-325C-9B66-A904A947E754}"/>
              </a:ext>
            </a:extLst>
          </p:cNvPr>
          <p:cNvSpPr txBox="1">
            <a:spLocks/>
          </p:cNvSpPr>
          <p:nvPr/>
        </p:nvSpPr>
        <p:spPr>
          <a:xfrm>
            <a:off x="2061609" y="1467950"/>
            <a:ext cx="230722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Tagged Data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4A9FE94-35C3-8A7D-1630-375D9C1EFD18}"/>
              </a:ext>
            </a:extLst>
          </p:cNvPr>
          <p:cNvCxnSpPr>
            <a:cxnSpLocks/>
            <a:stCxn id="6" idx="5"/>
            <a:endCxn id="30" idx="2"/>
          </p:cNvCxnSpPr>
          <p:nvPr/>
        </p:nvCxnSpPr>
        <p:spPr>
          <a:xfrm rot="16200000" flipH="1">
            <a:off x="4388892" y="2362038"/>
            <a:ext cx="2408075" cy="5012035"/>
          </a:xfrm>
          <a:prstGeom prst="bentConnector2">
            <a:avLst/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0B691127-2859-EF5F-F29E-2807C3D4D1A8}"/>
              </a:ext>
            </a:extLst>
          </p:cNvPr>
          <p:cNvSpPr/>
          <p:nvPr/>
        </p:nvSpPr>
        <p:spPr>
          <a:xfrm rot="5400000">
            <a:off x="9236013" y="-408111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3A5E3D2-3A4B-2654-269C-260A05755B2F}"/>
              </a:ext>
            </a:extLst>
          </p:cNvPr>
          <p:cNvSpPr txBox="1">
            <a:spLocks/>
          </p:cNvSpPr>
          <p:nvPr/>
        </p:nvSpPr>
        <p:spPr>
          <a:xfrm>
            <a:off x="8649085" y="1035290"/>
            <a:ext cx="296435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Check a text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5B9512-6787-82E1-C373-EC110C4B94FD}"/>
              </a:ext>
            </a:extLst>
          </p:cNvPr>
          <p:cNvSpPr/>
          <p:nvPr/>
        </p:nvSpPr>
        <p:spPr>
          <a:xfrm>
            <a:off x="6063199" y="1266021"/>
            <a:ext cx="881460" cy="5557421"/>
          </a:xfrm>
          <a:custGeom>
            <a:avLst/>
            <a:gdLst>
              <a:gd name="connsiteX0" fmla="*/ 153274 w 881460"/>
              <a:gd name="connsiteY0" fmla="*/ 0 h 5557421"/>
              <a:gd name="connsiteX1" fmla="*/ 623790 w 881460"/>
              <a:gd name="connsiteY1" fmla="*/ 674703 h 5557421"/>
              <a:gd name="connsiteX2" fmla="*/ 46742 w 881460"/>
              <a:gd name="connsiteY2" fmla="*/ 1154097 h 5557421"/>
              <a:gd name="connsiteX3" fmla="*/ 881243 w 881460"/>
              <a:gd name="connsiteY3" fmla="*/ 1775534 h 5557421"/>
              <a:gd name="connsiteX4" fmla="*/ 135519 w 881460"/>
              <a:gd name="connsiteY4" fmla="*/ 2281561 h 5557421"/>
              <a:gd name="connsiteX5" fmla="*/ 783589 w 881460"/>
              <a:gd name="connsiteY5" fmla="*/ 2849732 h 5557421"/>
              <a:gd name="connsiteX6" fmla="*/ 277561 w 881460"/>
              <a:gd name="connsiteY6" fmla="*/ 3355759 h 5557421"/>
              <a:gd name="connsiteX7" fmla="*/ 845732 w 881460"/>
              <a:gd name="connsiteY7" fmla="*/ 3870664 h 5557421"/>
              <a:gd name="connsiteX8" fmla="*/ 2354 w 881460"/>
              <a:gd name="connsiteY8" fmla="*/ 4545367 h 5557421"/>
              <a:gd name="connsiteX9" fmla="*/ 579402 w 881460"/>
              <a:gd name="connsiteY9" fmla="*/ 4962617 h 5557421"/>
              <a:gd name="connsiteX10" fmla="*/ 144396 w 881460"/>
              <a:gd name="connsiteY10" fmla="*/ 5557421 h 555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1460" h="5557421">
                <a:moveTo>
                  <a:pt x="153274" y="0"/>
                </a:moveTo>
                <a:cubicBezTo>
                  <a:pt x="397409" y="241177"/>
                  <a:pt x="641545" y="482354"/>
                  <a:pt x="623790" y="674703"/>
                </a:cubicBezTo>
                <a:cubicBezTo>
                  <a:pt x="606035" y="867053"/>
                  <a:pt x="3833" y="970625"/>
                  <a:pt x="46742" y="1154097"/>
                </a:cubicBezTo>
                <a:cubicBezTo>
                  <a:pt x="89651" y="1337569"/>
                  <a:pt x="866447" y="1587623"/>
                  <a:pt x="881243" y="1775534"/>
                </a:cubicBezTo>
                <a:cubicBezTo>
                  <a:pt x="896039" y="1963445"/>
                  <a:pt x="151795" y="2102528"/>
                  <a:pt x="135519" y="2281561"/>
                </a:cubicBezTo>
                <a:cubicBezTo>
                  <a:pt x="119243" y="2460594"/>
                  <a:pt x="759915" y="2670699"/>
                  <a:pt x="783589" y="2849732"/>
                </a:cubicBezTo>
                <a:cubicBezTo>
                  <a:pt x="807263" y="3028765"/>
                  <a:pt x="267204" y="3185604"/>
                  <a:pt x="277561" y="3355759"/>
                </a:cubicBezTo>
                <a:cubicBezTo>
                  <a:pt x="287918" y="3525914"/>
                  <a:pt x="891600" y="3672396"/>
                  <a:pt x="845732" y="3870664"/>
                </a:cubicBezTo>
                <a:cubicBezTo>
                  <a:pt x="799864" y="4068932"/>
                  <a:pt x="46742" y="4363375"/>
                  <a:pt x="2354" y="4545367"/>
                </a:cubicBezTo>
                <a:cubicBezTo>
                  <a:pt x="-42034" y="4727359"/>
                  <a:pt x="555728" y="4793941"/>
                  <a:pt x="579402" y="4962617"/>
                </a:cubicBezTo>
                <a:cubicBezTo>
                  <a:pt x="603076" y="5131293"/>
                  <a:pt x="373736" y="5344357"/>
                  <a:pt x="144396" y="555742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0A16-6954-EEFC-7D30-6D88BF47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7249-A552-2097-2132-108EA243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8677D-46A7-E7C1-9006-FF3C9B3C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083" y="406522"/>
            <a:ext cx="3835486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5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9CB16-FC26-D779-3F51-EF4D2761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B485-135B-6C6C-F8FB-C43F8E63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(Practical)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56B2-B138-5272-9F61-23B4F80A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- Requires Internet access</a:t>
            </a:r>
          </a:p>
          <a:p>
            <a:pPr marL="0" indent="0">
              <a:buNone/>
            </a:pPr>
            <a:r>
              <a:rPr lang="en-US" dirty="0"/>
              <a:t>	- Also requires transmitting entire audio file</a:t>
            </a:r>
          </a:p>
          <a:p>
            <a:pPr marL="0" indent="0">
              <a:buNone/>
            </a:pPr>
            <a:r>
              <a:rPr lang="en-US" dirty="0"/>
              <a:t>	- ⁉ Possible to port to JS ? </a:t>
            </a:r>
            <a:r>
              <a:rPr lang="en-US" dirty="0">
                <a:sym typeface="Wingdings" panose="05000000000000000000" pitchFamily="2" charset="2"/>
              </a:rPr>
              <a:t> Transmit “Fingerprint”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File format </a:t>
            </a:r>
            <a:r>
              <a:rPr lang="en-US" dirty="0"/>
              <a:t>impedance:</a:t>
            </a:r>
          </a:p>
          <a:p>
            <a:pPr marL="0" indent="0">
              <a:buNone/>
            </a:pPr>
            <a:r>
              <a:rPr lang="en-US" dirty="0"/>
              <a:t>	Web audio uses </a:t>
            </a:r>
            <a:r>
              <a:rPr lang="en-US" i="1" dirty="0" err="1"/>
              <a:t>webm</a:t>
            </a:r>
            <a:r>
              <a:rPr lang="en-US" i="1" dirty="0"/>
              <a:t>/</a:t>
            </a:r>
            <a:r>
              <a:rPr lang="en-US" i="1" dirty="0" err="1"/>
              <a:t>ogg</a:t>
            </a:r>
            <a:r>
              <a:rPr lang="en-US" i="1" dirty="0"/>
              <a:t>, 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dirty="0"/>
              <a:t>but analysis libraries use </a:t>
            </a:r>
            <a:r>
              <a:rPr lang="en-US" i="1" dirty="0"/>
              <a:t>wav/mp3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8274B99-E212-F72A-68C7-FB778F765336}"/>
              </a:ext>
            </a:extLst>
          </p:cNvPr>
          <p:cNvSpPr/>
          <p:nvPr/>
        </p:nvSpPr>
        <p:spPr>
          <a:xfrm>
            <a:off x="2152836" y="3562166"/>
            <a:ext cx="1060882" cy="1054223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🔊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D5902-71A3-2E81-C88F-1658BD6914A2}"/>
              </a:ext>
            </a:extLst>
          </p:cNvPr>
          <p:cNvSpPr/>
          <p:nvPr/>
        </p:nvSpPr>
        <p:spPr>
          <a:xfrm>
            <a:off x="3728621" y="3525545"/>
            <a:ext cx="1704513" cy="1127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Dimensionality Reduction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E95ED-ABEB-DD18-BF04-A3702F9D738F}"/>
              </a:ext>
            </a:extLst>
          </p:cNvPr>
          <p:cNvSpPr/>
          <p:nvPr/>
        </p:nvSpPr>
        <p:spPr>
          <a:xfrm>
            <a:off x="8636492" y="3525545"/>
            <a:ext cx="1704513" cy="1127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Matches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6469465-C75E-6670-C43D-B0FD91CEE98B}"/>
              </a:ext>
            </a:extLst>
          </p:cNvPr>
          <p:cNvSpPr/>
          <p:nvPr/>
        </p:nvSpPr>
        <p:spPr>
          <a:xfrm>
            <a:off x="9668882" y="4341921"/>
            <a:ext cx="1344246" cy="58444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18679CB-359F-A16C-CE8F-0B172F59E3F5}"/>
              </a:ext>
            </a:extLst>
          </p:cNvPr>
          <p:cNvSpPr/>
          <p:nvPr/>
        </p:nvSpPr>
        <p:spPr>
          <a:xfrm>
            <a:off x="6489577" y="3720854"/>
            <a:ext cx="1287262" cy="736847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FDB5D00-351A-F9B1-3196-959381172C0F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3213718" y="4089277"/>
            <a:ext cx="514903" cy="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7F1F306-4233-0359-CC12-211E2CC4D664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5433134" y="4089277"/>
            <a:ext cx="1060436" cy="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B49112-8523-B235-BF23-9661C75A6AA1}"/>
              </a:ext>
            </a:extLst>
          </p:cNvPr>
          <p:cNvCxnSpPr>
            <a:cxnSpLocks/>
            <a:stCxn id="9" idx="0"/>
            <a:endCxn id="7" idx="1"/>
          </p:cNvCxnSpPr>
          <p:nvPr/>
        </p:nvCxnSpPr>
        <p:spPr>
          <a:xfrm flipV="1">
            <a:off x="7775766" y="4089277"/>
            <a:ext cx="860726" cy="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7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C7695-75EC-2122-53A1-EACEC67AE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6BDC-A7E4-907D-6372-B8AC1EEB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(Analytical)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B4D-1B91-FC3E-15CA-3651AA78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- Supervised method:</a:t>
            </a:r>
          </a:p>
          <a:p>
            <a:pPr marL="0" indent="0">
              <a:buNone/>
            </a:pPr>
            <a:r>
              <a:rPr lang="en-US" i="1" dirty="0"/>
              <a:t>	- </a:t>
            </a:r>
            <a:r>
              <a:rPr lang="en-US" dirty="0"/>
              <a:t>Requires tagged data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- Inputs “from the field” – Signal noise: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i="1" dirty="0"/>
              <a:t>- </a:t>
            </a:r>
            <a:r>
              <a:rPr lang="en-US" dirty="0"/>
              <a:t>negatively affects </a:t>
            </a:r>
            <a:r>
              <a:rPr lang="en-US" b="1" dirty="0"/>
              <a:t>precision</a:t>
            </a:r>
            <a:r>
              <a:rPr lang="en-US" dirty="0"/>
              <a:t> 	</a:t>
            </a:r>
            <a:r>
              <a:rPr lang="en-US" dirty="0">
                <a:sym typeface="Wingdings" panose="05000000000000000000" pitchFamily="2" charset="2"/>
              </a:rPr>
              <a:t> false positives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- </a:t>
            </a:r>
            <a:r>
              <a:rPr lang="en-US" dirty="0"/>
              <a:t>negatively affects </a:t>
            </a:r>
            <a:r>
              <a:rPr lang="en-US" b="1" dirty="0"/>
              <a:t>recall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problem identifying matches</a:t>
            </a:r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- </a:t>
            </a: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i="1" dirty="0"/>
              <a:t>	- </a:t>
            </a:r>
            <a:r>
              <a:rPr lang="en-US" dirty="0"/>
              <a:t>Improve the quality of inputs</a:t>
            </a:r>
          </a:p>
          <a:p>
            <a:pPr marL="0" indent="0">
              <a:buNone/>
            </a:pPr>
            <a:r>
              <a:rPr lang="en-US" dirty="0"/>
              <a:t>	- OR – more data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2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313D0BEF-8832-B8D9-7049-8CC881A86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20" y="1210280"/>
            <a:ext cx="473560" cy="47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BC1A9-8C74-C12D-AE26-0CECF3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OCE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AC02-C927-3E35-AD9B-4E0DB578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1447060"/>
            <a:ext cx="10173070" cy="51401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Speech</a:t>
            </a:r>
            <a:r>
              <a:rPr lang="en-US" sz="2000" dirty="0">
                <a:latin typeface="Georgia" panose="02040502050405020303" pitchFamily="18" charset="0"/>
              </a:rPr>
              <a:t> is a primary part of the human/computer interaction </a:t>
            </a:r>
            <a:r>
              <a:rPr lang="en-US" sz="2000" dirty="0" err="1">
                <a:latin typeface="Georgia" panose="02040502050405020303" pitchFamily="18" charset="0"/>
              </a:rPr>
              <a:t>requried</a:t>
            </a:r>
            <a:r>
              <a:rPr lang="en-US" sz="2000" dirty="0">
                <a:latin typeface="Georgia" panose="02040502050405020303" pitchFamily="18" charset="0"/>
              </a:rPr>
              <a:t> for drafting/checking stages of Oral Bible Translation (OBT). And some Bible translation efforts target "low resource languages". As such, Bible translation software must understand spoken audio from low resource languages.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Thesis</a:t>
            </a:r>
            <a:r>
              <a:rPr lang="en-US" sz="2000" dirty="0">
                <a:latin typeface="Georgia" panose="02040502050405020303" pitchFamily="18" charset="0"/>
              </a:rPr>
              <a:t>: Find a stable method for recognizing individual words in low-resource languages.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Here, we propose a model to recognize individual spoken words in </a:t>
            </a:r>
            <a:r>
              <a:rPr lang="en-US" sz="2000" dirty="0" err="1">
                <a:latin typeface="Georgia" panose="02040502050405020303" pitchFamily="18" charset="0"/>
              </a:rPr>
              <a:t>Dholuo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Definitions: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Here, "low resource languages" is understood as any language that does not have open, available models for LLM, speech-to-text, and text-to-speech.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By requiring a "stable" model, we require the solution to be independent of tone, volume, speed, or the speaker's gender.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3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E3022-3B2F-6FDA-625E-13B6BF180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F352-A1FD-9AC3-C2D8-F257043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white image of a blue and white image&#10;&#10;Description automatically generated with medium confidence">
            <a:extLst>
              <a:ext uri="{FF2B5EF4-FFF2-40B4-BE49-F238E27FC236}">
                <a16:creationId xmlns:a16="http://schemas.microsoft.com/office/drawing/2014/main" id="{AEFF6EBC-4582-F4B4-E0B9-27B26E900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0" y="719219"/>
            <a:ext cx="7260350" cy="4297689"/>
          </a:xfrm>
        </p:spPr>
      </p:pic>
      <p:pic>
        <p:nvPicPr>
          <p:cNvPr id="7" name="Picture 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A5E2141A-5D92-F445-D832-8DC0809FF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41" y="2319601"/>
            <a:ext cx="7260350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1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0BB8F-1C12-475B-DE8B-409D64EE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DCD4F-5E8A-D92B-8E32-5331D495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96510C-D60E-FD56-3EE0-BDD2861B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15" y="1133230"/>
            <a:ext cx="4267285" cy="4253695"/>
          </a:xfrm>
          <a:prstGeom prst="rect">
            <a:avLst/>
          </a:prstGeom>
        </p:spPr>
      </p:pic>
      <p:pic>
        <p:nvPicPr>
          <p:cNvPr id="1030" name="Picture 6" descr="The beginning of the Face ID set up process">
            <a:extLst>
              <a:ext uri="{FF2B5EF4-FFF2-40B4-BE49-F238E27FC236}">
                <a16:creationId xmlns:a16="http://schemas.microsoft.com/office/drawing/2014/main" id="{501E58C3-0169-8B80-58B9-F53E482E7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27" y="447258"/>
            <a:ext cx="2904437" cy="596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AC7B-6410-2D6E-8B7E-0E7C6745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04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77279-A2C2-D292-E7EF-020D31934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92144F-5C84-D2AB-C8BE-25D58AEF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n owl&#10;&#10;Description automatically generated">
            <a:extLst>
              <a:ext uri="{FF2B5EF4-FFF2-40B4-BE49-F238E27FC236}">
                <a16:creationId xmlns:a16="http://schemas.microsoft.com/office/drawing/2014/main" id="{6785B40D-61EF-2698-E8AA-C435DFF39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66" y="226218"/>
            <a:ext cx="7592635" cy="6405563"/>
          </a:xfrm>
        </p:spPr>
      </p:pic>
    </p:spTree>
    <p:extLst>
      <p:ext uri="{BB962C8B-B14F-4D97-AF65-F5344CB8AC3E}">
        <p14:creationId xmlns:p14="http://schemas.microsoft.com/office/powerpoint/2010/main" val="1154218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429C3C-5682-9C47-CA92-C557C2E921FC}"/>
              </a:ext>
            </a:extLst>
          </p:cNvPr>
          <p:cNvSpPr/>
          <p:nvPr/>
        </p:nvSpPr>
        <p:spPr>
          <a:xfrm>
            <a:off x="1721056" y="2971799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578D83-09E7-24C1-CCEA-34AD9AA3A872}"/>
              </a:ext>
            </a:extLst>
          </p:cNvPr>
          <p:cNvSpPr/>
          <p:nvPr/>
        </p:nvSpPr>
        <p:spPr>
          <a:xfrm>
            <a:off x="7957430" y="2646498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God..”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503D17-79E6-A59D-BE5D-5425E27286A7}"/>
              </a:ext>
            </a:extLst>
          </p:cNvPr>
          <p:cNvSpPr/>
          <p:nvPr/>
        </p:nvSpPr>
        <p:spPr>
          <a:xfrm>
            <a:off x="3538971" y="263706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F86242-23CA-7707-3226-7C9FD950E513}"/>
              </a:ext>
            </a:extLst>
          </p:cNvPr>
          <p:cNvSpPr/>
          <p:nvPr/>
        </p:nvSpPr>
        <p:spPr>
          <a:xfrm>
            <a:off x="77519" y="46349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Wilderness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7EDFFA-7829-1092-6E49-E651BB89734E}"/>
              </a:ext>
            </a:extLst>
          </p:cNvPr>
          <p:cNvSpPr/>
          <p:nvPr/>
        </p:nvSpPr>
        <p:spPr>
          <a:xfrm>
            <a:off x="1312691" y="3895707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Jesus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DB1F8D-0575-4ADB-2570-6E46463AC8D5}"/>
              </a:ext>
            </a:extLst>
          </p:cNvPr>
          <p:cNvSpPr/>
          <p:nvPr/>
        </p:nvSpPr>
        <p:spPr>
          <a:xfrm>
            <a:off x="10405381" y="3311095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03757B-F649-4C3E-29D2-53EDE5CE171E}"/>
              </a:ext>
            </a:extLst>
          </p:cNvPr>
          <p:cNvSpPr/>
          <p:nvPr/>
        </p:nvSpPr>
        <p:spPr>
          <a:xfrm>
            <a:off x="7907941" y="3284264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F1645BF-EC37-2933-CC6A-523FB00F179E}"/>
              </a:ext>
            </a:extLst>
          </p:cNvPr>
          <p:cNvCxnSpPr>
            <a:cxnSpLocks/>
            <a:stCxn id="6" idx="5"/>
            <a:endCxn id="14" idx="4"/>
          </p:cNvCxnSpPr>
          <p:nvPr/>
        </p:nvCxnSpPr>
        <p:spPr>
          <a:xfrm rot="16200000" flipH="1">
            <a:off x="6917165" y="-166235"/>
            <a:ext cx="458062" cy="8118569"/>
          </a:xfrm>
          <a:prstGeom prst="bentConnector3">
            <a:avLst>
              <a:gd name="adj1" fmla="val 221615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BF9C07B-CF77-6F0A-0BE9-94715DFFD112}"/>
              </a:ext>
            </a:extLst>
          </p:cNvPr>
          <p:cNvCxnSpPr>
            <a:cxnSpLocks/>
            <a:stCxn id="8" idx="4"/>
            <a:endCxn id="15" idx="4"/>
          </p:cNvCxnSpPr>
          <p:nvPr/>
        </p:nvCxnSpPr>
        <p:spPr>
          <a:xfrm rot="16200000" flipH="1">
            <a:off x="6199956" y="1587164"/>
            <a:ext cx="647201" cy="4368970"/>
          </a:xfrm>
          <a:prstGeom prst="bentConnector3">
            <a:avLst>
              <a:gd name="adj1" fmla="val 135321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4EFA6E-5D68-EAB3-1232-90822C8EA5CA}"/>
              </a:ext>
            </a:extLst>
          </p:cNvPr>
          <p:cNvSpPr/>
          <p:nvPr/>
        </p:nvSpPr>
        <p:spPr>
          <a:xfrm>
            <a:off x="7957430" y="4954267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was the Word..”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1AB159-EF6A-7727-31BC-FC48A360DF07}"/>
              </a:ext>
            </a:extLst>
          </p:cNvPr>
          <p:cNvSpPr/>
          <p:nvPr/>
        </p:nvSpPr>
        <p:spPr>
          <a:xfrm>
            <a:off x="985420" y="54516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60C7BAA-D647-D3E1-6A99-11BCCF451B48}"/>
              </a:ext>
            </a:extLst>
          </p:cNvPr>
          <p:cNvCxnSpPr>
            <a:cxnSpLocks/>
            <a:stCxn id="25" idx="4"/>
            <a:endCxn id="29" idx="4"/>
          </p:cNvCxnSpPr>
          <p:nvPr/>
        </p:nvCxnSpPr>
        <p:spPr>
          <a:xfrm rot="16200000" flipH="1">
            <a:off x="6342785" y="1705406"/>
            <a:ext cx="208797" cy="9323327"/>
          </a:xfrm>
          <a:prstGeom prst="bentConnector3">
            <a:avLst>
              <a:gd name="adj1" fmla="val 209484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29228D9-C0E1-6421-BDCC-85A18C729C35}"/>
              </a:ext>
            </a:extLst>
          </p:cNvPr>
          <p:cNvSpPr/>
          <p:nvPr/>
        </p:nvSpPr>
        <p:spPr>
          <a:xfrm>
            <a:off x="10308747" y="566048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F665DF-5589-B50C-4414-1417D54F9EBC}"/>
              </a:ext>
            </a:extLst>
          </p:cNvPr>
          <p:cNvSpPr/>
          <p:nvPr/>
        </p:nvSpPr>
        <p:spPr>
          <a:xfrm>
            <a:off x="8098947" y="5666601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0B769-BE42-F053-F258-1D273EC3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008"/>
            <a:ext cx="10515600" cy="1325563"/>
          </a:xfrm>
        </p:spPr>
        <p:txBody>
          <a:bodyPr/>
          <a:lstStyle/>
          <a:p>
            <a:r>
              <a:rPr lang="en-US" dirty="0"/>
              <a:t>Application: Keyword Checking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D832E3B-E6BD-3E1D-E4D2-AACD1BC51C01}"/>
              </a:ext>
            </a:extLst>
          </p:cNvPr>
          <p:cNvSpPr/>
          <p:nvPr/>
        </p:nvSpPr>
        <p:spPr>
          <a:xfrm rot="5400000">
            <a:off x="2664940" y="2600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C8D96F-5D09-325C-9B66-A904A947E754}"/>
              </a:ext>
            </a:extLst>
          </p:cNvPr>
          <p:cNvSpPr txBox="1">
            <a:spLocks/>
          </p:cNvSpPr>
          <p:nvPr/>
        </p:nvSpPr>
        <p:spPr>
          <a:xfrm>
            <a:off x="2061609" y="1467950"/>
            <a:ext cx="230722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Tagged Data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4A9FE94-35C3-8A7D-1630-375D9C1EFD18}"/>
              </a:ext>
            </a:extLst>
          </p:cNvPr>
          <p:cNvCxnSpPr>
            <a:cxnSpLocks/>
            <a:stCxn id="6" idx="5"/>
            <a:endCxn id="30" idx="2"/>
          </p:cNvCxnSpPr>
          <p:nvPr/>
        </p:nvCxnSpPr>
        <p:spPr>
          <a:xfrm rot="16200000" flipH="1">
            <a:off x="4388892" y="2362038"/>
            <a:ext cx="2408075" cy="5012035"/>
          </a:xfrm>
          <a:prstGeom prst="bentConnector2">
            <a:avLst/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0B691127-2859-EF5F-F29E-2807C3D4D1A8}"/>
              </a:ext>
            </a:extLst>
          </p:cNvPr>
          <p:cNvSpPr/>
          <p:nvPr/>
        </p:nvSpPr>
        <p:spPr>
          <a:xfrm rot="5400000">
            <a:off x="9236013" y="-408111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3A5E3D2-3A4B-2654-269C-260A05755B2F}"/>
              </a:ext>
            </a:extLst>
          </p:cNvPr>
          <p:cNvSpPr txBox="1">
            <a:spLocks/>
          </p:cNvSpPr>
          <p:nvPr/>
        </p:nvSpPr>
        <p:spPr>
          <a:xfrm>
            <a:off x="8649085" y="1035290"/>
            <a:ext cx="296435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Check a text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5B9512-6787-82E1-C373-EC110C4B94FD}"/>
              </a:ext>
            </a:extLst>
          </p:cNvPr>
          <p:cNvSpPr/>
          <p:nvPr/>
        </p:nvSpPr>
        <p:spPr>
          <a:xfrm>
            <a:off x="6063199" y="1266021"/>
            <a:ext cx="881460" cy="5557421"/>
          </a:xfrm>
          <a:custGeom>
            <a:avLst/>
            <a:gdLst>
              <a:gd name="connsiteX0" fmla="*/ 153274 w 881460"/>
              <a:gd name="connsiteY0" fmla="*/ 0 h 5557421"/>
              <a:gd name="connsiteX1" fmla="*/ 623790 w 881460"/>
              <a:gd name="connsiteY1" fmla="*/ 674703 h 5557421"/>
              <a:gd name="connsiteX2" fmla="*/ 46742 w 881460"/>
              <a:gd name="connsiteY2" fmla="*/ 1154097 h 5557421"/>
              <a:gd name="connsiteX3" fmla="*/ 881243 w 881460"/>
              <a:gd name="connsiteY3" fmla="*/ 1775534 h 5557421"/>
              <a:gd name="connsiteX4" fmla="*/ 135519 w 881460"/>
              <a:gd name="connsiteY4" fmla="*/ 2281561 h 5557421"/>
              <a:gd name="connsiteX5" fmla="*/ 783589 w 881460"/>
              <a:gd name="connsiteY5" fmla="*/ 2849732 h 5557421"/>
              <a:gd name="connsiteX6" fmla="*/ 277561 w 881460"/>
              <a:gd name="connsiteY6" fmla="*/ 3355759 h 5557421"/>
              <a:gd name="connsiteX7" fmla="*/ 845732 w 881460"/>
              <a:gd name="connsiteY7" fmla="*/ 3870664 h 5557421"/>
              <a:gd name="connsiteX8" fmla="*/ 2354 w 881460"/>
              <a:gd name="connsiteY8" fmla="*/ 4545367 h 5557421"/>
              <a:gd name="connsiteX9" fmla="*/ 579402 w 881460"/>
              <a:gd name="connsiteY9" fmla="*/ 4962617 h 5557421"/>
              <a:gd name="connsiteX10" fmla="*/ 144396 w 881460"/>
              <a:gd name="connsiteY10" fmla="*/ 5557421 h 555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1460" h="5557421">
                <a:moveTo>
                  <a:pt x="153274" y="0"/>
                </a:moveTo>
                <a:cubicBezTo>
                  <a:pt x="397409" y="241177"/>
                  <a:pt x="641545" y="482354"/>
                  <a:pt x="623790" y="674703"/>
                </a:cubicBezTo>
                <a:cubicBezTo>
                  <a:pt x="606035" y="867053"/>
                  <a:pt x="3833" y="970625"/>
                  <a:pt x="46742" y="1154097"/>
                </a:cubicBezTo>
                <a:cubicBezTo>
                  <a:pt x="89651" y="1337569"/>
                  <a:pt x="866447" y="1587623"/>
                  <a:pt x="881243" y="1775534"/>
                </a:cubicBezTo>
                <a:cubicBezTo>
                  <a:pt x="896039" y="1963445"/>
                  <a:pt x="151795" y="2102528"/>
                  <a:pt x="135519" y="2281561"/>
                </a:cubicBezTo>
                <a:cubicBezTo>
                  <a:pt x="119243" y="2460594"/>
                  <a:pt x="759915" y="2670699"/>
                  <a:pt x="783589" y="2849732"/>
                </a:cubicBezTo>
                <a:cubicBezTo>
                  <a:pt x="807263" y="3028765"/>
                  <a:pt x="267204" y="3185604"/>
                  <a:pt x="277561" y="3355759"/>
                </a:cubicBezTo>
                <a:cubicBezTo>
                  <a:pt x="287918" y="3525914"/>
                  <a:pt x="891600" y="3672396"/>
                  <a:pt x="845732" y="3870664"/>
                </a:cubicBezTo>
                <a:cubicBezTo>
                  <a:pt x="799864" y="4068932"/>
                  <a:pt x="46742" y="4363375"/>
                  <a:pt x="2354" y="4545367"/>
                </a:cubicBezTo>
                <a:cubicBezTo>
                  <a:pt x="-42034" y="4727359"/>
                  <a:pt x="555728" y="4793941"/>
                  <a:pt x="579402" y="4962617"/>
                </a:cubicBezTo>
                <a:cubicBezTo>
                  <a:pt x="603076" y="5131293"/>
                  <a:pt x="373736" y="5344357"/>
                  <a:pt x="144396" y="555742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1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83A58-76A9-F909-9595-712053F6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9821-B111-4949-F992-7D5E52B0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E84A-BDEF-ABFD-B79B-0FC8BB82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123D3-E707-6ED5-6316-8B020934B97A}"/>
              </a:ext>
            </a:extLst>
          </p:cNvPr>
          <p:cNvGrpSpPr/>
          <p:nvPr/>
        </p:nvGrpSpPr>
        <p:grpSpPr>
          <a:xfrm>
            <a:off x="257908" y="4027547"/>
            <a:ext cx="1684215" cy="1951892"/>
            <a:chOff x="257908" y="3429000"/>
            <a:chExt cx="1684215" cy="1951892"/>
          </a:xfrm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C94A16C1-1614-85BF-79B9-7BBB6808FB2E}"/>
                </a:ext>
              </a:extLst>
            </p:cNvPr>
            <p:cNvSpPr/>
            <p:nvPr/>
          </p:nvSpPr>
          <p:spPr>
            <a:xfrm>
              <a:off x="257908" y="34290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56581F79-1317-8514-ECAE-A7E3DD74EAF2}"/>
                </a:ext>
              </a:extLst>
            </p:cNvPr>
            <p:cNvSpPr/>
            <p:nvPr/>
          </p:nvSpPr>
          <p:spPr>
            <a:xfrm>
              <a:off x="410308" y="35814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#1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F4FF92A-4F1C-E673-4D32-20C1F4087D24}"/>
              </a:ext>
            </a:extLst>
          </p:cNvPr>
          <p:cNvGrpSpPr/>
          <p:nvPr/>
        </p:nvGrpSpPr>
        <p:grpSpPr>
          <a:xfrm>
            <a:off x="3653693" y="2734102"/>
            <a:ext cx="1684215" cy="1951892"/>
            <a:chOff x="257908" y="3429000"/>
            <a:chExt cx="1684215" cy="1951892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52ECB4FB-1F21-354B-1DCD-5F0A474DCA8A}"/>
                </a:ext>
              </a:extLst>
            </p:cNvPr>
            <p:cNvSpPr/>
            <p:nvPr/>
          </p:nvSpPr>
          <p:spPr>
            <a:xfrm>
              <a:off x="257908" y="34290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0EEAA069-0AC4-C36D-7FE4-93CD6776D9C8}"/>
                </a:ext>
              </a:extLst>
            </p:cNvPr>
            <p:cNvSpPr/>
            <p:nvPr/>
          </p:nvSpPr>
          <p:spPr>
            <a:xfrm>
              <a:off x="410308" y="35814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#2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47CAED-6BF9-FA43-1816-3C81D81067CA}"/>
              </a:ext>
            </a:extLst>
          </p:cNvPr>
          <p:cNvGrpSpPr/>
          <p:nvPr/>
        </p:nvGrpSpPr>
        <p:grpSpPr>
          <a:xfrm>
            <a:off x="9487877" y="782210"/>
            <a:ext cx="1684215" cy="1951892"/>
            <a:chOff x="257908" y="3429000"/>
            <a:chExt cx="1684215" cy="1951892"/>
          </a:xfrm>
        </p:grpSpPr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A3E3D212-991C-4372-860F-6E1062A6A5AA}"/>
                </a:ext>
              </a:extLst>
            </p:cNvPr>
            <p:cNvSpPr/>
            <p:nvPr/>
          </p:nvSpPr>
          <p:spPr>
            <a:xfrm>
              <a:off x="257908" y="34290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FB02504B-2765-8CAA-3B84-622B053E09B7}"/>
                </a:ext>
              </a:extLst>
            </p:cNvPr>
            <p:cNvSpPr/>
            <p:nvPr/>
          </p:nvSpPr>
          <p:spPr>
            <a:xfrm>
              <a:off x="410308" y="35814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#N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B36183BC-3ECF-B1EC-2A63-FA381142839D}"/>
              </a:ext>
            </a:extLst>
          </p:cNvPr>
          <p:cNvSpPr txBox="1">
            <a:spLocks/>
          </p:cNvSpPr>
          <p:nvPr/>
        </p:nvSpPr>
        <p:spPr>
          <a:xfrm>
            <a:off x="7721602" y="2773850"/>
            <a:ext cx="76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514DBDC-B54D-CCAB-9E81-A598A68F8B3F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flipV="1">
            <a:off x="1942123" y="4685994"/>
            <a:ext cx="2629878" cy="393699"/>
          </a:xfrm>
          <a:prstGeom prst="bentConnector2">
            <a:avLst/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A70FE26-F3F1-FB05-ACCF-64B1E41EF4B9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flipV="1">
            <a:off x="5337908" y="2734102"/>
            <a:ext cx="5068277" cy="1052146"/>
          </a:xfrm>
          <a:prstGeom prst="bentConnector2">
            <a:avLst/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8A7CA205-F280-A9C6-2AC6-467FC7E13E61}"/>
              </a:ext>
            </a:extLst>
          </p:cNvPr>
          <p:cNvSpPr/>
          <p:nvPr/>
        </p:nvSpPr>
        <p:spPr>
          <a:xfrm>
            <a:off x="1529862" y="5812078"/>
            <a:ext cx="1344246" cy="58444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2FE68A49-8293-48BB-60DE-453D16CEB974}"/>
              </a:ext>
            </a:extLst>
          </p:cNvPr>
          <p:cNvSpPr/>
          <p:nvPr/>
        </p:nvSpPr>
        <p:spPr>
          <a:xfrm>
            <a:off x="4999893" y="4195974"/>
            <a:ext cx="1344246" cy="124609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BD34749B-43E1-CB2F-1C8E-4385A4FF66D4}"/>
              </a:ext>
            </a:extLst>
          </p:cNvPr>
          <p:cNvSpPr/>
          <p:nvPr/>
        </p:nvSpPr>
        <p:spPr>
          <a:xfrm>
            <a:off x="10681677" y="2260172"/>
            <a:ext cx="1344246" cy="19197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1797468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4AE8-0F17-1E16-A743-22B555ACB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27D4-6328-A521-1E4C-8341F574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DD20-0B36-593F-3620-0A9074D6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Testing / evaluation</a:t>
            </a:r>
          </a:p>
          <a:p>
            <a:pPr marL="0" indent="0">
              <a:buNone/>
            </a:pPr>
            <a:r>
              <a:rPr lang="en-US" dirty="0"/>
              <a:t>	- Precision 				</a:t>
            </a:r>
            <a:r>
              <a:rPr lang="en-US" sz="2400" dirty="0"/>
              <a:t>(Low false-positives)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Recall / Sensitivity		</a:t>
            </a:r>
            <a:r>
              <a:rPr lang="en-US" sz="2400" dirty="0"/>
              <a:t>(Correctly identified true matches)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4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FD97-C7D4-4B96-8C22-7E81C17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0AC82-F021-3FD7-20DC-0C6738B97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waited patiently for the Lord;</a:t>
            </a:r>
          </a:p>
          <a:p>
            <a:pPr marL="0" indent="0">
              <a:buNone/>
            </a:pPr>
            <a:r>
              <a:rPr lang="en-US" dirty="0"/>
              <a:t>    he turned to me and heard my cry.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Sacrifice and offering you did not desire—</a:t>
            </a:r>
          </a:p>
          <a:p>
            <a:pPr marL="0" indent="0">
              <a:buNone/>
            </a:pPr>
            <a:r>
              <a:rPr lang="en-US" dirty="0"/>
              <a:t>    but my ears you have opened—</a:t>
            </a:r>
          </a:p>
          <a:p>
            <a:pPr marL="0" indent="0">
              <a:buNone/>
            </a:pPr>
            <a:r>
              <a:rPr lang="en-US" dirty="0"/>
              <a:t>    burnt offerings and sin offerings you did not require.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7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313D0BEF-8832-B8D9-7049-8CC881A86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20" y="1210280"/>
            <a:ext cx="473560" cy="47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BC1A9-8C74-C12D-AE26-0CECF3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OCE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AC02-C927-3E35-AD9B-4E0DB578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1447060"/>
            <a:ext cx="10173070" cy="514017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Thesis</a:t>
            </a:r>
            <a:r>
              <a:rPr lang="en-US" sz="2000" dirty="0">
                <a:latin typeface="Georgia" panose="02040502050405020303" pitchFamily="18" charset="0"/>
              </a:rPr>
              <a:t>: Find a stable method for recognizing individual words in low-resource languages.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Definitions: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Low-resource language</a:t>
            </a:r>
            <a:r>
              <a:rPr lang="en-US" sz="2000" dirty="0">
                <a:latin typeface="Georgia" panose="02040502050405020303" pitchFamily="18" charset="0"/>
              </a:rPr>
              <a:t>: A language that does </a:t>
            </a:r>
            <a:r>
              <a:rPr lang="en-US" sz="2000" i="1" dirty="0">
                <a:latin typeface="Georgia" panose="02040502050405020303" pitchFamily="18" charset="0"/>
              </a:rPr>
              <a:t>not</a:t>
            </a:r>
            <a:r>
              <a:rPr lang="en-US" sz="2000" dirty="0">
                <a:latin typeface="Georgia" panose="02040502050405020303" pitchFamily="18" charset="0"/>
              </a:rPr>
              <a:t> have open, available models for LLM, speech-to-text, and text-to-speech.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Stable model</a:t>
            </a:r>
            <a:r>
              <a:rPr lang="en-US" sz="2000" dirty="0">
                <a:latin typeface="Georgia" panose="02040502050405020303" pitchFamily="18" charset="0"/>
              </a:rPr>
              <a:t>: the solution to be independent of </a:t>
            </a:r>
            <a:r>
              <a:rPr lang="en-US" sz="2000" b="1" dirty="0">
                <a:latin typeface="Georgia" panose="02040502050405020303" pitchFamily="18" charset="0"/>
              </a:rPr>
              <a:t>tone, volume, speed, or the speaker's gender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3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F9C79-3E28-99C8-7637-4083F4217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F55A-5E9D-E1FD-1E9E-E03CF38D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OCE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B471-8C70-2B80-6711-11F96884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246" y="2076167"/>
            <a:ext cx="11025554" cy="451106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>
                <a:latin typeface="Georgia" panose="02040502050405020303" pitchFamily="18" charset="0"/>
              </a:rPr>
              <a:t>Keyword checking prototype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>
                <a:latin typeface="Georgia" panose="02040502050405020303" pitchFamily="18" charset="0"/>
              </a:rPr>
              <a:t>AKA – “Is this thing on?”</a:t>
            </a:r>
          </a:p>
        </p:txBody>
      </p:sp>
      <p:pic>
        <p:nvPicPr>
          <p:cNvPr id="6" name="Picture 5" descr="A person standing on a stage holding a box with a microphone&#10;&#10;Description automatically generated">
            <a:extLst>
              <a:ext uri="{FF2B5EF4-FFF2-40B4-BE49-F238E27FC236}">
                <a16:creationId xmlns:a16="http://schemas.microsoft.com/office/drawing/2014/main" id="{BA41436D-E2B5-32E3-074C-4D0A7FA9B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15" y="2076167"/>
            <a:ext cx="4763477" cy="47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5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09A20-E3F8-FA3B-6E2C-A5A930467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0549-E39A-95CD-1921-17A8F4E3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Python packages: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librosa</a:t>
            </a:r>
            <a:r>
              <a:rPr lang="en-US" dirty="0"/>
              <a:t>	Encoding audio data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Collect the Data</a:t>
            </a:r>
          </a:p>
          <a:p>
            <a:pPr marL="514350" indent="-514350">
              <a:buAutoNum type="arabicPeriod"/>
            </a:pPr>
            <a:r>
              <a:rPr lang="en-US" dirty="0"/>
              <a:t>Clean the Data</a:t>
            </a:r>
          </a:p>
          <a:p>
            <a:pPr marL="514350" indent="-514350">
              <a:buAutoNum type="arabicPeriod"/>
            </a:pPr>
            <a:r>
              <a:rPr lang="en-US" dirty="0"/>
              <a:t>Explore/Visualize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3137-2A61-B919-17E2-7AE5D8C4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OCE Hackathon – 2024</a:t>
            </a:r>
          </a:p>
        </p:txBody>
      </p:sp>
      <p:pic>
        <p:nvPicPr>
          <p:cNvPr id="5" name="Picture 4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AED5D47C-E738-287E-2DDC-2F4377258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89" y="2109049"/>
            <a:ext cx="473560" cy="4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2C09-CF83-1090-0C8A-FDF9CE13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8529-BF5D-1204-2EA5-CC61D7F9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data: Male voice &amp; Female voice</a:t>
            </a:r>
          </a:p>
        </p:txBody>
      </p:sp>
    </p:spTree>
    <p:extLst>
      <p:ext uri="{BB962C8B-B14F-4D97-AF65-F5344CB8AC3E}">
        <p14:creationId xmlns:p14="http://schemas.microsoft.com/office/powerpoint/2010/main" val="421337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31B6E-D91A-BCF4-E9A9-038D797F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3B7B-381E-90B6-9706-E3D3B6EE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 </a:t>
            </a:r>
            <a:r>
              <a:rPr lang="en-US" dirty="0">
                <a:sym typeface="Wingdings" panose="05000000000000000000" pitchFamily="2" charset="2"/>
              </a:rPr>
              <a:t> &amp; Feature Extraction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B26-CC57-06E0-C6DA-CC4BF96E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5613D-0842-DF69-3B68-F0BF8F1F7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8" r="8196"/>
          <a:stretch/>
        </p:blipFill>
        <p:spPr>
          <a:xfrm>
            <a:off x="163496" y="1930832"/>
            <a:ext cx="2954417" cy="218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58346-76DD-601B-5CF2-800300C7C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2271" y="1930833"/>
            <a:ext cx="3600953" cy="21815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CFC7CF-D6CF-B0B7-8871-15F69EAF3D9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17913" y="3021597"/>
            <a:ext cx="1554358" cy="1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8CDA15D-84D5-052C-F3E3-D57BEAC8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529" y="4415004"/>
            <a:ext cx="9599720" cy="2318602"/>
          </a:xfrm>
          <a:prstGeom prst="rect">
            <a:avLst/>
          </a:prstGeom>
        </p:spPr>
      </p:pic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001F23F-ACEB-E2A9-ADA2-6ED721C2E3E1}"/>
              </a:ext>
            </a:extLst>
          </p:cNvPr>
          <p:cNvSpPr/>
          <p:nvPr/>
        </p:nvSpPr>
        <p:spPr>
          <a:xfrm>
            <a:off x="9827582" y="1930833"/>
            <a:ext cx="2200922" cy="2181529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 5.3, 3.2, 4, … 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FF2B5D-18B5-D106-321E-C4D88CAA414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273224" y="3021598"/>
            <a:ext cx="1554358" cy="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7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91859-865F-DEC1-CDFD-DC7B45ECD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6987-8A7C-EF18-208A-7255EA47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8BDB-18E2-001C-F017-F1A04E85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597981"/>
            <a:ext cx="11078592" cy="51135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standard process for cleaning speech data:</a:t>
            </a: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- Subtract noise floor: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Background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- Normalize: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Subtract out the mean</a:t>
            </a:r>
          </a:p>
          <a:p>
            <a:pPr marL="0" indent="0"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- Pre-emphasis: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“Lowering the ceiling” ~ “reducing contrast”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- Mel-Scale: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Related to human ear sensitivity</a:t>
            </a:r>
          </a:p>
        </p:txBody>
      </p:sp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7CC6E6B0-72DA-9141-A7B3-D53A6E5F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83" y="1217128"/>
            <a:ext cx="473560" cy="4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3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91859-865F-DEC1-CDFD-DC7B45ECD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6987-8A7C-EF18-208A-7255EA47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8BDB-18E2-001C-F017-F1A04E85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589103"/>
            <a:ext cx="11078592" cy="5113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MFCC – Coefficients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Think ~ like PCA components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Or ~ like Fourier series coefficients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Mel-Scale: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Related to human ear sensitivity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7CC6E6B0-72DA-9141-A7B3-D53A6E5F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67" y="1352323"/>
            <a:ext cx="473560" cy="4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8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788</Words>
  <Application>Microsoft Office PowerPoint</Application>
  <PresentationFormat>Widescreen</PresentationFormat>
  <Paragraphs>162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Georgia</vt:lpstr>
      <vt:lpstr>Wingdings</vt:lpstr>
      <vt:lpstr>Office Theme</vt:lpstr>
      <vt:lpstr>OCE Hackathon – 2024</vt:lpstr>
      <vt:lpstr>OCE Hackathon – 2024</vt:lpstr>
      <vt:lpstr>OCE Hackathon – 2024</vt:lpstr>
      <vt:lpstr>OCE Hackathon – 2024</vt:lpstr>
      <vt:lpstr>OCE Hackathon – 2024</vt:lpstr>
      <vt:lpstr>Collect the Data</vt:lpstr>
      <vt:lpstr>Clean the Data  &amp; Feature Extraction</vt:lpstr>
      <vt:lpstr>Clean the Data</vt:lpstr>
      <vt:lpstr>Feature Extraction</vt:lpstr>
      <vt:lpstr>PowerPoint Presentation</vt:lpstr>
      <vt:lpstr>PowerPoint Presentation</vt:lpstr>
      <vt:lpstr>PowerPoint Presentation</vt:lpstr>
      <vt:lpstr>PowerPoint Presentation</vt:lpstr>
      <vt:lpstr>Off-the-Shelf Solution</vt:lpstr>
      <vt:lpstr>Report: Training/Testing</vt:lpstr>
      <vt:lpstr>Application: Keyword Checking</vt:lpstr>
      <vt:lpstr>Demo</vt:lpstr>
      <vt:lpstr>(Practical) Limitations</vt:lpstr>
      <vt:lpstr>(Analytical) Limitations</vt:lpstr>
      <vt:lpstr>PowerPoint Presentation</vt:lpstr>
      <vt:lpstr>PowerPoint Presentation</vt:lpstr>
      <vt:lpstr>PowerPoint Presentation</vt:lpstr>
      <vt:lpstr>Application: Keyword Checking</vt:lpstr>
      <vt:lpstr>PowerPoint Presentation</vt:lpstr>
      <vt:lpstr>Further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Pennington</dc:creator>
  <cp:lastModifiedBy>Zach Pennington</cp:lastModifiedBy>
  <cp:revision>100</cp:revision>
  <dcterms:created xsi:type="dcterms:W3CDTF">2024-03-06T14:38:21Z</dcterms:created>
  <dcterms:modified xsi:type="dcterms:W3CDTF">2024-03-08T16:17:07Z</dcterms:modified>
</cp:coreProperties>
</file>