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61" r:id="rId4"/>
    <p:sldId id="264" r:id="rId5"/>
    <p:sldId id="256" r:id="rId6"/>
    <p:sldId id="262" r:id="rId7"/>
    <p:sldId id="257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439CA-DEC6-3879-99B5-16A5C357BD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1EC5CA-7D56-A8E4-8CFC-88ACE780A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7BA2D-4342-5826-3867-59C7FD733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F5C-6924-4266-9F77-91BD27A93A3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152A6-B992-5E13-A265-9A2D9B7E4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45D78-DB4B-DA51-7E42-FE9D195BC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534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02463-4C9C-9B1A-876E-6422F7D00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10993C-6E29-F07C-559B-A1A545D02E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EDE01-E1D6-F1A6-E13C-C85C19CA7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F5C-6924-4266-9F77-91BD27A93A3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95C8C-D729-E986-846E-E4D0B4F0E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EE259-55B8-F2D8-83C1-7C4A5EC39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25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4E191F-212C-0853-B726-31901BD1CF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D7B1BA-2908-2B70-AB01-A7E59DEF8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E7964-2631-642D-CE06-C814D0FF0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F5C-6924-4266-9F77-91BD27A93A3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4626A-D67C-7637-E64D-67674DF23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8EC5E-0E96-6079-FAF8-9AB1D2FCC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69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DCCB5-B140-228E-B008-047C0ED5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98F8D-A9FA-D946-8AE5-56A94B8E0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B9EF6-3ADF-5040-EB53-A62C92249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F5C-6924-4266-9F77-91BD27A93A3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7EAF0-9015-035C-947F-2AFCD5D32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EA16D-7090-7A0E-7A9A-0837B0B69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8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79FD8-311B-AC94-05FC-F0DD4784E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5F50A-8C58-8271-BC3A-7C9890CF2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93F9D-0037-1A7E-8A01-90211C0EA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F5C-6924-4266-9F77-91BD27A93A3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C82A2-EDA3-D1EF-1E0E-CF4ADB99E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6969F-F5D5-94BC-CE05-682E691FF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5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DDE6E-AA03-C47A-499E-6861B88C8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C6539-F79A-D67E-5C69-ABBCBEFA43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20C9A7-F006-B117-9EF9-B64F06446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0B025-065B-8574-D67E-14F211D94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F5C-6924-4266-9F77-91BD27A93A3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A7086-B538-59AB-F1A9-94227F488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654C81-D2DE-8F6A-4D7C-0C932F83C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12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7160A-F1A2-049A-9943-249F8C5A4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6B21A-288D-527A-C140-3FD99BF94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F52209-AF77-A29E-C806-65213DE693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E738F8-3B1B-07DD-A29B-054F1BA5BA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15ABD-04D8-2921-D7BA-7EB1C36D59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D7970B-F5DF-18E2-D00F-14F6BF83C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F5C-6924-4266-9F77-91BD27A93A3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CACB0D-0760-1501-6266-175A5E437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9B6210-909C-2867-AD7A-93D56F9FA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03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374AA-F2D3-06D8-08C2-8B687704F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F4793E-E3AA-BFF1-773D-C264D5309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F5C-6924-4266-9F77-91BD27A93A3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14F7AB-AC68-83CA-DB22-75B0E3454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813CA2-09E5-6C86-CE9C-46752B21A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19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FF02DF-0D00-C0F3-BEF1-DBCFDB7FA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F5C-6924-4266-9F77-91BD27A93A3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C0CF54-F1BF-1417-07DF-1FF1E3D5C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C2076B-C8D2-F5A0-7317-693F89CDB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26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DCFF7-791D-0666-DF4D-542F5977A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8CE89-7D3F-2923-B4EC-A3839807E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0CF01A-03A8-DAAD-1D4C-A00EE6E53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B09383-CC49-CA76-0F1A-CF5BBE127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F5C-6924-4266-9F77-91BD27A93A3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10F66-497C-6FC5-E2C4-6BF626828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F5761-F7C4-8D15-1776-23C0415B0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920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D25FD-9AD9-3876-70D0-1AE6F77E6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827778-3D59-03F8-C360-233D040F7D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42465D-A08E-5E27-21A6-AA03CDBFC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AE921-CBEE-6046-68B2-F27C66A11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F5C-6924-4266-9F77-91BD27A93A3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18B43-4E11-36EE-6A1B-5156A56E6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133F9-623D-9339-72EE-A035EF6B5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105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B3E602-36AB-3C0B-15F0-E4C979D03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1BF2A-2CBE-6DA6-4765-1356B991E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0F6AB-C9A7-C989-7D4C-19B5B1F5BA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86CF5C-6924-4266-9F77-91BD27A93A3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56F5C-D005-4E55-4DCE-5ADC28AAEA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E5D35-D4B3-6080-E5C2-8ECA866865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55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BC1A9-8C74-C12D-AE26-0CECF3AC3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uW</a:t>
            </a:r>
            <a:r>
              <a:rPr lang="en-US" dirty="0"/>
              <a:t> Hackathon – 2024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9AC02-C927-3E35-AD9B-4E0DB5785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Audio is a primary part of the human/computer interaction </a:t>
            </a:r>
            <a:r>
              <a:rPr lang="en-US" dirty="0" err="1"/>
              <a:t>requried</a:t>
            </a:r>
            <a:r>
              <a:rPr lang="en-US" dirty="0"/>
              <a:t> for Oral Bible Translation (OBT). And some Bible translation efforts target "low resource languages". As such, Bible translation software must understand spoken audio from low resource languages.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Thesis</a:t>
            </a:r>
            <a:r>
              <a:rPr lang="en-US" dirty="0"/>
              <a:t>: Find a stable method for recognizing individual words in low-resource languages.</a:t>
            </a:r>
          </a:p>
          <a:p>
            <a:pPr marL="0" indent="0">
              <a:buNone/>
            </a:pPr>
            <a:r>
              <a:rPr lang="en-US" dirty="0"/>
              <a:t>Here, we propose a model to recognize </a:t>
            </a:r>
            <a:r>
              <a:rPr lang="en-US"/>
              <a:t>individual spoken words </a:t>
            </a:r>
            <a:r>
              <a:rPr lang="en-US" dirty="0"/>
              <a:t>in </a:t>
            </a:r>
            <a:r>
              <a:rPr lang="en-US" dirty="0" err="1"/>
              <a:t>Dholuo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Definitions:</a:t>
            </a:r>
          </a:p>
          <a:p>
            <a:pPr marL="0" indent="0">
              <a:buNone/>
            </a:pPr>
            <a:r>
              <a:rPr lang="en-US" dirty="0"/>
              <a:t>Here, "low resource languages" is understood as any language that does not have open, available models for LLM, speech-to-text, and text-to-speech.</a:t>
            </a:r>
          </a:p>
          <a:p>
            <a:pPr marL="0" indent="0">
              <a:buNone/>
            </a:pPr>
            <a:r>
              <a:rPr lang="en-US" dirty="0"/>
              <a:t>By requiring a "stable" model, we require the solution to be independent of tone, volume, speed, or the speaker's gender.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366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A09A20-E3F8-FA3B-6E2C-A5A930467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F3137-2A61-B919-17E2-7AE5D8C49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uW</a:t>
            </a:r>
            <a:r>
              <a:rPr lang="en-US" dirty="0"/>
              <a:t> Hackathon – 2024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90549-E39A-95CD-1921-17A8F4E3F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Method:</a:t>
            </a:r>
          </a:p>
          <a:p>
            <a:pPr marL="0" indent="0">
              <a:buNone/>
            </a:pPr>
            <a:r>
              <a:rPr lang="en-US" dirty="0"/>
              <a:t>Python packages: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librosa</a:t>
            </a:r>
            <a:r>
              <a:rPr lang="en-US" dirty="0"/>
              <a:t>	Encoding audio data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Collect the Data</a:t>
            </a:r>
          </a:p>
          <a:p>
            <a:pPr marL="514350" indent="-514350">
              <a:buAutoNum type="arabicPeriod"/>
            </a:pPr>
            <a:r>
              <a:rPr lang="en-US" dirty="0"/>
              <a:t>Clean the Data</a:t>
            </a:r>
          </a:p>
          <a:p>
            <a:pPr marL="514350" indent="-514350">
              <a:buAutoNum type="arabicPeriod"/>
            </a:pPr>
            <a:r>
              <a:rPr lang="en-US" dirty="0"/>
              <a:t>Explore/Visualize the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34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22C09-CF83-1090-0C8A-FDF9CE13D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98529-BF5D-1204-2EA5-CC61D7F91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374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331B6E-D91A-BCF4-E9A9-038D797F4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13B7B-381E-90B6-9706-E3D3B6EE6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68B26-CC57-06E0-C6DA-CC4BF96E1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25613D-0842-DF69-3B68-F0BF8F1F7D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58" r="8196"/>
          <a:stretch/>
        </p:blipFill>
        <p:spPr>
          <a:xfrm>
            <a:off x="163496" y="1923017"/>
            <a:ext cx="2954417" cy="21815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B58346-76DD-601B-5CF2-800300C7CC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72271" y="1923018"/>
            <a:ext cx="3600953" cy="218152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BCFC7CF-D6CF-B0B7-8871-15F69EAF3D9D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117913" y="3013782"/>
            <a:ext cx="1554358" cy="1"/>
          </a:xfrm>
          <a:prstGeom prst="straightConnector1">
            <a:avLst/>
          </a:prstGeom>
          <a:ln w="762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78CDA15D-84D5-052C-F3E3-D57BEAC8A7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0529" y="4415004"/>
            <a:ext cx="9599720" cy="2318602"/>
          </a:xfrm>
          <a:prstGeom prst="rect">
            <a:avLst/>
          </a:prstGeom>
        </p:spPr>
      </p:pic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8001F23F-ACEB-E2A9-ADA2-6ED721C2E3E1}"/>
              </a:ext>
            </a:extLst>
          </p:cNvPr>
          <p:cNvSpPr/>
          <p:nvPr/>
        </p:nvSpPr>
        <p:spPr>
          <a:xfrm>
            <a:off x="9827582" y="1923018"/>
            <a:ext cx="2200922" cy="2181529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 5.3, 3.2, 4, … &gt;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6FF2B5D-18B5-D106-321E-C4D88CAA4143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8273224" y="3013783"/>
            <a:ext cx="1554358" cy="0"/>
          </a:xfrm>
          <a:prstGeom prst="straightConnector1">
            <a:avLst/>
          </a:prstGeom>
          <a:ln w="762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971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ue screen with white text&#10;&#10;Description automatically generated">
            <a:extLst>
              <a:ext uri="{FF2B5EF4-FFF2-40B4-BE49-F238E27FC236}">
                <a16:creationId xmlns:a16="http://schemas.microsoft.com/office/drawing/2014/main" id="{E7F9C644-372C-4FA3-F4F3-9C345306C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556" y="1258323"/>
            <a:ext cx="4516159" cy="2743200"/>
          </a:xfrm>
          <a:prstGeom prst="rect">
            <a:avLst/>
          </a:prstGeom>
        </p:spPr>
      </p:pic>
      <p:pic>
        <p:nvPicPr>
          <p:cNvPr id="10" name="Picture 9" descr="A blue screen with white lines&#10;&#10;Description automatically generated">
            <a:extLst>
              <a:ext uri="{FF2B5EF4-FFF2-40B4-BE49-F238E27FC236}">
                <a16:creationId xmlns:a16="http://schemas.microsoft.com/office/drawing/2014/main" id="{A245FD1E-820E-5EE4-89E4-5F6CFBACC9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556" y="4007128"/>
            <a:ext cx="4516159" cy="2743200"/>
          </a:xfrm>
          <a:prstGeom prst="rect">
            <a:avLst/>
          </a:prstGeom>
        </p:spPr>
      </p:pic>
      <p:pic>
        <p:nvPicPr>
          <p:cNvPr id="12" name="Picture 11" descr="A blue and white image of a wave&#10;&#10;Description automatically generated with medium confidence">
            <a:extLst>
              <a:ext uri="{FF2B5EF4-FFF2-40B4-BE49-F238E27FC236}">
                <a16:creationId xmlns:a16="http://schemas.microsoft.com/office/drawing/2014/main" id="{4A46169D-2DC3-A375-A389-2B2C6E6679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562" y="1252718"/>
            <a:ext cx="4516159" cy="2743200"/>
          </a:xfrm>
          <a:prstGeom prst="rect">
            <a:avLst/>
          </a:prstGeom>
        </p:spPr>
      </p:pic>
      <p:pic>
        <p:nvPicPr>
          <p:cNvPr id="14" name="Picture 13" descr="A blue and white image of a blue sky&#10;&#10;Description automatically generated">
            <a:extLst>
              <a:ext uri="{FF2B5EF4-FFF2-40B4-BE49-F238E27FC236}">
                <a16:creationId xmlns:a16="http://schemas.microsoft.com/office/drawing/2014/main" id="{7E329552-FB4F-D69E-7DAA-9146BFE83F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563" y="4007128"/>
            <a:ext cx="4516159" cy="2743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70E42C-784C-06B8-1098-C67CB6E3A622}"/>
              </a:ext>
            </a:extLst>
          </p:cNvPr>
          <p:cNvSpPr txBox="1">
            <a:spLocks/>
          </p:cNvSpPr>
          <p:nvPr/>
        </p:nvSpPr>
        <p:spPr>
          <a:xfrm>
            <a:off x="838200" y="107673"/>
            <a:ext cx="10515600" cy="90438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Explore/Visualize the Data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1827DB4-BE73-5EA9-14B4-31040FF5A17B}"/>
              </a:ext>
            </a:extLst>
          </p:cNvPr>
          <p:cNvCxnSpPr/>
          <p:nvPr/>
        </p:nvCxnSpPr>
        <p:spPr>
          <a:xfrm>
            <a:off x="5930283" y="1340528"/>
            <a:ext cx="0" cy="52555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09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46CA25-8F29-C17A-1739-2757EE016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blue and white image of a wave&#10;&#10;Description automatically generated with medium confidence">
            <a:extLst>
              <a:ext uri="{FF2B5EF4-FFF2-40B4-BE49-F238E27FC236}">
                <a16:creationId xmlns:a16="http://schemas.microsoft.com/office/drawing/2014/main" id="{6270F3C5-4E1A-2370-BAB4-F8148644A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641" y="1228055"/>
            <a:ext cx="4516159" cy="2743200"/>
          </a:xfrm>
          <a:prstGeom prst="rect">
            <a:avLst/>
          </a:prstGeom>
        </p:spPr>
      </p:pic>
      <p:pic>
        <p:nvPicPr>
          <p:cNvPr id="14" name="Picture 13" descr="A blue and white image of a blue sky&#10;&#10;Description automatically generated">
            <a:extLst>
              <a:ext uri="{FF2B5EF4-FFF2-40B4-BE49-F238E27FC236}">
                <a16:creationId xmlns:a16="http://schemas.microsoft.com/office/drawing/2014/main" id="{4CA9E09A-54DE-C81E-7B69-CAD260C0BF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641" y="3971255"/>
            <a:ext cx="4516159" cy="2743200"/>
          </a:xfrm>
          <a:prstGeom prst="rect">
            <a:avLst/>
          </a:prstGeom>
        </p:spPr>
      </p:pic>
      <p:pic>
        <p:nvPicPr>
          <p:cNvPr id="2" name="Picture 1" descr="A blue and red graph&#10;&#10;Description automatically generated with medium confidence">
            <a:extLst>
              <a:ext uri="{FF2B5EF4-FFF2-40B4-BE49-F238E27FC236}">
                <a16:creationId xmlns:a16="http://schemas.microsoft.com/office/drawing/2014/main" id="{0C80AD77-773F-2C2F-0D8A-A180B8A927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97" y="1228055"/>
            <a:ext cx="4690663" cy="2743200"/>
          </a:xfrm>
          <a:prstGeom prst="rect">
            <a:avLst/>
          </a:prstGeom>
        </p:spPr>
      </p:pic>
      <p:pic>
        <p:nvPicPr>
          <p:cNvPr id="3" name="Picture 2" descr="A blue and white screen&#10;&#10;Description automatically generated with medium confidence">
            <a:extLst>
              <a:ext uri="{FF2B5EF4-FFF2-40B4-BE49-F238E27FC236}">
                <a16:creationId xmlns:a16="http://schemas.microsoft.com/office/drawing/2014/main" id="{30B9829C-8B3E-5BAF-377C-626A31DE69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97" y="3971255"/>
            <a:ext cx="4516159" cy="27432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533C506-1A60-BFF2-0756-82D2EE2181B2}"/>
              </a:ext>
            </a:extLst>
          </p:cNvPr>
          <p:cNvSpPr txBox="1">
            <a:spLocks/>
          </p:cNvSpPr>
          <p:nvPr/>
        </p:nvSpPr>
        <p:spPr>
          <a:xfrm>
            <a:off x="838200" y="107673"/>
            <a:ext cx="10515600" cy="90438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Explore/Visualize the Data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2BB3B03-ECDC-7AAD-0295-C49BFBB327E3}"/>
              </a:ext>
            </a:extLst>
          </p:cNvPr>
          <p:cNvCxnSpPr/>
          <p:nvPr/>
        </p:nvCxnSpPr>
        <p:spPr>
          <a:xfrm>
            <a:off x="5930283" y="1340528"/>
            <a:ext cx="0" cy="52555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979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red graph&#10;&#10;Description automatically generated with medium confidence">
            <a:extLst>
              <a:ext uri="{FF2B5EF4-FFF2-40B4-BE49-F238E27FC236}">
                <a16:creationId xmlns:a16="http://schemas.microsoft.com/office/drawing/2014/main" id="{5A066BEE-C736-2228-3440-6F09BEEDC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85" y="1371600"/>
            <a:ext cx="4690663" cy="2743200"/>
          </a:xfrm>
          <a:prstGeom prst="rect">
            <a:avLst/>
          </a:prstGeom>
        </p:spPr>
      </p:pic>
      <p:pic>
        <p:nvPicPr>
          <p:cNvPr id="7" name="Picture 6" descr="A blue and white screen&#10;&#10;Description automatically generated with medium confidence">
            <a:extLst>
              <a:ext uri="{FF2B5EF4-FFF2-40B4-BE49-F238E27FC236}">
                <a16:creationId xmlns:a16="http://schemas.microsoft.com/office/drawing/2014/main" id="{3E897AA9-E6CF-0EF5-1E81-FB46379FE6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84" y="4114800"/>
            <a:ext cx="4516159" cy="2743200"/>
          </a:xfrm>
          <a:prstGeom prst="rect">
            <a:avLst/>
          </a:prstGeom>
        </p:spPr>
      </p:pic>
      <p:pic>
        <p:nvPicPr>
          <p:cNvPr id="9" name="Picture 8" descr="A blue screen with white lines&#10;&#10;Description automatically generated">
            <a:extLst>
              <a:ext uri="{FF2B5EF4-FFF2-40B4-BE49-F238E27FC236}">
                <a16:creationId xmlns:a16="http://schemas.microsoft.com/office/drawing/2014/main" id="{4283C9BC-28B4-CCFC-49AC-F55A2761DF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294" y="1371600"/>
            <a:ext cx="4516159" cy="2743200"/>
          </a:xfrm>
          <a:prstGeom prst="rect">
            <a:avLst/>
          </a:prstGeom>
        </p:spPr>
      </p:pic>
      <p:pic>
        <p:nvPicPr>
          <p:cNvPr id="11" name="Picture 10" descr="A blue screen with white lines&#10;&#10;Description automatically generated">
            <a:extLst>
              <a:ext uri="{FF2B5EF4-FFF2-40B4-BE49-F238E27FC236}">
                <a16:creationId xmlns:a16="http://schemas.microsoft.com/office/drawing/2014/main" id="{170419DD-F4F4-7033-C47B-EEC047BE1D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293" y="4114800"/>
            <a:ext cx="4516159" cy="2743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A374CE-A32F-D188-5958-2820E4BDC9D9}"/>
              </a:ext>
            </a:extLst>
          </p:cNvPr>
          <p:cNvSpPr txBox="1">
            <a:spLocks/>
          </p:cNvSpPr>
          <p:nvPr/>
        </p:nvSpPr>
        <p:spPr>
          <a:xfrm>
            <a:off x="838200" y="107673"/>
            <a:ext cx="10515600" cy="90438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Explore/Visualize the Data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9F028A0-17F1-DE2C-397E-311FD527E14F}"/>
              </a:ext>
            </a:extLst>
          </p:cNvPr>
          <p:cNvCxnSpPr/>
          <p:nvPr/>
        </p:nvCxnSpPr>
        <p:spPr>
          <a:xfrm>
            <a:off x="5930283" y="1340528"/>
            <a:ext cx="0" cy="52555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331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483F7-F105-EE9E-F945-2F2CB35CB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Report: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656DA-C422-EF35-BC3F-B165CA092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Similar to wilderness1.wav:</a:t>
            </a:r>
          </a:p>
          <a:p>
            <a:pPr marL="0" indent="0">
              <a:buNone/>
            </a:pPr>
            <a:r>
              <a:rPr lang="en-US" dirty="0"/>
              <a:t>wilderness1.wav: 1</a:t>
            </a:r>
          </a:p>
          <a:p>
            <a:pPr marL="0" indent="0">
              <a:buNone/>
            </a:pPr>
            <a:r>
              <a:rPr lang="en-US" dirty="0"/>
              <a:t>wilderness2.wav: 0.7229432647124682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jesus2.wav: 0.3134769071964211</a:t>
            </a:r>
          </a:p>
          <a:p>
            <a:pPr marL="0" indent="0">
              <a:buNone/>
            </a:pPr>
            <a:r>
              <a:rPr lang="en-US" dirty="0"/>
              <a:t>God1.wav: 0.23680512842732715</a:t>
            </a:r>
          </a:p>
          <a:p>
            <a:pPr marL="0" indent="0">
              <a:buNone/>
            </a:pPr>
            <a:r>
              <a:rPr lang="en-US" dirty="0"/>
              <a:t>jesus1.wav: 0.21231795463558845</a:t>
            </a:r>
          </a:p>
          <a:p>
            <a:pPr marL="0" indent="0">
              <a:buNone/>
            </a:pPr>
            <a:r>
              <a:rPr lang="en-US" dirty="0"/>
              <a:t>God2.wav: 0.1635381466180469 </a:t>
            </a:r>
          </a:p>
        </p:txBody>
      </p:sp>
    </p:spTree>
    <p:extLst>
      <p:ext uri="{BB962C8B-B14F-4D97-AF65-F5344CB8AC3E}">
        <p14:creationId xmlns:p14="http://schemas.microsoft.com/office/powerpoint/2010/main" val="2692368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9F8F60-84E6-3ED5-2959-E206DD4A2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85580-4369-A629-C6F8-8A11F1D22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Off-the-Shelf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06755-292D-D24C-E837-78CA4B505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We can compare to an off-the-shelf solution (`</a:t>
            </a:r>
            <a:r>
              <a:rPr lang="en-US" dirty="0" err="1"/>
              <a:t>librosa</a:t>
            </a:r>
            <a:r>
              <a:rPr lang="en-US" dirty="0"/>
              <a:t>` </a:t>
            </a:r>
            <a:r>
              <a:rPr lang="en-US" dirty="0" err="1"/>
              <a:t>mfcc</a:t>
            </a:r>
            <a:r>
              <a:rPr lang="en-US" dirty="0"/>
              <a:t> feature extraction):</a:t>
            </a:r>
          </a:p>
          <a:p>
            <a:pPr marL="0" indent="0">
              <a:buNone/>
            </a:pPr>
            <a:r>
              <a:rPr lang="en-US" dirty="0"/>
              <a:t>This solution correctly identifies the correct forms, but it does not detect as much difference between the incorrect forms.</a:t>
            </a:r>
          </a:p>
          <a:p>
            <a:pPr marL="0" indent="0">
              <a:buNone/>
            </a:pPr>
            <a:r>
              <a:rPr lang="en-US" dirty="0"/>
              <a:t>For keyword checking, it might be helpful to have a meaningful measure of how different the words are: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Similar to wilderness1.wav:</a:t>
            </a:r>
          </a:p>
          <a:p>
            <a:pPr marL="0" indent="0">
              <a:buNone/>
            </a:pPr>
            <a:r>
              <a:rPr lang="en-US" dirty="0"/>
              <a:t>wilderness1.wav: 0.9999999869496023</a:t>
            </a:r>
          </a:p>
          <a:p>
            <a:pPr marL="0" indent="0">
              <a:buNone/>
            </a:pPr>
            <a:r>
              <a:rPr lang="en-US" dirty="0"/>
              <a:t>wilderness2.wav</a:t>
            </a:r>
            <a:r>
              <a:rPr lang="en-US"/>
              <a:t>: 0.9993146675340262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God1.wav: 0.9987559253705995</a:t>
            </a:r>
          </a:p>
          <a:p>
            <a:pPr marL="0" indent="0">
              <a:buNone/>
            </a:pPr>
            <a:r>
              <a:rPr lang="en-US" dirty="0"/>
              <a:t>God2.wav: 0.9980986833151937</a:t>
            </a:r>
          </a:p>
          <a:p>
            <a:pPr marL="0" indent="0">
              <a:buNone/>
            </a:pPr>
            <a:r>
              <a:rPr lang="en-US" dirty="0"/>
              <a:t>inTheBeginning1.wav: 0.9971207291637255</a:t>
            </a:r>
          </a:p>
          <a:p>
            <a:pPr marL="0" indent="0">
              <a:buNone/>
            </a:pPr>
            <a:r>
              <a:rPr lang="en-US" dirty="0"/>
              <a:t>inTheBeginning2.wav: 0.9969806586039947</a:t>
            </a:r>
          </a:p>
          <a:p>
            <a:pPr marL="0" indent="0">
              <a:buNone/>
            </a:pPr>
            <a:r>
              <a:rPr lang="en-US" dirty="0"/>
              <a:t>jesus2.wav: 0.9958133114595762</a:t>
            </a:r>
          </a:p>
          <a:p>
            <a:pPr marL="0" indent="0">
              <a:buNone/>
            </a:pPr>
            <a:r>
              <a:rPr lang="en-US" dirty="0"/>
              <a:t>jesus1.wav: 0.9942425674771389</a:t>
            </a:r>
          </a:p>
        </p:txBody>
      </p:sp>
    </p:spTree>
    <p:extLst>
      <p:ext uri="{BB962C8B-B14F-4D97-AF65-F5344CB8AC3E}">
        <p14:creationId xmlns:p14="http://schemas.microsoft.com/office/powerpoint/2010/main" val="3215222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331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uW Hackathon – 2024</vt:lpstr>
      <vt:lpstr>uW Hackathon – 2024</vt:lpstr>
      <vt:lpstr>Collect the Data</vt:lpstr>
      <vt:lpstr>Clean the Data</vt:lpstr>
      <vt:lpstr>PowerPoint Presentation</vt:lpstr>
      <vt:lpstr>PowerPoint Presentation</vt:lpstr>
      <vt:lpstr>PowerPoint Presentation</vt:lpstr>
      <vt:lpstr>Report:</vt:lpstr>
      <vt:lpstr>Off-the-Shelf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 Pennington</dc:creator>
  <cp:lastModifiedBy>Zach Pennington</cp:lastModifiedBy>
  <cp:revision>30</cp:revision>
  <dcterms:created xsi:type="dcterms:W3CDTF">2024-03-06T14:38:21Z</dcterms:created>
  <dcterms:modified xsi:type="dcterms:W3CDTF">2024-03-06T16:10:25Z</dcterms:modified>
</cp:coreProperties>
</file>