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4" r:id="rId5"/>
    <p:sldId id="267" r:id="rId6"/>
    <p:sldId id="256" r:id="rId7"/>
    <p:sldId id="262" r:id="rId8"/>
    <p:sldId id="257" r:id="rId9"/>
    <p:sldId id="260" r:id="rId10"/>
    <p:sldId id="25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9CA-DEC6-3879-99B5-16A5C357B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EC5CA-7D56-A8E4-8CFC-88ACE780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BA2D-4342-5826-3867-59C7FD73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52A6-B992-5E13-A265-9A2D9B7E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D78-DB4B-DA51-7E42-FE9D195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2463-4C9C-9B1A-876E-6422F7D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0993C-6E29-F07C-559B-A1A545D0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DE01-E1D6-F1A6-E13C-C85C19C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5C8C-D729-E986-846E-E4D0B4F0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E259-55B8-F2D8-83C1-7C4A5EC3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E191F-212C-0853-B726-31901BD1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B1BA-2908-2B70-AB01-A7E59DEF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7964-2631-642D-CE06-C814D0F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626A-D67C-7637-E64D-67674DF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EC5E-0E96-6079-FAF8-9AB1D2F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CCB5-B140-228E-B008-047C0ED5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F8D-A9FA-D946-8AE5-56A94B8E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9EF6-3ADF-5040-EB53-A62C9224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AF0-9015-035C-947F-2AFCD5D3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A16D-7090-7A0E-7A9A-0837B0B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9FD8-311B-AC94-05FC-F0DD478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5F50A-8C58-8271-BC3A-7C9890CF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3F9D-0037-1A7E-8A01-90211C0E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82A2-EDA3-D1EF-1E0E-CF4ADB99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969F-F5D5-94BC-CE05-682E691F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DE6E-AA03-C47A-499E-6861B88C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6539-F79A-D67E-5C69-ABBCBEF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0C9A7-F006-B117-9EF9-B64F0644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B025-065B-8574-D67E-14F211D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A7086-B538-59AB-F1A9-94227F48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4C81-D2DE-8F6A-4D7C-0C932F83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160A-F1A2-049A-9943-249F8C5A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B21A-288D-527A-C140-3FD99BF9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2209-AF77-A29E-C806-65213DE6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738F8-3B1B-07DD-A29B-054F1BA5B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15ABD-04D8-2921-D7BA-7EB1C36D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7970B-F5DF-18E2-D00F-14F6BF8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CB0D-0760-1501-6266-175A5E43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B6210-909C-2867-AD7A-93D56F9F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74AA-F2D3-06D8-08C2-8B687704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4793E-E3AA-BFF1-773D-C264D53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F7AB-AC68-83CA-DB22-75B0E345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13CA2-09E5-6C86-CE9C-46752B2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02DF-0D00-C0F3-BEF1-DBCFDB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0CF54-F1BF-1417-07DF-1FF1E3D5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076B-C8D2-F5A0-7317-693F89CD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CFF7-791D-0666-DF4D-542F5977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CE89-7D3F-2923-B4EC-A3839807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F01A-03A8-DAAD-1D4C-A00EE6E5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09383-CC49-CA76-0F1A-CF5BBE1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0F66-497C-6FC5-E2C4-6BF62682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5761-F7C4-8D15-1776-23C0415B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5FD-9AD9-3876-70D0-1AE6F77E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27778-3D59-03F8-C360-233D040F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465D-A08E-5E27-21A6-AA03CDBF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E921-CBEE-6046-68B2-F27C66A1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8B43-4E11-36EE-6A1B-5156A56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33F9-623D-9339-72EE-A035EF6B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3E602-36AB-3C0B-15F0-E4C979D0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BF2A-2CBE-6DA6-4765-1356B991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F6AB-C9A7-C989-7D4C-19B5B1F5B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6F5C-D005-4E55-4DCE-5ADC28AAE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5D35-D4B3-6080-E5C2-8ECA8668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13D0BEF-8832-B8D9-7049-8CC881A8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87" y="1194647"/>
            <a:ext cx="504825" cy="5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Speech</a:t>
            </a:r>
            <a:r>
              <a:rPr lang="en-US" sz="2000" dirty="0">
                <a:latin typeface="Georgia" panose="02040502050405020303" pitchFamily="18" charset="0"/>
              </a:rPr>
              <a:t> is a primary part of the human/computer interaction </a:t>
            </a:r>
            <a:r>
              <a:rPr lang="en-US" sz="2000" dirty="0" err="1">
                <a:latin typeface="Georgia" panose="02040502050405020303" pitchFamily="18" charset="0"/>
              </a:rPr>
              <a:t>requried</a:t>
            </a:r>
            <a:r>
              <a:rPr lang="en-US" sz="2000" dirty="0">
                <a:latin typeface="Georgia" panose="02040502050405020303" pitchFamily="18" charset="0"/>
              </a:rPr>
              <a:t> for drafting/checking stages of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we propose a model to recognize individual spoken words in </a:t>
            </a:r>
            <a:r>
              <a:rPr lang="en-US" sz="2000" dirty="0" err="1">
                <a:latin typeface="Georgia" panose="02040502050405020303" pitchFamily="18" charset="0"/>
              </a:rPr>
              <a:t>Dholuo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Definitions: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By requiring a "stable" model, we require the solution to be independent of tone, volume, speed, or the speaker's gender.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1</a:t>
            </a:r>
          </a:p>
          <a:p>
            <a:pPr marL="0" indent="0">
              <a:buNone/>
            </a:pPr>
            <a:r>
              <a:rPr lang="en-US" dirty="0"/>
              <a:t>wilderness2.wav: 0.7229432647124682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jesus2.wav: 0.3134769071964211</a:t>
            </a:r>
          </a:p>
          <a:p>
            <a:pPr marL="0" indent="0">
              <a:buNone/>
            </a:pPr>
            <a:r>
              <a:rPr lang="en-US" dirty="0"/>
              <a:t>God1.wav: 0.23680512842732715</a:t>
            </a:r>
          </a:p>
          <a:p>
            <a:pPr marL="0" indent="0">
              <a:buNone/>
            </a:pPr>
            <a:r>
              <a:rPr lang="en-US" dirty="0"/>
              <a:t>jesus1.wav: 0.21231795463558845</a:t>
            </a:r>
          </a:p>
          <a:p>
            <a:pPr marL="0" indent="0">
              <a:buNone/>
            </a:pPr>
            <a:r>
              <a:rPr lang="en-US" dirty="0"/>
              <a:t>God2.wav: 0.1635381466180469 </a:t>
            </a:r>
          </a:p>
        </p:txBody>
      </p:sp>
      <p:pic>
        <p:nvPicPr>
          <p:cNvPr id="1026" name="Picture 2" descr="works on my machine, starburst">
            <a:extLst>
              <a:ext uri="{FF2B5EF4-FFF2-40B4-BE49-F238E27FC236}">
                <a16:creationId xmlns:a16="http://schemas.microsoft.com/office/drawing/2014/main" id="{BB8EF7DC-FBE5-822B-4324-2DAEFC2E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53" y="838994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CD70-B7ED-27E6-4EAD-F9192B5A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63F-0C43-2331-DD23-0DE426AD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Keyword checking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7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29C3C-5682-9C47-CA92-C557C2E921FC}"/>
              </a:ext>
            </a:extLst>
          </p:cNvPr>
          <p:cNvSpPr/>
          <p:nvPr/>
        </p:nvSpPr>
        <p:spPr>
          <a:xfrm>
            <a:off x="1721056" y="2971799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78D83-09E7-24C1-CCEA-34AD9AA3A872}"/>
              </a:ext>
            </a:extLst>
          </p:cNvPr>
          <p:cNvSpPr/>
          <p:nvPr/>
        </p:nvSpPr>
        <p:spPr>
          <a:xfrm>
            <a:off x="7957430" y="2646498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God..”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03D17-79E6-A59D-BE5D-5425E27286A7}"/>
              </a:ext>
            </a:extLst>
          </p:cNvPr>
          <p:cNvSpPr/>
          <p:nvPr/>
        </p:nvSpPr>
        <p:spPr>
          <a:xfrm>
            <a:off x="3538971" y="263706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F86242-23CA-7707-3226-7C9FD950E513}"/>
              </a:ext>
            </a:extLst>
          </p:cNvPr>
          <p:cNvSpPr/>
          <p:nvPr/>
        </p:nvSpPr>
        <p:spPr>
          <a:xfrm>
            <a:off x="77519" y="46349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Wilderness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7EDFFA-7829-1092-6E49-E651BB89734E}"/>
              </a:ext>
            </a:extLst>
          </p:cNvPr>
          <p:cNvSpPr/>
          <p:nvPr/>
        </p:nvSpPr>
        <p:spPr>
          <a:xfrm>
            <a:off x="1312691" y="3895707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Jesus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B1F8D-0575-4ADB-2570-6E46463AC8D5}"/>
              </a:ext>
            </a:extLst>
          </p:cNvPr>
          <p:cNvSpPr/>
          <p:nvPr/>
        </p:nvSpPr>
        <p:spPr>
          <a:xfrm>
            <a:off x="10405381" y="3311095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03757B-F649-4C3E-29D2-53EDE5CE171E}"/>
              </a:ext>
            </a:extLst>
          </p:cNvPr>
          <p:cNvSpPr/>
          <p:nvPr/>
        </p:nvSpPr>
        <p:spPr>
          <a:xfrm>
            <a:off x="7907941" y="3284264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F1645BF-EC37-2933-CC6A-523FB00F179E}"/>
              </a:ext>
            </a:extLst>
          </p:cNvPr>
          <p:cNvCxnSpPr>
            <a:cxnSpLocks/>
            <a:stCxn id="6" idx="5"/>
            <a:endCxn id="14" idx="4"/>
          </p:cNvCxnSpPr>
          <p:nvPr/>
        </p:nvCxnSpPr>
        <p:spPr>
          <a:xfrm rot="16200000" flipH="1">
            <a:off x="6917165" y="-166235"/>
            <a:ext cx="458062" cy="8118569"/>
          </a:xfrm>
          <a:prstGeom prst="bentConnector3">
            <a:avLst>
              <a:gd name="adj1" fmla="val 221615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F9C07B-CF77-6F0A-0BE9-94715DFFD112}"/>
              </a:ext>
            </a:extLst>
          </p:cNvPr>
          <p:cNvCxnSpPr>
            <a:cxnSpLocks/>
            <a:stCxn id="8" idx="4"/>
            <a:endCxn id="15" idx="4"/>
          </p:cNvCxnSpPr>
          <p:nvPr/>
        </p:nvCxnSpPr>
        <p:spPr>
          <a:xfrm rot="16200000" flipH="1">
            <a:off x="6199956" y="1587164"/>
            <a:ext cx="647201" cy="4368970"/>
          </a:xfrm>
          <a:prstGeom prst="bentConnector3">
            <a:avLst>
              <a:gd name="adj1" fmla="val 135321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4EFA6E-5D68-EAB3-1232-90822C8EA5CA}"/>
              </a:ext>
            </a:extLst>
          </p:cNvPr>
          <p:cNvSpPr/>
          <p:nvPr/>
        </p:nvSpPr>
        <p:spPr>
          <a:xfrm>
            <a:off x="7957430" y="4954267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was the Word..”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AB159-EF6A-7727-31BC-FC48A360DF07}"/>
              </a:ext>
            </a:extLst>
          </p:cNvPr>
          <p:cNvSpPr/>
          <p:nvPr/>
        </p:nvSpPr>
        <p:spPr>
          <a:xfrm>
            <a:off x="985420" y="54516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0C7BAA-D647-D3E1-6A99-11BCCF451B48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16200000" flipH="1">
            <a:off x="6342785" y="1705406"/>
            <a:ext cx="208797" cy="9323327"/>
          </a:xfrm>
          <a:prstGeom prst="bentConnector3">
            <a:avLst>
              <a:gd name="adj1" fmla="val 209484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29228D9-C0E1-6421-BDCC-85A18C729C35}"/>
              </a:ext>
            </a:extLst>
          </p:cNvPr>
          <p:cNvSpPr/>
          <p:nvPr/>
        </p:nvSpPr>
        <p:spPr>
          <a:xfrm>
            <a:off x="10308747" y="566048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F665DF-5589-B50C-4414-1417D54F9EBC}"/>
              </a:ext>
            </a:extLst>
          </p:cNvPr>
          <p:cNvSpPr/>
          <p:nvPr/>
        </p:nvSpPr>
        <p:spPr>
          <a:xfrm>
            <a:off x="8098947" y="5666601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B769-BE42-F053-F258-1D273EC3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08"/>
            <a:ext cx="10515600" cy="1325563"/>
          </a:xfrm>
        </p:spPr>
        <p:txBody>
          <a:bodyPr/>
          <a:lstStyle/>
          <a:p>
            <a:r>
              <a:rPr lang="en-US" dirty="0"/>
              <a:t>Application: Keyword Checking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D832E3B-E6BD-3E1D-E4D2-AACD1BC51C01}"/>
              </a:ext>
            </a:extLst>
          </p:cNvPr>
          <p:cNvSpPr/>
          <p:nvPr/>
        </p:nvSpPr>
        <p:spPr>
          <a:xfrm rot="5400000">
            <a:off x="2664940" y="2600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C8D96F-5D09-325C-9B66-A904A947E754}"/>
              </a:ext>
            </a:extLst>
          </p:cNvPr>
          <p:cNvSpPr txBox="1">
            <a:spLocks/>
          </p:cNvSpPr>
          <p:nvPr/>
        </p:nvSpPr>
        <p:spPr>
          <a:xfrm>
            <a:off x="2061609" y="1467950"/>
            <a:ext cx="230722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Tagged Data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A9FE94-35C3-8A7D-1630-375D9C1EFD18}"/>
              </a:ext>
            </a:extLst>
          </p:cNvPr>
          <p:cNvCxnSpPr>
            <a:cxnSpLocks/>
            <a:stCxn id="6" idx="5"/>
            <a:endCxn id="30" idx="2"/>
          </p:cNvCxnSpPr>
          <p:nvPr/>
        </p:nvCxnSpPr>
        <p:spPr>
          <a:xfrm rot="16200000" flipH="1">
            <a:off x="4388892" y="2362038"/>
            <a:ext cx="2408075" cy="5012035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0B691127-2859-EF5F-F29E-2807C3D4D1A8}"/>
              </a:ext>
            </a:extLst>
          </p:cNvPr>
          <p:cNvSpPr/>
          <p:nvPr/>
        </p:nvSpPr>
        <p:spPr>
          <a:xfrm rot="5400000">
            <a:off x="9236013" y="-408111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A5E3D2-3A4B-2654-269C-260A05755B2F}"/>
              </a:ext>
            </a:extLst>
          </p:cNvPr>
          <p:cNvSpPr txBox="1">
            <a:spLocks/>
          </p:cNvSpPr>
          <p:nvPr/>
        </p:nvSpPr>
        <p:spPr>
          <a:xfrm>
            <a:off x="8649085" y="1035290"/>
            <a:ext cx="296435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Check a text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5B9512-6787-82E1-C373-EC110C4B94FD}"/>
              </a:ext>
            </a:extLst>
          </p:cNvPr>
          <p:cNvSpPr/>
          <p:nvPr/>
        </p:nvSpPr>
        <p:spPr>
          <a:xfrm>
            <a:off x="6063199" y="1266021"/>
            <a:ext cx="881460" cy="5557421"/>
          </a:xfrm>
          <a:custGeom>
            <a:avLst/>
            <a:gdLst>
              <a:gd name="connsiteX0" fmla="*/ 153274 w 881460"/>
              <a:gd name="connsiteY0" fmla="*/ 0 h 5557421"/>
              <a:gd name="connsiteX1" fmla="*/ 623790 w 881460"/>
              <a:gd name="connsiteY1" fmla="*/ 674703 h 5557421"/>
              <a:gd name="connsiteX2" fmla="*/ 46742 w 881460"/>
              <a:gd name="connsiteY2" fmla="*/ 1154097 h 5557421"/>
              <a:gd name="connsiteX3" fmla="*/ 881243 w 881460"/>
              <a:gd name="connsiteY3" fmla="*/ 1775534 h 5557421"/>
              <a:gd name="connsiteX4" fmla="*/ 135519 w 881460"/>
              <a:gd name="connsiteY4" fmla="*/ 2281561 h 5557421"/>
              <a:gd name="connsiteX5" fmla="*/ 783589 w 881460"/>
              <a:gd name="connsiteY5" fmla="*/ 2849732 h 5557421"/>
              <a:gd name="connsiteX6" fmla="*/ 277561 w 881460"/>
              <a:gd name="connsiteY6" fmla="*/ 3355759 h 5557421"/>
              <a:gd name="connsiteX7" fmla="*/ 845732 w 881460"/>
              <a:gd name="connsiteY7" fmla="*/ 3870664 h 5557421"/>
              <a:gd name="connsiteX8" fmla="*/ 2354 w 881460"/>
              <a:gd name="connsiteY8" fmla="*/ 4545367 h 5557421"/>
              <a:gd name="connsiteX9" fmla="*/ 579402 w 881460"/>
              <a:gd name="connsiteY9" fmla="*/ 4962617 h 5557421"/>
              <a:gd name="connsiteX10" fmla="*/ 144396 w 881460"/>
              <a:gd name="connsiteY10" fmla="*/ 5557421 h 555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460" h="5557421">
                <a:moveTo>
                  <a:pt x="153274" y="0"/>
                </a:moveTo>
                <a:cubicBezTo>
                  <a:pt x="397409" y="241177"/>
                  <a:pt x="641545" y="482354"/>
                  <a:pt x="623790" y="674703"/>
                </a:cubicBezTo>
                <a:cubicBezTo>
                  <a:pt x="606035" y="867053"/>
                  <a:pt x="3833" y="970625"/>
                  <a:pt x="46742" y="1154097"/>
                </a:cubicBezTo>
                <a:cubicBezTo>
                  <a:pt x="89651" y="1337569"/>
                  <a:pt x="866447" y="1587623"/>
                  <a:pt x="881243" y="1775534"/>
                </a:cubicBezTo>
                <a:cubicBezTo>
                  <a:pt x="896039" y="1963445"/>
                  <a:pt x="151795" y="2102528"/>
                  <a:pt x="135519" y="2281561"/>
                </a:cubicBezTo>
                <a:cubicBezTo>
                  <a:pt x="119243" y="2460594"/>
                  <a:pt x="759915" y="2670699"/>
                  <a:pt x="783589" y="2849732"/>
                </a:cubicBezTo>
                <a:cubicBezTo>
                  <a:pt x="807263" y="3028765"/>
                  <a:pt x="267204" y="3185604"/>
                  <a:pt x="277561" y="3355759"/>
                </a:cubicBezTo>
                <a:cubicBezTo>
                  <a:pt x="287918" y="3525914"/>
                  <a:pt x="891600" y="3672396"/>
                  <a:pt x="845732" y="3870664"/>
                </a:cubicBezTo>
                <a:cubicBezTo>
                  <a:pt x="799864" y="4068932"/>
                  <a:pt x="46742" y="4363375"/>
                  <a:pt x="2354" y="4545367"/>
                </a:cubicBezTo>
                <a:cubicBezTo>
                  <a:pt x="-42034" y="4727359"/>
                  <a:pt x="555728" y="4793941"/>
                  <a:pt x="579402" y="4962617"/>
                </a:cubicBezTo>
                <a:cubicBezTo>
                  <a:pt x="603076" y="5131293"/>
                  <a:pt x="373736" y="5344357"/>
                  <a:pt x="144396" y="555742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9A20-E3F8-FA3B-6E2C-A5A93046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AFCBF54E-4FE4-02F3-7050-5B9D1DF7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86" y="2082414"/>
            <a:ext cx="504825" cy="5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6F3137-2A61-B919-17E2-7AE5D8C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549-E39A-95CD-1921-17A8F4E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Python packages: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librosa</a:t>
            </a:r>
            <a:r>
              <a:rPr lang="en-US" dirty="0"/>
              <a:t>	Encoding audio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AutoNum type="arabicPeriod"/>
            </a:pPr>
            <a:r>
              <a:rPr lang="en-US" dirty="0"/>
              <a:t>Explore/Visualize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C09-CF83-1090-0C8A-FDF9CE1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529-BF5D-1204-2EA5-CC61D7F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1B6E-D91A-BCF4-E9A9-038D797F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B7B-381E-90B6-9706-E3D3B6E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B26-CC57-06E0-C6DA-CC4BF96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613D-0842-DF69-3B68-F0BF8F1F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r="8196"/>
          <a:stretch/>
        </p:blipFill>
        <p:spPr>
          <a:xfrm>
            <a:off x="163496" y="1923017"/>
            <a:ext cx="2954417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8346-76DD-601B-5CF2-800300C7C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271" y="1923018"/>
            <a:ext cx="3600953" cy="218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FC7CF-D6CF-B0B7-8871-15F69EAF3D9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17913" y="3013782"/>
            <a:ext cx="1554358" cy="1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DA15D-84D5-052C-F3E3-D57BEAC8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29" y="4415004"/>
            <a:ext cx="9599720" cy="2318602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001F23F-ACEB-E2A9-ADA2-6ED721C2E3E1}"/>
              </a:ext>
            </a:extLst>
          </p:cNvPr>
          <p:cNvSpPr/>
          <p:nvPr/>
        </p:nvSpPr>
        <p:spPr>
          <a:xfrm>
            <a:off x="9827582" y="1923018"/>
            <a:ext cx="2200922" cy="218152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5.3, 3.2, 4, …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F2B5D-18B5-D106-321E-C4D88CAA414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273224" y="3013783"/>
            <a:ext cx="1554358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1859-865F-DEC1-CDFD-DC7B45EC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A6FF4597-D405-290D-B155-B961B9A7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63" y="1336690"/>
            <a:ext cx="504825" cy="5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D6987-8A7C-EF18-208A-7255EA4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BDB-18E2-001C-F017-F1A04E85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589103"/>
            <a:ext cx="11078592" cy="45878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standard process for cleaning speech data:</a:t>
            </a: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Pre-emphasis: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“Lowering the ceiling”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~ “reducing contrast”</a:t>
            </a:r>
          </a:p>
        </p:txBody>
      </p:sp>
    </p:spTree>
    <p:extLst>
      <p:ext uri="{BB962C8B-B14F-4D97-AF65-F5344CB8AC3E}">
        <p14:creationId xmlns:p14="http://schemas.microsoft.com/office/powerpoint/2010/main" val="107473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1258323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4007128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2" y="1252718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3" y="4007128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0E42C-784C-06B8-1098-C67CB6E3A62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27DB4-BE73-5EA9-14B4-31040FF5A17B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CA25-8F29-C17A-1739-2757EE0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6270F3C5-4E1A-2370-BAB4-F814864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1228055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4CA9E09A-54DE-C81E-7B69-CAD260C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3971255"/>
            <a:ext cx="4516159" cy="2743200"/>
          </a:xfrm>
          <a:prstGeom prst="rect">
            <a:avLst/>
          </a:prstGeom>
        </p:spPr>
      </p:pic>
      <p:pic>
        <p:nvPicPr>
          <p:cNvPr id="2" name="Picture 1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0C80AD77-773F-2C2F-0D8A-A180B8A9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1228055"/>
            <a:ext cx="4690663" cy="2743200"/>
          </a:xfrm>
          <a:prstGeom prst="rect">
            <a:avLst/>
          </a:prstGeom>
        </p:spPr>
      </p:pic>
      <p:pic>
        <p:nvPicPr>
          <p:cNvPr id="3" name="Picture 2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0B9829C-8B3E-5BAF-377C-626A31DE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3971255"/>
            <a:ext cx="4516159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33C506-1A60-BFF2-0756-82D2EE2181B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B3B03-ECDC-7AAD-0295-C49BFBB327E3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13716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41148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4" y="13716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3" y="4114800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374CE-A32F-D188-5958-2820E4BDC9D9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28A0-17F1-DE2C-397E-311FD527E14F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Off-the-Shelf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We can start with an off-the-shelf solution (`</a:t>
            </a:r>
            <a:r>
              <a:rPr lang="en-US" sz="1600" dirty="0" err="1">
                <a:latin typeface="Georgia" panose="02040502050405020303" pitchFamily="18" charset="0"/>
              </a:rPr>
              <a:t>librosa</a:t>
            </a:r>
            <a:r>
              <a:rPr lang="en-US" sz="1600" dirty="0">
                <a:latin typeface="Georgia" panose="02040502050405020303" pitchFamily="18" charset="0"/>
              </a:rPr>
              <a:t>` </a:t>
            </a:r>
            <a:r>
              <a:rPr lang="en-US" sz="1600" dirty="0" err="1">
                <a:latin typeface="Georgia" panose="02040502050405020303" pitchFamily="18" charset="0"/>
              </a:rPr>
              <a:t>mfcc</a:t>
            </a:r>
            <a:r>
              <a:rPr lang="en-US" sz="1600" dirty="0">
                <a:latin typeface="Georgia" panose="02040502050405020303" pitchFamily="18" charset="0"/>
              </a:rPr>
              <a:t> feature extraction):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✔ This solution correctly identifies the correct forms,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❌ but it does not detect as much difference between the incorrect forms.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For keyword checking, it might be helpful to have a meaningful measure of how different the words are: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No clustering!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4ADE4-A3D5-4A2D-F245-281AF0692A49}"/>
              </a:ext>
            </a:extLst>
          </p:cNvPr>
          <p:cNvSpPr txBox="1"/>
          <p:nvPr/>
        </p:nvSpPr>
        <p:spPr>
          <a:xfrm>
            <a:off x="7217546" y="3364638"/>
            <a:ext cx="5537446" cy="338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Similar to wilderness1.wav: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wilderness1.wav: 0.9999999869496023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wilderness2.wav: 0.9993146675340262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God1.wav: 0.9987559253705995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God2.wav: 0.9980986833151937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inTheBeginning1.wav: 0.9971207291637255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inTheBeginning2.wav: 0.9969806586039947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jesus2.wav: 0.9958133114595762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jesus1.wav: 0.9942425674771389</a:t>
            </a:r>
          </a:p>
        </p:txBody>
      </p:sp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Georgia</vt:lpstr>
      <vt:lpstr>Office Theme</vt:lpstr>
      <vt:lpstr>uW Hackathon – 2024</vt:lpstr>
      <vt:lpstr>uW Hackathon – 2024</vt:lpstr>
      <vt:lpstr>Collect the Data</vt:lpstr>
      <vt:lpstr>Clean the Data</vt:lpstr>
      <vt:lpstr>Clean the Data</vt:lpstr>
      <vt:lpstr>PowerPoint Presentation</vt:lpstr>
      <vt:lpstr>PowerPoint Presentation</vt:lpstr>
      <vt:lpstr>PowerPoint Presentation</vt:lpstr>
      <vt:lpstr>Off-the-Shelf Solution</vt:lpstr>
      <vt:lpstr>Report:</vt:lpstr>
      <vt:lpstr>Application</vt:lpstr>
      <vt:lpstr>Application: Keyword Checking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59</cp:revision>
  <dcterms:created xsi:type="dcterms:W3CDTF">2024-03-06T14:38:21Z</dcterms:created>
  <dcterms:modified xsi:type="dcterms:W3CDTF">2024-03-07T01:20:21Z</dcterms:modified>
</cp:coreProperties>
</file>