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39CA-DEC6-3879-99B5-16A5C357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EC5CA-7D56-A8E4-8CFC-88ACE780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A2D-4342-5826-3867-59C7FD7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52A6-B992-5E13-A265-9A2D9B7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D78-DB4B-DA51-7E42-FE9D19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2463-4C9C-9B1A-876E-6422F7D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0993C-6E29-F07C-559B-A1A545D02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DE01-E1D6-F1A6-E13C-C85C19C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5C8C-D729-E986-846E-E4D0B4F0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E259-55B8-F2D8-83C1-7C4A5EC3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E191F-212C-0853-B726-31901BD1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B1BA-2908-2B70-AB01-A7E59DEF8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964-2631-642D-CE06-C814D0F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626A-D67C-7637-E64D-67674DF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EC5E-0E96-6079-FAF8-9AB1D2FC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CCB5-B140-228E-B008-047C0ED5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F8D-A9FA-D946-8AE5-56A94B8E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9EF6-3ADF-5040-EB53-A62C9224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AF0-9015-035C-947F-2AFCD5D3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A16D-7090-7A0E-7A9A-0837B0B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FD8-311B-AC94-05FC-F0DD4784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5F50A-8C58-8271-BC3A-7C9890CF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3F9D-0037-1A7E-8A01-90211C0E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82A2-EDA3-D1EF-1E0E-CF4ADB9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969F-F5D5-94BC-CE05-682E691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DE6E-AA03-C47A-499E-6861B88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6539-F79A-D67E-5C69-ABBCBEF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0C9A7-F006-B117-9EF9-B64F0644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B025-065B-8574-D67E-14F211D9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A7086-B538-59AB-F1A9-94227F48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54C81-D2DE-8F6A-4D7C-0C932F8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160A-F1A2-049A-9943-249F8C5A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B21A-288D-527A-C140-3FD99BF9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2209-AF77-A29E-C806-65213DE6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738F8-3B1B-07DD-A29B-054F1BA5B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5ABD-04D8-2921-D7BA-7EB1C36D5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7970B-F5DF-18E2-D00F-14F6BF8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CB0D-0760-1501-6266-175A5E43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6210-909C-2867-AD7A-93D56F9F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74AA-F2D3-06D8-08C2-8B68770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793E-E3AA-BFF1-773D-C264D53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F7AB-AC68-83CA-DB22-75B0E345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13CA2-09E5-6C86-CE9C-46752B2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02DF-0D00-C0F3-BEF1-DBCFDB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0CF54-F1BF-1417-07DF-1FF1E3D5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076B-C8D2-F5A0-7317-693F89CD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CFF7-791D-0666-DF4D-542F5977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CE89-7D3F-2923-B4EC-A3839807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F01A-03A8-DAAD-1D4C-A00EE6E5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09383-CC49-CA76-0F1A-CF5BBE12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0F66-497C-6FC5-E2C4-6BF62682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5761-F7C4-8D15-1776-23C0415B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25FD-9AD9-3876-70D0-1AE6F77E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7778-3D59-03F8-C360-233D040F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465D-A08E-5E27-21A6-AA03CDBF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AE921-CBEE-6046-68B2-F27C66A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8B43-4E11-36EE-6A1B-5156A56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33F9-623D-9339-72EE-A035EF6B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3E602-36AB-3C0B-15F0-E4C979D0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BF2A-2CBE-6DA6-4765-1356B991E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F6AB-C9A7-C989-7D4C-19B5B1F5B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CF5C-6924-4266-9F77-91BD27A93A3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6F5C-D005-4E55-4DCE-5ADC28AAE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5D35-D4B3-6080-E5C2-8ECA8668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031A-C9D4-4BD7-AC2A-0E0CD4E0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5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1A9-8C74-C12D-AE26-0CECF3A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uW</a:t>
            </a:r>
            <a:r>
              <a:rPr lang="en-US" dirty="0"/>
              <a:t> Hackathon –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AC02-C927-3E35-AD9B-4E0DB578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Audio is a primary part of the human/computer interaction </a:t>
            </a:r>
            <a:r>
              <a:rPr lang="en-US" dirty="0" err="1"/>
              <a:t>requried</a:t>
            </a:r>
            <a:r>
              <a:rPr lang="en-US" dirty="0"/>
              <a:t> for Oral Bible Translation (OBT). And some Bible translation efforts target "low resource languages". As such, Bible translation software must understand spoken audio from low resource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Thesis</a:t>
            </a:r>
            <a:r>
              <a:rPr lang="en-US" dirty="0"/>
              <a:t>: Find a stable method for recognizing individual words in low-resource languages.</a:t>
            </a:r>
          </a:p>
          <a:p>
            <a:pPr marL="0" indent="0">
              <a:buNone/>
            </a:pPr>
            <a:r>
              <a:rPr lang="en-US" dirty="0"/>
              <a:t>Here, we propose a model to recognize </a:t>
            </a:r>
            <a:r>
              <a:rPr lang="en-US"/>
              <a:t>individual spoken words </a:t>
            </a:r>
            <a:r>
              <a:rPr lang="en-US" dirty="0"/>
              <a:t>in </a:t>
            </a:r>
            <a:r>
              <a:rPr lang="en-US" dirty="0" err="1"/>
              <a:t>Dholuo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Definitions:</a:t>
            </a:r>
          </a:p>
          <a:p>
            <a:pPr marL="0" indent="0">
              <a:buNone/>
            </a:pPr>
            <a:r>
              <a:rPr lang="en-US" dirty="0"/>
              <a:t>Here, "low resource languages" is understood as any language that does not have open, available models for LLM, speech-to-text, and text-to-speech.</a:t>
            </a:r>
          </a:p>
          <a:p>
            <a:pPr marL="0" indent="0">
              <a:buNone/>
            </a:pPr>
            <a:r>
              <a:rPr lang="en-US" dirty="0"/>
              <a:t>By requiring a "stable" model, we require the solution to be independent of tone, volume, speed, or the speaker's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F9C644-372C-4FA3-F4F3-9C345306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25162"/>
            <a:ext cx="4516159" cy="2743200"/>
          </a:xfrm>
          <a:prstGeom prst="rect">
            <a:avLst/>
          </a:prstGeom>
        </p:spPr>
      </p:pic>
      <p:pic>
        <p:nvPicPr>
          <p:cNvPr id="10" name="Picture 9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A245FD1E-820E-5EE4-89E4-5F6CFBAC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2868362"/>
            <a:ext cx="4516159" cy="2743200"/>
          </a:xfrm>
          <a:prstGeom prst="rect">
            <a:avLst/>
          </a:prstGeom>
        </p:spPr>
      </p:pic>
      <p:pic>
        <p:nvPicPr>
          <p:cNvPr id="12" name="Picture 11" descr="A blue and white image of a wave&#10;&#10;Description automatically generated with medium confidence">
            <a:extLst>
              <a:ext uri="{FF2B5EF4-FFF2-40B4-BE49-F238E27FC236}">
                <a16:creationId xmlns:a16="http://schemas.microsoft.com/office/drawing/2014/main" id="{4A46169D-2DC3-A375-A389-2B2C6E66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4" y="164599"/>
            <a:ext cx="4516159" cy="2743200"/>
          </a:xfrm>
          <a:prstGeom prst="rect">
            <a:avLst/>
          </a:prstGeom>
        </p:spPr>
      </p:pic>
      <p:pic>
        <p:nvPicPr>
          <p:cNvPr id="14" name="Picture 13" descr="A blue and white image of a blue sky&#10;&#10;Description automatically generated">
            <a:extLst>
              <a:ext uri="{FF2B5EF4-FFF2-40B4-BE49-F238E27FC236}">
                <a16:creationId xmlns:a16="http://schemas.microsoft.com/office/drawing/2014/main" id="{7E329552-FB4F-D69E-7DAA-9146BFE83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868362"/>
            <a:ext cx="45161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graph&#10;&#10;Description automatically generated with medium confidence">
            <a:extLst>
              <a:ext uri="{FF2B5EF4-FFF2-40B4-BE49-F238E27FC236}">
                <a16:creationId xmlns:a16="http://schemas.microsoft.com/office/drawing/2014/main" id="{5A066BEE-C736-2228-3440-6F09BEEDC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22500"/>
            <a:ext cx="4690663" cy="2743200"/>
          </a:xfrm>
          <a:prstGeom prst="rect">
            <a:avLst/>
          </a:prstGeom>
        </p:spPr>
      </p:pic>
      <p:pic>
        <p:nvPicPr>
          <p:cNvPr id="7" name="Picture 6" descr="A blue and white screen&#10;&#10;Description automatically generated with medium confidence">
            <a:extLst>
              <a:ext uri="{FF2B5EF4-FFF2-40B4-BE49-F238E27FC236}">
                <a16:creationId xmlns:a16="http://schemas.microsoft.com/office/drawing/2014/main" id="{3E897AA9-E6CF-0EF5-1E81-FB46379F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5" y="2965700"/>
            <a:ext cx="4516159" cy="2743200"/>
          </a:xfrm>
          <a:prstGeom prst="rect">
            <a:avLst/>
          </a:prstGeom>
        </p:spPr>
      </p:pic>
      <p:pic>
        <p:nvPicPr>
          <p:cNvPr id="9" name="Picture 8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4283C9BC-28B4-CCFC-49AC-F55A2761D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14" y="222500"/>
            <a:ext cx="4516159" cy="2743200"/>
          </a:xfrm>
          <a:prstGeom prst="rect">
            <a:avLst/>
          </a:prstGeom>
        </p:spPr>
      </p:pic>
      <p:pic>
        <p:nvPicPr>
          <p:cNvPr id="11" name="Picture 10" descr="A blue screen with white lines&#10;&#10;Description automatically generated">
            <a:extLst>
              <a:ext uri="{FF2B5EF4-FFF2-40B4-BE49-F238E27FC236}">
                <a16:creationId xmlns:a16="http://schemas.microsoft.com/office/drawing/2014/main" id="{170419DD-F4F4-7033-C47B-EEC047BE1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13" y="2965700"/>
            <a:ext cx="45161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3F7-F105-EE9E-F945-2F2CB35C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56DA-C422-EF35-BC3F-B165CA09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1</a:t>
            </a:r>
          </a:p>
          <a:p>
            <a:pPr marL="0" indent="0">
              <a:buNone/>
            </a:pPr>
            <a:r>
              <a:rPr lang="en-US" dirty="0"/>
              <a:t>wilderness2.wav: 0.7229432647124682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jesus2.wav: 0.3134769071964211</a:t>
            </a:r>
          </a:p>
          <a:p>
            <a:pPr marL="0" indent="0">
              <a:buNone/>
            </a:pPr>
            <a:r>
              <a:rPr lang="en-US" dirty="0"/>
              <a:t>God1.wav: 0.23680512842732715</a:t>
            </a:r>
          </a:p>
          <a:p>
            <a:pPr marL="0" indent="0">
              <a:buNone/>
            </a:pPr>
            <a:r>
              <a:rPr lang="en-US" dirty="0"/>
              <a:t>jesus1.wav: 0.21231795463558845</a:t>
            </a:r>
          </a:p>
          <a:p>
            <a:pPr marL="0" indent="0">
              <a:buNone/>
            </a:pPr>
            <a:r>
              <a:rPr lang="en-US" dirty="0"/>
              <a:t>God2.wav: 0.1635381466180469 </a:t>
            </a:r>
          </a:p>
        </p:txBody>
      </p:sp>
    </p:spTree>
    <p:extLst>
      <p:ext uri="{BB962C8B-B14F-4D97-AF65-F5344CB8AC3E}">
        <p14:creationId xmlns:p14="http://schemas.microsoft.com/office/powerpoint/2010/main" val="269236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8F60-84E6-3ED5-2959-E206DD4A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580-4369-A629-C6F8-8A11F1D2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755-292D-D24C-E837-78CA4B5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We can compare to an off-the-shelf solution (`</a:t>
            </a:r>
            <a:r>
              <a:rPr lang="en-US" dirty="0" err="1"/>
              <a:t>librosa</a:t>
            </a:r>
            <a:r>
              <a:rPr lang="en-US" dirty="0"/>
              <a:t>` </a:t>
            </a:r>
            <a:r>
              <a:rPr lang="en-US" dirty="0" err="1"/>
              <a:t>mfcc</a:t>
            </a:r>
            <a:r>
              <a:rPr lang="en-US" dirty="0"/>
              <a:t> feature extraction):</a:t>
            </a:r>
          </a:p>
          <a:p>
            <a:pPr marL="0" indent="0">
              <a:buNone/>
            </a:pPr>
            <a:r>
              <a:rPr lang="en-US" dirty="0"/>
              <a:t>This solution correctly identifies the correct forms, but it does not detect as much difference between the incorrect forms.</a:t>
            </a:r>
          </a:p>
          <a:p>
            <a:pPr marL="0" indent="0">
              <a:buNone/>
            </a:pPr>
            <a:r>
              <a:rPr lang="en-US" dirty="0"/>
              <a:t>For keyword checking, it might be helpful to have a meaningful measure of how different the words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 to wilderness1.wav:</a:t>
            </a:r>
          </a:p>
          <a:p>
            <a:pPr marL="0" indent="0">
              <a:buNone/>
            </a:pPr>
            <a:r>
              <a:rPr lang="en-US" dirty="0"/>
              <a:t>wilderness1.wav: 0.9999999869496023</a:t>
            </a:r>
          </a:p>
          <a:p>
            <a:pPr marL="0" indent="0">
              <a:buNone/>
            </a:pPr>
            <a:r>
              <a:rPr lang="en-US" dirty="0"/>
              <a:t>wilderness2.wav</a:t>
            </a:r>
            <a:r>
              <a:rPr lang="en-US"/>
              <a:t>: 0.9993146675340262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God1.wav: 0.9987559253705995</a:t>
            </a:r>
          </a:p>
          <a:p>
            <a:pPr marL="0" indent="0">
              <a:buNone/>
            </a:pPr>
            <a:r>
              <a:rPr lang="en-US" dirty="0"/>
              <a:t>God2.wav: 0.9980986833151937</a:t>
            </a:r>
          </a:p>
          <a:p>
            <a:pPr marL="0" indent="0">
              <a:buNone/>
            </a:pPr>
            <a:r>
              <a:rPr lang="en-US" dirty="0"/>
              <a:t>inTheBeginning1.wav: 0.9971207291637255</a:t>
            </a:r>
          </a:p>
          <a:p>
            <a:pPr marL="0" indent="0">
              <a:buNone/>
            </a:pPr>
            <a:r>
              <a:rPr lang="en-US" dirty="0"/>
              <a:t>inTheBeginning2.wav: 0.9969806586039947</a:t>
            </a:r>
          </a:p>
          <a:p>
            <a:pPr marL="0" indent="0">
              <a:buNone/>
            </a:pPr>
            <a:r>
              <a:rPr lang="en-US" dirty="0"/>
              <a:t>jesus2.wav: 0.9958133114595762</a:t>
            </a:r>
          </a:p>
          <a:p>
            <a:pPr marL="0" indent="0">
              <a:buNone/>
            </a:pPr>
            <a:r>
              <a:rPr lang="en-US" dirty="0"/>
              <a:t>jesus1.wav: 0.9942425674771389</a:t>
            </a:r>
          </a:p>
        </p:txBody>
      </p:sp>
    </p:spTree>
    <p:extLst>
      <p:ext uri="{BB962C8B-B14F-4D97-AF65-F5344CB8AC3E}">
        <p14:creationId xmlns:p14="http://schemas.microsoft.com/office/powerpoint/2010/main" val="321522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uW Hackathon – 2024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Pennington</dc:creator>
  <cp:lastModifiedBy>Zach Pennington</cp:lastModifiedBy>
  <cp:revision>12</cp:revision>
  <dcterms:created xsi:type="dcterms:W3CDTF">2024-03-06T14:38:21Z</dcterms:created>
  <dcterms:modified xsi:type="dcterms:W3CDTF">2024-03-06T15:23:56Z</dcterms:modified>
</cp:coreProperties>
</file>