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978"/>
    <a:srgbClr val="EDB7B5"/>
    <a:srgbClr val="F1B4B3"/>
    <a:srgbClr val="FEDADA"/>
    <a:srgbClr val="EBE300"/>
    <a:srgbClr val="37BE6B"/>
    <a:srgbClr val="98EB95"/>
    <a:srgbClr val="DA011C"/>
    <a:srgbClr val="C30F23"/>
    <a:srgbClr val="8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>
        <p:scale>
          <a:sx n="100" d="100"/>
          <a:sy n="100" d="100"/>
        </p:scale>
        <p:origin x="45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EC8E-0442-DF46-D15A-E0A74BAE8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622F1-E9E0-D817-57B4-5A8FAA674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F32BD-2E8A-52F3-4ED5-4496DFC6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79DB-E6EE-433E-9842-0B156A220AB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D4776-15B9-7346-D1E5-9C0D17E8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FDA33-AE54-EE19-FEF7-47092C76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3658-D64B-4DBB-8E1E-2234CEBCE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27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397C-9D05-BF5E-C3CD-DF0925D9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09CD0-E69B-0027-6EE2-59B6EC8A8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2A6FA-D1A4-C5CE-8419-A76F57A7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79DB-E6EE-433E-9842-0B156A220AB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8CC5A-A988-909D-BF4C-5DB9AF0C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E1890-26A4-28E0-7256-73550178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3658-D64B-4DBB-8E1E-2234CEBCE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40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430DD-30B4-BF29-0043-05A06DA20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71BCD-E2CA-E13B-7916-123EF1CB6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085F9-1BAD-8B5F-C32F-60F08306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79DB-E6EE-433E-9842-0B156A220AB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C306E-48EC-879A-DF46-37889BE8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8AB60-5F46-8D09-8412-7B6B8337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3658-D64B-4DBB-8E1E-2234CEBCE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0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9006-BEBF-0D54-B8C5-2720C4F3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0C9F-D99B-4B3C-5740-EE04F29C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26EF8-7E12-F4C9-ADA5-3D4F8DAB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79DB-E6EE-433E-9842-0B156A220AB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D36B7-EE57-71A9-04DD-DDFF7FB1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225AA-F976-59A4-A1F1-CA1FAD6A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3658-D64B-4DBB-8E1E-2234CEBCE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45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00AB-E314-20A5-D19B-A86CF218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085E3-648E-E7A4-A600-FAAEAC6D4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02A77-2A11-9F59-40D0-17E5FD53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79DB-E6EE-433E-9842-0B156A220AB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6C86E-16CA-9472-8809-A236CD93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BF445-CA46-7BFE-7808-E3C00E2D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3658-D64B-4DBB-8E1E-2234CEBCE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23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F296-C10F-350D-A9FC-8B92F937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BB9CE-0B89-BD00-47B1-26141AE2C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FF0F6-DF14-00A2-C00E-B67CBEB8B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13E68-1486-4543-2C3A-B54B7935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79DB-E6EE-433E-9842-0B156A220AB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F8FCA-F6D0-D394-63CF-580865BF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DA6F9-F857-86BE-0A7B-E68CD08C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3658-D64B-4DBB-8E1E-2234CEBCE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21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1F45-EEB0-C5CC-9DA1-F38A0380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FE209-1978-1F1D-59C2-CFC63C753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0D112-E845-54CE-D920-88EEBAB82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A86C9-ECC6-68C0-B0C7-4C10C817B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91B31-7F2C-6DE4-6FFB-D1C3F152A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262F0-F86C-AE17-53DE-F4312D56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79DB-E6EE-433E-9842-0B156A220AB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8D1BA-28E8-BCDA-36AB-5FBFC1B3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4B396-E1F2-73D9-A614-445ABB40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3658-D64B-4DBB-8E1E-2234CEBCE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60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48EC-0F89-C04F-271F-60499615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37D22-8BAE-D95C-8A57-00EDDC86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79DB-E6EE-433E-9842-0B156A220AB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2D4CE-4F0A-522B-55EE-BAAE3A36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140C8-0FAD-5E52-E27C-580F7CFB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3658-D64B-4DBB-8E1E-2234CEBCE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55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5B35B-7819-E78D-50E2-FA85849F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79DB-E6EE-433E-9842-0B156A220AB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94552-5548-A42B-39D1-DF22421E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3EBA1-F284-A1FF-49D0-AB657CF0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3658-D64B-4DBB-8E1E-2234CEBCE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56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CFFC-0B0F-FD1C-3D6F-3FC77909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D02C-F6E3-786A-4028-7489E126B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EA83A-58C8-47D8-F616-D6E9EF6C7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24EA6-892E-01A7-75E7-95F9A5E7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79DB-E6EE-433E-9842-0B156A220AB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FB02D-E896-F2D1-FDBA-6D0F9A93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7079E-986A-601B-5E3C-8044C47B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3658-D64B-4DBB-8E1E-2234CEBCE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42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079D-AD53-3F08-8C1E-9F02265B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1DE18-CACE-1BB9-4DD7-8B11709B1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A6B3F-C00F-A8BE-64B0-9DE2351E2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442EF-29CD-3C4C-21F2-C9031C2F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79DB-E6EE-433E-9842-0B156A220AB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48ADA-0136-EBAA-4C3E-6579E8D0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ADACA-0529-1ACA-8326-94C74BD5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3658-D64B-4DBB-8E1E-2234CEBCE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34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1DE64-5FEC-0863-566A-A9415832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222C3-3A7B-5EBD-41D8-F9ECA01EB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0C558-9BEF-C1D4-7E25-40085FD60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479DB-E6EE-433E-9842-0B156A220AB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EE791-7D47-B8FC-4C91-A8B641BB1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D0FAD-11A0-9590-BE32-452B69F3B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513658-D64B-4DBB-8E1E-2234CEBCE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32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11EA7-D61C-E294-BE02-3F1E628CF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IN" sz="6700"/>
              <a:t>Zerodha Business Model</a:t>
            </a:r>
            <a:br>
              <a:rPr lang="en-IN" sz="6700"/>
            </a:br>
            <a:r>
              <a:rPr lang="en-IN" sz="6700"/>
              <a:t>Fintech Start-up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A5799-4D06-D3BE-5687-055EB2122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IN" sz="1500"/>
              <a:t>By- Shantanu Bhute</a:t>
            </a:r>
          </a:p>
          <a:p>
            <a:r>
              <a:rPr lang="en-IN" sz="1500"/>
              <a:t>24201796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52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52129C-C06D-DB47-43E7-8B67C48C85B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/>
          <a:srcRect t="14427" b="5517"/>
          <a:stretch/>
        </p:blipFill>
        <p:spPr>
          <a:xfrm>
            <a:off x="-1504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186B95-B0D6-1C82-CCAA-2F174BD9A303}"/>
              </a:ext>
            </a:extLst>
          </p:cNvPr>
          <p:cNvSpPr txBox="1"/>
          <p:nvPr/>
        </p:nvSpPr>
        <p:spPr>
          <a:xfrm>
            <a:off x="10804114" y="1955964"/>
            <a:ext cx="963260" cy="461665"/>
          </a:xfrm>
          <a:prstGeom prst="rect">
            <a:avLst/>
          </a:prstGeom>
          <a:solidFill>
            <a:srgbClr val="828B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Trading &amp; investing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B4EB5-C10E-BCFE-2EF5-3328E89F57D0}"/>
              </a:ext>
            </a:extLst>
          </p:cNvPr>
          <p:cNvSpPr txBox="1"/>
          <p:nvPr/>
        </p:nvSpPr>
        <p:spPr>
          <a:xfrm>
            <a:off x="9616325" y="2567301"/>
            <a:ext cx="1411154" cy="461665"/>
          </a:xfrm>
          <a:prstGeom prst="rect">
            <a:avLst/>
          </a:prstGeom>
          <a:solidFill>
            <a:srgbClr val="828B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Access trading 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B2946-571F-2DB3-AE1B-7134842B160D}"/>
              </a:ext>
            </a:extLst>
          </p:cNvPr>
          <p:cNvSpPr txBox="1"/>
          <p:nvPr/>
        </p:nvSpPr>
        <p:spPr>
          <a:xfrm>
            <a:off x="11101079" y="3254396"/>
            <a:ext cx="1155176" cy="461665"/>
          </a:xfrm>
          <a:prstGeom prst="rect">
            <a:avLst/>
          </a:prstGeom>
          <a:solidFill>
            <a:srgbClr val="828B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Portfolio management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37AFBE-6F0C-78C2-A98B-E87A966C1A23}"/>
              </a:ext>
            </a:extLst>
          </p:cNvPr>
          <p:cNvSpPr txBox="1"/>
          <p:nvPr/>
        </p:nvSpPr>
        <p:spPr>
          <a:xfrm>
            <a:off x="9616325" y="3496321"/>
            <a:ext cx="964423" cy="461665"/>
          </a:xfrm>
          <a:prstGeom prst="rect">
            <a:avLst/>
          </a:prstGeom>
          <a:solidFill>
            <a:srgbClr val="828B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Market tracking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FA498-FB06-633F-8587-8C83FD182F0A}"/>
              </a:ext>
            </a:extLst>
          </p:cNvPr>
          <p:cNvSpPr txBox="1"/>
          <p:nvPr/>
        </p:nvSpPr>
        <p:spPr>
          <a:xfrm>
            <a:off x="10629899" y="4220297"/>
            <a:ext cx="1048768" cy="461665"/>
          </a:xfrm>
          <a:prstGeom prst="rect">
            <a:avLst/>
          </a:prstGeom>
          <a:solidFill>
            <a:srgbClr val="828B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Financial education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CF65B-AA13-2658-339C-0E2FDABE05E8}"/>
              </a:ext>
            </a:extLst>
          </p:cNvPr>
          <p:cNvSpPr txBox="1"/>
          <p:nvPr/>
        </p:nvSpPr>
        <p:spPr>
          <a:xfrm>
            <a:off x="8826986" y="4555497"/>
            <a:ext cx="1411154" cy="276999"/>
          </a:xfrm>
          <a:prstGeom prst="rect">
            <a:avLst/>
          </a:prstGeom>
          <a:solidFill>
            <a:srgbClr val="DA011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Hidden charges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403CA0-3FA4-6367-A8C7-F950A24A3D80}"/>
              </a:ext>
            </a:extLst>
          </p:cNvPr>
          <p:cNvSpPr txBox="1"/>
          <p:nvPr/>
        </p:nvSpPr>
        <p:spPr>
          <a:xfrm>
            <a:off x="7877104" y="4119560"/>
            <a:ext cx="1411154" cy="276999"/>
          </a:xfrm>
          <a:prstGeom prst="rect">
            <a:avLst/>
          </a:prstGeom>
          <a:solidFill>
            <a:srgbClr val="DA011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High fees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FC0280-6061-C778-4B0F-FA266E82004B}"/>
              </a:ext>
            </a:extLst>
          </p:cNvPr>
          <p:cNvSpPr txBox="1"/>
          <p:nvPr/>
        </p:nvSpPr>
        <p:spPr>
          <a:xfrm>
            <a:off x="8993346" y="5280709"/>
            <a:ext cx="1411154" cy="461665"/>
          </a:xfrm>
          <a:prstGeom prst="rect">
            <a:avLst/>
          </a:prstGeom>
          <a:solidFill>
            <a:srgbClr val="DA011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Complex platforms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230417-1C5C-A323-7F15-00C9982BC5A5}"/>
              </a:ext>
            </a:extLst>
          </p:cNvPr>
          <p:cNvSpPr txBox="1"/>
          <p:nvPr/>
        </p:nvSpPr>
        <p:spPr>
          <a:xfrm>
            <a:off x="7346974" y="5142210"/>
            <a:ext cx="1411154" cy="276999"/>
          </a:xfrm>
          <a:prstGeom prst="rect">
            <a:avLst/>
          </a:prstGeom>
          <a:solidFill>
            <a:srgbClr val="DA011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Poor support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0AFA93-06EF-B44A-1D92-83DD059AAF3E}"/>
              </a:ext>
            </a:extLst>
          </p:cNvPr>
          <p:cNvSpPr txBox="1"/>
          <p:nvPr/>
        </p:nvSpPr>
        <p:spPr>
          <a:xfrm>
            <a:off x="6595443" y="3703421"/>
            <a:ext cx="1411154" cy="276999"/>
          </a:xfrm>
          <a:prstGeom prst="rect">
            <a:avLst/>
          </a:prstGeom>
          <a:solidFill>
            <a:srgbClr val="DA011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Tech glitches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C82511-80B5-F46A-1EBD-42F985549E2C}"/>
              </a:ext>
            </a:extLst>
          </p:cNvPr>
          <p:cNvSpPr txBox="1"/>
          <p:nvPr/>
        </p:nvSpPr>
        <p:spPr>
          <a:xfrm>
            <a:off x="8809221" y="1955964"/>
            <a:ext cx="958073" cy="461665"/>
          </a:xfrm>
          <a:prstGeom prst="rect">
            <a:avLst/>
          </a:prstGeom>
          <a:solidFill>
            <a:srgbClr val="98EB9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Low 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636349-1A27-D90B-DB1D-D42DE6DF547C}"/>
              </a:ext>
            </a:extLst>
          </p:cNvPr>
          <p:cNvSpPr txBox="1"/>
          <p:nvPr/>
        </p:nvSpPr>
        <p:spPr>
          <a:xfrm>
            <a:off x="7467868" y="1299050"/>
            <a:ext cx="1411154" cy="461665"/>
          </a:xfrm>
          <a:prstGeom prst="rect">
            <a:avLst/>
          </a:prstGeom>
          <a:solidFill>
            <a:srgbClr val="98EB9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Reliable platform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94768B-6D61-40FE-96B1-E7AA964486CB}"/>
              </a:ext>
            </a:extLst>
          </p:cNvPr>
          <p:cNvSpPr txBox="1"/>
          <p:nvPr/>
        </p:nvSpPr>
        <p:spPr>
          <a:xfrm>
            <a:off x="9061717" y="1239984"/>
            <a:ext cx="1411154" cy="461665"/>
          </a:xfrm>
          <a:prstGeom prst="rect">
            <a:avLst/>
          </a:prstGeom>
          <a:solidFill>
            <a:srgbClr val="98EB9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Transparent pricing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255FD-0235-F9CD-3255-C8436FF55DCA}"/>
              </a:ext>
            </a:extLst>
          </p:cNvPr>
          <p:cNvSpPr txBox="1"/>
          <p:nvPr/>
        </p:nvSpPr>
        <p:spPr>
          <a:xfrm>
            <a:off x="6825211" y="2100507"/>
            <a:ext cx="1097627" cy="461665"/>
          </a:xfrm>
          <a:prstGeom prst="rect">
            <a:avLst/>
          </a:prstGeom>
          <a:solidFill>
            <a:srgbClr val="98EB9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Advanced tools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960A41-1133-B3CE-C865-27C59E70793A}"/>
              </a:ext>
            </a:extLst>
          </p:cNvPr>
          <p:cNvSpPr txBox="1"/>
          <p:nvPr/>
        </p:nvSpPr>
        <p:spPr>
          <a:xfrm>
            <a:off x="7358428" y="2747478"/>
            <a:ext cx="1411154" cy="461665"/>
          </a:xfrm>
          <a:prstGeom prst="rect">
            <a:avLst/>
          </a:prstGeom>
          <a:solidFill>
            <a:srgbClr val="98EB9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Educational content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296CE0-8DCE-91BD-0C28-170DA8B3292A}"/>
              </a:ext>
            </a:extLst>
          </p:cNvPr>
          <p:cNvSpPr txBox="1"/>
          <p:nvPr/>
        </p:nvSpPr>
        <p:spPr>
          <a:xfrm>
            <a:off x="606657" y="2543944"/>
            <a:ext cx="1411154" cy="461665"/>
          </a:xfrm>
          <a:prstGeom prst="rect">
            <a:avLst/>
          </a:prstGeom>
          <a:solidFill>
            <a:srgbClr val="EBE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 err="1">
                <a:solidFill>
                  <a:schemeClr val="tx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Zerodha</a:t>
            </a:r>
            <a:r>
              <a:rPr lang="en-IN" sz="1200" dirty="0">
                <a:solidFill>
                  <a:schemeClr val="tx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IN" sz="1200" dirty="0" err="1">
                <a:solidFill>
                  <a:schemeClr val="tx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Rainmatter</a:t>
            </a:r>
            <a:endParaRPr lang="en-IN" sz="1200" dirty="0">
              <a:solidFill>
                <a:schemeClr val="tx1"/>
              </a:solidFill>
              <a:latin typeface="Aptos ExtraBold" panose="020B000402020202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15098F-ABF8-C151-890E-C0FBE5EDBC29}"/>
              </a:ext>
            </a:extLst>
          </p:cNvPr>
          <p:cNvSpPr txBox="1"/>
          <p:nvPr/>
        </p:nvSpPr>
        <p:spPr>
          <a:xfrm>
            <a:off x="513333" y="4442441"/>
            <a:ext cx="1411154" cy="276999"/>
          </a:xfrm>
          <a:prstGeom prst="rect">
            <a:avLst/>
          </a:prstGeom>
          <a:solidFill>
            <a:srgbClr val="EBE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 err="1">
                <a:solidFill>
                  <a:schemeClr val="tx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Zerodha</a:t>
            </a:r>
            <a:r>
              <a:rPr lang="en-IN" sz="1200" dirty="0">
                <a:solidFill>
                  <a:schemeClr val="tx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Varsity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BEBCF6-1547-0AC7-E5F9-83848D1A0107}"/>
              </a:ext>
            </a:extLst>
          </p:cNvPr>
          <p:cNvSpPr txBox="1"/>
          <p:nvPr/>
        </p:nvSpPr>
        <p:spPr>
          <a:xfrm>
            <a:off x="304632" y="2014536"/>
            <a:ext cx="1411154" cy="276999"/>
          </a:xfrm>
          <a:prstGeom prst="rect">
            <a:avLst/>
          </a:prstGeom>
          <a:solidFill>
            <a:srgbClr val="EBE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 err="1">
                <a:solidFill>
                  <a:schemeClr val="tx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Zerodha</a:t>
            </a:r>
            <a:r>
              <a:rPr lang="en-IN" sz="1200" dirty="0">
                <a:solidFill>
                  <a:schemeClr val="tx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Streak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3F9AD-93AF-7094-95D7-B13FE74A4417}"/>
              </a:ext>
            </a:extLst>
          </p:cNvPr>
          <p:cNvSpPr txBox="1"/>
          <p:nvPr/>
        </p:nvSpPr>
        <p:spPr>
          <a:xfrm>
            <a:off x="73554" y="5003710"/>
            <a:ext cx="1339848" cy="276999"/>
          </a:xfrm>
          <a:prstGeom prst="rect">
            <a:avLst/>
          </a:prstGeom>
          <a:solidFill>
            <a:srgbClr val="EBE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 err="1">
                <a:solidFill>
                  <a:schemeClr val="tx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Zerodha</a:t>
            </a:r>
            <a:r>
              <a:rPr lang="en-IN" sz="1200" dirty="0">
                <a:solidFill>
                  <a:schemeClr val="tx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Coin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56C0DD-1864-1B08-FFF6-8CF3D8C3303A}"/>
              </a:ext>
            </a:extLst>
          </p:cNvPr>
          <p:cNvSpPr txBox="1"/>
          <p:nvPr/>
        </p:nvSpPr>
        <p:spPr>
          <a:xfrm>
            <a:off x="1082466" y="3943298"/>
            <a:ext cx="1411154" cy="276999"/>
          </a:xfrm>
          <a:prstGeom prst="rect">
            <a:avLst/>
          </a:prstGeom>
          <a:solidFill>
            <a:srgbClr val="EBE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Kite Connect API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FEE0E3-A074-515C-F06E-BC6975602EFA}"/>
              </a:ext>
            </a:extLst>
          </p:cNvPr>
          <p:cNvSpPr txBox="1"/>
          <p:nvPr/>
        </p:nvSpPr>
        <p:spPr>
          <a:xfrm>
            <a:off x="66954" y="1375422"/>
            <a:ext cx="1079405" cy="461665"/>
          </a:xfrm>
          <a:prstGeom prst="rect">
            <a:avLst/>
          </a:prstGeom>
          <a:solidFill>
            <a:srgbClr val="EBE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 err="1">
                <a:solidFill>
                  <a:schemeClr val="tx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Zerodha</a:t>
            </a:r>
            <a:r>
              <a:rPr lang="en-IN" sz="1200" dirty="0">
                <a:solidFill>
                  <a:schemeClr val="tx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Kite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C4D877-A1DE-9F16-4425-23F09CCFE121}"/>
              </a:ext>
            </a:extLst>
          </p:cNvPr>
          <p:cNvSpPr txBox="1"/>
          <p:nvPr/>
        </p:nvSpPr>
        <p:spPr>
          <a:xfrm>
            <a:off x="4218547" y="3560029"/>
            <a:ext cx="1411154" cy="276999"/>
          </a:xfrm>
          <a:prstGeom prst="rect">
            <a:avLst/>
          </a:prstGeom>
          <a:solidFill>
            <a:srgbClr val="FEDAD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Flat fees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4ACBB8-65DE-1F87-7377-25947D8D0C0C}"/>
              </a:ext>
            </a:extLst>
          </p:cNvPr>
          <p:cNvSpPr txBox="1"/>
          <p:nvPr/>
        </p:nvSpPr>
        <p:spPr>
          <a:xfrm>
            <a:off x="2884317" y="4081797"/>
            <a:ext cx="1660214" cy="276999"/>
          </a:xfrm>
          <a:prstGeom prst="rect">
            <a:avLst/>
          </a:prstGeom>
          <a:solidFill>
            <a:srgbClr val="FEDAD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Transparent charges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838838-9485-6BD9-6B52-95D5F1FDA367}"/>
              </a:ext>
            </a:extLst>
          </p:cNvPr>
          <p:cNvSpPr txBox="1"/>
          <p:nvPr/>
        </p:nvSpPr>
        <p:spPr>
          <a:xfrm>
            <a:off x="4265289" y="4777401"/>
            <a:ext cx="1411154" cy="461665"/>
          </a:xfrm>
          <a:prstGeom prst="rect">
            <a:avLst/>
          </a:prstGeom>
          <a:solidFill>
            <a:srgbClr val="FEDAD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User-friendly tech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55B6C4-0600-B6E1-CA03-6392FF4EFE9F}"/>
              </a:ext>
            </a:extLst>
          </p:cNvPr>
          <p:cNvSpPr txBox="1"/>
          <p:nvPr/>
        </p:nvSpPr>
        <p:spPr>
          <a:xfrm>
            <a:off x="1312234" y="5603874"/>
            <a:ext cx="1715593" cy="276999"/>
          </a:xfrm>
          <a:prstGeom prst="rect">
            <a:avLst/>
          </a:prstGeom>
          <a:solidFill>
            <a:srgbClr val="FEDAD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Educational modules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A65C71-E98F-8AB7-BA48-ABE3D7DA82F3}"/>
              </a:ext>
            </a:extLst>
          </p:cNvPr>
          <p:cNvSpPr txBox="1"/>
          <p:nvPr/>
        </p:nvSpPr>
        <p:spPr>
          <a:xfrm>
            <a:off x="2011753" y="4777401"/>
            <a:ext cx="1411154" cy="461665"/>
          </a:xfrm>
          <a:prstGeom prst="rect">
            <a:avLst/>
          </a:prstGeom>
          <a:solidFill>
            <a:srgbClr val="FEDAD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Comprehensive support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820F73-8BAB-D193-D93F-946538F634E5}"/>
              </a:ext>
            </a:extLst>
          </p:cNvPr>
          <p:cNvSpPr txBox="1"/>
          <p:nvPr/>
        </p:nvSpPr>
        <p:spPr>
          <a:xfrm>
            <a:off x="3893855" y="5584594"/>
            <a:ext cx="1411154" cy="276999"/>
          </a:xfrm>
          <a:prstGeom prst="rect">
            <a:avLst/>
          </a:prstGeom>
          <a:solidFill>
            <a:srgbClr val="FEDAD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24/7 availability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69E5C5-C7C1-4E9A-B28E-66DD08B6D9BF}"/>
              </a:ext>
            </a:extLst>
          </p:cNvPr>
          <p:cNvSpPr txBox="1"/>
          <p:nvPr/>
        </p:nvSpPr>
        <p:spPr>
          <a:xfrm>
            <a:off x="1551606" y="938347"/>
            <a:ext cx="1411154" cy="276999"/>
          </a:xfrm>
          <a:prstGeom prst="rect">
            <a:avLst/>
          </a:prstGeom>
          <a:solidFill>
            <a:srgbClr val="CC297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Cost efficiency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DF545D-56F7-82CE-28AF-9332FEBF7834}"/>
              </a:ext>
            </a:extLst>
          </p:cNvPr>
          <p:cNvSpPr txBox="1"/>
          <p:nvPr/>
        </p:nvSpPr>
        <p:spPr>
          <a:xfrm>
            <a:off x="3530594" y="1068217"/>
            <a:ext cx="1411154" cy="461665"/>
          </a:xfrm>
          <a:prstGeom prst="rect">
            <a:avLst/>
          </a:prstGeom>
          <a:solidFill>
            <a:srgbClr val="CC297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Direct investments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276658-1E8C-6142-6EC5-2E136DF3EE78}"/>
              </a:ext>
            </a:extLst>
          </p:cNvPr>
          <p:cNvSpPr txBox="1"/>
          <p:nvPr/>
        </p:nvSpPr>
        <p:spPr>
          <a:xfrm>
            <a:off x="1805781" y="1638115"/>
            <a:ext cx="1411154" cy="461665"/>
          </a:xfrm>
          <a:prstGeom prst="rect">
            <a:avLst/>
          </a:prstGeom>
          <a:solidFill>
            <a:srgbClr val="CC297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Advanced trading 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05E1A7-8A66-5FD8-1D96-A0BCB7B1E9F0}"/>
              </a:ext>
            </a:extLst>
          </p:cNvPr>
          <p:cNvSpPr txBox="1"/>
          <p:nvPr/>
        </p:nvSpPr>
        <p:spPr>
          <a:xfrm>
            <a:off x="4439377" y="2034608"/>
            <a:ext cx="1237066" cy="461665"/>
          </a:xfrm>
          <a:prstGeom prst="rect">
            <a:avLst/>
          </a:prstGeom>
          <a:solidFill>
            <a:srgbClr val="CC297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Financial education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64D476-7064-FB26-0679-41EB849F68C3}"/>
              </a:ext>
            </a:extLst>
          </p:cNvPr>
          <p:cNvSpPr txBox="1"/>
          <p:nvPr/>
        </p:nvSpPr>
        <p:spPr>
          <a:xfrm>
            <a:off x="3733800" y="2756895"/>
            <a:ext cx="1411154" cy="461665"/>
          </a:xfrm>
          <a:prstGeom prst="rect">
            <a:avLst/>
          </a:prstGeom>
          <a:solidFill>
            <a:srgbClr val="CC297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Support for fintech growth</a:t>
            </a:r>
          </a:p>
        </p:txBody>
      </p:sp>
    </p:spTree>
    <p:extLst>
      <p:ext uri="{BB962C8B-B14F-4D97-AF65-F5344CB8AC3E}">
        <p14:creationId xmlns:p14="http://schemas.microsoft.com/office/powerpoint/2010/main" val="418786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D288-3495-8A3A-9E69-D8C718150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A3976-B927-9107-9129-4E9922C4C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1F3B95-4F5B-3568-FF41-012D66447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858" y="146848"/>
            <a:ext cx="13433941" cy="46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37D493D-30E3-2F09-526C-0C5B47D36CC2}"/>
              </a:ext>
            </a:extLst>
          </p:cNvPr>
          <p:cNvGraphicFramePr>
            <a:graphicFrameLocks noGrp="1" noDrilldown="1" noChangeAspect="1" noMove="1" noResize="1"/>
          </p:cNvGraphicFramePr>
          <p:nvPr>
            <p:extLst>
              <p:ext uri="{D42A27DB-BD31-4B8C-83A1-F6EECF244321}">
                <p14:modId xmlns:p14="http://schemas.microsoft.com/office/powerpoint/2010/main" val="3516664662"/>
              </p:ext>
            </p:extLst>
          </p:nvPr>
        </p:nvGraphicFramePr>
        <p:xfrm>
          <a:off x="1292488" y="-2854"/>
          <a:ext cx="9634654" cy="6807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5129000" imgH="10695960" progId="Acrobat.Document.DC">
                  <p:embed/>
                </p:oleObj>
              </mc:Choice>
              <mc:Fallback>
                <p:oleObj name="Acrobat Document" r:id="rId2" imgW="15129000" imgH="10695960" progId="Acrobat.Document.DC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488" y="-2854"/>
                        <a:ext cx="9634654" cy="68079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7468AA-727C-A674-79C9-C938BAD3CE9D}"/>
              </a:ext>
            </a:extLst>
          </p:cNvPr>
          <p:cNvSpPr txBox="1"/>
          <p:nvPr/>
        </p:nvSpPr>
        <p:spPr>
          <a:xfrm>
            <a:off x="1715678" y="1122363"/>
            <a:ext cx="1659118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Indian stock exchanges</a:t>
            </a:r>
            <a:endParaRPr lang="en-IN" sz="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23B51-0F85-39BD-7D03-A22D414FFEBC}"/>
              </a:ext>
            </a:extLst>
          </p:cNvPr>
          <p:cNvSpPr txBox="1"/>
          <p:nvPr/>
        </p:nvSpPr>
        <p:spPr>
          <a:xfrm>
            <a:off x="1715678" y="1437413"/>
            <a:ext cx="1659118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Regulatory bodies (e.g., SEBI) for legal compliance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D83E9-BB59-7E77-8A47-E9B2D782B2C3}"/>
              </a:ext>
            </a:extLst>
          </p:cNvPr>
          <p:cNvSpPr txBox="1"/>
          <p:nvPr/>
        </p:nvSpPr>
        <p:spPr>
          <a:xfrm>
            <a:off x="1715678" y="2825338"/>
            <a:ext cx="1659118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DLaM Display" panose="02010000000000000000" pitchFamily="2" charset="0"/>
              </a:rPr>
              <a:t>Payment gateways for seamless fund transfers.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B7910-DBF5-9F9A-29D0-8FADBD1D2D43}"/>
              </a:ext>
            </a:extLst>
          </p:cNvPr>
          <p:cNvSpPr txBox="1"/>
          <p:nvPr/>
        </p:nvSpPr>
        <p:spPr>
          <a:xfrm>
            <a:off x="1728759" y="1900151"/>
            <a:ext cx="1659118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Clearing corporations for trade settlement.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1000D-921F-3264-C7C5-95FBE5D4A59B}"/>
              </a:ext>
            </a:extLst>
          </p:cNvPr>
          <p:cNvSpPr txBox="1"/>
          <p:nvPr/>
        </p:nvSpPr>
        <p:spPr>
          <a:xfrm>
            <a:off x="1715678" y="2350302"/>
            <a:ext cx="1659118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DLaM Display" panose="02010000000000000000" pitchFamily="2" charset="0"/>
              </a:rPr>
              <a:t>Banks for smooth fund transactions.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66DDA-8F6F-1D16-3111-AFB53849E3A1}"/>
              </a:ext>
            </a:extLst>
          </p:cNvPr>
          <p:cNvSpPr txBox="1"/>
          <p:nvPr/>
        </p:nvSpPr>
        <p:spPr>
          <a:xfrm>
            <a:off x="1725105" y="3267492"/>
            <a:ext cx="1668545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DLaM Display" panose="02010000000000000000" pitchFamily="2" charset="0"/>
              </a:rPr>
              <a:t>Educational partners for investor training.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998405-7BE7-2DD0-032D-B09672BA7316}"/>
              </a:ext>
            </a:extLst>
          </p:cNvPr>
          <p:cNvSpPr txBox="1"/>
          <p:nvPr/>
        </p:nvSpPr>
        <p:spPr>
          <a:xfrm>
            <a:off x="1715678" y="3777401"/>
            <a:ext cx="165911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DLaM Display" panose="02010000000000000000" pitchFamily="2" charset="0"/>
              </a:rPr>
              <a:t>Fintech startups under the 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ADLaM Display" panose="02010000000000000000" pitchFamily="2" charset="0"/>
              </a:rPr>
              <a:t>Rainmatter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DLaM Display" panose="02010000000000000000" pitchFamily="2" charset="0"/>
              </a:rPr>
              <a:t> initiative to foster innovation.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30142-CDBF-43F4-5F94-F7670008275E}"/>
              </a:ext>
            </a:extLst>
          </p:cNvPr>
          <p:cNvSpPr txBox="1"/>
          <p:nvPr/>
        </p:nvSpPr>
        <p:spPr>
          <a:xfrm>
            <a:off x="6226140" y="4915477"/>
            <a:ext cx="1668545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Flat-fee trading charges for stocks and commodities.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819DFF-3EA2-E53F-4AB3-EE61813DB917}"/>
              </a:ext>
            </a:extLst>
          </p:cNvPr>
          <p:cNvSpPr txBox="1"/>
          <p:nvPr/>
        </p:nvSpPr>
        <p:spPr>
          <a:xfrm>
            <a:off x="8080539" y="4915477"/>
            <a:ext cx="2145386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Subscription fees for premium tools </a:t>
            </a:r>
          </a:p>
          <a:p>
            <a:r>
              <a:rPr lang="en-US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(e.g. Streak).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1F100F-838D-0A4F-6C21-BEC63DA29E47}"/>
              </a:ext>
            </a:extLst>
          </p:cNvPr>
          <p:cNvSpPr txBox="1"/>
          <p:nvPr/>
        </p:nvSpPr>
        <p:spPr>
          <a:xfrm>
            <a:off x="6226140" y="5379345"/>
            <a:ext cx="166854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Account maintenance and annual transaction fees.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4C2FD-BA4B-C03E-ADD9-385BF8927E45}"/>
              </a:ext>
            </a:extLst>
          </p:cNvPr>
          <p:cNvSpPr txBox="1"/>
          <p:nvPr/>
        </p:nvSpPr>
        <p:spPr>
          <a:xfrm>
            <a:off x="8080539" y="5379345"/>
            <a:ext cx="2145386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DLaM Display" panose="02010000000000000000" pitchFamily="2" charset="0"/>
              </a:rPr>
              <a:t>Partner commissions from API integrations (Kite Connect) and interest income from idle trading account funds.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76EAE9-0B56-BE1F-B6BC-F3911F010973}"/>
              </a:ext>
            </a:extLst>
          </p:cNvPr>
          <p:cNvSpPr txBox="1"/>
          <p:nvPr/>
        </p:nvSpPr>
        <p:spPr>
          <a:xfrm>
            <a:off x="1746178" y="4915477"/>
            <a:ext cx="182068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Platform R&amp;D and maintenance</a:t>
            </a:r>
            <a:r>
              <a:rPr lang="en-US" sz="800" dirty="0"/>
              <a:t>.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258841-FD08-C9B2-63FF-550C10CE31C2}"/>
              </a:ext>
            </a:extLst>
          </p:cNvPr>
          <p:cNvSpPr txBox="1"/>
          <p:nvPr/>
        </p:nvSpPr>
        <p:spPr>
          <a:xfrm>
            <a:off x="3654528" y="4915477"/>
            <a:ext cx="234328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Salaries and operational costs for tech and support teams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E49B69-6E0C-7B16-D825-391A2E60F3F1}"/>
              </a:ext>
            </a:extLst>
          </p:cNvPr>
          <p:cNvSpPr txBox="1"/>
          <p:nvPr/>
        </p:nvSpPr>
        <p:spPr>
          <a:xfrm>
            <a:off x="1746178" y="5234521"/>
            <a:ext cx="182068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Marketing, promotions, and PR.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7BDF05-E306-CD19-2330-4C926494C762}"/>
              </a:ext>
            </a:extLst>
          </p:cNvPr>
          <p:cNvSpPr txBox="1"/>
          <p:nvPr/>
        </p:nvSpPr>
        <p:spPr>
          <a:xfrm>
            <a:off x="1746178" y="5561658"/>
            <a:ext cx="182068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Real-time data service expenses.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EF1C4A-62B2-9729-E9A8-99B54FF16193}"/>
              </a:ext>
            </a:extLst>
          </p:cNvPr>
          <p:cNvSpPr txBox="1"/>
          <p:nvPr/>
        </p:nvSpPr>
        <p:spPr>
          <a:xfrm>
            <a:off x="3654529" y="5443490"/>
            <a:ext cx="234328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Legal, compliance, licensing fees, and infrastructure costs (servers, cybersecurity).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395B26-0AB8-7E1C-D28C-968AFFB297A7}"/>
              </a:ext>
            </a:extLst>
          </p:cNvPr>
          <p:cNvSpPr txBox="1"/>
          <p:nvPr/>
        </p:nvSpPr>
        <p:spPr>
          <a:xfrm>
            <a:off x="5266441" y="1135212"/>
            <a:ext cx="1659118" cy="369332"/>
          </a:xfrm>
          <a:prstGeom prst="rect">
            <a:avLst/>
          </a:prstGeom>
          <a:solidFill>
            <a:srgbClr val="FFFF54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ADLaM Display" panose="02010000000000000000" pitchFamily="2" charset="0"/>
              </a:rPr>
              <a:t>Affordable trading with transparent pricing.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699155-6FF3-FCFC-39D8-8B9FC9A33AB5}"/>
              </a:ext>
            </a:extLst>
          </p:cNvPr>
          <p:cNvSpPr txBox="1"/>
          <p:nvPr/>
        </p:nvSpPr>
        <p:spPr>
          <a:xfrm>
            <a:off x="5251754" y="1623478"/>
            <a:ext cx="1716122" cy="369332"/>
          </a:xfrm>
          <a:prstGeom prst="rect">
            <a:avLst/>
          </a:prstGeom>
          <a:solidFill>
            <a:srgbClr val="FFFF54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User-friendly platform with advanced features (Kite)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FCEF14-8005-6517-0959-26A69B3899C7}"/>
              </a:ext>
            </a:extLst>
          </p:cNvPr>
          <p:cNvSpPr txBox="1"/>
          <p:nvPr/>
        </p:nvSpPr>
        <p:spPr>
          <a:xfrm>
            <a:off x="5266441" y="2084885"/>
            <a:ext cx="1659118" cy="369332"/>
          </a:xfrm>
          <a:prstGeom prst="rect">
            <a:avLst/>
          </a:prstGeom>
          <a:solidFill>
            <a:srgbClr val="FFFF54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Commission-free mutual fund investments (Coin).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B6F10D-26BE-BC0C-A74B-679FB83DFB3C}"/>
              </a:ext>
            </a:extLst>
          </p:cNvPr>
          <p:cNvSpPr txBox="1"/>
          <p:nvPr/>
        </p:nvSpPr>
        <p:spPr>
          <a:xfrm>
            <a:off x="5266441" y="2557711"/>
            <a:ext cx="1659118" cy="369332"/>
          </a:xfrm>
          <a:prstGeom prst="rect">
            <a:avLst/>
          </a:prstGeom>
          <a:solidFill>
            <a:srgbClr val="FFFF54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Educational resources for all investor levels (Varsity)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7934B2-8092-52F4-13AC-70C37AF4C967}"/>
              </a:ext>
            </a:extLst>
          </p:cNvPr>
          <p:cNvSpPr txBox="1"/>
          <p:nvPr/>
        </p:nvSpPr>
        <p:spPr>
          <a:xfrm>
            <a:off x="5266441" y="3031779"/>
            <a:ext cx="1659118" cy="369332"/>
          </a:xfrm>
          <a:prstGeom prst="rect">
            <a:avLst/>
          </a:prstGeom>
          <a:solidFill>
            <a:srgbClr val="FFFF54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Algo trading and strategy </a:t>
            </a:r>
            <a:r>
              <a:rPr lang="en-US" sz="9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backtesting</a:t>
            </a:r>
            <a:r>
              <a:rPr lang="en-US" sz="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tools (Streak).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1CEC51-3899-79FB-50D0-1E63C3F96995}"/>
              </a:ext>
            </a:extLst>
          </p:cNvPr>
          <p:cNvSpPr txBox="1"/>
          <p:nvPr/>
        </p:nvSpPr>
        <p:spPr>
          <a:xfrm>
            <a:off x="5251754" y="4008234"/>
            <a:ext cx="1668545" cy="369332"/>
          </a:xfrm>
          <a:prstGeom prst="rect">
            <a:avLst/>
          </a:prstGeom>
          <a:solidFill>
            <a:srgbClr val="FFFF54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Reliable trading with real-time data.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7DB300-7455-FD5F-B7BC-86E8CF6C437F}"/>
              </a:ext>
            </a:extLst>
          </p:cNvPr>
          <p:cNvSpPr txBox="1"/>
          <p:nvPr/>
        </p:nvSpPr>
        <p:spPr>
          <a:xfrm>
            <a:off x="5266441" y="3546057"/>
            <a:ext cx="1653858" cy="369332"/>
          </a:xfrm>
          <a:prstGeom prst="rect">
            <a:avLst/>
          </a:prstGeom>
          <a:solidFill>
            <a:srgbClr val="FFFF54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Support for fintech startups (</a:t>
            </a:r>
            <a:r>
              <a:rPr lang="en-US" sz="9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Rainmatter</a:t>
            </a:r>
            <a:r>
              <a:rPr lang="en-US" sz="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).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2ADD34-5703-6F5A-C767-0F26DF2C0D20}"/>
              </a:ext>
            </a:extLst>
          </p:cNvPr>
          <p:cNvSpPr txBox="1"/>
          <p:nvPr/>
        </p:nvSpPr>
        <p:spPr>
          <a:xfrm>
            <a:off x="8817204" y="1101461"/>
            <a:ext cx="1716122" cy="369332"/>
          </a:xfrm>
          <a:prstGeom prst="rect">
            <a:avLst/>
          </a:prstGeom>
          <a:solidFill>
            <a:srgbClr val="416FCB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Retail investors and first-time traders in India.</a:t>
            </a:r>
            <a:endParaRPr lang="en-IN" sz="1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13C058-B4A2-7D5E-1845-4303DCBCA9A6}"/>
              </a:ext>
            </a:extLst>
          </p:cNvPr>
          <p:cNvSpPr txBox="1"/>
          <p:nvPr/>
        </p:nvSpPr>
        <p:spPr>
          <a:xfrm>
            <a:off x="8817204" y="1590504"/>
            <a:ext cx="1716122" cy="369332"/>
          </a:xfrm>
          <a:prstGeom prst="rect">
            <a:avLst/>
          </a:prstGeom>
          <a:solidFill>
            <a:srgbClr val="416FCB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Experienced traders needing advanced tools</a:t>
            </a:r>
            <a:endParaRPr lang="en-IN" sz="1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6224C6-2E84-9F13-2B34-F15AE2A93668}"/>
              </a:ext>
            </a:extLst>
          </p:cNvPr>
          <p:cNvSpPr txBox="1"/>
          <p:nvPr/>
        </p:nvSpPr>
        <p:spPr>
          <a:xfrm>
            <a:off x="8817204" y="2054763"/>
            <a:ext cx="1716122" cy="369332"/>
          </a:xfrm>
          <a:prstGeom prst="rect">
            <a:avLst/>
          </a:prstGeom>
          <a:solidFill>
            <a:srgbClr val="416FCB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New investors seeking educational support.</a:t>
            </a:r>
            <a:endParaRPr lang="en-IN" sz="1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C2258E-1F18-3D55-C861-FD03F9DCB176}"/>
              </a:ext>
            </a:extLst>
          </p:cNvPr>
          <p:cNvSpPr txBox="1"/>
          <p:nvPr/>
        </p:nvSpPr>
        <p:spPr>
          <a:xfrm>
            <a:off x="8817204" y="2536795"/>
            <a:ext cx="1716122" cy="369332"/>
          </a:xfrm>
          <a:prstGeom prst="rect">
            <a:avLst/>
          </a:prstGeom>
          <a:solidFill>
            <a:srgbClr val="416FCB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Tech enthusiasts building custom apps via APIs.</a:t>
            </a:r>
            <a:endParaRPr lang="en-IN" sz="1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AE8730-CEE0-EF7A-C35B-0028B40D6BAF}"/>
              </a:ext>
            </a:extLst>
          </p:cNvPr>
          <p:cNvSpPr txBox="1"/>
          <p:nvPr/>
        </p:nvSpPr>
        <p:spPr>
          <a:xfrm>
            <a:off x="8817204" y="3031778"/>
            <a:ext cx="1716122" cy="507831"/>
          </a:xfrm>
          <a:prstGeom prst="rect">
            <a:avLst/>
          </a:prstGeom>
          <a:solidFill>
            <a:srgbClr val="416FCB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Institutional clients and high-net-worth individuals (HNIs)..</a:t>
            </a:r>
            <a:endParaRPr lang="en-IN" sz="1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1A6E4B-E5BA-032F-1C20-7DF9AE5B583A}"/>
              </a:ext>
            </a:extLst>
          </p:cNvPr>
          <p:cNvSpPr txBox="1"/>
          <p:nvPr/>
        </p:nvSpPr>
        <p:spPr>
          <a:xfrm>
            <a:off x="8817204" y="3704760"/>
            <a:ext cx="1716122" cy="507831"/>
          </a:xfrm>
          <a:prstGeom prst="rect">
            <a:avLst/>
          </a:prstGeom>
          <a:solidFill>
            <a:srgbClr val="416FCB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Corporate clients seeking trading solutions and partnerships.</a:t>
            </a:r>
            <a:endParaRPr lang="en-IN" sz="1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8692B6-D434-B8E9-4C67-9C0C1DD653D6}"/>
              </a:ext>
            </a:extLst>
          </p:cNvPr>
          <p:cNvSpPr txBox="1"/>
          <p:nvPr/>
        </p:nvSpPr>
        <p:spPr>
          <a:xfrm>
            <a:off x="7042330" y="1068081"/>
            <a:ext cx="1640200" cy="369332"/>
          </a:xfrm>
          <a:prstGeom prst="rect">
            <a:avLst/>
          </a:prstGeom>
          <a:solidFill>
            <a:srgbClr val="F8A0BB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DLaM Display" panose="02010000000000000000" pitchFamily="2" charset="0"/>
              </a:rPr>
              <a:t>Professional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ADLaM Display" panose="02010000000000000000" pitchFamily="2" charset="0"/>
              </a:rPr>
              <a:t> support for portfolio management.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96B2BF-1972-6D0B-63CD-BA0058CA31B1}"/>
              </a:ext>
            </a:extLst>
          </p:cNvPr>
          <p:cNvSpPr txBox="1"/>
          <p:nvPr/>
        </p:nvSpPr>
        <p:spPr>
          <a:xfrm>
            <a:off x="3461990" y="1153141"/>
            <a:ext cx="1640200" cy="369332"/>
          </a:xfrm>
          <a:prstGeom prst="rect">
            <a:avLst/>
          </a:prstGeom>
          <a:solidFill>
            <a:srgbClr val="02690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</a:rPr>
              <a:t>Tech development of platforms</a:t>
            </a:r>
            <a:endParaRPr lang="en-IN" sz="1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2F8E22-367D-387C-941E-F9FDC32CEB69}"/>
              </a:ext>
            </a:extLst>
          </p:cNvPr>
          <p:cNvSpPr txBox="1"/>
          <p:nvPr/>
        </p:nvSpPr>
        <p:spPr>
          <a:xfrm>
            <a:off x="7042330" y="1536593"/>
            <a:ext cx="1640200" cy="230832"/>
          </a:xfrm>
          <a:prstGeom prst="rect">
            <a:avLst/>
          </a:prstGeom>
          <a:solidFill>
            <a:srgbClr val="F8A0BB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ADLaM Display" panose="02010000000000000000" pitchFamily="2" charset="0"/>
              </a:rPr>
              <a:t>     24/7 online support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342BA6-BDD4-E98F-DAD3-68C0829F4D7B}"/>
              </a:ext>
            </a:extLst>
          </p:cNvPr>
          <p:cNvSpPr txBox="1"/>
          <p:nvPr/>
        </p:nvSpPr>
        <p:spPr>
          <a:xfrm>
            <a:off x="7042330" y="1855472"/>
            <a:ext cx="1640200" cy="369332"/>
          </a:xfrm>
          <a:prstGeom prst="rect">
            <a:avLst/>
          </a:prstGeom>
          <a:solidFill>
            <a:srgbClr val="F8A0BB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ADLaM Display" panose="02010000000000000000" pitchFamily="2" charset="0"/>
              </a:rPr>
              <a:t>Active social media for updates and engagement.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DA763D-61BF-7A9E-7390-F9E652E06F59}"/>
              </a:ext>
            </a:extLst>
          </p:cNvPr>
          <p:cNvSpPr txBox="1"/>
          <p:nvPr/>
        </p:nvSpPr>
        <p:spPr>
          <a:xfrm>
            <a:off x="7042330" y="2311358"/>
            <a:ext cx="1640200" cy="230832"/>
          </a:xfrm>
          <a:prstGeom prst="rect">
            <a:avLst/>
          </a:prstGeom>
          <a:solidFill>
            <a:srgbClr val="F8A0BB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ADLaM Display" panose="02010000000000000000" pitchFamily="2" charset="0"/>
              </a:rPr>
              <a:t>Interactive Community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43E3BB-5E07-4F06-3BB2-529830DDE439}"/>
              </a:ext>
            </a:extLst>
          </p:cNvPr>
          <p:cNvSpPr txBox="1"/>
          <p:nvPr/>
        </p:nvSpPr>
        <p:spPr>
          <a:xfrm>
            <a:off x="3457539" y="1576755"/>
            <a:ext cx="1640200" cy="369332"/>
          </a:xfrm>
          <a:prstGeom prst="rect">
            <a:avLst/>
          </a:prstGeom>
          <a:solidFill>
            <a:srgbClr val="02690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</a:rPr>
              <a:t>Customer support and marketing for acquisition.</a:t>
            </a:r>
            <a:endParaRPr lang="en-IN" sz="1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F50BC0-D0CB-4623-F8A3-8A52080EAA1D}"/>
              </a:ext>
            </a:extLst>
          </p:cNvPr>
          <p:cNvSpPr txBox="1"/>
          <p:nvPr/>
        </p:nvSpPr>
        <p:spPr>
          <a:xfrm>
            <a:off x="3461990" y="2038162"/>
            <a:ext cx="1640200" cy="230832"/>
          </a:xfrm>
          <a:prstGeom prst="rect">
            <a:avLst/>
          </a:prstGeom>
          <a:solidFill>
            <a:srgbClr val="02690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</a:rPr>
              <a:t>Regulatory compliance</a:t>
            </a:r>
            <a:endParaRPr lang="en-IN" sz="1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0A9365-8183-2794-38A6-1AFD7973B269}"/>
              </a:ext>
            </a:extLst>
          </p:cNvPr>
          <p:cNvSpPr txBox="1"/>
          <p:nvPr/>
        </p:nvSpPr>
        <p:spPr>
          <a:xfrm>
            <a:off x="7060412" y="2928848"/>
            <a:ext cx="1640200" cy="369332"/>
          </a:xfrm>
          <a:prstGeom prst="rect">
            <a:avLst/>
          </a:prstGeom>
          <a:solidFill>
            <a:srgbClr val="F8A0BB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0" i="0" u="none" strike="noStrike" dirty="0" err="1">
                <a:solidFill>
                  <a:srgbClr val="000000"/>
                </a:solidFill>
                <a:effectLst/>
                <a:latin typeface="ADLaM Display" panose="02010000000000000000" pitchFamily="2" charset="0"/>
              </a:rPr>
              <a:t>Zerodha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ADLaM Display" panose="02010000000000000000" pitchFamily="2" charset="0"/>
              </a:rPr>
              <a:t> website and mobile apps (Kite, Coin)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D207E1-E5E8-4211-1389-E4A011AE07BB}"/>
              </a:ext>
            </a:extLst>
          </p:cNvPr>
          <p:cNvSpPr txBox="1"/>
          <p:nvPr/>
        </p:nvSpPr>
        <p:spPr>
          <a:xfrm>
            <a:off x="7060412" y="3385023"/>
            <a:ext cx="1640200" cy="230832"/>
          </a:xfrm>
          <a:prstGeom prst="rect">
            <a:avLst/>
          </a:prstGeom>
          <a:solidFill>
            <a:srgbClr val="F8A0BB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ADLaM Display" panose="02010000000000000000" pitchFamily="2" charset="0"/>
              </a:rPr>
              <a:t>Online forums &amp; webinars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4BEED2-17E4-9CD2-8D2A-97839DB69B53}"/>
              </a:ext>
            </a:extLst>
          </p:cNvPr>
          <p:cNvSpPr txBox="1"/>
          <p:nvPr/>
        </p:nvSpPr>
        <p:spPr>
          <a:xfrm>
            <a:off x="7060412" y="3720580"/>
            <a:ext cx="1640200" cy="230832"/>
          </a:xfrm>
          <a:prstGeom prst="rect">
            <a:avLst/>
          </a:prstGeom>
          <a:solidFill>
            <a:srgbClr val="F8A0BB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ADLaM Display" panose="02010000000000000000" pitchFamily="2" charset="0"/>
              </a:rPr>
              <a:t>Web Application Sign-in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80AAB1-CD1C-CB26-D408-CEAFB34970EB}"/>
              </a:ext>
            </a:extLst>
          </p:cNvPr>
          <p:cNvSpPr txBox="1"/>
          <p:nvPr/>
        </p:nvSpPr>
        <p:spPr>
          <a:xfrm>
            <a:off x="7060412" y="4027919"/>
            <a:ext cx="1640200" cy="369332"/>
          </a:xfrm>
          <a:prstGeom prst="rect">
            <a:avLst/>
          </a:prstGeom>
          <a:solidFill>
            <a:srgbClr val="F8A0BB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ADLaM Display" panose="02010000000000000000" pitchFamily="2" charset="0"/>
              </a:rPr>
              <a:t>Partnerships with financial blogs.</a:t>
            </a:r>
            <a:endParaRPr lang="en-IN" sz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2F9CD3-18F0-3E2F-C259-561027344446}"/>
              </a:ext>
            </a:extLst>
          </p:cNvPr>
          <p:cNvSpPr txBox="1"/>
          <p:nvPr/>
        </p:nvSpPr>
        <p:spPr>
          <a:xfrm>
            <a:off x="3452824" y="2976941"/>
            <a:ext cx="1678764" cy="369332"/>
          </a:xfrm>
          <a:prstGeom prst="rect">
            <a:avLst/>
          </a:prstGeom>
          <a:solidFill>
            <a:srgbClr val="02690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</a:rPr>
              <a:t>Proprietary trading software</a:t>
            </a:r>
            <a:endParaRPr lang="en-IN" sz="1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A58985-1768-B2C8-00C1-5B1C3F7415F6}"/>
              </a:ext>
            </a:extLst>
          </p:cNvPr>
          <p:cNvSpPr txBox="1"/>
          <p:nvPr/>
        </p:nvSpPr>
        <p:spPr>
          <a:xfrm>
            <a:off x="3452823" y="3448884"/>
            <a:ext cx="1697025" cy="230832"/>
          </a:xfrm>
          <a:prstGeom prst="rect">
            <a:avLst/>
          </a:prstGeom>
          <a:solidFill>
            <a:srgbClr val="02690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</a:rPr>
              <a:t>IT &amp; security infrastructure</a:t>
            </a:r>
            <a:endParaRPr lang="en-IN" sz="1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D9C1D6-B1B7-1CBE-4744-9C951AAD633F}"/>
              </a:ext>
            </a:extLst>
          </p:cNvPr>
          <p:cNvSpPr txBox="1"/>
          <p:nvPr/>
        </p:nvSpPr>
        <p:spPr>
          <a:xfrm>
            <a:off x="3452822" y="3787113"/>
            <a:ext cx="1678766" cy="369332"/>
          </a:xfrm>
          <a:prstGeom prst="rect">
            <a:avLst/>
          </a:prstGeom>
          <a:solidFill>
            <a:srgbClr val="02690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</a:rPr>
              <a:t>Skilled development team and strong brand equity.</a:t>
            </a:r>
            <a:endParaRPr lang="en-IN" sz="1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66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Conclusion">
            <a:extLst>
              <a:ext uri="{FF2B5EF4-FFF2-40B4-BE49-F238E27FC236}">
                <a16:creationId xmlns:a16="http://schemas.microsoft.com/office/drawing/2014/main" id="{945FB591-18D0-7BF0-E721-02A8E67409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6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74040A3B-46FF-C72A-F0FE-EEEA963528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6238" r="-1" b="1874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E7247-90E0-6D23-7DAD-6B34195E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Thank You</a:t>
            </a:r>
            <a:br>
              <a:rPr lang="en-US" sz="6600">
                <a:solidFill>
                  <a:schemeClr val="bg1"/>
                </a:solidFill>
              </a:rPr>
            </a:b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387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ADLaM Display</vt:lpstr>
      <vt:lpstr>Aptos</vt:lpstr>
      <vt:lpstr>Aptos Display</vt:lpstr>
      <vt:lpstr>Aptos ExtraBold</vt:lpstr>
      <vt:lpstr>Arial</vt:lpstr>
      <vt:lpstr>Calibri</vt:lpstr>
      <vt:lpstr>Office Theme</vt:lpstr>
      <vt:lpstr>Acrobat Document</vt:lpstr>
      <vt:lpstr>Zerodha Business Model Fintech Start-up 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t28030</dc:creator>
  <cp:lastModifiedBy>t28030</cp:lastModifiedBy>
  <cp:revision>7</cp:revision>
  <dcterms:created xsi:type="dcterms:W3CDTF">2024-11-07T17:40:59Z</dcterms:created>
  <dcterms:modified xsi:type="dcterms:W3CDTF">2024-11-11T01:50:31Z</dcterms:modified>
</cp:coreProperties>
</file>