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80" r:id="rId2"/>
    <p:sldId id="259" r:id="rId3"/>
    <p:sldId id="281" r:id="rId4"/>
    <p:sldId id="279" r:id="rId5"/>
    <p:sldId id="268" r:id="rId6"/>
    <p:sldId id="275" r:id="rId7"/>
    <p:sldId id="261" r:id="rId8"/>
    <p:sldId id="262" r:id="rId9"/>
    <p:sldId id="263" r:id="rId10"/>
    <p:sldId id="264" r:id="rId11"/>
    <p:sldId id="265" r:id="rId12"/>
    <p:sldId id="266" r:id="rId13"/>
    <p:sldId id="267" r:id="rId14"/>
  </p:sldIdLst>
  <p:sldSz cx="9144000" cy="6858000" type="screen4x3"/>
  <p:notesSz cx="6858000" cy="9117013"/>
  <p:defaultTextStyle>
    <a:defPPr>
      <a:defRPr lang="en-US"/>
    </a:defPPr>
    <a:lvl1pPr algn="l" rtl="0" eaLnBrk="0" fontAlgn="base" hangingPunct="0">
      <a:spcBef>
        <a:spcPct val="0"/>
      </a:spcBef>
      <a:spcAft>
        <a:spcPct val="0"/>
      </a:spcAft>
      <a:defRPr sz="2400" kern="1200">
        <a:solidFill>
          <a:schemeClr val="accent2"/>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accent2"/>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accent2"/>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accent2"/>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accent2"/>
        </a:solidFill>
        <a:latin typeface="Times New Roman" panose="02020603050405020304" pitchFamily="18" charset="0"/>
        <a:ea typeface="+mn-ea"/>
        <a:cs typeface="+mn-cs"/>
      </a:defRPr>
    </a:lvl5pPr>
    <a:lvl6pPr marL="2286000" algn="l" defTabSz="914400" rtl="0" eaLnBrk="1" latinLnBrk="0" hangingPunct="1">
      <a:defRPr sz="2400" kern="1200">
        <a:solidFill>
          <a:schemeClr val="accent2"/>
        </a:solidFill>
        <a:latin typeface="Times New Roman" panose="02020603050405020304" pitchFamily="18" charset="0"/>
        <a:ea typeface="+mn-ea"/>
        <a:cs typeface="+mn-cs"/>
      </a:defRPr>
    </a:lvl6pPr>
    <a:lvl7pPr marL="2743200" algn="l" defTabSz="914400" rtl="0" eaLnBrk="1" latinLnBrk="0" hangingPunct="1">
      <a:defRPr sz="2400" kern="1200">
        <a:solidFill>
          <a:schemeClr val="accent2"/>
        </a:solidFill>
        <a:latin typeface="Times New Roman" panose="02020603050405020304" pitchFamily="18" charset="0"/>
        <a:ea typeface="+mn-ea"/>
        <a:cs typeface="+mn-cs"/>
      </a:defRPr>
    </a:lvl7pPr>
    <a:lvl8pPr marL="3200400" algn="l" defTabSz="914400" rtl="0" eaLnBrk="1" latinLnBrk="0" hangingPunct="1">
      <a:defRPr sz="2400" kern="1200">
        <a:solidFill>
          <a:schemeClr val="accent2"/>
        </a:solidFill>
        <a:latin typeface="Times New Roman" panose="02020603050405020304" pitchFamily="18" charset="0"/>
        <a:ea typeface="+mn-ea"/>
        <a:cs typeface="+mn-cs"/>
      </a:defRPr>
    </a:lvl8pPr>
    <a:lvl9pPr marL="3657600" algn="l" defTabSz="914400" rtl="0" eaLnBrk="1" latinLnBrk="0" hangingPunct="1">
      <a:defRPr sz="2400" kern="1200">
        <a:solidFill>
          <a:schemeClr val="accent2"/>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8">
          <p15:clr>
            <a:srgbClr val="A4A3A4"/>
          </p15:clr>
        </p15:guide>
        <p15:guide id="2" pos="28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33CC33"/>
    <a:srgbClr val="FFCCFF"/>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32787"/>
    <p:restoredTop sz="67341" autoAdjust="0"/>
  </p:normalViewPr>
  <p:slideViewPr>
    <p:cSldViewPr snapToGrid="0">
      <p:cViewPr varScale="1">
        <p:scale>
          <a:sx n="45" d="100"/>
          <a:sy n="45" d="100"/>
        </p:scale>
        <p:origin x="2292" y="4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780" y="-12"/>
      </p:cViewPr>
      <p:guideLst>
        <p:guide orient="horz" pos="2108"/>
        <p:guide pos="28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3" Type="http://schemas.openxmlformats.org/officeDocument/2006/relationships/slide" Target="slides/slide5.xml"/><Relationship Id="rId7" Type="http://schemas.openxmlformats.org/officeDocument/2006/relationships/slide" Target="slides/slide10.xml"/><Relationship Id="rId2" Type="http://schemas.openxmlformats.org/officeDocument/2006/relationships/slide" Target="slides/slide4.xml"/><Relationship Id="rId1" Type="http://schemas.openxmlformats.org/officeDocument/2006/relationships/slide" Target="slides/slide2.xml"/><Relationship Id="rId6" Type="http://schemas.openxmlformats.org/officeDocument/2006/relationships/slide" Target="slides/slide9.xml"/><Relationship Id="rId5" Type="http://schemas.openxmlformats.org/officeDocument/2006/relationships/slide" Target="slides/slide7.xml"/><Relationship Id="rId10" Type="http://schemas.openxmlformats.org/officeDocument/2006/relationships/slide" Target="slides/slide13.xml"/><Relationship Id="rId4" Type="http://schemas.openxmlformats.org/officeDocument/2006/relationships/slide" Target="slides/slide6.xml"/><Relationship Id="rId9"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6E59278-2E19-8EE7-6D11-117773B8660B}"/>
              </a:ext>
            </a:extLst>
          </p:cNvPr>
          <p:cNvSpPr>
            <a:spLocks noGrp="1" noChangeArrowheads="1"/>
          </p:cNvSpPr>
          <p:nvPr>
            <p:ph type="hdr" sz="quarter"/>
          </p:nvPr>
        </p:nvSpPr>
        <p:spPr bwMode="auto">
          <a:xfrm>
            <a:off x="0" y="-1588"/>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97" tIns="0" rIns="18697" bIns="0" numCol="1" anchor="t" anchorCtr="0" compatLnSpc="1">
            <a:prstTxWarp prst="textNoShape">
              <a:avLst/>
            </a:prstTxWarp>
          </a:bodyPr>
          <a:lstStyle>
            <a:lvl1pPr defTabSz="857250">
              <a:defRPr sz="1000" i="1">
                <a:solidFill>
                  <a:schemeClr val="tx1"/>
                </a:solidFill>
              </a:defRPr>
            </a:lvl1pPr>
          </a:lstStyle>
          <a:p>
            <a:endParaRPr lang="en-US" altLang="en-US"/>
          </a:p>
        </p:txBody>
      </p:sp>
      <p:sp>
        <p:nvSpPr>
          <p:cNvPr id="4099" name="Rectangle 3">
            <a:extLst>
              <a:ext uri="{FF2B5EF4-FFF2-40B4-BE49-F238E27FC236}">
                <a16:creationId xmlns:a16="http://schemas.microsoft.com/office/drawing/2014/main" id="{2A08A7F1-3511-FF93-01C9-CB8DD05EA0E7}"/>
              </a:ext>
            </a:extLst>
          </p:cNvPr>
          <p:cNvSpPr>
            <a:spLocks noGrp="1" noChangeArrowheads="1"/>
          </p:cNvSpPr>
          <p:nvPr>
            <p:ph type="dt" sz="quarter" idx="1"/>
          </p:nvPr>
        </p:nvSpPr>
        <p:spPr bwMode="auto">
          <a:xfrm>
            <a:off x="3886200" y="-1588"/>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97" tIns="0" rIns="18697" bIns="0" numCol="1" anchor="t" anchorCtr="0" compatLnSpc="1">
            <a:prstTxWarp prst="textNoShape">
              <a:avLst/>
            </a:prstTxWarp>
          </a:bodyPr>
          <a:lstStyle>
            <a:lvl1pPr algn="r" defTabSz="857250">
              <a:defRPr sz="1000" i="1">
                <a:solidFill>
                  <a:schemeClr val="tx1"/>
                </a:solidFill>
              </a:defRPr>
            </a:lvl1pPr>
          </a:lstStyle>
          <a:p>
            <a:endParaRPr lang="en-US" altLang="en-US"/>
          </a:p>
        </p:txBody>
      </p:sp>
      <p:sp>
        <p:nvSpPr>
          <p:cNvPr id="4100" name="Rectangle 4">
            <a:extLst>
              <a:ext uri="{FF2B5EF4-FFF2-40B4-BE49-F238E27FC236}">
                <a16:creationId xmlns:a16="http://schemas.microsoft.com/office/drawing/2014/main" id="{5C70056B-47DC-6B43-E933-E65376AB9D7F}"/>
              </a:ext>
            </a:extLst>
          </p:cNvPr>
          <p:cNvSpPr>
            <a:spLocks noGrp="1" noChangeArrowheads="1"/>
          </p:cNvSpPr>
          <p:nvPr>
            <p:ph type="ftr" sz="quarter" idx="2"/>
          </p:nvPr>
        </p:nvSpPr>
        <p:spPr bwMode="auto">
          <a:xfrm>
            <a:off x="0" y="866140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97" tIns="0" rIns="18697" bIns="0" numCol="1" anchor="b" anchorCtr="0" compatLnSpc="1">
            <a:prstTxWarp prst="textNoShape">
              <a:avLst/>
            </a:prstTxWarp>
          </a:bodyPr>
          <a:lstStyle>
            <a:lvl1pPr defTabSz="857250">
              <a:defRPr sz="1000" i="1">
                <a:solidFill>
                  <a:schemeClr val="tx1"/>
                </a:solidFill>
              </a:defRPr>
            </a:lvl1pPr>
          </a:lstStyle>
          <a:p>
            <a:endParaRPr lang="en-US" altLang="en-US"/>
          </a:p>
        </p:txBody>
      </p:sp>
      <p:sp>
        <p:nvSpPr>
          <p:cNvPr id="4101" name="Rectangle 5">
            <a:extLst>
              <a:ext uri="{FF2B5EF4-FFF2-40B4-BE49-F238E27FC236}">
                <a16:creationId xmlns:a16="http://schemas.microsoft.com/office/drawing/2014/main" id="{E55F52DD-87A5-227E-86AB-224EF292435C}"/>
              </a:ext>
            </a:extLst>
          </p:cNvPr>
          <p:cNvSpPr>
            <a:spLocks noGrp="1" noChangeArrowheads="1"/>
          </p:cNvSpPr>
          <p:nvPr>
            <p:ph type="sldNum" sz="quarter" idx="3"/>
          </p:nvPr>
        </p:nvSpPr>
        <p:spPr bwMode="auto">
          <a:xfrm>
            <a:off x="3886200" y="866140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97" tIns="0" rIns="18697" bIns="0" numCol="1" anchor="b" anchorCtr="0" compatLnSpc="1">
            <a:prstTxWarp prst="textNoShape">
              <a:avLst/>
            </a:prstTxWarp>
          </a:bodyPr>
          <a:lstStyle>
            <a:lvl1pPr algn="r" defTabSz="857250">
              <a:defRPr sz="1000" i="1">
                <a:solidFill>
                  <a:schemeClr val="tx1"/>
                </a:solidFill>
              </a:defRPr>
            </a:lvl1pPr>
          </a:lstStyle>
          <a:p>
            <a:fld id="{5BCCB0FA-9B62-4269-B5D1-1309BF93E3B8}"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100000"/>
                <a:invGamma/>
              </a:schemeClr>
            </a:gs>
          </a:gsLst>
          <a:lin ang="5400000" scaled="1"/>
        </a:gra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061D1B3-485D-E233-ED09-49E7549154C5}"/>
              </a:ext>
            </a:extLst>
          </p:cNvPr>
          <p:cNvSpPr>
            <a:spLocks noGrp="1" noChangeArrowheads="1"/>
          </p:cNvSpPr>
          <p:nvPr>
            <p:ph type="hdr" sz="quarter"/>
          </p:nvPr>
        </p:nvSpPr>
        <p:spPr bwMode="auto">
          <a:xfrm>
            <a:off x="0" y="-1588"/>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97" tIns="0" rIns="18697" bIns="0" numCol="1" anchor="t" anchorCtr="0" compatLnSpc="1">
            <a:prstTxWarp prst="textNoShape">
              <a:avLst/>
            </a:prstTxWarp>
          </a:bodyPr>
          <a:lstStyle>
            <a:lvl1pPr defTabSz="857250">
              <a:defRPr sz="1000" i="1">
                <a:solidFill>
                  <a:schemeClr val="tx1"/>
                </a:solidFill>
              </a:defRPr>
            </a:lvl1pPr>
          </a:lstStyle>
          <a:p>
            <a:endParaRPr lang="en-US" altLang="en-US"/>
          </a:p>
        </p:txBody>
      </p:sp>
      <p:sp>
        <p:nvSpPr>
          <p:cNvPr id="2051" name="Rectangle 3">
            <a:extLst>
              <a:ext uri="{FF2B5EF4-FFF2-40B4-BE49-F238E27FC236}">
                <a16:creationId xmlns:a16="http://schemas.microsoft.com/office/drawing/2014/main" id="{95D820D4-151C-3BCC-04CD-1B3CC0446C42}"/>
              </a:ext>
            </a:extLst>
          </p:cNvPr>
          <p:cNvSpPr>
            <a:spLocks noGrp="1" noChangeArrowheads="1"/>
          </p:cNvSpPr>
          <p:nvPr>
            <p:ph type="dt" idx="1"/>
          </p:nvPr>
        </p:nvSpPr>
        <p:spPr bwMode="auto">
          <a:xfrm>
            <a:off x="3886200" y="-1588"/>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97" tIns="0" rIns="18697" bIns="0" numCol="1" anchor="t" anchorCtr="0" compatLnSpc="1">
            <a:prstTxWarp prst="textNoShape">
              <a:avLst/>
            </a:prstTxWarp>
          </a:bodyPr>
          <a:lstStyle>
            <a:lvl1pPr algn="r" defTabSz="857250">
              <a:defRPr sz="1000" i="1">
                <a:solidFill>
                  <a:schemeClr val="tx1"/>
                </a:solidFill>
              </a:defRPr>
            </a:lvl1pPr>
          </a:lstStyle>
          <a:p>
            <a:endParaRPr lang="en-US" altLang="en-US"/>
          </a:p>
        </p:txBody>
      </p:sp>
      <p:sp>
        <p:nvSpPr>
          <p:cNvPr id="2052" name="Rectangle 4">
            <a:extLst>
              <a:ext uri="{FF2B5EF4-FFF2-40B4-BE49-F238E27FC236}">
                <a16:creationId xmlns:a16="http://schemas.microsoft.com/office/drawing/2014/main" id="{4F3D5226-165A-9E93-EB9D-1AAABBA92C94}"/>
              </a:ext>
            </a:extLst>
          </p:cNvPr>
          <p:cNvSpPr>
            <a:spLocks noGrp="1" noRot="1" noChangeAspect="1" noChangeArrowheads="1" noTextEdit="1"/>
          </p:cNvSpPr>
          <p:nvPr>
            <p:ph type="sldImg" idx="2"/>
          </p:nvPr>
        </p:nvSpPr>
        <p:spPr bwMode="auto">
          <a:xfrm>
            <a:off x="508000" y="176213"/>
            <a:ext cx="5802313" cy="4351337"/>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a:extLst>
              <a:ext uri="{FF2B5EF4-FFF2-40B4-BE49-F238E27FC236}">
                <a16:creationId xmlns:a16="http://schemas.microsoft.com/office/drawing/2014/main" id="{BB6ECE1E-9F7F-A599-3CC1-A229A503E746}"/>
              </a:ext>
            </a:extLst>
          </p:cNvPr>
          <p:cNvSpPr>
            <a:spLocks noGrp="1" noChangeArrowheads="1"/>
          </p:cNvSpPr>
          <p:nvPr>
            <p:ph type="body" sz="quarter" idx="3"/>
          </p:nvPr>
        </p:nvSpPr>
        <p:spPr bwMode="auto">
          <a:xfrm>
            <a:off x="409575" y="4749800"/>
            <a:ext cx="5995988" cy="3741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65" tIns="46741" rIns="90365" bIns="46741" numCol="1" anchor="t" anchorCtr="0" compatLnSpc="1">
            <a:prstTxWarp prst="textNoShape">
              <a:avLst/>
            </a:prstTxWarp>
          </a:bodyPr>
          <a:lstStyle/>
          <a:p>
            <a:pPr lvl="0"/>
            <a:r>
              <a:rPr lang="en-US" altLang="en-US"/>
              <a:t>Heading (Level 1) Arial 11pt Bold</a:t>
            </a:r>
          </a:p>
          <a:p>
            <a:pPr lvl="1"/>
            <a:r>
              <a:rPr lang="en-US" altLang="en-US"/>
              <a:t>Body Text (Level 2) Times New Roman 11pt</a:t>
            </a:r>
          </a:p>
          <a:p>
            <a:pPr lvl="2"/>
            <a:r>
              <a:rPr lang="en-US" altLang="en-US"/>
              <a:t>Bullet 1 (Level 3) Times New Roman 11pt</a:t>
            </a:r>
          </a:p>
          <a:p>
            <a:pPr lvl="3"/>
            <a:r>
              <a:rPr lang="en-US" altLang="en-US"/>
              <a:t>Bullet 2 (Level 4) Times New Roman 11pt</a:t>
            </a:r>
          </a:p>
          <a:p>
            <a:pPr lvl="0"/>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r>
              <a:rPr lang="en-US" altLang="en-US"/>
              <a:t>Technical Note (Level 1) Arial 11pt Bold (CHANGE TO BLUE)</a:t>
            </a:r>
          </a:p>
          <a:p>
            <a:pPr lvl="0"/>
            <a:r>
              <a:rPr lang="en-US" altLang="en-US"/>
              <a:t>Instructor Note (Level 1) Arial 11pt Bold (CHANGE TO BLUE)</a:t>
            </a:r>
          </a:p>
          <a:p>
            <a:pPr lvl="1"/>
            <a:r>
              <a:rPr lang="en-US" altLang="en-US"/>
              <a:t>Body Text (Level 2) Times New Roman 11pt  (CHANGE TO BLUE)</a:t>
            </a:r>
          </a:p>
          <a:p>
            <a:pPr lvl="2"/>
            <a:r>
              <a:rPr lang="en-US" altLang="en-US"/>
              <a:t>Bullet 1 (Level 3) Times New Roman 11pt  (CHANGE TO BLUE)</a:t>
            </a:r>
          </a:p>
        </p:txBody>
      </p:sp>
      <p:sp>
        <p:nvSpPr>
          <p:cNvPr id="2054" name="Rectangle 6">
            <a:extLst>
              <a:ext uri="{FF2B5EF4-FFF2-40B4-BE49-F238E27FC236}">
                <a16:creationId xmlns:a16="http://schemas.microsoft.com/office/drawing/2014/main" id="{5434580C-FAE2-8FCF-4344-8E7CC3F75AF1}"/>
              </a:ext>
            </a:extLst>
          </p:cNvPr>
          <p:cNvSpPr>
            <a:spLocks noChangeArrowheads="1"/>
          </p:cNvSpPr>
          <p:nvPr/>
        </p:nvSpPr>
        <p:spPr bwMode="auto">
          <a:xfrm>
            <a:off x="750888" y="8604250"/>
            <a:ext cx="5195887"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5" name="Rectangle 7">
            <a:extLst>
              <a:ext uri="{FF2B5EF4-FFF2-40B4-BE49-F238E27FC236}">
                <a16:creationId xmlns:a16="http://schemas.microsoft.com/office/drawing/2014/main" id="{62DAF8CB-212D-B511-F53B-8EAA82E3C4AF}"/>
              </a:ext>
            </a:extLst>
          </p:cNvPr>
          <p:cNvSpPr>
            <a:spLocks noChangeArrowheads="1"/>
          </p:cNvSpPr>
          <p:nvPr/>
        </p:nvSpPr>
        <p:spPr bwMode="auto">
          <a:xfrm>
            <a:off x="698500" y="8748713"/>
            <a:ext cx="52451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6" name="Rectangle 8">
            <a:extLst>
              <a:ext uri="{FF2B5EF4-FFF2-40B4-BE49-F238E27FC236}">
                <a16:creationId xmlns:a16="http://schemas.microsoft.com/office/drawing/2014/main" id="{EFD96762-E723-5970-F3B4-A3CEB65A3B7A}"/>
              </a:ext>
            </a:extLst>
          </p:cNvPr>
          <p:cNvSpPr>
            <a:spLocks noChangeArrowheads="1"/>
          </p:cNvSpPr>
          <p:nvPr/>
        </p:nvSpPr>
        <p:spPr bwMode="auto">
          <a:xfrm>
            <a:off x="420688" y="8550275"/>
            <a:ext cx="5884862" cy="16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1009650">
              <a:defRPr sz="2400">
                <a:solidFill>
                  <a:schemeClr val="tx1"/>
                </a:solidFill>
                <a:latin typeface="Times New Roman" panose="02020603050405020304" pitchFamily="18" charset="0"/>
              </a:defRPr>
            </a:lvl1pPr>
            <a:lvl2pPr marL="476250" defTabSz="1009650">
              <a:defRPr sz="2400">
                <a:solidFill>
                  <a:schemeClr val="tx1"/>
                </a:solidFill>
                <a:latin typeface="Times New Roman" panose="02020603050405020304" pitchFamily="18" charset="0"/>
              </a:defRPr>
            </a:lvl2pPr>
            <a:lvl3pPr marL="952500" defTabSz="1009650">
              <a:defRPr sz="2400">
                <a:solidFill>
                  <a:schemeClr val="tx1"/>
                </a:solidFill>
                <a:latin typeface="Times New Roman" panose="02020603050405020304" pitchFamily="18" charset="0"/>
              </a:defRPr>
            </a:lvl3pPr>
            <a:lvl4pPr marL="1428750" defTabSz="1009650">
              <a:defRPr sz="2400">
                <a:solidFill>
                  <a:schemeClr val="tx1"/>
                </a:solidFill>
                <a:latin typeface="Times New Roman" panose="02020603050405020304" pitchFamily="18" charset="0"/>
              </a:defRPr>
            </a:lvl4pPr>
            <a:lvl5pPr marL="1905000" defTabSz="1009650">
              <a:defRPr sz="2400">
                <a:solidFill>
                  <a:schemeClr val="tx1"/>
                </a:solidFill>
                <a:latin typeface="Times New Roman" panose="02020603050405020304" pitchFamily="18" charset="0"/>
              </a:defRPr>
            </a:lvl5pPr>
            <a:lvl6pPr marL="2362200" defTabSz="1009650" fontAlgn="base">
              <a:spcBef>
                <a:spcPct val="0"/>
              </a:spcBef>
              <a:spcAft>
                <a:spcPct val="0"/>
              </a:spcAft>
              <a:defRPr sz="2400">
                <a:solidFill>
                  <a:schemeClr val="tx1"/>
                </a:solidFill>
                <a:latin typeface="Times New Roman" panose="02020603050405020304" pitchFamily="18" charset="0"/>
              </a:defRPr>
            </a:lvl6pPr>
            <a:lvl7pPr marL="2819400" defTabSz="1009650" fontAlgn="base">
              <a:spcBef>
                <a:spcPct val="0"/>
              </a:spcBef>
              <a:spcAft>
                <a:spcPct val="0"/>
              </a:spcAft>
              <a:defRPr sz="2400">
                <a:solidFill>
                  <a:schemeClr val="tx1"/>
                </a:solidFill>
                <a:latin typeface="Times New Roman" panose="02020603050405020304" pitchFamily="18" charset="0"/>
              </a:defRPr>
            </a:lvl7pPr>
            <a:lvl8pPr marL="3276600" defTabSz="1009650" fontAlgn="base">
              <a:spcBef>
                <a:spcPct val="0"/>
              </a:spcBef>
              <a:spcAft>
                <a:spcPct val="0"/>
              </a:spcAft>
              <a:defRPr sz="2400">
                <a:solidFill>
                  <a:schemeClr val="tx1"/>
                </a:solidFill>
                <a:latin typeface="Times New Roman" panose="02020603050405020304" pitchFamily="18" charset="0"/>
              </a:defRPr>
            </a:lvl8pPr>
            <a:lvl9pPr marL="3733800" defTabSz="1009650" fontAlgn="base">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100" b="1">
                <a:latin typeface="Arial" panose="020B0604020202020204" pitchFamily="34" charset="0"/>
              </a:rPr>
              <a:t>Introduction to Oracle9</a:t>
            </a:r>
            <a:r>
              <a:rPr lang="en-US" altLang="en-US" sz="1100" b="1" i="1"/>
              <a:t>i</a:t>
            </a:r>
            <a:r>
              <a:rPr lang="en-US" altLang="en-US" sz="1100" b="1">
                <a:latin typeface="Arial" panose="020B0604020202020204" pitchFamily="34" charset="0"/>
              </a:rPr>
              <a:t>: SQL 16</a:t>
            </a:r>
            <a:r>
              <a:rPr lang="en-US" altLang="en-US" sz="1100" b="1"/>
              <a:t>-</a:t>
            </a:r>
            <a:fld id="{F4D593DF-4329-4C94-904E-FB6237A2BF2D}" type="slidenum">
              <a:rPr lang="en-US" altLang="en-US" sz="1100" b="1">
                <a:latin typeface="Arial" panose="020B0604020202020204" pitchFamily="34" charset="0"/>
              </a:rPr>
              <a:pPr algn="ctr">
                <a:spcBef>
                  <a:spcPct val="50000"/>
                </a:spcBef>
              </a:pPr>
              <a:t>‹#›</a:t>
            </a:fld>
            <a:endParaRPr lang="en-US" altLang="en-US" sz="1100" b="1">
              <a:latin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defTabSz="400050" rtl="0" eaLnBrk="0" fontAlgn="base" hangingPunct="0">
      <a:spcBef>
        <a:spcPct val="30000"/>
      </a:spcBef>
      <a:spcAft>
        <a:spcPct val="0"/>
      </a:spcAft>
      <a:defRPr sz="1100" b="1" kern="1200">
        <a:solidFill>
          <a:schemeClr val="tx1"/>
        </a:solidFill>
        <a:latin typeface="Arial" panose="020B0604020202020204" pitchFamily="34" charset="0"/>
        <a:ea typeface="+mn-ea"/>
        <a:cs typeface="+mn-cs"/>
      </a:defRPr>
    </a:lvl1pPr>
    <a:lvl2pPr marL="114300" algn="l" defTabSz="400050" rtl="0" eaLnBrk="0" fontAlgn="base" hangingPunct="0">
      <a:spcBef>
        <a:spcPct val="30000"/>
      </a:spcBef>
      <a:spcAft>
        <a:spcPct val="0"/>
      </a:spcAft>
      <a:defRPr sz="1100" kern="1200">
        <a:solidFill>
          <a:schemeClr val="tx1"/>
        </a:solidFill>
        <a:latin typeface="Times New Roman" panose="02020603050405020304" pitchFamily="18" charset="0"/>
        <a:ea typeface="+mn-ea"/>
        <a:cs typeface="+mn-cs"/>
      </a:defRPr>
    </a:lvl2pPr>
    <a:lvl3pPr marL="450850" indent="-217488" algn="l" defTabSz="400050" rtl="0" eaLnBrk="0" fontAlgn="base" hangingPunct="0">
      <a:spcBef>
        <a:spcPct val="30000"/>
      </a:spcBef>
      <a:spcAft>
        <a:spcPct val="0"/>
      </a:spcAft>
      <a:buFont typeface="Times New Roman" panose="02020603050405020304" pitchFamily="18" charset="0"/>
      <a:buChar char="•"/>
      <a:defRPr sz="1100" kern="1200">
        <a:solidFill>
          <a:schemeClr val="tx1"/>
        </a:solidFill>
        <a:latin typeface="Times New Roman" panose="02020603050405020304" pitchFamily="18" charset="0"/>
        <a:ea typeface="+mn-ea"/>
        <a:cs typeface="+mn-cs"/>
      </a:defRPr>
    </a:lvl3pPr>
    <a:lvl4pPr marL="850900" indent="-215900" algn="l" defTabSz="400050" rtl="0" eaLnBrk="0" fontAlgn="base" hangingPunct="0">
      <a:spcBef>
        <a:spcPct val="30000"/>
      </a:spcBef>
      <a:spcAft>
        <a:spcPct val="0"/>
      </a:spcAft>
      <a:buFont typeface="Times New Roman" panose="02020603050405020304" pitchFamily="18" charset="0"/>
      <a:buChar char="–"/>
      <a:defRPr sz="1100" kern="1200">
        <a:solidFill>
          <a:schemeClr val="tx1"/>
        </a:solidFill>
        <a:latin typeface="Times New Roman" panose="02020603050405020304" pitchFamily="18" charset="0"/>
        <a:ea typeface="+mn-ea"/>
        <a:cs typeface="+mn-cs"/>
      </a:defRPr>
    </a:lvl4pPr>
    <a:lvl5pPr marL="5799138" algn="l" defTabSz="400050"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image" Target="../media/image5.wmf"/></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2D0F8B4-E513-BEA8-2BDC-2AF87ACC3DE1}"/>
              </a:ext>
            </a:extLst>
          </p:cNvPr>
          <p:cNvSpPr>
            <a:spLocks noChangeArrowheads="1"/>
          </p:cNvSpPr>
          <p:nvPr/>
        </p:nvSpPr>
        <p:spPr bwMode="auto">
          <a:xfrm>
            <a:off x="3860800" y="-1588"/>
            <a:ext cx="2959100"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3" name="Rectangle 3">
            <a:extLst>
              <a:ext uri="{FF2B5EF4-FFF2-40B4-BE49-F238E27FC236}">
                <a16:creationId xmlns:a16="http://schemas.microsoft.com/office/drawing/2014/main" id="{4F3B21DD-C355-6CC4-F8A1-95D11C8D7CB4}"/>
              </a:ext>
            </a:extLst>
          </p:cNvPr>
          <p:cNvSpPr>
            <a:spLocks noChangeArrowheads="1"/>
          </p:cNvSpPr>
          <p:nvPr/>
        </p:nvSpPr>
        <p:spPr bwMode="auto">
          <a:xfrm>
            <a:off x="-1588" y="-1588"/>
            <a:ext cx="2952751"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4" name="Rectangle 4">
            <a:extLst>
              <a:ext uri="{FF2B5EF4-FFF2-40B4-BE49-F238E27FC236}">
                <a16:creationId xmlns:a16="http://schemas.microsoft.com/office/drawing/2014/main" id="{FAD0218C-12C0-5618-B8C8-C79037F4D783}"/>
              </a:ext>
            </a:extLst>
          </p:cNvPr>
          <p:cNvSpPr>
            <a:spLocks noGrp="1" noChangeArrowheads="1"/>
          </p:cNvSpPr>
          <p:nvPr>
            <p:ph type="body" idx="1"/>
          </p:nvPr>
        </p:nvSpPr>
        <p:spPr>
          <a:xfrm>
            <a:off x="409575" y="4637088"/>
            <a:ext cx="5995988" cy="3736975"/>
          </a:xfrm>
          <a:noFill/>
          <a:ln/>
        </p:spPr>
        <p:txBody>
          <a:bodyPr/>
          <a:lstStyle/>
          <a:p>
            <a:pPr>
              <a:tabLst>
                <a:tab pos="496888" algn="l"/>
                <a:tab pos="674688" algn="r"/>
                <a:tab pos="811213" algn="l"/>
                <a:tab pos="1117600" algn="r"/>
                <a:tab pos="1906588" algn="r"/>
              </a:tabLst>
            </a:pPr>
            <a:r>
              <a:rPr lang="en-US" altLang="en-US"/>
              <a:t>Time Zones</a:t>
            </a:r>
          </a:p>
          <a:p>
            <a:pPr lvl="1">
              <a:spcBef>
                <a:spcPct val="20000"/>
              </a:spcBef>
              <a:tabLst>
                <a:tab pos="496888" algn="l"/>
                <a:tab pos="674688" algn="r"/>
                <a:tab pos="811213" algn="l"/>
                <a:tab pos="1117600" algn="r"/>
                <a:tab pos="1906588" algn="r"/>
              </a:tabLst>
            </a:pPr>
            <a:r>
              <a:rPr lang="en-US" altLang="en-US"/>
              <a:t>In Oracle9</a:t>
            </a:r>
            <a:r>
              <a:rPr lang="en-US" altLang="en-US" i="1"/>
              <a:t>i</a:t>
            </a:r>
            <a:r>
              <a:rPr lang="en-US" altLang="en-US"/>
              <a:t>, you can include the </a:t>
            </a:r>
            <a:r>
              <a:rPr lang="en-US" altLang="en-US">
                <a:solidFill>
                  <a:srgbClr val="FC0128"/>
                </a:solidFill>
              </a:rPr>
              <a:t>time zone</a:t>
            </a:r>
            <a:r>
              <a:rPr lang="en-US" altLang="en-US"/>
              <a:t> in your date and time data, as well as provide support for fractional seconds. This lesson focuses on how to manipulate the new datetime data types included with Oracle9</a:t>
            </a:r>
            <a:r>
              <a:rPr lang="en-US" altLang="en-US" i="1"/>
              <a:t>i</a:t>
            </a:r>
            <a:r>
              <a:rPr lang="en-US" altLang="en-US"/>
              <a:t> using the new datetime functions. To understand the working of these functions, it is necessary to be familiar with the concept of time zones and </a:t>
            </a:r>
            <a:r>
              <a:rPr lang="en-US" altLang="en-US">
                <a:solidFill>
                  <a:srgbClr val="FC0128"/>
                </a:solidFill>
              </a:rPr>
              <a:t>Greenwich Mean Time</a:t>
            </a:r>
            <a:r>
              <a:rPr lang="en-US" altLang="en-US"/>
              <a:t>, or GMT. </a:t>
            </a:r>
            <a:r>
              <a:rPr lang="en-US" altLang="en-US">
                <a:solidFill>
                  <a:srgbClr val="FC0128"/>
                </a:solidFill>
              </a:rPr>
              <a:t>Greenwich Mean Time</a:t>
            </a:r>
            <a:r>
              <a:rPr lang="en-US" altLang="en-US"/>
              <a:t>, or GMT is now referred to as UTC (Coordinated Universal Time).</a:t>
            </a:r>
          </a:p>
          <a:p>
            <a:pPr lvl="1">
              <a:spcBef>
                <a:spcPct val="20000"/>
              </a:spcBef>
              <a:tabLst>
                <a:tab pos="496888" algn="l"/>
                <a:tab pos="674688" algn="r"/>
                <a:tab pos="811213" algn="l"/>
                <a:tab pos="1117600" algn="r"/>
                <a:tab pos="1906588" algn="r"/>
              </a:tabLst>
            </a:pPr>
            <a:r>
              <a:rPr lang="en-US" altLang="en-US"/>
              <a:t>The hours of the day are measured by the turning of the earth. The time of day at any particular moment depends on where you are. When it is noon in Greenwich, England, it is midnight along the international date line. The earth is divided into 24 time zones, one for each hour of the day. The time along the prime meridian in Greenwich, England is known as Greenwich mean time, or GMT. GMT is the time standard against which all other time zones in the world are referenced. It is the same all year round and is not effected by summer time or daylight savings time. The meridian line is an imaginary line that runs from the North Pole to the South Pole. It is known as zero longitude and it is the line from which all other lines of longitude are measured. All time is measured relative to Greenwich mean time (GMT) and all places have a latitude (their distance north or south of the equator) and a longitude (their distance east or west of the Greenwich meridian).</a:t>
            </a:r>
          </a:p>
          <a:p>
            <a:pPr lvl="1">
              <a:lnSpc>
                <a:spcPct val="95000"/>
              </a:lnSpc>
              <a:spcBef>
                <a:spcPct val="25000"/>
              </a:spcBef>
              <a:tabLst>
                <a:tab pos="496888" algn="l"/>
                <a:tab pos="674688" algn="r"/>
                <a:tab pos="811213" algn="l"/>
                <a:tab pos="1117600" algn="r"/>
                <a:tab pos="1906588" algn="r"/>
              </a:tabLst>
            </a:pPr>
            <a:r>
              <a:rPr lang="en-US" altLang="en-US" b="1"/>
              <a:t>Daylight Saving Time</a:t>
            </a:r>
            <a:r>
              <a:rPr lang="en-US" altLang="en-US"/>
              <a:t> </a:t>
            </a:r>
          </a:p>
          <a:p>
            <a:pPr lvl="1">
              <a:spcBef>
                <a:spcPct val="20000"/>
              </a:spcBef>
              <a:tabLst>
                <a:tab pos="496888" algn="l"/>
                <a:tab pos="674688" algn="r"/>
                <a:tab pos="811213" algn="l"/>
                <a:tab pos="1117600" algn="r"/>
                <a:tab pos="1906588" algn="r"/>
              </a:tabLst>
            </a:pPr>
            <a:r>
              <a:rPr lang="en-US" altLang="en-US"/>
              <a:t>Most western nations advance the clock ahead one hour during the summer months. This period is called daylight saving time. Daylight saving time  lasts from the first Sunday in April to the last Sunday in October in the most of the United States, Mexico and Canada. The nations of the European Union observe daylight saving time, but they call it the summer time period. Europe's summer time period begins a week earlier than its North American counterpart, but ends at the same time.</a:t>
            </a:r>
          </a:p>
        </p:txBody>
      </p:sp>
      <p:sp>
        <p:nvSpPr>
          <p:cNvPr id="10245" name="Rectangle 5">
            <a:extLst>
              <a:ext uri="{FF2B5EF4-FFF2-40B4-BE49-F238E27FC236}">
                <a16:creationId xmlns:a16="http://schemas.microsoft.com/office/drawing/2014/main" id="{62BD1218-9594-219D-6617-CE5998AAF744}"/>
              </a:ext>
            </a:extLst>
          </p:cNvPr>
          <p:cNvSpPr>
            <a:spLocks noGrp="1" noRot="1" noChangeAspect="1" noChangeArrowheads="1" noTextEdit="1"/>
          </p:cNvSpPr>
          <p:nvPr>
            <p:ph type="sldImg"/>
          </p:nvPr>
        </p:nvSpPr>
        <p:spPr>
          <a:xfrm>
            <a:off x="490538" y="169863"/>
            <a:ext cx="5805487" cy="4354512"/>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5377297-C3D0-5281-10C1-8572035CF579}"/>
              </a:ext>
            </a:extLst>
          </p:cNvPr>
          <p:cNvSpPr>
            <a:spLocks noChangeArrowheads="1"/>
          </p:cNvSpPr>
          <p:nvPr/>
        </p:nvSpPr>
        <p:spPr bwMode="auto">
          <a:xfrm>
            <a:off x="3860800" y="-1588"/>
            <a:ext cx="2959100"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75" name="Rectangle 3">
            <a:extLst>
              <a:ext uri="{FF2B5EF4-FFF2-40B4-BE49-F238E27FC236}">
                <a16:creationId xmlns:a16="http://schemas.microsoft.com/office/drawing/2014/main" id="{DF07ED0D-FCEE-2BDA-212A-95E8CC37DB91}"/>
              </a:ext>
            </a:extLst>
          </p:cNvPr>
          <p:cNvSpPr>
            <a:spLocks noChangeArrowheads="1"/>
          </p:cNvSpPr>
          <p:nvPr/>
        </p:nvSpPr>
        <p:spPr bwMode="auto">
          <a:xfrm>
            <a:off x="-1588" y="-1588"/>
            <a:ext cx="2952751"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76" name="Rectangle 4">
            <a:extLst>
              <a:ext uri="{FF2B5EF4-FFF2-40B4-BE49-F238E27FC236}">
                <a16:creationId xmlns:a16="http://schemas.microsoft.com/office/drawing/2014/main" id="{56B86A42-CE9F-C9A9-C8E6-33FF3A7AC6A1}"/>
              </a:ext>
            </a:extLst>
          </p:cNvPr>
          <p:cNvSpPr>
            <a:spLocks noGrp="1" noChangeArrowheads="1"/>
          </p:cNvSpPr>
          <p:nvPr>
            <p:ph type="body" idx="1"/>
          </p:nvPr>
        </p:nvSpPr>
        <p:spPr>
          <a:xfrm>
            <a:off x="409575" y="4749800"/>
            <a:ext cx="5995988" cy="3911600"/>
          </a:xfrm>
          <a:noFill/>
          <a:ln/>
        </p:spPr>
        <p:txBody>
          <a:bodyPr/>
          <a:lstStyle/>
          <a:p>
            <a:pPr>
              <a:lnSpc>
                <a:spcPct val="90000"/>
              </a:lnSpc>
              <a:tabLst>
                <a:tab pos="496888" algn="l"/>
                <a:tab pos="674688" algn="r"/>
                <a:tab pos="811213" algn="l"/>
                <a:tab pos="1117600" algn="r"/>
                <a:tab pos="1906588" algn="r"/>
              </a:tabLst>
            </a:pPr>
            <a:r>
              <a:rPr lang="en-US" altLang="en-US">
                <a:latin typeface="Courier New" panose="02070309020205020404" pitchFamily="49" charset="0"/>
                <a:cs typeface="Times New Roman" panose="02020603050405020304" pitchFamily="18" charset="0"/>
              </a:rPr>
              <a:t>STRING</a:t>
            </a:r>
            <a:r>
              <a:rPr lang="en-US" altLang="en-US"/>
              <a:t> To</a:t>
            </a:r>
            <a:r>
              <a:rPr lang="en-US" altLang="en-US">
                <a:cs typeface="Times New Roman" panose="02020603050405020304" pitchFamily="18" charset="0"/>
              </a:rPr>
              <a:t> </a:t>
            </a:r>
            <a:r>
              <a:rPr lang="en-US" altLang="en-US">
                <a:latin typeface="Courier New" panose="02070309020205020404" pitchFamily="49" charset="0"/>
                <a:cs typeface="Times New Roman" panose="02020603050405020304" pitchFamily="18" charset="0"/>
              </a:rPr>
              <a:t>TIMESTAMP</a:t>
            </a:r>
            <a:r>
              <a:rPr lang="en-US" altLang="en-US">
                <a:cs typeface="Times New Roman" panose="02020603050405020304" pitchFamily="18" charset="0"/>
              </a:rPr>
              <a:t> </a:t>
            </a:r>
            <a:r>
              <a:rPr lang="en-US" altLang="en-US"/>
              <a:t>Conversion Using </a:t>
            </a:r>
            <a:r>
              <a:rPr lang="en-US" altLang="en-US">
                <a:latin typeface="Courier New" panose="02070309020205020404" pitchFamily="49" charset="0"/>
              </a:rPr>
              <a:t>TO</a:t>
            </a:r>
            <a:r>
              <a:rPr lang="en-US" altLang="en-US"/>
              <a:t>_</a:t>
            </a:r>
            <a:r>
              <a:rPr lang="en-US" altLang="en-US">
                <a:latin typeface="Courier New" panose="02070309020205020404" pitchFamily="49" charset="0"/>
              </a:rPr>
              <a:t>TIMESTAMP</a:t>
            </a:r>
            <a:r>
              <a:rPr lang="en-US" altLang="en-US"/>
              <a:t> and </a:t>
            </a:r>
            <a:r>
              <a:rPr lang="en-US" altLang="en-US">
                <a:latin typeface="Courier New" panose="02070309020205020404" pitchFamily="49" charset="0"/>
              </a:rPr>
              <a:t>TO_TIMESTAMP_TZ</a:t>
            </a:r>
          </a:p>
          <a:p>
            <a:pPr lvl="1">
              <a:spcBef>
                <a:spcPct val="15000"/>
              </a:spcBef>
              <a:tabLst>
                <a:tab pos="496888" algn="l"/>
                <a:tab pos="674688" algn="r"/>
                <a:tab pos="811213" algn="l"/>
                <a:tab pos="1117600" algn="r"/>
                <a:tab pos="1906588" algn="r"/>
              </a:tabLst>
            </a:pPr>
            <a:r>
              <a:rPr lang="en-US" altLang="en-US"/>
              <a:t>The </a:t>
            </a:r>
            <a:r>
              <a:rPr lang="en-US" altLang="en-US">
                <a:solidFill>
                  <a:srgbClr val="FC0128"/>
                </a:solidFill>
                <a:latin typeface="Courier New" panose="02070309020205020404" pitchFamily="49" charset="0"/>
              </a:rPr>
              <a:t>TO_TIMESTAMP</a:t>
            </a:r>
            <a:r>
              <a:rPr lang="en-US" altLang="en-US">
                <a:solidFill>
                  <a:srgbClr val="FC0128"/>
                </a:solidFill>
              </a:rPr>
              <a:t> function</a:t>
            </a:r>
            <a:r>
              <a:rPr lang="en-US" altLang="en-US"/>
              <a:t> converts a string of </a:t>
            </a:r>
            <a:r>
              <a:rPr lang="en-US" altLang="en-US">
                <a:latin typeface="Courier New" panose="02070309020205020404" pitchFamily="49" charset="0"/>
              </a:rPr>
              <a:t>CHAR</a:t>
            </a:r>
            <a:r>
              <a:rPr lang="en-US" altLang="en-US"/>
              <a:t>, </a:t>
            </a:r>
            <a:r>
              <a:rPr lang="en-US" altLang="en-US">
                <a:latin typeface="Courier New" panose="02070309020205020404" pitchFamily="49" charset="0"/>
              </a:rPr>
              <a:t>VARCHAR2</a:t>
            </a:r>
            <a:r>
              <a:rPr lang="en-US" altLang="en-US"/>
              <a:t>, </a:t>
            </a:r>
            <a:r>
              <a:rPr lang="en-US" altLang="en-US">
                <a:latin typeface="Courier New" panose="02070309020205020404" pitchFamily="49" charset="0"/>
              </a:rPr>
              <a:t>NCHAR</a:t>
            </a:r>
            <a:r>
              <a:rPr lang="en-US" altLang="en-US"/>
              <a:t>, or </a:t>
            </a:r>
            <a:r>
              <a:rPr lang="en-US" altLang="en-US">
                <a:latin typeface="Courier New" panose="02070309020205020404" pitchFamily="49" charset="0"/>
              </a:rPr>
              <a:t>NVARCHAR2</a:t>
            </a:r>
            <a:r>
              <a:rPr lang="en-US" altLang="en-US"/>
              <a:t> data type to a value of </a:t>
            </a:r>
            <a:r>
              <a:rPr lang="en-US" altLang="en-US">
                <a:latin typeface="Courier New" panose="02070309020205020404" pitchFamily="49" charset="0"/>
              </a:rPr>
              <a:t>TIMESTAMP</a:t>
            </a:r>
            <a:r>
              <a:rPr lang="en-US" altLang="en-US"/>
              <a:t> data type. The syntax of the </a:t>
            </a:r>
            <a:r>
              <a:rPr lang="en-US" altLang="en-US">
                <a:latin typeface="Courier New" panose="02070309020205020404" pitchFamily="49" charset="0"/>
              </a:rPr>
              <a:t>TO_TIMESTAMP</a:t>
            </a:r>
            <a:r>
              <a:rPr lang="en-US" altLang="en-US"/>
              <a:t> function is:</a:t>
            </a:r>
          </a:p>
          <a:p>
            <a:pPr lvl="1">
              <a:spcBef>
                <a:spcPct val="15000"/>
              </a:spcBef>
              <a:tabLst>
                <a:tab pos="496888" algn="l"/>
                <a:tab pos="674688" algn="r"/>
                <a:tab pos="811213" algn="l"/>
                <a:tab pos="1117600" algn="r"/>
                <a:tab pos="1906588" algn="r"/>
              </a:tabLst>
            </a:pPr>
            <a:r>
              <a:rPr lang="en-US" altLang="en-US">
                <a:latin typeface="Courier New" panose="02070309020205020404" pitchFamily="49" charset="0"/>
              </a:rPr>
              <a:t>   TO_TIMESTAMP (char,[fmt],['nlsparam']) </a:t>
            </a:r>
          </a:p>
          <a:p>
            <a:pPr lvl="1">
              <a:spcBef>
                <a:spcPct val="15000"/>
              </a:spcBef>
              <a:tabLst>
                <a:tab pos="496888" algn="l"/>
                <a:tab pos="674688" algn="r"/>
                <a:tab pos="811213" algn="l"/>
                <a:tab pos="1117600" algn="r"/>
                <a:tab pos="1906588" algn="r"/>
              </a:tabLst>
            </a:pPr>
            <a:r>
              <a:rPr lang="en-US" altLang="en-US"/>
              <a:t>The optional </a:t>
            </a:r>
            <a:r>
              <a:rPr lang="en-US" altLang="en-US" i="1">
                <a:latin typeface="Courier New" panose="02070309020205020404" pitchFamily="49" charset="0"/>
              </a:rPr>
              <a:t>fmt</a:t>
            </a:r>
            <a:r>
              <a:rPr lang="en-US" altLang="en-US"/>
              <a:t> specifies the format of </a:t>
            </a:r>
            <a:r>
              <a:rPr lang="en-US" altLang="en-US" i="1">
                <a:latin typeface="Courier New" panose="02070309020205020404" pitchFamily="49" charset="0"/>
              </a:rPr>
              <a:t>char</a:t>
            </a:r>
            <a:r>
              <a:rPr lang="en-US" altLang="en-US"/>
              <a:t>. If you omit </a:t>
            </a:r>
            <a:r>
              <a:rPr lang="en-US" altLang="en-US" i="1">
                <a:latin typeface="Courier New" panose="02070309020205020404" pitchFamily="49" charset="0"/>
              </a:rPr>
              <a:t>fmt</a:t>
            </a:r>
            <a:r>
              <a:rPr lang="en-US" altLang="en-US"/>
              <a:t>, the string must be in the default format of the </a:t>
            </a:r>
            <a:r>
              <a:rPr lang="en-US" altLang="en-US">
                <a:latin typeface="Courier New" panose="02070309020205020404" pitchFamily="49" charset="0"/>
              </a:rPr>
              <a:t>TIMESTAMP</a:t>
            </a:r>
            <a:r>
              <a:rPr lang="en-US" altLang="en-US"/>
              <a:t> data type. The optional </a:t>
            </a:r>
            <a:r>
              <a:rPr lang="en-US" altLang="en-US" i="1">
                <a:latin typeface="Courier New" panose="02070309020205020404" pitchFamily="49" charset="0"/>
              </a:rPr>
              <a:t>nlsparam</a:t>
            </a:r>
            <a:r>
              <a:rPr lang="en-US" altLang="en-US"/>
              <a:t> specifies the language in which month and day names and abbreviations are returned. This argument can have this form:</a:t>
            </a:r>
          </a:p>
          <a:p>
            <a:pPr lvl="1">
              <a:spcBef>
                <a:spcPct val="15000"/>
              </a:spcBef>
              <a:tabLst>
                <a:tab pos="496888" algn="l"/>
                <a:tab pos="674688" algn="r"/>
                <a:tab pos="811213" algn="l"/>
                <a:tab pos="1117600" algn="r"/>
                <a:tab pos="1906588" algn="r"/>
              </a:tabLst>
            </a:pPr>
            <a:r>
              <a:rPr lang="en-US" altLang="en-US">
                <a:latin typeface="Courier New" panose="02070309020205020404" pitchFamily="49" charset="0"/>
              </a:rPr>
              <a:t>   'NLS_DATE_LANGUAGE = language'</a:t>
            </a:r>
          </a:p>
          <a:p>
            <a:pPr lvl="1">
              <a:spcBef>
                <a:spcPct val="15000"/>
              </a:spcBef>
              <a:tabLst>
                <a:tab pos="496888" algn="l"/>
                <a:tab pos="674688" algn="r"/>
                <a:tab pos="811213" algn="l"/>
                <a:tab pos="1117600" algn="r"/>
                <a:tab pos="1906588" algn="r"/>
              </a:tabLst>
            </a:pPr>
            <a:r>
              <a:rPr lang="en-US" altLang="en-US"/>
              <a:t>If you omit </a:t>
            </a:r>
            <a:r>
              <a:rPr lang="en-US" altLang="en-US" i="1">
                <a:latin typeface="Courier New" panose="02070309020205020404" pitchFamily="49" charset="0"/>
              </a:rPr>
              <a:t>nlsparams</a:t>
            </a:r>
            <a:r>
              <a:rPr lang="en-US" altLang="en-US"/>
              <a:t>, this function uses the default date language for your session. The example on the slide converts a character string to a value of </a:t>
            </a:r>
            <a:r>
              <a:rPr lang="en-US" altLang="en-US">
                <a:latin typeface="Courier New" panose="02070309020205020404" pitchFamily="49" charset="0"/>
              </a:rPr>
              <a:t>TIMESTAMP</a:t>
            </a:r>
            <a:r>
              <a:rPr lang="en-US" altLang="en-US"/>
              <a:t>.</a:t>
            </a:r>
          </a:p>
          <a:p>
            <a:pPr lvl="1">
              <a:spcBef>
                <a:spcPct val="15000"/>
              </a:spcBef>
              <a:tabLst>
                <a:tab pos="496888" algn="l"/>
                <a:tab pos="674688" algn="r"/>
                <a:tab pos="811213" algn="l"/>
                <a:tab pos="1117600" algn="r"/>
                <a:tab pos="1906588" algn="r"/>
              </a:tabLst>
            </a:pPr>
            <a:r>
              <a:rPr lang="en-US" altLang="en-US"/>
              <a:t>The </a:t>
            </a:r>
            <a:r>
              <a:rPr lang="en-US" altLang="en-US">
                <a:latin typeface="Courier New" panose="02070309020205020404" pitchFamily="49" charset="0"/>
              </a:rPr>
              <a:t>TO_TIMESTAMP_TZ</a:t>
            </a:r>
            <a:r>
              <a:rPr lang="en-US" altLang="en-US"/>
              <a:t> function converts a string of </a:t>
            </a:r>
            <a:r>
              <a:rPr lang="en-US" altLang="en-US">
                <a:latin typeface="Courier New" panose="02070309020205020404" pitchFamily="49" charset="0"/>
              </a:rPr>
              <a:t>CHAR</a:t>
            </a:r>
            <a:r>
              <a:rPr lang="en-US" altLang="en-US"/>
              <a:t>, </a:t>
            </a:r>
            <a:r>
              <a:rPr lang="en-US" altLang="en-US">
                <a:latin typeface="Courier New" panose="02070309020205020404" pitchFamily="49" charset="0"/>
              </a:rPr>
              <a:t>VARCHAR2</a:t>
            </a:r>
            <a:r>
              <a:rPr lang="en-US" altLang="en-US"/>
              <a:t>, </a:t>
            </a:r>
            <a:r>
              <a:rPr lang="en-US" altLang="en-US">
                <a:latin typeface="Courier New" panose="02070309020205020404" pitchFamily="49" charset="0"/>
              </a:rPr>
              <a:t>NCHAR</a:t>
            </a:r>
            <a:r>
              <a:rPr lang="en-US" altLang="en-US"/>
              <a:t>, or </a:t>
            </a:r>
            <a:r>
              <a:rPr lang="en-US" altLang="en-US">
                <a:latin typeface="Courier New" panose="02070309020205020404" pitchFamily="49" charset="0"/>
              </a:rPr>
              <a:t>NVARCHAR2</a:t>
            </a:r>
            <a:r>
              <a:rPr lang="en-US" altLang="en-US"/>
              <a:t> data type to a value of </a:t>
            </a:r>
            <a:r>
              <a:rPr lang="en-US" altLang="en-US">
                <a:latin typeface="Courier New" panose="02070309020205020404" pitchFamily="49" charset="0"/>
              </a:rPr>
              <a:t>TIMESTAMP WITH TIME ZONE</a:t>
            </a:r>
            <a:r>
              <a:rPr lang="en-US" altLang="en-US" b="1"/>
              <a:t> </a:t>
            </a:r>
            <a:r>
              <a:rPr lang="en-US" altLang="en-US"/>
              <a:t>data type. The syntax of the </a:t>
            </a:r>
            <a:r>
              <a:rPr lang="en-US" altLang="en-US">
                <a:latin typeface="Courier New" panose="02070309020205020404" pitchFamily="49" charset="0"/>
              </a:rPr>
              <a:t>TO_TIMESTAMP_TZ </a:t>
            </a:r>
            <a:r>
              <a:rPr lang="en-US" altLang="en-US"/>
              <a:t>function is:</a:t>
            </a:r>
          </a:p>
          <a:p>
            <a:pPr lvl="1">
              <a:spcBef>
                <a:spcPct val="15000"/>
              </a:spcBef>
              <a:tabLst>
                <a:tab pos="496888" algn="l"/>
                <a:tab pos="674688" algn="r"/>
                <a:tab pos="811213" algn="l"/>
                <a:tab pos="1117600" algn="r"/>
                <a:tab pos="1906588" algn="r"/>
              </a:tabLst>
            </a:pPr>
            <a:r>
              <a:rPr lang="en-US" altLang="en-US">
                <a:latin typeface="Courier New" panose="02070309020205020404" pitchFamily="49" charset="0"/>
              </a:rPr>
              <a:t>   TO_TIMESTAMP_TZ (char,[fmt],['nlsparam'])</a:t>
            </a:r>
          </a:p>
          <a:p>
            <a:pPr lvl="1">
              <a:spcBef>
                <a:spcPct val="15000"/>
              </a:spcBef>
              <a:tabLst>
                <a:tab pos="496888" algn="l"/>
                <a:tab pos="674688" algn="r"/>
                <a:tab pos="811213" algn="l"/>
                <a:tab pos="1117600" algn="r"/>
                <a:tab pos="1906588" algn="r"/>
              </a:tabLst>
            </a:pPr>
            <a:r>
              <a:rPr lang="en-US" altLang="en-US"/>
              <a:t>The optional </a:t>
            </a:r>
            <a:r>
              <a:rPr lang="en-US" altLang="en-US" i="1">
                <a:latin typeface="Courier New" panose="02070309020205020404" pitchFamily="49" charset="0"/>
              </a:rPr>
              <a:t>fmt</a:t>
            </a:r>
            <a:r>
              <a:rPr lang="en-US" altLang="en-US"/>
              <a:t> specifies the format of char. If omitted, a string must be in the default format of the </a:t>
            </a:r>
            <a:r>
              <a:rPr lang="en-US" altLang="en-US">
                <a:latin typeface="Courier New" panose="02070309020205020404" pitchFamily="49" charset="0"/>
              </a:rPr>
              <a:t>TIMESTAMP WITH TIME ZONE</a:t>
            </a:r>
            <a:r>
              <a:rPr lang="en-US" altLang="en-US"/>
              <a:t> data type. The optional </a:t>
            </a:r>
            <a:r>
              <a:rPr lang="en-US" altLang="en-US" i="1">
                <a:latin typeface="Courier New" panose="02070309020205020404" pitchFamily="49" charset="0"/>
              </a:rPr>
              <a:t>nlsparam</a:t>
            </a:r>
            <a:r>
              <a:rPr lang="en-US" altLang="en-US"/>
              <a:t> has the same purpose in this function as in the </a:t>
            </a:r>
            <a:r>
              <a:rPr lang="en-US" altLang="en-US">
                <a:latin typeface="Courier New" panose="02070309020205020404" pitchFamily="49" charset="0"/>
              </a:rPr>
              <a:t>TO_TIMESTAMP </a:t>
            </a:r>
            <a:r>
              <a:rPr lang="en-US" altLang="en-US"/>
              <a:t>function. The example in the slide converts a character string to a value of </a:t>
            </a:r>
            <a:r>
              <a:rPr lang="en-US" altLang="en-US">
                <a:latin typeface="Courier New" panose="02070309020205020404" pitchFamily="49" charset="0"/>
              </a:rPr>
              <a:t>TIMESTAMP WITH TIME ZONE</a:t>
            </a:r>
            <a:r>
              <a:rPr lang="en-US" altLang="en-US"/>
              <a:t>.</a:t>
            </a:r>
          </a:p>
          <a:p>
            <a:pPr lvl="1">
              <a:spcBef>
                <a:spcPct val="15000"/>
              </a:spcBef>
              <a:tabLst>
                <a:tab pos="496888" algn="l"/>
                <a:tab pos="674688" algn="r"/>
                <a:tab pos="811213" algn="l"/>
                <a:tab pos="1117600" algn="r"/>
                <a:tab pos="1906588" algn="r"/>
              </a:tabLst>
            </a:pPr>
            <a:r>
              <a:rPr lang="en-US" altLang="en-US" b="1"/>
              <a:t>Note</a:t>
            </a:r>
            <a:r>
              <a:rPr lang="en-US" altLang="en-US"/>
              <a:t>: The </a:t>
            </a:r>
            <a:r>
              <a:rPr lang="en-US" altLang="en-US">
                <a:latin typeface="Courier New" panose="02070309020205020404" pitchFamily="49" charset="0"/>
              </a:rPr>
              <a:t>TO_TIMESTAMP_TZ</a:t>
            </a:r>
            <a:r>
              <a:rPr lang="en-US" altLang="en-US"/>
              <a:t> function does not convert character strings to </a:t>
            </a:r>
            <a:r>
              <a:rPr lang="en-US" altLang="en-US">
                <a:latin typeface="Courier New" panose="02070309020205020404" pitchFamily="49" charset="0"/>
              </a:rPr>
              <a:t>TIMESTAMP WITH LOCAL TIME ZONE</a:t>
            </a:r>
            <a:r>
              <a:rPr lang="en-US" altLang="en-US"/>
              <a:t>. </a:t>
            </a:r>
          </a:p>
        </p:txBody>
      </p:sp>
      <p:sp>
        <p:nvSpPr>
          <p:cNvPr id="28677" name="Rectangle 5">
            <a:extLst>
              <a:ext uri="{FF2B5EF4-FFF2-40B4-BE49-F238E27FC236}">
                <a16:creationId xmlns:a16="http://schemas.microsoft.com/office/drawing/2014/main" id="{1CD98532-1910-FBF6-191D-41915B638433}"/>
              </a:ext>
            </a:extLst>
          </p:cNvPr>
          <p:cNvSpPr>
            <a:spLocks noGrp="1" noRot="1" noChangeAspect="1" noChangeArrowheads="1" noTextEdit="1"/>
          </p:cNvSpPr>
          <p:nvPr>
            <p:ph type="sldImg"/>
          </p:nvPr>
        </p:nvSpPr>
        <p:spPr>
          <a:xfrm>
            <a:off x="519113" y="149225"/>
            <a:ext cx="5803900" cy="4352925"/>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D69916B-D286-0314-BEDD-565FDFFAB008}"/>
              </a:ext>
            </a:extLst>
          </p:cNvPr>
          <p:cNvSpPr>
            <a:spLocks noChangeArrowheads="1"/>
          </p:cNvSpPr>
          <p:nvPr/>
        </p:nvSpPr>
        <p:spPr bwMode="auto">
          <a:xfrm>
            <a:off x="3860800" y="-1588"/>
            <a:ext cx="2959100"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23" name="Rectangle 3">
            <a:extLst>
              <a:ext uri="{FF2B5EF4-FFF2-40B4-BE49-F238E27FC236}">
                <a16:creationId xmlns:a16="http://schemas.microsoft.com/office/drawing/2014/main" id="{1344EB6D-A80C-8EA1-83DA-721781499026}"/>
              </a:ext>
            </a:extLst>
          </p:cNvPr>
          <p:cNvSpPr>
            <a:spLocks noChangeArrowheads="1"/>
          </p:cNvSpPr>
          <p:nvPr/>
        </p:nvSpPr>
        <p:spPr bwMode="auto">
          <a:xfrm>
            <a:off x="-1588" y="-1588"/>
            <a:ext cx="2952751"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24" name="Rectangle 4">
            <a:extLst>
              <a:ext uri="{FF2B5EF4-FFF2-40B4-BE49-F238E27FC236}">
                <a16:creationId xmlns:a16="http://schemas.microsoft.com/office/drawing/2014/main" id="{11584585-6794-8B9B-DFBE-6DA2B388ADFA}"/>
              </a:ext>
            </a:extLst>
          </p:cNvPr>
          <p:cNvSpPr>
            <a:spLocks noGrp="1" noChangeArrowheads="1"/>
          </p:cNvSpPr>
          <p:nvPr>
            <p:ph type="body" idx="1"/>
          </p:nvPr>
        </p:nvSpPr>
        <p:spPr>
          <a:xfrm>
            <a:off x="409575" y="4749800"/>
            <a:ext cx="5995988" cy="3911600"/>
          </a:xfrm>
          <a:noFill/>
          <a:ln/>
        </p:spPr>
        <p:txBody>
          <a:bodyPr/>
          <a:lstStyle/>
          <a:p>
            <a:pPr>
              <a:lnSpc>
                <a:spcPct val="90000"/>
              </a:lnSpc>
              <a:tabLst>
                <a:tab pos="496888" algn="l"/>
                <a:tab pos="674688" algn="r"/>
                <a:tab pos="811213" algn="l"/>
                <a:tab pos="1117600" algn="r"/>
                <a:tab pos="1906588" algn="r"/>
              </a:tabLst>
            </a:pPr>
            <a:r>
              <a:rPr lang="en-US" altLang="en-US" dirty="0"/>
              <a:t>Time Interval Conversion</a:t>
            </a:r>
            <a:r>
              <a:rPr lang="en-US" altLang="en-US" dirty="0">
                <a:latin typeface="Courier New" panose="02070309020205020404" pitchFamily="49" charset="0"/>
                <a:cs typeface="Times New Roman" panose="02020603050405020304" pitchFamily="18" charset="0"/>
              </a:rPr>
              <a:t> </a:t>
            </a:r>
            <a:r>
              <a:rPr lang="en-US" altLang="en-US" dirty="0"/>
              <a:t>with </a:t>
            </a:r>
            <a:r>
              <a:rPr lang="en-US" altLang="en-US" dirty="0">
                <a:latin typeface="Courier New" panose="02070309020205020404" pitchFamily="49" charset="0"/>
              </a:rPr>
              <a:t>TO_YMINTERVAL </a:t>
            </a:r>
            <a:endParaRPr lang="en-US" altLang="en-US" dirty="0"/>
          </a:p>
          <a:p>
            <a:pPr lvl="1">
              <a:tabLst>
                <a:tab pos="496888" algn="l"/>
                <a:tab pos="674688" algn="r"/>
                <a:tab pos="811213" algn="l"/>
                <a:tab pos="1117600" algn="r"/>
                <a:tab pos="1906588" algn="r"/>
              </a:tabLst>
            </a:pPr>
            <a:r>
              <a:rPr lang="en-US" altLang="en-US" dirty="0"/>
              <a:t>The </a:t>
            </a:r>
            <a:r>
              <a:rPr lang="en-US" altLang="en-US" dirty="0">
                <a:solidFill>
                  <a:srgbClr val="FC0128"/>
                </a:solidFill>
                <a:latin typeface="Courier New" panose="02070309020205020404" pitchFamily="49" charset="0"/>
              </a:rPr>
              <a:t>TO_YMINTERVAL</a:t>
            </a:r>
            <a:r>
              <a:rPr lang="en-US" altLang="en-US" dirty="0">
                <a:solidFill>
                  <a:srgbClr val="FC0128"/>
                </a:solidFill>
              </a:rPr>
              <a:t> function</a:t>
            </a:r>
            <a:r>
              <a:rPr lang="en-US" altLang="en-US" dirty="0"/>
              <a:t> converts a character string of </a:t>
            </a:r>
            <a:r>
              <a:rPr lang="en-US" altLang="en-US" dirty="0">
                <a:latin typeface="Courier New" panose="02070309020205020404" pitchFamily="49" charset="0"/>
              </a:rPr>
              <a:t>CHAR</a:t>
            </a:r>
            <a:r>
              <a:rPr lang="en-US" altLang="en-US" dirty="0"/>
              <a:t>, </a:t>
            </a:r>
            <a:r>
              <a:rPr lang="en-US" altLang="en-US" dirty="0">
                <a:latin typeface="Courier New" panose="02070309020205020404" pitchFamily="49" charset="0"/>
              </a:rPr>
              <a:t>VARCHAR2</a:t>
            </a:r>
            <a:r>
              <a:rPr lang="en-US" altLang="en-US" dirty="0"/>
              <a:t>, </a:t>
            </a:r>
            <a:r>
              <a:rPr lang="en-US" altLang="en-US" dirty="0">
                <a:latin typeface="Courier New" panose="02070309020205020404" pitchFamily="49" charset="0"/>
              </a:rPr>
              <a:t>NCHAR</a:t>
            </a:r>
            <a:r>
              <a:rPr lang="en-US" altLang="en-US" dirty="0"/>
              <a:t>, or </a:t>
            </a:r>
            <a:r>
              <a:rPr lang="en-US" altLang="en-US" dirty="0">
                <a:latin typeface="Courier New" panose="02070309020205020404" pitchFamily="49" charset="0"/>
              </a:rPr>
              <a:t>NVARCHAR2</a:t>
            </a:r>
            <a:r>
              <a:rPr lang="en-US" altLang="en-US" dirty="0"/>
              <a:t> data type to an </a:t>
            </a:r>
            <a:r>
              <a:rPr lang="en-US" altLang="en-US" dirty="0">
                <a:latin typeface="Courier New" panose="02070309020205020404" pitchFamily="49" charset="0"/>
              </a:rPr>
              <a:t>INTERVAL YEAR TO MONTH</a:t>
            </a:r>
            <a:r>
              <a:rPr lang="en-US" altLang="en-US" dirty="0"/>
              <a:t> data type. The </a:t>
            </a:r>
            <a:r>
              <a:rPr lang="en-US" altLang="en-US" dirty="0">
                <a:latin typeface="Courier New" panose="02070309020205020404" pitchFamily="49" charset="0"/>
              </a:rPr>
              <a:t>INTERVAL YEAR TO MONTH </a:t>
            </a:r>
            <a:r>
              <a:rPr lang="en-US" altLang="en-US" dirty="0"/>
              <a:t>data type stores a period of time using the </a:t>
            </a:r>
            <a:r>
              <a:rPr lang="en-US" altLang="en-US" dirty="0">
                <a:latin typeface="Courier New" panose="02070309020205020404" pitchFamily="49" charset="0"/>
              </a:rPr>
              <a:t>YEAR</a:t>
            </a:r>
            <a:r>
              <a:rPr lang="en-US" altLang="en-US" dirty="0"/>
              <a:t> and </a:t>
            </a:r>
            <a:r>
              <a:rPr lang="en-US" altLang="en-US" dirty="0">
                <a:latin typeface="Courier New" panose="02070309020205020404" pitchFamily="49" charset="0"/>
              </a:rPr>
              <a:t>MONTH</a:t>
            </a:r>
            <a:r>
              <a:rPr lang="en-US" altLang="en-US" dirty="0"/>
              <a:t> datetime fields. The format of  </a:t>
            </a:r>
            <a:r>
              <a:rPr lang="en-US" altLang="en-US" dirty="0">
                <a:latin typeface="Courier New" panose="02070309020205020404" pitchFamily="49" charset="0"/>
              </a:rPr>
              <a:t>INTERVAL YEAR TO MONTH</a:t>
            </a:r>
            <a:r>
              <a:rPr lang="en-US" altLang="en-US" dirty="0"/>
              <a:t> is as follows: </a:t>
            </a:r>
          </a:p>
          <a:p>
            <a:pPr lvl="1">
              <a:tabLst>
                <a:tab pos="496888" algn="l"/>
                <a:tab pos="674688" algn="r"/>
                <a:tab pos="811213" algn="l"/>
                <a:tab pos="1117600" algn="r"/>
                <a:tab pos="1906588" algn="r"/>
              </a:tabLst>
            </a:pPr>
            <a:r>
              <a:rPr lang="en-US" altLang="en-US" dirty="0">
                <a:latin typeface="Courier New" panose="02070309020205020404" pitchFamily="49" charset="0"/>
              </a:rPr>
              <a:t>   INTERVAL YEAR [(</a:t>
            </a:r>
            <a:r>
              <a:rPr lang="en-US" altLang="en-US" i="1" dirty="0" err="1">
                <a:latin typeface="Courier New" panose="02070309020205020404" pitchFamily="49" charset="0"/>
              </a:rPr>
              <a:t>year_precision</a:t>
            </a:r>
            <a:r>
              <a:rPr lang="en-US" altLang="en-US" dirty="0">
                <a:latin typeface="Courier New" panose="02070309020205020404" pitchFamily="49" charset="0"/>
              </a:rPr>
              <a:t>)] TO MONTH</a:t>
            </a:r>
          </a:p>
          <a:p>
            <a:pPr lvl="1">
              <a:tabLst>
                <a:tab pos="496888" algn="l"/>
                <a:tab pos="674688" algn="r"/>
                <a:tab pos="811213" algn="l"/>
                <a:tab pos="1117600" algn="r"/>
                <a:tab pos="1906588" algn="r"/>
              </a:tabLst>
            </a:pPr>
            <a:r>
              <a:rPr lang="en-US" altLang="en-US" dirty="0"/>
              <a:t>where </a:t>
            </a:r>
            <a:r>
              <a:rPr lang="en-US" altLang="en-US" i="1" dirty="0" err="1">
                <a:latin typeface="Courier New" panose="02070309020205020404" pitchFamily="49" charset="0"/>
              </a:rPr>
              <a:t>year_precision</a:t>
            </a:r>
            <a:r>
              <a:rPr lang="en-US" altLang="en-US" dirty="0"/>
              <a:t> is the number of digits in the </a:t>
            </a:r>
            <a:r>
              <a:rPr lang="en-US" altLang="en-US" dirty="0">
                <a:latin typeface="Courier New" panose="02070309020205020404" pitchFamily="49" charset="0"/>
              </a:rPr>
              <a:t>YEAR</a:t>
            </a:r>
            <a:r>
              <a:rPr lang="en-US" altLang="en-US" dirty="0"/>
              <a:t> datetime field. The default value of </a:t>
            </a:r>
            <a:r>
              <a:rPr lang="en-US" altLang="en-US" dirty="0" err="1">
                <a:latin typeface="Courier New" panose="02070309020205020404" pitchFamily="49" charset="0"/>
              </a:rPr>
              <a:t>year_precision</a:t>
            </a:r>
            <a:r>
              <a:rPr lang="en-US" altLang="en-US" dirty="0"/>
              <a:t> is 2.</a:t>
            </a:r>
            <a:br>
              <a:rPr lang="en-US" altLang="en-US" dirty="0"/>
            </a:br>
            <a:r>
              <a:rPr lang="en-US" altLang="en-US" dirty="0"/>
              <a:t>The syntax of the </a:t>
            </a:r>
            <a:r>
              <a:rPr lang="en-US" altLang="en-US" dirty="0">
                <a:latin typeface="Courier New" panose="02070309020205020404" pitchFamily="49" charset="0"/>
              </a:rPr>
              <a:t>TO_YMINTERVAL </a:t>
            </a:r>
            <a:r>
              <a:rPr lang="en-US" altLang="en-US" dirty="0"/>
              <a:t>function is: </a:t>
            </a:r>
          </a:p>
          <a:p>
            <a:pPr lvl="1">
              <a:tabLst>
                <a:tab pos="496888" algn="l"/>
                <a:tab pos="674688" algn="r"/>
                <a:tab pos="811213" algn="l"/>
                <a:tab pos="1117600" algn="r"/>
                <a:tab pos="1906588" algn="r"/>
              </a:tabLst>
            </a:pPr>
            <a:r>
              <a:rPr lang="en-US" altLang="en-US" dirty="0">
                <a:latin typeface="Courier New" panose="02070309020205020404" pitchFamily="49" charset="0"/>
              </a:rPr>
              <a:t>   TO_YMINTERVAL (</a:t>
            </a:r>
            <a:r>
              <a:rPr lang="en-US" altLang="en-US" i="1" dirty="0">
                <a:latin typeface="Courier New" panose="02070309020205020404" pitchFamily="49" charset="0"/>
              </a:rPr>
              <a:t>char</a:t>
            </a:r>
            <a:r>
              <a:rPr lang="en-US" altLang="en-US" dirty="0">
                <a:latin typeface="Courier New" panose="02070309020205020404" pitchFamily="49" charset="0"/>
              </a:rPr>
              <a:t>)</a:t>
            </a:r>
          </a:p>
          <a:p>
            <a:pPr lvl="1">
              <a:tabLst>
                <a:tab pos="496888" algn="l"/>
                <a:tab pos="674688" algn="r"/>
                <a:tab pos="811213" algn="l"/>
                <a:tab pos="1117600" algn="r"/>
                <a:tab pos="1906588" algn="r"/>
              </a:tabLst>
            </a:pPr>
            <a:r>
              <a:rPr lang="en-US" altLang="en-US" dirty="0"/>
              <a:t>where </a:t>
            </a:r>
            <a:r>
              <a:rPr lang="en-US" altLang="en-US" i="1" dirty="0">
                <a:latin typeface="Courier New" panose="02070309020205020404" pitchFamily="49" charset="0"/>
              </a:rPr>
              <a:t>char</a:t>
            </a:r>
            <a:r>
              <a:rPr lang="en-US" altLang="en-US" dirty="0"/>
              <a:t> is the character string to be converted.</a:t>
            </a:r>
          </a:p>
          <a:p>
            <a:pPr lvl="1">
              <a:tabLst>
                <a:tab pos="496888" algn="l"/>
                <a:tab pos="674688" algn="r"/>
                <a:tab pos="811213" algn="l"/>
                <a:tab pos="1117600" algn="r"/>
                <a:tab pos="1906588" algn="r"/>
              </a:tabLst>
            </a:pPr>
            <a:r>
              <a:rPr lang="en-US" altLang="en-US" dirty="0"/>
              <a:t>The example in the slide calculates a date that is one year two months after the hire date for the employees working in the department 20 of the </a:t>
            </a:r>
            <a:r>
              <a:rPr lang="en-US" altLang="en-US" dirty="0">
                <a:latin typeface="Courier New" panose="02070309020205020404" pitchFamily="49" charset="0"/>
              </a:rPr>
              <a:t>EMPLOYEES</a:t>
            </a:r>
            <a:r>
              <a:rPr lang="en-US" altLang="en-US" dirty="0"/>
              <a:t> table.</a:t>
            </a:r>
          </a:p>
          <a:p>
            <a:pPr lvl="1">
              <a:tabLst>
                <a:tab pos="496888" algn="l"/>
                <a:tab pos="674688" algn="r"/>
                <a:tab pos="811213" algn="l"/>
                <a:tab pos="1117600" algn="r"/>
                <a:tab pos="1906588" algn="r"/>
              </a:tabLst>
            </a:pPr>
            <a:r>
              <a:rPr lang="en-US" altLang="en-US" dirty="0"/>
              <a:t>A reverse calculation can also be done using the </a:t>
            </a:r>
            <a:r>
              <a:rPr lang="en-US" altLang="en-US" dirty="0">
                <a:latin typeface="Courier New" panose="02070309020205020404" pitchFamily="49" charset="0"/>
              </a:rPr>
              <a:t>TO_YMINTERVAL</a:t>
            </a:r>
            <a:r>
              <a:rPr lang="en-US" altLang="en-US" dirty="0"/>
              <a:t> function. For example:  </a:t>
            </a:r>
          </a:p>
          <a:p>
            <a:pPr lvl="1">
              <a:spcBef>
                <a:spcPct val="0"/>
              </a:spcBef>
              <a:tabLst>
                <a:tab pos="496888" algn="l"/>
                <a:tab pos="674688" algn="r"/>
                <a:tab pos="811213" algn="l"/>
                <a:tab pos="1117600" algn="r"/>
                <a:tab pos="1906588" algn="r"/>
              </a:tabLst>
            </a:pPr>
            <a:r>
              <a:rPr lang="en-US" altLang="en-US" dirty="0">
                <a:latin typeface="Courier New" panose="02070309020205020404" pitchFamily="49" charset="0"/>
              </a:rPr>
              <a:t>   SELECT </a:t>
            </a:r>
            <a:r>
              <a:rPr lang="en-US" altLang="en-US" dirty="0" err="1">
                <a:latin typeface="Courier New" panose="02070309020205020404" pitchFamily="49" charset="0"/>
              </a:rPr>
              <a:t>hire_date</a:t>
            </a:r>
            <a:r>
              <a:rPr lang="en-US" altLang="en-US" dirty="0">
                <a:latin typeface="Courier New" panose="02070309020205020404" pitchFamily="49" charset="0"/>
              </a:rPr>
              <a:t>, </a:t>
            </a:r>
            <a:r>
              <a:rPr lang="en-US" altLang="en-US" dirty="0" err="1">
                <a:latin typeface="Courier New" panose="02070309020205020404" pitchFamily="49" charset="0"/>
              </a:rPr>
              <a:t>hire_date</a:t>
            </a:r>
            <a:r>
              <a:rPr lang="en-US" altLang="en-US" dirty="0">
                <a:latin typeface="Courier New" panose="02070309020205020404" pitchFamily="49" charset="0"/>
              </a:rPr>
              <a:t> +  TO_YMINTERVAL('</a:t>
            </a:r>
            <a:r>
              <a:rPr lang="en-US" altLang="en-US" b="1" dirty="0">
                <a:latin typeface="Courier New" panose="02070309020205020404" pitchFamily="49" charset="0"/>
              </a:rPr>
              <a:t>-02-04</a:t>
            </a:r>
            <a:r>
              <a:rPr lang="en-US" altLang="en-US" dirty="0">
                <a:latin typeface="Courier New" panose="02070309020205020404" pitchFamily="49" charset="0"/>
              </a:rPr>
              <a:t>') AS    </a:t>
            </a:r>
          </a:p>
          <a:p>
            <a:pPr lvl="1">
              <a:spcBef>
                <a:spcPct val="0"/>
              </a:spcBef>
              <a:tabLst>
                <a:tab pos="496888" algn="l"/>
                <a:tab pos="674688" algn="r"/>
                <a:tab pos="811213" algn="l"/>
                <a:tab pos="1117600" algn="r"/>
                <a:tab pos="1906588" algn="r"/>
              </a:tabLst>
            </a:pPr>
            <a:r>
              <a:rPr lang="en-US" altLang="en-US" dirty="0">
                <a:latin typeface="Courier New" panose="02070309020205020404" pitchFamily="49" charset="0"/>
              </a:rPr>
              <a:t>          HIRE_DATE_YMINTERVAL	   </a:t>
            </a:r>
          </a:p>
          <a:p>
            <a:pPr lvl="1">
              <a:spcBef>
                <a:spcPct val="0"/>
              </a:spcBef>
              <a:tabLst>
                <a:tab pos="496888" algn="l"/>
                <a:tab pos="674688" algn="r"/>
                <a:tab pos="811213" algn="l"/>
                <a:tab pos="1117600" algn="r"/>
                <a:tab pos="1906588" algn="r"/>
              </a:tabLst>
            </a:pPr>
            <a:r>
              <a:rPr lang="en-US" altLang="en-US" dirty="0">
                <a:latin typeface="Courier New" panose="02070309020205020404" pitchFamily="49" charset="0"/>
              </a:rPr>
              <a:t>   FROM   employees WHERE </a:t>
            </a:r>
            <a:r>
              <a:rPr lang="en-US" altLang="en-US" dirty="0" err="1">
                <a:latin typeface="Courier New" panose="02070309020205020404" pitchFamily="49" charset="0"/>
              </a:rPr>
              <a:t>department_id</a:t>
            </a:r>
            <a:r>
              <a:rPr lang="en-US" altLang="en-US" dirty="0">
                <a:latin typeface="Courier New" panose="02070309020205020404" pitchFamily="49" charset="0"/>
              </a:rPr>
              <a:t> = 20; </a:t>
            </a:r>
          </a:p>
          <a:p>
            <a:pPr lvl="1">
              <a:tabLst>
                <a:tab pos="496888" algn="l"/>
                <a:tab pos="674688" algn="r"/>
                <a:tab pos="811213" algn="l"/>
                <a:tab pos="1117600" algn="r"/>
                <a:tab pos="1906588" algn="r"/>
              </a:tabLst>
            </a:pPr>
            <a:r>
              <a:rPr lang="en-US" altLang="en-US" dirty="0"/>
              <a:t>Observe that the character string passed to the </a:t>
            </a:r>
            <a:r>
              <a:rPr lang="en-US" altLang="en-US" dirty="0">
                <a:latin typeface="Courier New" panose="02070309020205020404" pitchFamily="49" charset="0"/>
              </a:rPr>
              <a:t>TO_YMINTERVAL</a:t>
            </a:r>
            <a:r>
              <a:rPr lang="en-US" altLang="en-US" dirty="0"/>
              <a:t> function has a negative value. The example returns a date that is two years and four months before the hire date for the employees working in the department 20 of the </a:t>
            </a:r>
            <a:r>
              <a:rPr lang="en-US" altLang="en-US" dirty="0">
                <a:latin typeface="Courier New" panose="02070309020205020404" pitchFamily="49" charset="0"/>
              </a:rPr>
              <a:t>EMPLOYEES</a:t>
            </a:r>
            <a:r>
              <a:rPr lang="en-US" altLang="en-US" dirty="0"/>
              <a:t> table.</a:t>
            </a:r>
          </a:p>
        </p:txBody>
      </p:sp>
      <p:sp>
        <p:nvSpPr>
          <p:cNvPr id="30725" name="Rectangle 5">
            <a:extLst>
              <a:ext uri="{FF2B5EF4-FFF2-40B4-BE49-F238E27FC236}">
                <a16:creationId xmlns:a16="http://schemas.microsoft.com/office/drawing/2014/main" id="{40BD3F75-8BD6-CC52-ECBD-2B6F067F0CA8}"/>
              </a:ext>
            </a:extLst>
          </p:cNvPr>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0E68429-E654-99F4-6C3A-30A48398ABF7}"/>
              </a:ext>
            </a:extLst>
          </p:cNvPr>
          <p:cNvSpPr>
            <a:spLocks noChangeArrowheads="1"/>
          </p:cNvSpPr>
          <p:nvPr/>
        </p:nvSpPr>
        <p:spPr bwMode="auto">
          <a:xfrm>
            <a:off x="3860800" y="-1588"/>
            <a:ext cx="2959100"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91" name="Rectangle 3">
            <a:extLst>
              <a:ext uri="{FF2B5EF4-FFF2-40B4-BE49-F238E27FC236}">
                <a16:creationId xmlns:a16="http://schemas.microsoft.com/office/drawing/2014/main" id="{632846F4-9C1D-35EC-1689-8F4686C93E76}"/>
              </a:ext>
            </a:extLst>
          </p:cNvPr>
          <p:cNvSpPr>
            <a:spLocks noChangeArrowheads="1"/>
          </p:cNvSpPr>
          <p:nvPr/>
        </p:nvSpPr>
        <p:spPr bwMode="auto">
          <a:xfrm>
            <a:off x="-1588" y="-1588"/>
            <a:ext cx="2952751"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92" name="Rectangle 4">
            <a:extLst>
              <a:ext uri="{FF2B5EF4-FFF2-40B4-BE49-F238E27FC236}">
                <a16:creationId xmlns:a16="http://schemas.microsoft.com/office/drawing/2014/main" id="{B6760E38-1878-4736-A989-D435BB172863}"/>
              </a:ext>
            </a:extLst>
          </p:cNvPr>
          <p:cNvSpPr>
            <a:spLocks noGrp="1" noChangeArrowheads="1"/>
          </p:cNvSpPr>
          <p:nvPr>
            <p:ph type="body" idx="1"/>
          </p:nvPr>
        </p:nvSpPr>
        <p:spPr>
          <a:xfrm>
            <a:off x="409575" y="4637088"/>
            <a:ext cx="5995988" cy="3736975"/>
          </a:xfrm>
          <a:noFill/>
          <a:ln/>
        </p:spPr>
        <p:txBody>
          <a:bodyPr/>
          <a:lstStyle/>
          <a:p>
            <a:pPr>
              <a:lnSpc>
                <a:spcPct val="90000"/>
              </a:lnSpc>
              <a:tabLst>
                <a:tab pos="496888" algn="l"/>
                <a:tab pos="701675" algn="r"/>
                <a:tab pos="811213" algn="l"/>
              </a:tabLst>
            </a:pPr>
            <a:r>
              <a:rPr lang="en-US" altLang="en-US"/>
              <a:t>Oracle9</a:t>
            </a:r>
            <a:r>
              <a:rPr lang="en-US" altLang="en-US" i="1">
                <a:latin typeface="Times New Roman" panose="02020603050405020304" pitchFamily="18" charset="0"/>
              </a:rPr>
              <a:t>i</a:t>
            </a:r>
            <a:r>
              <a:rPr lang="en-US" altLang="en-US"/>
              <a:t> Datetime Support </a:t>
            </a:r>
          </a:p>
          <a:p>
            <a:pPr lvl="1">
              <a:lnSpc>
                <a:spcPct val="90000"/>
              </a:lnSpc>
              <a:tabLst>
                <a:tab pos="496888" algn="l"/>
                <a:tab pos="701675" algn="r"/>
                <a:tab pos="811213" algn="l"/>
              </a:tabLst>
            </a:pPr>
            <a:r>
              <a:rPr lang="en-US" altLang="en-US"/>
              <a:t>With Oracle9</a:t>
            </a:r>
            <a:r>
              <a:rPr lang="en-US" altLang="en-US" i="1"/>
              <a:t>i,</a:t>
            </a:r>
            <a:r>
              <a:rPr lang="en-US" altLang="en-US"/>
              <a:t> three new data types are added to </a:t>
            </a:r>
            <a:r>
              <a:rPr lang="en-US" altLang="en-US">
                <a:latin typeface="Courier New" panose="02070309020205020404" pitchFamily="49" charset="0"/>
              </a:rPr>
              <a:t>DATE</a:t>
            </a:r>
            <a:r>
              <a:rPr lang="en-US" altLang="en-US"/>
              <a:t>, with the following differences: </a:t>
            </a:r>
          </a:p>
          <a:p>
            <a:pPr lvl="1">
              <a:lnSpc>
                <a:spcPct val="90000"/>
              </a:lnSpc>
              <a:tabLst>
                <a:tab pos="496888" algn="l"/>
                <a:tab pos="701675" algn="r"/>
                <a:tab pos="811213" algn="l"/>
              </a:tabLst>
            </a:pPr>
            <a:endParaRPr lang="en-US" altLang="en-US"/>
          </a:p>
          <a:p>
            <a:pPr lvl="1">
              <a:lnSpc>
                <a:spcPct val="90000"/>
              </a:lnSpc>
              <a:tabLst>
                <a:tab pos="496888" algn="l"/>
                <a:tab pos="701675" algn="r"/>
                <a:tab pos="811213" algn="l"/>
              </a:tabLst>
            </a:pPr>
            <a:endParaRPr lang="en-US" altLang="en-US"/>
          </a:p>
          <a:p>
            <a:pPr lvl="1">
              <a:lnSpc>
                <a:spcPct val="90000"/>
              </a:lnSpc>
              <a:tabLst>
                <a:tab pos="496888" algn="l"/>
                <a:tab pos="701675" algn="r"/>
                <a:tab pos="811213" algn="l"/>
              </a:tabLst>
            </a:pPr>
            <a:endParaRPr lang="en-US" altLang="en-US"/>
          </a:p>
          <a:p>
            <a:pPr lvl="1">
              <a:lnSpc>
                <a:spcPct val="90000"/>
              </a:lnSpc>
              <a:tabLst>
                <a:tab pos="496888" algn="l"/>
                <a:tab pos="701675" algn="r"/>
                <a:tab pos="811213" algn="l"/>
              </a:tabLst>
            </a:pPr>
            <a:endParaRPr lang="en-US" altLang="en-US"/>
          </a:p>
          <a:p>
            <a:pPr lvl="1">
              <a:lnSpc>
                <a:spcPct val="90000"/>
              </a:lnSpc>
              <a:tabLst>
                <a:tab pos="496888" algn="l"/>
                <a:tab pos="701675" algn="r"/>
                <a:tab pos="811213" algn="l"/>
              </a:tabLst>
            </a:pPr>
            <a:endParaRPr lang="en-US" altLang="en-US"/>
          </a:p>
          <a:p>
            <a:pPr lvl="1">
              <a:lnSpc>
                <a:spcPct val="90000"/>
              </a:lnSpc>
              <a:tabLst>
                <a:tab pos="496888" algn="l"/>
                <a:tab pos="701675" algn="r"/>
                <a:tab pos="811213" algn="l"/>
              </a:tabLst>
            </a:pPr>
            <a:endParaRPr lang="en-US" altLang="en-US"/>
          </a:p>
          <a:p>
            <a:pPr lvl="1">
              <a:lnSpc>
                <a:spcPct val="90000"/>
              </a:lnSpc>
              <a:tabLst>
                <a:tab pos="496888" algn="l"/>
                <a:tab pos="701675" algn="r"/>
                <a:tab pos="811213" algn="l"/>
              </a:tabLst>
            </a:pPr>
            <a:endParaRPr lang="en-US" altLang="en-US"/>
          </a:p>
          <a:p>
            <a:pPr lvl="1">
              <a:lnSpc>
                <a:spcPct val="90000"/>
              </a:lnSpc>
              <a:tabLst>
                <a:tab pos="496888" algn="l"/>
                <a:tab pos="701675" algn="r"/>
                <a:tab pos="811213" algn="l"/>
              </a:tabLst>
            </a:pPr>
            <a:endParaRPr lang="en-US" altLang="en-US"/>
          </a:p>
          <a:p>
            <a:pPr lvl="1">
              <a:lnSpc>
                <a:spcPct val="90000"/>
              </a:lnSpc>
              <a:tabLst>
                <a:tab pos="496888" algn="l"/>
                <a:tab pos="701675" algn="r"/>
                <a:tab pos="811213" algn="l"/>
              </a:tabLst>
            </a:pPr>
            <a:endParaRPr lang="en-US" altLang="en-US"/>
          </a:p>
          <a:p>
            <a:pPr>
              <a:lnSpc>
                <a:spcPct val="90000"/>
              </a:lnSpc>
              <a:tabLst>
                <a:tab pos="496888" algn="l"/>
                <a:tab pos="701675" algn="r"/>
                <a:tab pos="811213" algn="l"/>
              </a:tabLst>
            </a:pPr>
            <a:endParaRPr lang="en-US" altLang="en-US" b="0">
              <a:latin typeface="Times New Roman" panose="02020603050405020304" pitchFamily="18" charset="0"/>
            </a:endParaRPr>
          </a:p>
        </p:txBody>
      </p:sp>
      <p:sp>
        <p:nvSpPr>
          <p:cNvPr id="12293" name="Rectangle 5">
            <a:extLst>
              <a:ext uri="{FF2B5EF4-FFF2-40B4-BE49-F238E27FC236}">
                <a16:creationId xmlns:a16="http://schemas.microsoft.com/office/drawing/2014/main" id="{0ED8763D-273D-F341-7901-E38ACE1C8594}"/>
              </a:ext>
            </a:extLst>
          </p:cNvPr>
          <p:cNvSpPr>
            <a:spLocks noGrp="1" noRot="1" noChangeAspect="1" noChangeArrowheads="1" noTextEdit="1"/>
          </p:cNvSpPr>
          <p:nvPr>
            <p:ph type="sldImg"/>
          </p:nvPr>
        </p:nvSpPr>
        <p:spPr>
          <a:xfrm>
            <a:off x="490538" y="169863"/>
            <a:ext cx="5805487" cy="4354512"/>
          </a:xfrm>
          <a:ln cap="flat"/>
        </p:spPr>
      </p:sp>
      <p:graphicFrame>
        <p:nvGraphicFramePr>
          <p:cNvPr id="12294" name="Object 6">
            <a:extLst>
              <a:ext uri="{FF2B5EF4-FFF2-40B4-BE49-F238E27FC236}">
                <a16:creationId xmlns:a16="http://schemas.microsoft.com/office/drawing/2014/main" id="{DD473B84-929A-75D7-1435-99579A90300F}"/>
              </a:ext>
            </a:extLst>
          </p:cNvPr>
          <p:cNvGraphicFramePr>
            <a:graphicFrameLocks/>
          </p:cNvGraphicFramePr>
          <p:nvPr/>
        </p:nvGraphicFramePr>
        <p:xfrm>
          <a:off x="488950" y="5191125"/>
          <a:ext cx="5819775" cy="3360738"/>
        </p:xfrm>
        <a:graphic>
          <a:graphicData uri="http://schemas.openxmlformats.org/presentationml/2006/ole">
            <mc:AlternateContent xmlns:mc="http://schemas.openxmlformats.org/markup-compatibility/2006">
              <mc:Choice xmlns:v="urn:schemas-microsoft-com:vml" Requires="v">
                <p:oleObj name="Document" r:id="rId3" imgW="5868000" imgH="3544200" progId="Word.Document.8">
                  <p:embed/>
                </p:oleObj>
              </mc:Choice>
              <mc:Fallback>
                <p:oleObj name="Document" r:id="rId3" imgW="5868000" imgH="3544200" progId="Word.Document.8">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950" y="5191125"/>
                        <a:ext cx="5819775" cy="336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a:extLst>
              <a:ext uri="{FF2B5EF4-FFF2-40B4-BE49-F238E27FC236}">
                <a16:creationId xmlns:a16="http://schemas.microsoft.com/office/drawing/2014/main" id="{88664B5A-897A-80A0-370C-23F0A7C2CD5C}"/>
              </a:ext>
            </a:extLst>
          </p:cNvPr>
          <p:cNvSpPr>
            <a:spLocks noChangeArrowheads="1"/>
          </p:cNvSpPr>
          <p:nvPr/>
        </p:nvSpPr>
        <p:spPr bwMode="auto">
          <a:xfrm>
            <a:off x="3860800" y="-1588"/>
            <a:ext cx="2959100"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771" name="Rectangle 1027">
            <a:extLst>
              <a:ext uri="{FF2B5EF4-FFF2-40B4-BE49-F238E27FC236}">
                <a16:creationId xmlns:a16="http://schemas.microsoft.com/office/drawing/2014/main" id="{73352D1B-F8CD-EAC1-9D2D-1CF3F5738AC1}"/>
              </a:ext>
            </a:extLst>
          </p:cNvPr>
          <p:cNvSpPr>
            <a:spLocks noChangeArrowheads="1"/>
          </p:cNvSpPr>
          <p:nvPr/>
        </p:nvSpPr>
        <p:spPr bwMode="auto">
          <a:xfrm>
            <a:off x="-1588" y="-1588"/>
            <a:ext cx="2952751"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772" name="Rectangle 1028">
            <a:extLst>
              <a:ext uri="{FF2B5EF4-FFF2-40B4-BE49-F238E27FC236}">
                <a16:creationId xmlns:a16="http://schemas.microsoft.com/office/drawing/2014/main" id="{0F4018C3-306F-5A1B-652F-A61114A669C1}"/>
              </a:ext>
            </a:extLst>
          </p:cNvPr>
          <p:cNvSpPr>
            <a:spLocks noGrp="1" noChangeArrowheads="1"/>
          </p:cNvSpPr>
          <p:nvPr>
            <p:ph type="body" idx="1"/>
          </p:nvPr>
        </p:nvSpPr>
        <p:spPr>
          <a:xfrm>
            <a:off x="409575" y="4711700"/>
            <a:ext cx="6083300" cy="3741738"/>
          </a:xfrm>
          <a:noFill/>
          <a:ln/>
        </p:spPr>
        <p:txBody>
          <a:bodyPr/>
          <a:lstStyle/>
          <a:p>
            <a:pPr>
              <a:lnSpc>
                <a:spcPct val="90000"/>
              </a:lnSpc>
              <a:tabLst>
                <a:tab pos="496888" algn="l"/>
                <a:tab pos="674688" algn="r"/>
                <a:tab pos="811213" algn="l"/>
                <a:tab pos="1117600" algn="r"/>
                <a:tab pos="1906588" algn="r"/>
              </a:tabLst>
            </a:pPr>
            <a:r>
              <a:rPr lang="en-US" altLang="en-US">
                <a:latin typeface="Courier New" panose="02070309020205020404" pitchFamily="49" charset="0"/>
              </a:rPr>
              <a:t>TZ_OFFSET</a:t>
            </a:r>
            <a:r>
              <a:rPr lang="en-US" altLang="en-US"/>
              <a:t> </a:t>
            </a:r>
          </a:p>
          <a:p>
            <a:pPr lvl="1">
              <a:tabLst>
                <a:tab pos="496888" algn="l"/>
                <a:tab pos="674688" algn="r"/>
                <a:tab pos="811213" algn="l"/>
                <a:tab pos="1117600" algn="r"/>
                <a:tab pos="1906588" algn="r"/>
              </a:tabLst>
            </a:pPr>
            <a:r>
              <a:rPr lang="en-US" altLang="en-US"/>
              <a:t>The </a:t>
            </a:r>
            <a:r>
              <a:rPr lang="en-US" altLang="en-US">
                <a:solidFill>
                  <a:srgbClr val="FC0128"/>
                </a:solidFill>
                <a:latin typeface="Courier New" panose="02070309020205020404" pitchFamily="49" charset="0"/>
              </a:rPr>
              <a:t>TZ_OFFSET</a:t>
            </a:r>
            <a:r>
              <a:rPr lang="en-US" altLang="en-US">
                <a:solidFill>
                  <a:srgbClr val="FC0128"/>
                </a:solidFill>
              </a:rPr>
              <a:t> function</a:t>
            </a:r>
            <a:r>
              <a:rPr lang="en-US" altLang="en-US"/>
              <a:t> returns the time zone offset corresponding to the value entered. The return value is dependent on the date when the statement is executed. For example if the </a:t>
            </a:r>
            <a:r>
              <a:rPr lang="en-US" altLang="en-US">
                <a:latin typeface="Courier New" panose="02070309020205020404" pitchFamily="49" charset="0"/>
              </a:rPr>
              <a:t>TZ_OFFSET </a:t>
            </a:r>
            <a:r>
              <a:rPr lang="en-US" altLang="en-US"/>
              <a:t>function returns a value -08:00, the return value can be interpreted as the time zone from where the command was executed is eight hours after UTC. You can enter a valid time zone name, a time zone offset from UTC (which simply returns itself), or the keyword </a:t>
            </a:r>
            <a:r>
              <a:rPr lang="en-US" altLang="en-US">
                <a:latin typeface="Courier New" panose="02070309020205020404" pitchFamily="49" charset="0"/>
              </a:rPr>
              <a:t>SESSIONTIMEZONE</a:t>
            </a:r>
            <a:r>
              <a:rPr lang="en-US" altLang="en-US"/>
              <a:t> or </a:t>
            </a:r>
            <a:r>
              <a:rPr lang="en-US" altLang="en-US">
                <a:latin typeface="Courier New" panose="02070309020205020404" pitchFamily="49" charset="0"/>
              </a:rPr>
              <a:t>DBTIMEZONE</a:t>
            </a:r>
            <a:r>
              <a:rPr lang="en-US" altLang="en-US"/>
              <a:t>. The syntax of the    </a:t>
            </a:r>
            <a:r>
              <a:rPr lang="en-US" altLang="en-US">
                <a:latin typeface="Courier New" panose="02070309020205020404" pitchFamily="49" charset="0"/>
              </a:rPr>
              <a:t>TZ_OFFSET</a:t>
            </a:r>
            <a:r>
              <a:rPr lang="en-US" altLang="en-US"/>
              <a:t> function is:</a:t>
            </a:r>
          </a:p>
          <a:p>
            <a:pPr lvl="1">
              <a:tabLst>
                <a:tab pos="496888" algn="l"/>
                <a:tab pos="674688" algn="r"/>
                <a:tab pos="811213" algn="l"/>
                <a:tab pos="1117600" algn="r"/>
                <a:tab pos="1906588" algn="r"/>
              </a:tabLst>
            </a:pPr>
            <a:r>
              <a:rPr lang="en-US" altLang="en-US">
                <a:latin typeface="Courier New" panose="02070309020205020404" pitchFamily="49" charset="0"/>
              </a:rPr>
              <a:t>   TZ_OFFSET ( ['time_zone_name'] '[+ | -] hh:mm'</a:t>
            </a:r>
            <a:r>
              <a:rPr lang="en-US" altLang="en-US"/>
              <a:t> ]</a:t>
            </a:r>
            <a:br>
              <a:rPr lang="en-US" altLang="en-US"/>
            </a:br>
            <a:r>
              <a:rPr lang="en-US" altLang="en-US"/>
              <a:t>                                    </a:t>
            </a:r>
            <a:r>
              <a:rPr lang="en-US" altLang="en-US">
                <a:latin typeface="Courier New" panose="02070309020205020404" pitchFamily="49" charset="0"/>
              </a:rPr>
              <a:t>[ SESSIONTIMEZONE] [DBTIMEZONE])</a:t>
            </a:r>
          </a:p>
          <a:p>
            <a:pPr lvl="1">
              <a:tabLst>
                <a:tab pos="496888" algn="l"/>
                <a:tab pos="674688" algn="r"/>
                <a:tab pos="811213" algn="l"/>
                <a:tab pos="1117600" algn="r"/>
                <a:tab pos="1906588" algn="r"/>
              </a:tabLst>
            </a:pPr>
            <a:r>
              <a:rPr lang="en-US" altLang="en-US"/>
              <a:t>The examples in the slide can be interpreted as follows:</a:t>
            </a:r>
          </a:p>
          <a:p>
            <a:pPr lvl="2">
              <a:tabLst>
                <a:tab pos="496888" algn="l"/>
                <a:tab pos="674688" algn="r"/>
                <a:tab pos="811213" algn="l"/>
                <a:tab pos="1117600" algn="r"/>
                <a:tab pos="1906588" algn="r"/>
              </a:tabLst>
            </a:pPr>
            <a:r>
              <a:rPr lang="en-US" altLang="en-US"/>
              <a:t>The time zone </a:t>
            </a:r>
            <a:r>
              <a:rPr lang="en-US" altLang="en-US">
                <a:latin typeface="Courier New" panose="02070309020205020404" pitchFamily="49" charset="0"/>
              </a:rPr>
              <a:t>'US/Eastern'</a:t>
            </a:r>
            <a:r>
              <a:rPr lang="en-US" altLang="en-US"/>
              <a:t> is four hours behind UTC</a:t>
            </a:r>
          </a:p>
          <a:p>
            <a:pPr lvl="2">
              <a:tabLst>
                <a:tab pos="496888" algn="l"/>
                <a:tab pos="674688" algn="r"/>
                <a:tab pos="811213" algn="l"/>
                <a:tab pos="1117600" algn="r"/>
                <a:tab pos="1906588" algn="r"/>
              </a:tabLst>
            </a:pPr>
            <a:r>
              <a:rPr lang="en-US" altLang="en-US"/>
              <a:t>The time zone </a:t>
            </a:r>
            <a:r>
              <a:rPr lang="en-US" altLang="en-US">
                <a:latin typeface="Courier New" panose="02070309020205020404" pitchFamily="49" charset="0"/>
              </a:rPr>
              <a:t>'Canada/Yukon'</a:t>
            </a:r>
            <a:r>
              <a:rPr lang="en-US" altLang="en-US"/>
              <a:t> is seven hours behind UTC</a:t>
            </a:r>
          </a:p>
          <a:p>
            <a:pPr lvl="2">
              <a:tabLst>
                <a:tab pos="496888" algn="l"/>
                <a:tab pos="674688" algn="r"/>
                <a:tab pos="811213" algn="l"/>
                <a:tab pos="1117600" algn="r"/>
                <a:tab pos="1906588" algn="r"/>
              </a:tabLst>
            </a:pPr>
            <a:r>
              <a:rPr lang="en-US" altLang="en-US"/>
              <a:t>The time zone </a:t>
            </a:r>
            <a:r>
              <a:rPr lang="en-US" altLang="en-US">
                <a:latin typeface="Courier New" panose="02070309020205020404" pitchFamily="49" charset="0"/>
              </a:rPr>
              <a:t>'Europe/London'</a:t>
            </a:r>
            <a:r>
              <a:rPr lang="en-US" altLang="en-US"/>
              <a:t> is one hour ahead of UTC</a:t>
            </a:r>
          </a:p>
          <a:p>
            <a:pPr lvl="1">
              <a:tabLst>
                <a:tab pos="496888" algn="l"/>
                <a:tab pos="674688" algn="r"/>
                <a:tab pos="811213" algn="l"/>
                <a:tab pos="1117600" algn="r"/>
                <a:tab pos="1906588" algn="r"/>
              </a:tabLst>
            </a:pPr>
            <a:r>
              <a:rPr lang="en-US" altLang="en-US"/>
              <a:t>For a listing of valid time zone name values, query the </a:t>
            </a:r>
            <a:r>
              <a:rPr lang="en-US" altLang="en-US">
                <a:latin typeface="Courier New" panose="02070309020205020404" pitchFamily="49" charset="0"/>
              </a:rPr>
              <a:t>V$TIMEZONE_NAMES</a:t>
            </a:r>
            <a:r>
              <a:rPr lang="en-US" altLang="en-US"/>
              <a:t> dynamic performance view.</a:t>
            </a:r>
          </a:p>
          <a:p>
            <a:pPr lvl="1">
              <a:tabLst>
                <a:tab pos="496888" algn="l"/>
                <a:tab pos="674688" algn="r"/>
                <a:tab pos="811213" algn="l"/>
                <a:tab pos="1117600" algn="r"/>
                <a:tab pos="1906588" algn="r"/>
              </a:tabLst>
            </a:pPr>
            <a:r>
              <a:rPr lang="en-US" altLang="en-US">
                <a:latin typeface="Courier New" panose="02070309020205020404" pitchFamily="49" charset="0"/>
              </a:rPr>
              <a:t>   DESC V$TIMEZONE_NAMES</a:t>
            </a:r>
          </a:p>
          <a:p>
            <a:pPr lvl="1">
              <a:tabLst>
                <a:tab pos="496888" algn="l"/>
                <a:tab pos="674688" algn="r"/>
                <a:tab pos="811213" algn="l"/>
                <a:tab pos="1117600" algn="r"/>
                <a:tab pos="1906588" algn="r"/>
              </a:tabLst>
            </a:pPr>
            <a:r>
              <a:rPr lang="en-US" altLang="en-US"/>
              <a:t> </a:t>
            </a:r>
          </a:p>
        </p:txBody>
      </p:sp>
      <p:sp>
        <p:nvSpPr>
          <p:cNvPr id="32773" name="Rectangle 1029">
            <a:extLst>
              <a:ext uri="{FF2B5EF4-FFF2-40B4-BE49-F238E27FC236}">
                <a16:creationId xmlns:a16="http://schemas.microsoft.com/office/drawing/2014/main" id="{54A1E6CD-8079-C8FF-2DE4-10D40C6D6DC8}"/>
              </a:ext>
            </a:extLst>
          </p:cNvPr>
          <p:cNvSpPr>
            <a:spLocks noGrp="1" noRot="1" noChangeAspect="1" noChangeArrowheads="1" noTextEdit="1"/>
          </p:cNvSpPr>
          <p:nvPr>
            <p:ph type="sldImg"/>
          </p:nvPr>
        </p:nvSpPr>
        <p:spPr>
          <a:ln cap="flat"/>
        </p:spPr>
      </p:sp>
      <p:pic>
        <p:nvPicPr>
          <p:cNvPr id="32776" name="Picture 1032">
            <a:extLst>
              <a:ext uri="{FF2B5EF4-FFF2-40B4-BE49-F238E27FC236}">
                <a16:creationId xmlns:a16="http://schemas.microsoft.com/office/drawing/2014/main" id="{E33114FD-F919-F493-EEEB-3E06FCFAA2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025" y="7839075"/>
            <a:ext cx="5343525"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C08140E-9C4C-11DF-D01F-322DFD70D4D6}"/>
              </a:ext>
            </a:extLst>
          </p:cNvPr>
          <p:cNvSpPr>
            <a:spLocks noChangeArrowheads="1"/>
          </p:cNvSpPr>
          <p:nvPr/>
        </p:nvSpPr>
        <p:spPr bwMode="auto">
          <a:xfrm>
            <a:off x="3860800" y="-1588"/>
            <a:ext cx="2959100"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387" name="Rectangle 3">
            <a:extLst>
              <a:ext uri="{FF2B5EF4-FFF2-40B4-BE49-F238E27FC236}">
                <a16:creationId xmlns:a16="http://schemas.microsoft.com/office/drawing/2014/main" id="{D76C6D3A-3FA3-B9BF-C979-CCE3113E30FF}"/>
              </a:ext>
            </a:extLst>
          </p:cNvPr>
          <p:cNvSpPr>
            <a:spLocks noChangeArrowheads="1"/>
          </p:cNvSpPr>
          <p:nvPr/>
        </p:nvSpPr>
        <p:spPr bwMode="auto">
          <a:xfrm>
            <a:off x="-1588" y="-1588"/>
            <a:ext cx="2952751"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388" name="Rectangle 4">
            <a:extLst>
              <a:ext uri="{FF2B5EF4-FFF2-40B4-BE49-F238E27FC236}">
                <a16:creationId xmlns:a16="http://schemas.microsoft.com/office/drawing/2014/main" id="{D35CC9B3-6908-172C-791F-6A952A63F988}"/>
              </a:ext>
            </a:extLst>
          </p:cNvPr>
          <p:cNvSpPr>
            <a:spLocks noGrp="1" noChangeArrowheads="1"/>
          </p:cNvSpPr>
          <p:nvPr>
            <p:ph type="body" idx="1"/>
          </p:nvPr>
        </p:nvSpPr>
        <p:spPr>
          <a:xfrm>
            <a:off x="409575" y="4702175"/>
            <a:ext cx="5995988" cy="3741738"/>
          </a:xfrm>
          <a:noFill/>
          <a:ln/>
        </p:spPr>
        <p:txBody>
          <a:bodyPr/>
          <a:lstStyle/>
          <a:p>
            <a:pPr>
              <a:tabLst>
                <a:tab pos="496888" algn="l"/>
                <a:tab pos="674688" algn="r"/>
                <a:tab pos="811213" algn="l"/>
                <a:tab pos="1117600" algn="r"/>
                <a:tab pos="1906588" algn="r"/>
              </a:tabLst>
            </a:pPr>
            <a:r>
              <a:rPr lang="en-US" altLang="en-US">
                <a:latin typeface="Courier New" panose="02070309020205020404" pitchFamily="49" charset="0"/>
              </a:rPr>
              <a:t>CURRENT_DATE </a:t>
            </a:r>
            <a:r>
              <a:rPr lang="en-US" altLang="en-US"/>
              <a:t> </a:t>
            </a:r>
          </a:p>
          <a:p>
            <a:pPr lvl="1">
              <a:tabLst>
                <a:tab pos="496888" algn="l"/>
                <a:tab pos="674688" algn="r"/>
                <a:tab pos="811213" algn="l"/>
                <a:tab pos="1117600" algn="r"/>
                <a:tab pos="1906588" algn="r"/>
              </a:tabLst>
            </a:pPr>
            <a:r>
              <a:rPr lang="en-US" altLang="en-US"/>
              <a:t>The </a:t>
            </a:r>
            <a:r>
              <a:rPr lang="en-US" altLang="en-US">
                <a:solidFill>
                  <a:srgbClr val="FC0128"/>
                </a:solidFill>
                <a:latin typeface="Courier New" panose="02070309020205020404" pitchFamily="49" charset="0"/>
              </a:rPr>
              <a:t>CURRENT_DATE</a:t>
            </a:r>
            <a:r>
              <a:rPr lang="en-US" altLang="en-US">
                <a:solidFill>
                  <a:srgbClr val="FC0128"/>
                </a:solidFill>
              </a:rPr>
              <a:t> function</a:t>
            </a:r>
            <a:r>
              <a:rPr lang="en-US" altLang="en-US"/>
              <a:t> returns the current date in the session’s time zone. The return value is a date in the Gregorian calendar.</a:t>
            </a:r>
          </a:p>
          <a:p>
            <a:pPr lvl="1">
              <a:tabLst>
                <a:tab pos="496888" algn="l"/>
                <a:tab pos="674688" algn="r"/>
                <a:tab pos="811213" algn="l"/>
                <a:tab pos="1117600" algn="r"/>
                <a:tab pos="1906588" algn="r"/>
              </a:tabLst>
            </a:pPr>
            <a:r>
              <a:rPr lang="en-US" altLang="en-US"/>
              <a:t>The examples in the slide illustrate that </a:t>
            </a:r>
            <a:r>
              <a:rPr lang="en-US" altLang="en-US">
                <a:latin typeface="Courier New" panose="02070309020205020404" pitchFamily="49" charset="0"/>
              </a:rPr>
              <a:t>CURRENT_DATE</a:t>
            </a:r>
            <a:r>
              <a:rPr lang="en-US" altLang="en-US"/>
              <a:t> is sensitive to the session time zone. In the first example, the session is altered to set the  </a:t>
            </a:r>
            <a:r>
              <a:rPr lang="en-US" altLang="en-US">
                <a:latin typeface="Courier New" panose="02070309020205020404" pitchFamily="49" charset="0"/>
              </a:rPr>
              <a:t>TIME_ZONE</a:t>
            </a:r>
            <a:r>
              <a:rPr lang="en-US" altLang="en-US"/>
              <a:t> parameter to –5:0. The </a:t>
            </a:r>
            <a:r>
              <a:rPr lang="en-US" altLang="en-US">
                <a:latin typeface="Courier New" panose="02070309020205020404" pitchFamily="49" charset="0"/>
              </a:rPr>
              <a:t>TIME_ZONE </a:t>
            </a:r>
            <a:r>
              <a:rPr lang="en-US" altLang="en-US"/>
              <a:t>parameter specifies the default local time zone displacement for the current SQL session. </a:t>
            </a:r>
            <a:r>
              <a:rPr lang="en-US" altLang="en-US">
                <a:latin typeface="Courier New" panose="02070309020205020404" pitchFamily="49" charset="0"/>
              </a:rPr>
              <a:t>TIME_ZONE </a:t>
            </a:r>
            <a:r>
              <a:rPr lang="en-US" altLang="en-US"/>
              <a:t>is a session parameter only, not an initialization parameter. The </a:t>
            </a:r>
            <a:r>
              <a:rPr lang="en-US" altLang="en-US">
                <a:latin typeface="Courier New" panose="02070309020205020404" pitchFamily="49" charset="0"/>
              </a:rPr>
              <a:t>TIME_ZONE </a:t>
            </a:r>
            <a:r>
              <a:rPr lang="en-US" altLang="en-US"/>
              <a:t>parameter is set as follows:</a:t>
            </a:r>
          </a:p>
          <a:p>
            <a:pPr lvl="1">
              <a:tabLst>
                <a:tab pos="496888" algn="l"/>
                <a:tab pos="674688" algn="r"/>
                <a:tab pos="811213" algn="l"/>
                <a:tab pos="1117600" algn="r"/>
                <a:tab pos="1906588" algn="r"/>
              </a:tabLst>
            </a:pPr>
            <a:r>
              <a:rPr lang="en-US" altLang="en-US">
                <a:latin typeface="Courier New" panose="02070309020205020404" pitchFamily="49" charset="0"/>
              </a:rPr>
              <a:t>   TIME_ZONE = '[+ | -] hh:mm'</a:t>
            </a:r>
            <a:r>
              <a:rPr lang="en-US" altLang="en-US"/>
              <a:t> </a:t>
            </a:r>
          </a:p>
          <a:p>
            <a:pPr lvl="1">
              <a:tabLst>
                <a:tab pos="496888" algn="l"/>
                <a:tab pos="674688" algn="r"/>
                <a:tab pos="811213" algn="l"/>
                <a:tab pos="1117600" algn="r"/>
                <a:tab pos="1906588" algn="r"/>
              </a:tabLst>
            </a:pPr>
            <a:r>
              <a:rPr lang="en-US" altLang="en-US"/>
              <a:t>The  format mask (</a:t>
            </a:r>
            <a:r>
              <a:rPr lang="en-US" altLang="en-US">
                <a:latin typeface="Courier New" panose="02070309020205020404" pitchFamily="49" charset="0"/>
              </a:rPr>
              <a:t>[+ | -] hh:mm</a:t>
            </a:r>
            <a:r>
              <a:rPr lang="en-US" altLang="en-US"/>
              <a:t>) indicates the hours and minutes before or after UTC (Coordinated Universal Time, formerly known as Greenwich mean time).</a:t>
            </a:r>
          </a:p>
          <a:p>
            <a:pPr lvl="1">
              <a:tabLst>
                <a:tab pos="496888" algn="l"/>
                <a:tab pos="674688" algn="r"/>
                <a:tab pos="811213" algn="l"/>
                <a:tab pos="1117600" algn="r"/>
                <a:tab pos="1906588" algn="r"/>
              </a:tabLst>
            </a:pPr>
            <a:r>
              <a:rPr lang="en-US" altLang="en-US"/>
              <a:t>Observe in the output that the value of </a:t>
            </a:r>
            <a:r>
              <a:rPr lang="en-US" altLang="en-US">
                <a:latin typeface="Courier New" panose="02070309020205020404" pitchFamily="49" charset="0"/>
              </a:rPr>
              <a:t>CURRENT_DATE</a:t>
            </a:r>
            <a:r>
              <a:rPr lang="en-US" altLang="en-US"/>
              <a:t>  changes when the </a:t>
            </a:r>
            <a:r>
              <a:rPr lang="en-US" altLang="en-US">
                <a:latin typeface="Courier New" panose="02070309020205020404" pitchFamily="49" charset="0"/>
              </a:rPr>
              <a:t>TIME_ZONE </a:t>
            </a:r>
            <a:r>
              <a:rPr lang="en-US" altLang="en-US"/>
              <a:t>parameter value is changed to –8:0 in the second example.</a:t>
            </a:r>
          </a:p>
          <a:p>
            <a:pPr lvl="1">
              <a:tabLst>
                <a:tab pos="496888" algn="l"/>
                <a:tab pos="674688" algn="r"/>
                <a:tab pos="811213" algn="l"/>
                <a:tab pos="1117600" algn="r"/>
                <a:tab pos="1906588" algn="r"/>
              </a:tabLst>
            </a:pPr>
            <a:r>
              <a:rPr lang="en-US" altLang="en-US" b="1"/>
              <a:t>Note</a:t>
            </a:r>
            <a:r>
              <a:rPr lang="en-US" altLang="en-US"/>
              <a:t>: The </a:t>
            </a:r>
            <a:r>
              <a:rPr lang="en-US" altLang="en-US">
                <a:latin typeface="Courier New" panose="02070309020205020404" pitchFamily="49" charset="0"/>
              </a:rPr>
              <a:t>ALTER SESSION</a:t>
            </a:r>
            <a:r>
              <a:rPr lang="en-US" altLang="en-US"/>
              <a:t> command sets the date format of the session to </a:t>
            </a:r>
            <a:br>
              <a:rPr lang="en-US" altLang="en-US"/>
            </a:br>
            <a:r>
              <a:rPr lang="en-US" altLang="en-US"/>
              <a:t>'</a:t>
            </a:r>
            <a:r>
              <a:rPr lang="en-US" altLang="en-US">
                <a:latin typeface="Courier New" panose="02070309020205020404" pitchFamily="49" charset="0"/>
              </a:rPr>
              <a:t>DD-MON-YYYY HH24:MI:SS</a:t>
            </a:r>
            <a:r>
              <a:rPr lang="en-US" altLang="en-US"/>
              <a:t>'  that is Day of month (1-31)-Abbreviated name of month-4-digit year Hour of day (0-23):Minute (0-59):Second (0-59).</a:t>
            </a:r>
          </a:p>
          <a:p>
            <a:pPr>
              <a:tabLst>
                <a:tab pos="496888" algn="l"/>
                <a:tab pos="674688" algn="r"/>
                <a:tab pos="811213" algn="l"/>
                <a:tab pos="1117600" algn="r"/>
                <a:tab pos="1906588" algn="r"/>
              </a:tabLst>
            </a:pPr>
            <a:r>
              <a:rPr lang="en-US" altLang="en-US">
                <a:solidFill>
                  <a:srgbClr val="0000FF"/>
                </a:solidFill>
              </a:rPr>
              <a:t>Instructor Note</a:t>
            </a:r>
          </a:p>
          <a:p>
            <a:pPr lvl="1">
              <a:tabLst>
                <a:tab pos="496888" algn="l"/>
                <a:tab pos="674688" algn="r"/>
                <a:tab pos="811213" algn="l"/>
                <a:tab pos="1117600" algn="r"/>
                <a:tab pos="1906588" algn="r"/>
              </a:tabLst>
            </a:pPr>
            <a:r>
              <a:rPr lang="en-US" altLang="en-US">
                <a:solidFill>
                  <a:srgbClr val="0000FF"/>
                </a:solidFill>
              </a:rPr>
              <a:t>You might also want to select the </a:t>
            </a:r>
            <a:r>
              <a:rPr lang="en-US" altLang="en-US">
                <a:solidFill>
                  <a:srgbClr val="0000FF"/>
                </a:solidFill>
                <a:latin typeface="Courier New" panose="02070309020205020404" pitchFamily="49" charset="0"/>
              </a:rPr>
              <a:t>SYSDATE</a:t>
            </a:r>
            <a:r>
              <a:rPr lang="en-US" altLang="en-US">
                <a:solidFill>
                  <a:srgbClr val="0000FF"/>
                </a:solidFill>
              </a:rPr>
              <a:t> for each </a:t>
            </a:r>
            <a:r>
              <a:rPr lang="en-US" altLang="en-US">
                <a:solidFill>
                  <a:srgbClr val="0000FF"/>
                </a:solidFill>
                <a:latin typeface="Courier New" panose="02070309020205020404" pitchFamily="49" charset="0"/>
              </a:rPr>
              <a:t>TIME_ZONE</a:t>
            </a:r>
            <a:r>
              <a:rPr lang="en-US" altLang="en-US">
                <a:solidFill>
                  <a:srgbClr val="0000FF"/>
                </a:solidFill>
              </a:rPr>
              <a:t> and draw the attention of the students to the fact that </a:t>
            </a:r>
            <a:r>
              <a:rPr lang="en-US" altLang="en-US">
                <a:solidFill>
                  <a:srgbClr val="0000FF"/>
                </a:solidFill>
                <a:latin typeface="Courier New" panose="02070309020205020404" pitchFamily="49" charset="0"/>
              </a:rPr>
              <a:t>SYSDATE</a:t>
            </a:r>
            <a:r>
              <a:rPr lang="en-US" altLang="en-US">
                <a:solidFill>
                  <a:srgbClr val="0000FF"/>
                </a:solidFill>
              </a:rPr>
              <a:t> remains the same irrespective of the change in the </a:t>
            </a:r>
            <a:r>
              <a:rPr lang="en-US" altLang="en-US">
                <a:solidFill>
                  <a:srgbClr val="0000FF"/>
                </a:solidFill>
                <a:latin typeface="Courier New" panose="02070309020205020404" pitchFamily="49" charset="0"/>
              </a:rPr>
              <a:t>TIME_ZONE.</a:t>
            </a:r>
            <a:br>
              <a:rPr lang="en-US" altLang="en-US">
                <a:solidFill>
                  <a:srgbClr val="0000FF"/>
                </a:solidFill>
              </a:rPr>
            </a:br>
            <a:r>
              <a:rPr lang="en-US" altLang="en-US">
                <a:solidFill>
                  <a:srgbClr val="0000FF"/>
                </a:solidFill>
                <a:latin typeface="Courier New" panose="02070309020205020404" pitchFamily="49" charset="0"/>
              </a:rPr>
              <a:t>SYSDATE</a:t>
            </a:r>
            <a:r>
              <a:rPr lang="en-US" altLang="en-US">
                <a:solidFill>
                  <a:srgbClr val="0000FF"/>
                </a:solidFill>
              </a:rPr>
              <a:t> is not sensitive to the session’s time zone.</a:t>
            </a:r>
          </a:p>
        </p:txBody>
      </p:sp>
      <p:sp>
        <p:nvSpPr>
          <p:cNvPr id="16389" name="Rectangle 5">
            <a:extLst>
              <a:ext uri="{FF2B5EF4-FFF2-40B4-BE49-F238E27FC236}">
                <a16:creationId xmlns:a16="http://schemas.microsoft.com/office/drawing/2014/main" id="{5153E163-BA32-305B-E710-B981D6E9307F}"/>
              </a:ext>
            </a:extLst>
          </p:cNvPr>
          <p:cNvSpPr>
            <a:spLocks noGrp="1" noRot="1" noChangeAspect="1" noChangeArrowheads="1" noTextEdit="1"/>
          </p:cNvSpPr>
          <p:nvPr>
            <p:ph type="sldImg"/>
          </p:nvPr>
        </p:nvSpPr>
        <p:spPr>
          <a:xfrm>
            <a:off x="508000" y="182563"/>
            <a:ext cx="5802313" cy="4351337"/>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C042C65-3F2D-A60D-5D68-389C3184FE40}"/>
              </a:ext>
            </a:extLst>
          </p:cNvPr>
          <p:cNvSpPr>
            <a:spLocks noChangeArrowheads="1"/>
          </p:cNvSpPr>
          <p:nvPr/>
        </p:nvSpPr>
        <p:spPr bwMode="auto">
          <a:xfrm>
            <a:off x="3860800" y="-1588"/>
            <a:ext cx="2959100"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35" name="Rectangle 3">
            <a:extLst>
              <a:ext uri="{FF2B5EF4-FFF2-40B4-BE49-F238E27FC236}">
                <a16:creationId xmlns:a16="http://schemas.microsoft.com/office/drawing/2014/main" id="{14CB9C16-DED2-F680-5A78-1374B42828D0}"/>
              </a:ext>
            </a:extLst>
          </p:cNvPr>
          <p:cNvSpPr>
            <a:spLocks noChangeArrowheads="1"/>
          </p:cNvSpPr>
          <p:nvPr/>
        </p:nvSpPr>
        <p:spPr bwMode="auto">
          <a:xfrm>
            <a:off x="-1588" y="-1588"/>
            <a:ext cx="2952751"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36" name="Rectangle 4">
            <a:extLst>
              <a:ext uri="{FF2B5EF4-FFF2-40B4-BE49-F238E27FC236}">
                <a16:creationId xmlns:a16="http://schemas.microsoft.com/office/drawing/2014/main" id="{DAB68E4C-CE5C-1095-BB41-0943E29AED72}"/>
              </a:ext>
            </a:extLst>
          </p:cNvPr>
          <p:cNvSpPr>
            <a:spLocks noGrp="1" noChangeArrowheads="1"/>
          </p:cNvSpPr>
          <p:nvPr>
            <p:ph type="body" idx="1"/>
          </p:nvPr>
        </p:nvSpPr>
        <p:spPr>
          <a:noFill/>
          <a:ln/>
        </p:spPr>
        <p:txBody>
          <a:bodyPr/>
          <a:lstStyle/>
          <a:p>
            <a:pPr>
              <a:tabLst>
                <a:tab pos="496888" algn="l"/>
                <a:tab pos="674688" algn="r"/>
                <a:tab pos="811213" algn="l"/>
                <a:tab pos="1117600" algn="r"/>
                <a:tab pos="1906588" algn="r"/>
              </a:tabLst>
            </a:pPr>
            <a:r>
              <a:rPr lang="en-US" altLang="en-US">
                <a:latin typeface="Courier New" panose="02070309020205020404" pitchFamily="49" charset="0"/>
              </a:rPr>
              <a:t>CURRENT_TIMESTAMP</a:t>
            </a:r>
            <a:endParaRPr lang="en-US" altLang="en-US"/>
          </a:p>
          <a:p>
            <a:pPr lvl="1">
              <a:tabLst>
                <a:tab pos="496888" algn="l"/>
                <a:tab pos="674688" algn="r"/>
                <a:tab pos="811213" algn="l"/>
                <a:tab pos="1117600" algn="r"/>
                <a:tab pos="1906588" algn="r"/>
              </a:tabLst>
            </a:pPr>
            <a:r>
              <a:rPr lang="en-US" altLang="en-US"/>
              <a:t>The </a:t>
            </a:r>
            <a:r>
              <a:rPr lang="en-US" altLang="en-US">
                <a:solidFill>
                  <a:srgbClr val="FC0128"/>
                </a:solidFill>
                <a:latin typeface="Courier New" panose="02070309020205020404" pitchFamily="49" charset="0"/>
              </a:rPr>
              <a:t>CURRENT_TIMESTAMP</a:t>
            </a:r>
            <a:r>
              <a:rPr lang="en-US" altLang="en-US">
                <a:solidFill>
                  <a:srgbClr val="FC0128"/>
                </a:solidFill>
              </a:rPr>
              <a:t> function</a:t>
            </a:r>
            <a:r>
              <a:rPr lang="en-US" altLang="en-US"/>
              <a:t> returns the current date and time in the session time zone, as a value of the data type </a:t>
            </a:r>
            <a:r>
              <a:rPr lang="en-US" altLang="en-US">
                <a:latin typeface="Courier New" panose="02070309020205020404" pitchFamily="49" charset="0"/>
              </a:rPr>
              <a:t>TIMESTAMP WITH TIME ZONE.</a:t>
            </a:r>
            <a:r>
              <a:rPr lang="en-US" altLang="en-US"/>
              <a:t> The time zone displacement reflects the current local time of the SQL session. The syntax of the </a:t>
            </a:r>
            <a:r>
              <a:rPr lang="en-US" altLang="en-US">
                <a:latin typeface="Courier New" panose="02070309020205020404" pitchFamily="49" charset="0"/>
              </a:rPr>
              <a:t>CURRENT_TIMESTAMP </a:t>
            </a:r>
            <a:r>
              <a:rPr lang="en-US" altLang="en-US"/>
              <a:t>function is:</a:t>
            </a:r>
          </a:p>
          <a:p>
            <a:pPr lvl="1">
              <a:tabLst>
                <a:tab pos="496888" algn="l"/>
                <a:tab pos="674688" algn="r"/>
                <a:tab pos="811213" algn="l"/>
                <a:tab pos="1117600" algn="r"/>
                <a:tab pos="1906588" algn="r"/>
              </a:tabLst>
            </a:pPr>
            <a:r>
              <a:rPr lang="en-US" altLang="en-US">
                <a:latin typeface="Courier New" panose="02070309020205020404" pitchFamily="49" charset="0"/>
              </a:rPr>
              <a:t>   CURRENT_TIMESTAMP (</a:t>
            </a:r>
            <a:r>
              <a:rPr lang="en-US" altLang="en-US" i="1">
                <a:latin typeface="Courier New" panose="02070309020205020404" pitchFamily="49" charset="0"/>
              </a:rPr>
              <a:t>precision</a:t>
            </a:r>
            <a:r>
              <a:rPr lang="en-US" altLang="en-US">
                <a:latin typeface="Courier New" panose="02070309020205020404" pitchFamily="49" charset="0"/>
              </a:rPr>
              <a:t>) </a:t>
            </a:r>
          </a:p>
          <a:p>
            <a:pPr lvl="1">
              <a:tabLst>
                <a:tab pos="496888" algn="l"/>
                <a:tab pos="674688" algn="r"/>
                <a:tab pos="811213" algn="l"/>
                <a:tab pos="1117600" algn="r"/>
                <a:tab pos="1906588" algn="r"/>
              </a:tabLst>
            </a:pPr>
            <a:r>
              <a:rPr lang="en-US" altLang="en-US"/>
              <a:t>where </a:t>
            </a:r>
            <a:r>
              <a:rPr lang="en-US" altLang="en-US" i="1">
                <a:latin typeface="Courier New" panose="02070309020205020404" pitchFamily="49" charset="0"/>
              </a:rPr>
              <a:t>precision</a:t>
            </a:r>
            <a:r>
              <a:rPr lang="en-US" altLang="en-US"/>
              <a:t> is an  optional argument that specifies the fractional second precision of the time value returned. If you omit precision, the default is 6.</a:t>
            </a:r>
          </a:p>
          <a:p>
            <a:pPr lvl="1">
              <a:tabLst>
                <a:tab pos="496888" algn="l"/>
                <a:tab pos="674688" algn="r"/>
                <a:tab pos="811213" algn="l"/>
                <a:tab pos="1117600" algn="r"/>
                <a:tab pos="1906588" algn="r"/>
              </a:tabLst>
            </a:pPr>
            <a:r>
              <a:rPr lang="en-US" altLang="en-US"/>
              <a:t>The examples in the slide illustrates that </a:t>
            </a:r>
            <a:r>
              <a:rPr lang="en-US" altLang="en-US">
                <a:latin typeface="Courier New" panose="02070309020205020404" pitchFamily="49" charset="0"/>
              </a:rPr>
              <a:t>CURRENT_TIMESTAMP</a:t>
            </a:r>
            <a:r>
              <a:rPr lang="en-US" altLang="en-US"/>
              <a:t> is sensitive to the session time zone. In the first example, the session is altered to set the  </a:t>
            </a:r>
            <a:r>
              <a:rPr lang="en-US" altLang="en-US">
                <a:latin typeface="Courier New" panose="02070309020205020404" pitchFamily="49" charset="0"/>
              </a:rPr>
              <a:t>TIME_ZONE </a:t>
            </a:r>
            <a:r>
              <a:rPr lang="en-US" altLang="en-US"/>
              <a:t>parameter to –5:0. Observe in the output that the value of </a:t>
            </a:r>
            <a:r>
              <a:rPr lang="en-US" altLang="en-US">
                <a:latin typeface="Courier New" panose="02070309020205020404" pitchFamily="49" charset="0"/>
              </a:rPr>
              <a:t>CURRENT_TIMESTAMP</a:t>
            </a:r>
            <a:r>
              <a:rPr lang="en-US" altLang="en-US"/>
              <a:t> changes when the </a:t>
            </a:r>
            <a:r>
              <a:rPr lang="en-US" altLang="en-US">
                <a:latin typeface="Courier New" panose="02070309020205020404" pitchFamily="49" charset="0"/>
              </a:rPr>
              <a:t>TIME_ZONE</a:t>
            </a:r>
            <a:r>
              <a:rPr lang="en-US" altLang="en-US"/>
              <a:t> parameter value is changed to –8:0 in the second example.</a:t>
            </a:r>
          </a:p>
        </p:txBody>
      </p:sp>
      <p:sp>
        <p:nvSpPr>
          <p:cNvPr id="18437" name="Rectangle 5">
            <a:extLst>
              <a:ext uri="{FF2B5EF4-FFF2-40B4-BE49-F238E27FC236}">
                <a16:creationId xmlns:a16="http://schemas.microsoft.com/office/drawing/2014/main" id="{F0A6E67B-4180-7227-57C3-B760244C4194}"/>
              </a:ext>
            </a:extLst>
          </p:cNvPr>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ECB13A3-237E-201A-DA32-0B1039079D44}"/>
              </a:ext>
            </a:extLst>
          </p:cNvPr>
          <p:cNvSpPr>
            <a:spLocks noChangeArrowheads="1"/>
          </p:cNvSpPr>
          <p:nvPr/>
        </p:nvSpPr>
        <p:spPr bwMode="auto">
          <a:xfrm>
            <a:off x="3860800" y="-1588"/>
            <a:ext cx="2959100"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83" name="Rectangle 3">
            <a:extLst>
              <a:ext uri="{FF2B5EF4-FFF2-40B4-BE49-F238E27FC236}">
                <a16:creationId xmlns:a16="http://schemas.microsoft.com/office/drawing/2014/main" id="{38A6CE82-43E9-8928-B6B6-FD747980609B}"/>
              </a:ext>
            </a:extLst>
          </p:cNvPr>
          <p:cNvSpPr>
            <a:spLocks noChangeArrowheads="1"/>
          </p:cNvSpPr>
          <p:nvPr/>
        </p:nvSpPr>
        <p:spPr bwMode="auto">
          <a:xfrm>
            <a:off x="-1588" y="-1588"/>
            <a:ext cx="2952751"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84" name="Rectangle 4">
            <a:extLst>
              <a:ext uri="{FF2B5EF4-FFF2-40B4-BE49-F238E27FC236}">
                <a16:creationId xmlns:a16="http://schemas.microsoft.com/office/drawing/2014/main" id="{2F5B58EC-F59D-C643-9B05-88BB62654982}"/>
              </a:ext>
            </a:extLst>
          </p:cNvPr>
          <p:cNvSpPr>
            <a:spLocks noGrp="1" noChangeArrowheads="1"/>
          </p:cNvSpPr>
          <p:nvPr>
            <p:ph type="body" idx="1"/>
          </p:nvPr>
        </p:nvSpPr>
        <p:spPr>
          <a:noFill/>
          <a:ln/>
        </p:spPr>
        <p:txBody>
          <a:bodyPr/>
          <a:lstStyle/>
          <a:p>
            <a:pPr>
              <a:lnSpc>
                <a:spcPct val="90000"/>
              </a:lnSpc>
              <a:tabLst>
                <a:tab pos="496888" algn="l"/>
                <a:tab pos="674688" algn="r"/>
                <a:tab pos="811213" algn="l"/>
                <a:tab pos="1117600" algn="r"/>
                <a:tab pos="1906588" algn="r"/>
              </a:tabLst>
            </a:pPr>
            <a:r>
              <a:rPr lang="en-US" altLang="en-US">
                <a:latin typeface="Courier New" panose="02070309020205020404" pitchFamily="49" charset="0"/>
              </a:rPr>
              <a:t>LOCALTIMESTAMP</a:t>
            </a:r>
            <a:endParaRPr lang="en-US" altLang="en-US"/>
          </a:p>
          <a:p>
            <a:pPr lvl="1">
              <a:tabLst>
                <a:tab pos="496888" algn="l"/>
                <a:tab pos="674688" algn="r"/>
                <a:tab pos="811213" algn="l"/>
                <a:tab pos="1117600" algn="r"/>
                <a:tab pos="1906588" algn="r"/>
              </a:tabLst>
            </a:pPr>
            <a:r>
              <a:rPr lang="en-US" altLang="en-US"/>
              <a:t>The </a:t>
            </a:r>
            <a:r>
              <a:rPr lang="en-US" altLang="en-US">
                <a:solidFill>
                  <a:srgbClr val="FC0128"/>
                </a:solidFill>
                <a:latin typeface="Courier New" panose="02070309020205020404" pitchFamily="49" charset="0"/>
              </a:rPr>
              <a:t>LOCALTIMESTAMP</a:t>
            </a:r>
            <a:r>
              <a:rPr lang="en-US" altLang="en-US">
                <a:solidFill>
                  <a:srgbClr val="FC0128"/>
                </a:solidFill>
              </a:rPr>
              <a:t> function</a:t>
            </a:r>
            <a:r>
              <a:rPr lang="en-US" altLang="en-US"/>
              <a:t> returns the current date and time in the session time zone in a value of data type </a:t>
            </a:r>
            <a:r>
              <a:rPr lang="en-US" altLang="en-US">
                <a:latin typeface="Courier New" panose="02070309020205020404" pitchFamily="49" charset="0"/>
              </a:rPr>
              <a:t>TIMESTAMP</a:t>
            </a:r>
            <a:r>
              <a:rPr lang="en-US" altLang="en-US"/>
              <a:t>. The difference between this function and </a:t>
            </a:r>
            <a:r>
              <a:rPr lang="en-US" altLang="en-US">
                <a:latin typeface="Courier New" panose="02070309020205020404" pitchFamily="49" charset="0"/>
              </a:rPr>
              <a:t>CURRENT_TIMESTAMP</a:t>
            </a:r>
            <a:r>
              <a:rPr lang="en-US" altLang="en-US"/>
              <a:t> is that </a:t>
            </a:r>
            <a:r>
              <a:rPr lang="en-US" altLang="en-US">
                <a:latin typeface="Courier New" panose="02070309020205020404" pitchFamily="49" charset="0"/>
              </a:rPr>
              <a:t>LOCALTIMESTAMP</a:t>
            </a:r>
            <a:r>
              <a:rPr lang="en-US" altLang="en-US"/>
              <a:t> returns a </a:t>
            </a:r>
            <a:r>
              <a:rPr lang="en-US" altLang="en-US">
                <a:latin typeface="Courier New" panose="02070309020205020404" pitchFamily="49" charset="0"/>
              </a:rPr>
              <a:t>TIMESTAMP</a:t>
            </a:r>
            <a:r>
              <a:rPr lang="en-US" altLang="en-US"/>
              <a:t> value, while </a:t>
            </a:r>
            <a:r>
              <a:rPr lang="en-US" altLang="en-US">
                <a:latin typeface="Courier New" panose="02070309020205020404" pitchFamily="49" charset="0"/>
              </a:rPr>
              <a:t>CURRENT_TIMESTAMP </a:t>
            </a:r>
            <a:r>
              <a:rPr lang="en-US" altLang="en-US"/>
              <a:t>returns a </a:t>
            </a:r>
            <a:r>
              <a:rPr lang="en-US" altLang="en-US">
                <a:latin typeface="Courier New" panose="02070309020205020404" pitchFamily="49" charset="0"/>
              </a:rPr>
              <a:t>TIMESTAMP WITH TIME ZONE</a:t>
            </a:r>
            <a:r>
              <a:rPr lang="en-US" altLang="en-US"/>
              <a:t> value. </a:t>
            </a:r>
            <a:r>
              <a:rPr lang="en-US" altLang="en-US">
                <a:latin typeface="Courier New" panose="02070309020205020404" pitchFamily="49" charset="0"/>
              </a:rPr>
              <a:t>TIMESTAMP WITH TIME ZONE</a:t>
            </a:r>
            <a:r>
              <a:rPr lang="en-US" altLang="en-US"/>
              <a:t> is a variant of </a:t>
            </a:r>
            <a:r>
              <a:rPr lang="en-US" altLang="en-US">
                <a:latin typeface="Courier New" panose="02070309020205020404" pitchFamily="49" charset="0"/>
              </a:rPr>
              <a:t>TIMESTAMP</a:t>
            </a:r>
            <a:r>
              <a:rPr lang="en-US" altLang="en-US"/>
              <a:t> that includes a time zone displacement in its value. The time zone displacement is the difference (in hours and minutes) between local time and UTC. The </a:t>
            </a:r>
            <a:r>
              <a:rPr lang="en-US" altLang="en-US">
                <a:latin typeface="Courier New" panose="02070309020205020404" pitchFamily="49" charset="0"/>
              </a:rPr>
              <a:t>TIMESTAMP WITH TIME ZONE</a:t>
            </a:r>
            <a:r>
              <a:rPr lang="en-US" altLang="en-US"/>
              <a:t> data type has the following format:  </a:t>
            </a:r>
            <a:r>
              <a:rPr lang="en-US" altLang="en-US" b="1"/>
              <a:t> </a:t>
            </a:r>
          </a:p>
          <a:p>
            <a:pPr lvl="1">
              <a:tabLst>
                <a:tab pos="496888" algn="l"/>
                <a:tab pos="674688" algn="r"/>
                <a:tab pos="811213" algn="l"/>
                <a:tab pos="1117600" algn="r"/>
                <a:tab pos="1906588" algn="r"/>
              </a:tabLst>
            </a:pPr>
            <a:r>
              <a:rPr lang="en-US" altLang="en-US">
                <a:latin typeface="Courier New" panose="02070309020205020404" pitchFamily="49" charset="0"/>
              </a:rPr>
              <a:t>   TIMESTAMP [ (</a:t>
            </a:r>
            <a:r>
              <a:rPr lang="en-US" altLang="en-US" i="1">
                <a:latin typeface="Courier New" panose="02070309020205020404" pitchFamily="49" charset="0"/>
              </a:rPr>
              <a:t>fractional_seconds_precision</a:t>
            </a:r>
            <a:r>
              <a:rPr lang="en-US" altLang="en-US">
                <a:latin typeface="Courier New" panose="02070309020205020404" pitchFamily="49" charset="0"/>
              </a:rPr>
              <a:t>) ] WITH TIME ZONE</a:t>
            </a:r>
          </a:p>
          <a:p>
            <a:pPr lvl="1">
              <a:tabLst>
                <a:tab pos="496888" algn="l"/>
                <a:tab pos="674688" algn="r"/>
                <a:tab pos="811213" algn="l"/>
                <a:tab pos="1117600" algn="r"/>
                <a:tab pos="1906588" algn="r"/>
              </a:tabLst>
            </a:pPr>
            <a:r>
              <a:rPr lang="en-US" altLang="en-US"/>
              <a:t>where </a:t>
            </a:r>
            <a:r>
              <a:rPr lang="en-US" altLang="en-US" i="1">
                <a:latin typeface="Courier New" panose="02070309020205020404" pitchFamily="49" charset="0"/>
              </a:rPr>
              <a:t>fractional_seconds_precision</a:t>
            </a:r>
            <a:r>
              <a:rPr lang="en-US" altLang="en-US"/>
              <a:t> optionally specifies the number of digits in the fractional part of the </a:t>
            </a:r>
            <a:r>
              <a:rPr lang="en-US" altLang="en-US">
                <a:latin typeface="Courier New" panose="02070309020205020404" pitchFamily="49" charset="0"/>
              </a:rPr>
              <a:t>SECOND</a:t>
            </a:r>
            <a:r>
              <a:rPr lang="en-US" altLang="en-US"/>
              <a:t> datetime field and can be a number in the range 0 to 9. The default is 6. For example, you specify </a:t>
            </a:r>
            <a:r>
              <a:rPr lang="en-US" altLang="en-US">
                <a:latin typeface="Courier New" panose="02070309020205020404" pitchFamily="49" charset="0"/>
              </a:rPr>
              <a:t>TIMESTAMP WITH TIME ZONE</a:t>
            </a:r>
            <a:r>
              <a:rPr lang="en-US" altLang="en-US"/>
              <a:t> as a literal as follows:</a:t>
            </a:r>
          </a:p>
          <a:p>
            <a:pPr lvl="1">
              <a:tabLst>
                <a:tab pos="496888" algn="l"/>
                <a:tab pos="674688" algn="r"/>
                <a:tab pos="811213" algn="l"/>
                <a:tab pos="1117600" algn="r"/>
                <a:tab pos="1906588" algn="r"/>
              </a:tabLst>
            </a:pPr>
            <a:r>
              <a:rPr lang="en-US" altLang="en-US">
                <a:latin typeface="Courier New" panose="02070309020205020404" pitchFamily="49" charset="0"/>
              </a:rPr>
              <a:t>   TIMESTAMP ’1997-01-31 09:26:56.66 +02:00’</a:t>
            </a:r>
          </a:p>
          <a:p>
            <a:pPr lvl="1">
              <a:tabLst>
                <a:tab pos="496888" algn="l"/>
                <a:tab pos="674688" algn="r"/>
                <a:tab pos="811213" algn="l"/>
                <a:tab pos="1117600" algn="r"/>
                <a:tab pos="1906588" algn="r"/>
              </a:tabLst>
            </a:pPr>
            <a:r>
              <a:rPr lang="en-US" altLang="en-US"/>
              <a:t>The syntax of the </a:t>
            </a:r>
            <a:r>
              <a:rPr lang="en-US" altLang="en-US">
                <a:latin typeface="Courier New" panose="02070309020205020404" pitchFamily="49" charset="0"/>
              </a:rPr>
              <a:t>LOCAL_TIMESTAMP</a:t>
            </a:r>
            <a:r>
              <a:rPr lang="en-US" altLang="en-US"/>
              <a:t> function is:</a:t>
            </a:r>
          </a:p>
          <a:p>
            <a:pPr lvl="1">
              <a:tabLst>
                <a:tab pos="496888" algn="l"/>
                <a:tab pos="674688" algn="r"/>
                <a:tab pos="811213" algn="l"/>
                <a:tab pos="1117600" algn="r"/>
                <a:tab pos="1906588" algn="r"/>
              </a:tabLst>
            </a:pPr>
            <a:r>
              <a:rPr lang="en-US" altLang="en-US">
                <a:latin typeface="Courier New" panose="02070309020205020404" pitchFamily="49" charset="0"/>
              </a:rPr>
              <a:t>   LOCAL_TIMESTAMP (</a:t>
            </a:r>
            <a:r>
              <a:rPr lang="en-US" altLang="en-US" i="1">
                <a:latin typeface="Courier New" panose="02070309020205020404" pitchFamily="49" charset="0"/>
              </a:rPr>
              <a:t>TIMESTAMP_precision</a:t>
            </a:r>
            <a:r>
              <a:rPr lang="en-US" altLang="en-US">
                <a:latin typeface="Courier New" panose="02070309020205020404" pitchFamily="49" charset="0"/>
              </a:rPr>
              <a:t>) </a:t>
            </a:r>
          </a:p>
          <a:p>
            <a:pPr lvl="1">
              <a:tabLst>
                <a:tab pos="496888" algn="l"/>
                <a:tab pos="674688" algn="r"/>
                <a:tab pos="811213" algn="l"/>
                <a:tab pos="1117600" algn="r"/>
                <a:tab pos="1906588" algn="r"/>
              </a:tabLst>
            </a:pPr>
            <a:r>
              <a:rPr lang="en-US" altLang="en-US"/>
              <a:t>Where, </a:t>
            </a:r>
            <a:r>
              <a:rPr lang="en-US" altLang="en-US" i="1">
                <a:latin typeface="Courier New" panose="02070309020205020404" pitchFamily="49" charset="0"/>
              </a:rPr>
              <a:t>TIMESTAMP_precision</a:t>
            </a:r>
            <a:r>
              <a:rPr lang="en-US" altLang="en-US">
                <a:latin typeface="Courier New" panose="02070309020205020404" pitchFamily="49" charset="0"/>
              </a:rPr>
              <a:t> </a:t>
            </a:r>
            <a:r>
              <a:rPr lang="en-US" altLang="en-US"/>
              <a:t>is an  optional argument that specifies the fractional second precision of the </a:t>
            </a:r>
            <a:r>
              <a:rPr lang="en-US" altLang="en-US">
                <a:latin typeface="Courier New" panose="02070309020205020404" pitchFamily="49" charset="0"/>
              </a:rPr>
              <a:t>TIMESTAMP</a:t>
            </a:r>
            <a:r>
              <a:rPr lang="en-US" altLang="en-US"/>
              <a:t> value returned.</a:t>
            </a:r>
          </a:p>
          <a:p>
            <a:pPr lvl="1">
              <a:tabLst>
                <a:tab pos="496888" algn="l"/>
                <a:tab pos="674688" algn="r"/>
                <a:tab pos="811213" algn="l"/>
                <a:tab pos="1117600" algn="r"/>
                <a:tab pos="1906588" algn="r"/>
              </a:tabLst>
            </a:pPr>
            <a:r>
              <a:rPr lang="en-US" altLang="en-US"/>
              <a:t>The examples in the slide illustrates the difference between </a:t>
            </a:r>
            <a:r>
              <a:rPr lang="en-US" altLang="en-US">
                <a:latin typeface="Courier New" panose="02070309020205020404" pitchFamily="49" charset="0"/>
              </a:rPr>
              <a:t>LOCALTIMESTAMP</a:t>
            </a:r>
            <a:r>
              <a:rPr lang="en-US" altLang="en-US"/>
              <a:t> and </a:t>
            </a:r>
            <a:br>
              <a:rPr lang="en-US" altLang="en-US"/>
            </a:br>
            <a:r>
              <a:rPr lang="en-US" altLang="en-US">
                <a:latin typeface="Courier New" panose="02070309020205020404" pitchFamily="49" charset="0"/>
              </a:rPr>
              <a:t>CURRENT_TIMESTAMP</a:t>
            </a:r>
            <a:r>
              <a:rPr lang="en-US" altLang="en-US"/>
              <a:t>. Observe that the </a:t>
            </a:r>
            <a:r>
              <a:rPr lang="en-US" altLang="en-US">
                <a:latin typeface="Courier New" panose="02070309020205020404" pitchFamily="49" charset="0"/>
              </a:rPr>
              <a:t>LOCALTIMESTAMP</a:t>
            </a:r>
            <a:r>
              <a:rPr lang="en-US" altLang="en-US"/>
              <a:t> does not display the time zone value, while the </a:t>
            </a:r>
            <a:r>
              <a:rPr lang="en-US" altLang="en-US">
                <a:latin typeface="Courier New" panose="02070309020205020404" pitchFamily="49" charset="0"/>
              </a:rPr>
              <a:t>CURRENT_TIMESTAMP</a:t>
            </a:r>
            <a:r>
              <a:rPr lang="en-US" altLang="en-US"/>
              <a:t> does.</a:t>
            </a:r>
          </a:p>
        </p:txBody>
      </p:sp>
      <p:sp>
        <p:nvSpPr>
          <p:cNvPr id="20485" name="Rectangle 5">
            <a:extLst>
              <a:ext uri="{FF2B5EF4-FFF2-40B4-BE49-F238E27FC236}">
                <a16:creationId xmlns:a16="http://schemas.microsoft.com/office/drawing/2014/main" id="{C24105B8-A273-A744-E05F-C32B78AB16EC}"/>
              </a:ext>
            </a:extLst>
          </p:cNvPr>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B1A55B5-C8D2-4629-177A-74AFBF02EEF6}"/>
              </a:ext>
            </a:extLst>
          </p:cNvPr>
          <p:cNvSpPr>
            <a:spLocks noChangeArrowheads="1"/>
          </p:cNvSpPr>
          <p:nvPr/>
        </p:nvSpPr>
        <p:spPr bwMode="auto">
          <a:xfrm>
            <a:off x="3860800" y="-1588"/>
            <a:ext cx="2959100"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1" name="Rectangle 3">
            <a:extLst>
              <a:ext uri="{FF2B5EF4-FFF2-40B4-BE49-F238E27FC236}">
                <a16:creationId xmlns:a16="http://schemas.microsoft.com/office/drawing/2014/main" id="{E2F7ECBA-DBE6-0D00-0150-67D74A6C54BF}"/>
              </a:ext>
            </a:extLst>
          </p:cNvPr>
          <p:cNvSpPr>
            <a:spLocks noChangeArrowheads="1"/>
          </p:cNvSpPr>
          <p:nvPr/>
        </p:nvSpPr>
        <p:spPr bwMode="auto">
          <a:xfrm>
            <a:off x="-1588" y="-1588"/>
            <a:ext cx="2952751"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2" name="Rectangle 4">
            <a:extLst>
              <a:ext uri="{FF2B5EF4-FFF2-40B4-BE49-F238E27FC236}">
                <a16:creationId xmlns:a16="http://schemas.microsoft.com/office/drawing/2014/main" id="{1ECBC54A-34F3-ABDC-427A-A8D0FAFCC242}"/>
              </a:ext>
            </a:extLst>
          </p:cNvPr>
          <p:cNvSpPr>
            <a:spLocks noGrp="1" noChangeArrowheads="1"/>
          </p:cNvSpPr>
          <p:nvPr>
            <p:ph type="body" idx="1"/>
          </p:nvPr>
        </p:nvSpPr>
        <p:spPr>
          <a:noFill/>
          <a:ln/>
        </p:spPr>
        <p:txBody>
          <a:bodyPr/>
          <a:lstStyle/>
          <a:p>
            <a:pPr>
              <a:lnSpc>
                <a:spcPct val="90000"/>
              </a:lnSpc>
              <a:tabLst>
                <a:tab pos="496888" algn="l"/>
                <a:tab pos="674688" algn="r"/>
                <a:tab pos="811213" algn="l"/>
                <a:tab pos="1117600" algn="r"/>
                <a:tab pos="1906588" algn="r"/>
              </a:tabLst>
            </a:pPr>
            <a:r>
              <a:rPr lang="en-US" altLang="en-US">
                <a:latin typeface="Courier New" panose="02070309020205020404" pitchFamily="49" charset="0"/>
              </a:rPr>
              <a:t>DBTIMEZONE</a:t>
            </a:r>
            <a:r>
              <a:rPr lang="en-US" altLang="en-US"/>
              <a:t> and </a:t>
            </a:r>
            <a:r>
              <a:rPr lang="en-US" altLang="en-US">
                <a:latin typeface="Courier New" panose="02070309020205020404" pitchFamily="49" charset="0"/>
              </a:rPr>
              <a:t>SESSIONTIMEZONE</a:t>
            </a:r>
          </a:p>
          <a:p>
            <a:pPr lvl="1">
              <a:tabLst>
                <a:tab pos="496888" algn="l"/>
                <a:tab pos="674688" algn="r"/>
                <a:tab pos="811213" algn="l"/>
                <a:tab pos="1117600" algn="r"/>
                <a:tab pos="1906588" algn="r"/>
              </a:tabLst>
            </a:pPr>
            <a:r>
              <a:rPr lang="en-US" altLang="en-US"/>
              <a:t>The default database time zone is the same as the operating system's time zone. You set the database's default time zone by specifying the </a:t>
            </a:r>
            <a:r>
              <a:rPr lang="en-US" altLang="en-US">
                <a:solidFill>
                  <a:srgbClr val="FC0128"/>
                </a:solidFill>
                <a:latin typeface="Courier New" panose="02070309020205020404" pitchFamily="49" charset="0"/>
              </a:rPr>
              <a:t>SET TIME_ZONE</a:t>
            </a:r>
            <a:r>
              <a:rPr lang="en-US" altLang="en-US">
                <a:solidFill>
                  <a:srgbClr val="FC0128"/>
                </a:solidFill>
              </a:rPr>
              <a:t> clause</a:t>
            </a:r>
            <a:r>
              <a:rPr lang="en-US" altLang="en-US"/>
              <a:t> of the </a:t>
            </a:r>
            <a:r>
              <a:rPr lang="en-US" altLang="en-US">
                <a:solidFill>
                  <a:srgbClr val="FC0128"/>
                </a:solidFill>
                <a:latin typeface="Courier New" panose="02070309020205020404" pitchFamily="49" charset="0"/>
              </a:rPr>
              <a:t>CREATE DATABASE</a:t>
            </a:r>
            <a:r>
              <a:rPr lang="en-US" altLang="en-US">
                <a:solidFill>
                  <a:srgbClr val="FC0128"/>
                </a:solidFill>
              </a:rPr>
              <a:t> statement</a:t>
            </a:r>
            <a:r>
              <a:rPr lang="en-US" altLang="en-US"/>
              <a:t>. If omitted, the default database time zone is the operating system time zone. The database time zone can be changed for a session with an </a:t>
            </a:r>
            <a:r>
              <a:rPr lang="en-US" altLang="en-US">
                <a:latin typeface="Courier New" panose="02070309020205020404" pitchFamily="49" charset="0"/>
              </a:rPr>
              <a:t>ALTER SESSION</a:t>
            </a:r>
            <a:r>
              <a:rPr lang="en-US" altLang="en-US"/>
              <a:t> statement. </a:t>
            </a:r>
          </a:p>
          <a:p>
            <a:pPr lvl="1">
              <a:tabLst>
                <a:tab pos="496888" algn="l"/>
                <a:tab pos="674688" algn="r"/>
                <a:tab pos="811213" algn="l"/>
                <a:tab pos="1117600" algn="r"/>
                <a:tab pos="1906588" algn="r"/>
              </a:tabLst>
            </a:pPr>
            <a:r>
              <a:rPr lang="en-US" altLang="en-US"/>
              <a:t>The </a:t>
            </a:r>
            <a:r>
              <a:rPr lang="en-US" altLang="en-US">
                <a:solidFill>
                  <a:srgbClr val="FC0128"/>
                </a:solidFill>
                <a:latin typeface="Courier New" panose="02070309020205020404" pitchFamily="49" charset="0"/>
              </a:rPr>
              <a:t>DBTIMEZONE</a:t>
            </a:r>
            <a:r>
              <a:rPr lang="en-US" altLang="en-US">
                <a:solidFill>
                  <a:srgbClr val="FC0128"/>
                </a:solidFill>
              </a:rPr>
              <a:t> function</a:t>
            </a:r>
            <a:r>
              <a:rPr lang="en-US" altLang="en-US"/>
              <a:t> returns the value of the database time zone. The return type is a time zone offset (a character type in the format </a:t>
            </a:r>
            <a:r>
              <a:rPr lang="en-US" altLang="en-US">
                <a:latin typeface="Courier New" panose="02070309020205020404" pitchFamily="49" charset="0"/>
              </a:rPr>
              <a:t>’[+|-]TZH:TZM’</a:t>
            </a:r>
            <a:r>
              <a:rPr lang="en-US" altLang="en-US"/>
              <a:t>) or a time zone region name, depending on how the user specified the database time zone value in the most recent </a:t>
            </a:r>
            <a:r>
              <a:rPr lang="en-US" altLang="en-US">
                <a:latin typeface="Courier New" panose="02070309020205020404" pitchFamily="49" charset="0"/>
              </a:rPr>
              <a:t>CREATE DATABASE</a:t>
            </a:r>
            <a:r>
              <a:rPr lang="en-US" altLang="en-US"/>
              <a:t> or </a:t>
            </a:r>
            <a:r>
              <a:rPr lang="en-US" altLang="en-US">
                <a:latin typeface="Courier New" panose="02070309020205020404" pitchFamily="49" charset="0"/>
              </a:rPr>
              <a:t>ALTER DATABASE</a:t>
            </a:r>
            <a:r>
              <a:rPr lang="en-US" altLang="en-US"/>
              <a:t> statement. The example on the slide shows that the database time zone is set to UTC, as the </a:t>
            </a:r>
            <a:r>
              <a:rPr lang="en-US" altLang="en-US">
                <a:latin typeface="Courier New" panose="02070309020205020404" pitchFamily="49" charset="0"/>
              </a:rPr>
              <a:t>TIME_ZONE</a:t>
            </a:r>
            <a:r>
              <a:rPr lang="en-US" altLang="en-US"/>
              <a:t> parameter is in the format: </a:t>
            </a:r>
          </a:p>
          <a:p>
            <a:pPr lvl="1">
              <a:tabLst>
                <a:tab pos="496888" algn="l"/>
                <a:tab pos="674688" algn="r"/>
                <a:tab pos="811213" algn="l"/>
                <a:tab pos="1117600" algn="r"/>
                <a:tab pos="1906588" algn="r"/>
              </a:tabLst>
            </a:pPr>
            <a:r>
              <a:rPr lang="en-US" altLang="en-US">
                <a:latin typeface="Courier New" panose="02070309020205020404" pitchFamily="49" charset="0"/>
              </a:rPr>
              <a:t>   TIME_ZONE = '[+ | -] hh:mm'</a:t>
            </a:r>
            <a:r>
              <a:rPr lang="en-US" altLang="en-US"/>
              <a:t> </a:t>
            </a:r>
          </a:p>
          <a:p>
            <a:pPr lvl="1">
              <a:tabLst>
                <a:tab pos="496888" algn="l"/>
                <a:tab pos="674688" algn="r"/>
                <a:tab pos="811213" algn="l"/>
                <a:tab pos="1117600" algn="r"/>
                <a:tab pos="1906588" algn="r"/>
              </a:tabLst>
            </a:pPr>
            <a:r>
              <a:rPr lang="en-US" altLang="en-US"/>
              <a:t>The </a:t>
            </a:r>
            <a:r>
              <a:rPr lang="en-US" altLang="en-US">
                <a:solidFill>
                  <a:srgbClr val="FC0128"/>
                </a:solidFill>
                <a:latin typeface="Courier New" panose="02070309020205020404" pitchFamily="49" charset="0"/>
              </a:rPr>
              <a:t>SESSIONTIMEZONE </a:t>
            </a:r>
            <a:r>
              <a:rPr lang="en-US" altLang="en-US">
                <a:solidFill>
                  <a:srgbClr val="FC0128"/>
                </a:solidFill>
              </a:rPr>
              <a:t>function</a:t>
            </a:r>
            <a:r>
              <a:rPr lang="en-US" altLang="en-US"/>
              <a:t> returns the value of the current session’s time zone. The return type is a time zone offset (a character type in the format </a:t>
            </a:r>
            <a:r>
              <a:rPr lang="en-US" altLang="en-US">
                <a:latin typeface="Courier New" panose="02070309020205020404" pitchFamily="49" charset="0"/>
              </a:rPr>
              <a:t>’[+|]TZH:TZM’</a:t>
            </a:r>
            <a:r>
              <a:rPr lang="en-US" altLang="en-US"/>
              <a:t>) or a time zone region name, depending on how the user specified the session time zone value in the most recent </a:t>
            </a:r>
            <a:r>
              <a:rPr lang="en-US" altLang="en-US">
                <a:latin typeface="Courier New" panose="02070309020205020404" pitchFamily="49" charset="0"/>
              </a:rPr>
              <a:t>ALTER SESSION</a:t>
            </a:r>
            <a:r>
              <a:rPr lang="en-US" altLang="en-US"/>
              <a:t> statement. The example in the slide shows that the session time zone is set to UTC.</a:t>
            </a:r>
          </a:p>
          <a:p>
            <a:pPr lvl="1">
              <a:tabLst>
                <a:tab pos="496888" algn="l"/>
                <a:tab pos="674688" algn="r"/>
                <a:tab pos="811213" algn="l"/>
                <a:tab pos="1117600" algn="r"/>
                <a:tab pos="1906588" algn="r"/>
              </a:tabLst>
            </a:pPr>
            <a:r>
              <a:rPr lang="en-US" altLang="en-US"/>
              <a:t>Observe that the database time zone is different from the current session’s time zone. </a:t>
            </a:r>
          </a:p>
          <a:p>
            <a:pPr lvl="1">
              <a:tabLst>
                <a:tab pos="496888" algn="l"/>
                <a:tab pos="674688" algn="r"/>
                <a:tab pos="811213" algn="l"/>
                <a:tab pos="1117600" algn="r"/>
                <a:tab pos="1906588" algn="r"/>
              </a:tabLst>
            </a:pPr>
            <a:endParaRPr lang="en-US" altLang="en-US"/>
          </a:p>
          <a:p>
            <a:pPr lvl="1">
              <a:tabLst>
                <a:tab pos="496888" algn="l"/>
                <a:tab pos="674688" algn="r"/>
                <a:tab pos="811213" algn="l"/>
                <a:tab pos="1117600" algn="r"/>
                <a:tab pos="1906588" algn="r"/>
              </a:tabLst>
            </a:pPr>
            <a:endParaRPr lang="en-US" altLang="en-US"/>
          </a:p>
        </p:txBody>
      </p:sp>
      <p:sp>
        <p:nvSpPr>
          <p:cNvPr id="22533" name="Rectangle 5">
            <a:extLst>
              <a:ext uri="{FF2B5EF4-FFF2-40B4-BE49-F238E27FC236}">
                <a16:creationId xmlns:a16="http://schemas.microsoft.com/office/drawing/2014/main" id="{32528086-3545-5CC8-9DD9-76E06D33662B}"/>
              </a:ext>
            </a:extLst>
          </p:cNvPr>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762081B-ED2F-A1C7-B2AE-A0B28D1652A8}"/>
              </a:ext>
            </a:extLst>
          </p:cNvPr>
          <p:cNvSpPr>
            <a:spLocks noChangeArrowheads="1"/>
          </p:cNvSpPr>
          <p:nvPr/>
        </p:nvSpPr>
        <p:spPr bwMode="auto">
          <a:xfrm>
            <a:off x="3860800" y="-1588"/>
            <a:ext cx="2959100"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79" name="Rectangle 3">
            <a:extLst>
              <a:ext uri="{FF2B5EF4-FFF2-40B4-BE49-F238E27FC236}">
                <a16:creationId xmlns:a16="http://schemas.microsoft.com/office/drawing/2014/main" id="{21888A70-4A29-442F-FB3E-FE745DDDF808}"/>
              </a:ext>
            </a:extLst>
          </p:cNvPr>
          <p:cNvSpPr>
            <a:spLocks noChangeArrowheads="1"/>
          </p:cNvSpPr>
          <p:nvPr/>
        </p:nvSpPr>
        <p:spPr bwMode="auto">
          <a:xfrm>
            <a:off x="-1588" y="-1588"/>
            <a:ext cx="2952751"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80" name="Rectangle 4">
            <a:extLst>
              <a:ext uri="{FF2B5EF4-FFF2-40B4-BE49-F238E27FC236}">
                <a16:creationId xmlns:a16="http://schemas.microsoft.com/office/drawing/2014/main" id="{FE065AD9-604F-596A-1C20-4EC2740BA460}"/>
              </a:ext>
            </a:extLst>
          </p:cNvPr>
          <p:cNvSpPr>
            <a:spLocks noGrp="1" noChangeArrowheads="1"/>
          </p:cNvSpPr>
          <p:nvPr>
            <p:ph type="body" idx="1"/>
          </p:nvPr>
        </p:nvSpPr>
        <p:spPr>
          <a:xfrm>
            <a:off x="409575" y="4592638"/>
            <a:ext cx="5995988" cy="3741737"/>
          </a:xfrm>
          <a:noFill/>
          <a:ln/>
        </p:spPr>
        <p:txBody>
          <a:bodyPr/>
          <a:lstStyle/>
          <a:p>
            <a:pPr>
              <a:lnSpc>
                <a:spcPct val="90000"/>
              </a:lnSpc>
              <a:tabLst>
                <a:tab pos="496888" algn="l"/>
                <a:tab pos="674688" algn="r"/>
                <a:tab pos="811213" algn="l"/>
                <a:tab pos="1117600" algn="r"/>
                <a:tab pos="1906588" algn="r"/>
              </a:tabLst>
            </a:pPr>
            <a:r>
              <a:rPr lang="en-US" altLang="en-US">
                <a:latin typeface="Courier New" panose="02070309020205020404" pitchFamily="49" charset="0"/>
              </a:rPr>
              <a:t>EXTRACT</a:t>
            </a:r>
            <a:endParaRPr lang="en-US" altLang="en-US"/>
          </a:p>
          <a:p>
            <a:pPr lvl="1">
              <a:tabLst>
                <a:tab pos="496888" algn="l"/>
                <a:tab pos="674688" algn="r"/>
                <a:tab pos="811213" algn="l"/>
                <a:tab pos="1117600" algn="r"/>
                <a:tab pos="1906588" algn="r"/>
              </a:tabLst>
            </a:pPr>
            <a:r>
              <a:rPr lang="en-US" altLang="en-US"/>
              <a:t>The </a:t>
            </a:r>
            <a:r>
              <a:rPr lang="en-US" altLang="en-US">
                <a:solidFill>
                  <a:srgbClr val="FC0128"/>
                </a:solidFill>
                <a:latin typeface="Courier New" panose="02070309020205020404" pitchFamily="49" charset="0"/>
              </a:rPr>
              <a:t>EXTRACT</a:t>
            </a:r>
            <a:r>
              <a:rPr lang="en-US" altLang="en-US">
                <a:solidFill>
                  <a:srgbClr val="FC0128"/>
                </a:solidFill>
              </a:rPr>
              <a:t> expression</a:t>
            </a:r>
            <a:r>
              <a:rPr lang="en-US" altLang="en-US"/>
              <a:t> extracts and returns the value of a specified datetime field from a datetime or interval value expression. You can extract any of the components mentioned in the following syntax using the </a:t>
            </a:r>
            <a:r>
              <a:rPr lang="en-US" altLang="en-US">
                <a:latin typeface="Courier New" panose="02070309020205020404" pitchFamily="49" charset="0"/>
              </a:rPr>
              <a:t>EXTRACT</a:t>
            </a:r>
            <a:r>
              <a:rPr lang="en-US" altLang="en-US"/>
              <a:t> function. The syntax of the </a:t>
            </a:r>
            <a:r>
              <a:rPr lang="en-US" altLang="en-US">
                <a:latin typeface="Courier New" panose="02070309020205020404" pitchFamily="49" charset="0"/>
              </a:rPr>
              <a:t>EXTRACT </a:t>
            </a:r>
            <a:r>
              <a:rPr lang="en-US" altLang="en-US"/>
              <a:t>function is:</a:t>
            </a:r>
          </a:p>
          <a:p>
            <a:pPr lvl="1">
              <a:spcBef>
                <a:spcPct val="0"/>
              </a:spcBef>
              <a:tabLst>
                <a:tab pos="496888" algn="l"/>
                <a:tab pos="674688" algn="r"/>
                <a:tab pos="811213" algn="l"/>
                <a:tab pos="1117600" algn="r"/>
                <a:tab pos="1906588" algn="r"/>
              </a:tabLst>
            </a:pPr>
            <a:r>
              <a:rPr lang="en-US" altLang="en-US">
                <a:latin typeface="Courier New" panose="02070309020205020404" pitchFamily="49" charset="0"/>
              </a:rPr>
              <a:t>  SELECT  EXTRACT ([YEAR] [MONTH][DAY] [HOUR] [MINUTE][SECOND]</a:t>
            </a:r>
          </a:p>
          <a:p>
            <a:pPr>
              <a:spcBef>
                <a:spcPct val="0"/>
              </a:spcBef>
              <a:tabLst>
                <a:tab pos="496888" algn="l"/>
                <a:tab pos="674688" algn="r"/>
                <a:tab pos="811213" algn="l"/>
                <a:tab pos="1117600" algn="r"/>
                <a:tab pos="1906588" algn="r"/>
              </a:tabLst>
            </a:pPr>
            <a:r>
              <a:rPr lang="en-US" altLang="en-US" b="0">
                <a:latin typeface="Courier New" panose="02070309020205020404" pitchFamily="49" charset="0"/>
              </a:rPr>
              <a:t>                    [TIMEZONE_HOUR] [TIMEZONE_MINUTE] </a:t>
            </a:r>
          </a:p>
          <a:p>
            <a:pPr>
              <a:spcBef>
                <a:spcPct val="0"/>
              </a:spcBef>
              <a:tabLst>
                <a:tab pos="496888" algn="l"/>
                <a:tab pos="674688" algn="r"/>
                <a:tab pos="811213" algn="l"/>
                <a:tab pos="1117600" algn="r"/>
                <a:tab pos="1906588" algn="r"/>
              </a:tabLst>
            </a:pPr>
            <a:r>
              <a:rPr lang="en-US" altLang="en-US" b="0">
                <a:latin typeface="Courier New" panose="02070309020205020404" pitchFamily="49" charset="0"/>
              </a:rPr>
              <a:t>                    [TIMEZONE_REGION] [TIMEZONE_ABBR]</a:t>
            </a:r>
          </a:p>
          <a:p>
            <a:pPr lvl="1">
              <a:spcBef>
                <a:spcPct val="0"/>
              </a:spcBef>
              <a:tabLst>
                <a:tab pos="496888" algn="l"/>
                <a:tab pos="674688" algn="r"/>
                <a:tab pos="811213" algn="l"/>
                <a:tab pos="1117600" algn="r"/>
                <a:tab pos="1906588" algn="r"/>
              </a:tabLst>
            </a:pPr>
            <a:r>
              <a:rPr lang="en-US" altLang="en-US">
                <a:latin typeface="Courier New" panose="02070309020205020404" pitchFamily="49" charset="0"/>
              </a:rPr>
              <a:t>  FROM	   [datetime_value_expression]</a:t>
            </a:r>
          </a:p>
          <a:p>
            <a:pPr lvl="1">
              <a:spcBef>
                <a:spcPct val="0"/>
              </a:spcBef>
              <a:tabLst>
                <a:tab pos="496888" algn="l"/>
                <a:tab pos="674688" algn="r"/>
                <a:tab pos="811213" algn="l"/>
                <a:tab pos="1117600" algn="r"/>
                <a:tab pos="1906588" algn="r"/>
              </a:tabLst>
            </a:pPr>
            <a:r>
              <a:rPr lang="en-US" altLang="en-US">
                <a:latin typeface="Courier New" panose="02070309020205020404" pitchFamily="49" charset="0"/>
              </a:rPr>
              <a:t>         [interval_value_expression]);</a:t>
            </a:r>
            <a:endParaRPr lang="en-US" altLang="en-US"/>
          </a:p>
          <a:p>
            <a:pPr lvl="1">
              <a:tabLst>
                <a:tab pos="496888" algn="l"/>
                <a:tab pos="674688" algn="r"/>
                <a:tab pos="811213" algn="l"/>
                <a:tab pos="1117600" algn="r"/>
                <a:tab pos="1906588" algn="r"/>
              </a:tabLst>
            </a:pPr>
            <a:r>
              <a:rPr lang="en-US" altLang="en-US"/>
              <a:t>When you extract a </a:t>
            </a:r>
            <a:r>
              <a:rPr lang="en-US" altLang="en-US">
                <a:solidFill>
                  <a:srgbClr val="FC0128"/>
                </a:solidFill>
                <a:latin typeface="Courier New" panose="02070309020205020404" pitchFamily="49" charset="0"/>
              </a:rPr>
              <a:t>TIMEZONE_REGION</a:t>
            </a:r>
            <a:r>
              <a:rPr lang="en-US" altLang="en-US">
                <a:solidFill>
                  <a:srgbClr val="FC0128"/>
                </a:solidFill>
              </a:rPr>
              <a:t> or </a:t>
            </a:r>
            <a:r>
              <a:rPr lang="en-US" altLang="en-US">
                <a:solidFill>
                  <a:srgbClr val="FC0128"/>
                </a:solidFill>
                <a:latin typeface="Courier New" panose="02070309020205020404" pitchFamily="49" charset="0"/>
              </a:rPr>
              <a:t>TIMEZONE_ABBR</a:t>
            </a:r>
            <a:r>
              <a:rPr lang="en-US" altLang="en-US"/>
              <a:t> (abbreviation), the value returned is a string containing the appropriate time zone name or abbreviation. When you extract any of the other values, the value returned is in the </a:t>
            </a:r>
            <a:r>
              <a:rPr lang="en-US" altLang="en-US">
                <a:solidFill>
                  <a:srgbClr val="FC0128"/>
                </a:solidFill>
              </a:rPr>
              <a:t>Gregorian calendar</a:t>
            </a:r>
            <a:r>
              <a:rPr lang="en-US" altLang="en-US"/>
              <a:t>. When extracting from a datetime with a time zone value, the value returned is in UTC. For a listing of time zone names and their corresponding abbreviations, query the </a:t>
            </a:r>
            <a:r>
              <a:rPr lang="en-US" altLang="en-US">
                <a:solidFill>
                  <a:srgbClr val="FC0128"/>
                </a:solidFill>
                <a:latin typeface="Courier New" panose="02070309020205020404" pitchFamily="49" charset="0"/>
              </a:rPr>
              <a:t>V$TIMEZONE_NAMES</a:t>
            </a:r>
            <a:r>
              <a:rPr lang="en-US" altLang="en-US"/>
              <a:t> dynamic performance view. In the first example on the slide, the </a:t>
            </a:r>
            <a:r>
              <a:rPr lang="en-US" altLang="en-US">
                <a:latin typeface="Courier New" panose="02070309020205020404" pitchFamily="49" charset="0"/>
              </a:rPr>
              <a:t>EXTRACT</a:t>
            </a:r>
            <a:r>
              <a:rPr lang="en-US" altLang="en-US"/>
              <a:t> function is used to extract the </a:t>
            </a:r>
            <a:r>
              <a:rPr lang="en-US" altLang="en-US">
                <a:latin typeface="Courier New" panose="02070309020205020404" pitchFamily="49" charset="0"/>
              </a:rPr>
              <a:t>YEAR</a:t>
            </a:r>
            <a:r>
              <a:rPr lang="en-US" altLang="en-US"/>
              <a:t> from </a:t>
            </a:r>
            <a:r>
              <a:rPr lang="en-US" altLang="en-US">
                <a:latin typeface="Courier New" panose="02070309020205020404" pitchFamily="49" charset="0"/>
              </a:rPr>
              <a:t>SYSDATE.</a:t>
            </a:r>
          </a:p>
          <a:p>
            <a:pPr lvl="1">
              <a:tabLst>
                <a:tab pos="496888" algn="l"/>
                <a:tab pos="674688" algn="r"/>
                <a:tab pos="811213" algn="l"/>
                <a:tab pos="1117600" algn="r"/>
                <a:tab pos="1906588" algn="r"/>
              </a:tabLst>
            </a:pPr>
            <a:r>
              <a:rPr lang="en-US" altLang="en-US"/>
              <a:t>In the second example in the slide, the </a:t>
            </a:r>
            <a:r>
              <a:rPr lang="en-US" altLang="en-US">
                <a:latin typeface="Courier New" panose="02070309020205020404" pitchFamily="49" charset="0"/>
              </a:rPr>
              <a:t>EXTRACT</a:t>
            </a:r>
            <a:r>
              <a:rPr lang="en-US" altLang="en-US"/>
              <a:t> function is used to extract the </a:t>
            </a:r>
            <a:r>
              <a:rPr lang="en-US" altLang="en-US">
                <a:latin typeface="Courier New" panose="02070309020205020404" pitchFamily="49" charset="0"/>
              </a:rPr>
              <a:t>MONTH</a:t>
            </a:r>
            <a:r>
              <a:rPr lang="en-US" altLang="en-US"/>
              <a:t> from </a:t>
            </a:r>
            <a:r>
              <a:rPr lang="en-US" altLang="en-US">
                <a:latin typeface="Courier New" panose="02070309020205020404" pitchFamily="49" charset="0"/>
              </a:rPr>
              <a:t>HIRE_DATE</a:t>
            </a:r>
            <a:r>
              <a:rPr lang="en-US" altLang="en-US"/>
              <a:t> column of the </a:t>
            </a:r>
            <a:r>
              <a:rPr lang="en-US" altLang="en-US">
                <a:latin typeface="Courier New" panose="02070309020205020404" pitchFamily="49" charset="0"/>
              </a:rPr>
              <a:t>EMPLOYEES</a:t>
            </a:r>
            <a:r>
              <a:rPr lang="en-US" altLang="en-US"/>
              <a:t> table, for those employees who report to the manager whose </a:t>
            </a:r>
            <a:r>
              <a:rPr lang="en-US" altLang="en-US">
                <a:latin typeface="Courier New" panose="02070309020205020404" pitchFamily="49" charset="0"/>
              </a:rPr>
              <a:t>EMPLOYEE_ID</a:t>
            </a:r>
            <a:r>
              <a:rPr lang="en-US" altLang="en-US"/>
              <a:t> is 100.</a:t>
            </a:r>
            <a:endParaRPr lang="en-US" altLang="en-US" sz="500"/>
          </a:p>
          <a:p>
            <a:pPr>
              <a:tabLst>
                <a:tab pos="496888" algn="l"/>
                <a:tab pos="674688" algn="r"/>
                <a:tab pos="811213" algn="l"/>
                <a:tab pos="1117600" algn="r"/>
                <a:tab pos="1906588" algn="r"/>
              </a:tabLst>
            </a:pPr>
            <a:r>
              <a:rPr lang="en-US" altLang="en-US">
                <a:solidFill>
                  <a:srgbClr val="0000FF"/>
                </a:solidFill>
              </a:rPr>
              <a:t>Instructor Note</a:t>
            </a:r>
          </a:p>
          <a:p>
            <a:pPr lvl="1">
              <a:spcBef>
                <a:spcPct val="15000"/>
              </a:spcBef>
              <a:tabLst>
                <a:tab pos="496888" algn="l"/>
                <a:tab pos="674688" algn="r"/>
                <a:tab pos="811213" algn="l"/>
                <a:tab pos="1117600" algn="r"/>
                <a:tab pos="1906588" algn="r"/>
              </a:tabLst>
            </a:pPr>
            <a:r>
              <a:rPr lang="en-US" altLang="en-US">
                <a:solidFill>
                  <a:srgbClr val="0000FF"/>
                </a:solidFill>
              </a:rPr>
              <a:t>The Oracle Server lets you derive datetime and interval value expressions. Datetime value expressions yield values of datetime data type. Interval value expressions yield values of interval data type. For more information on these data types refer </a:t>
            </a:r>
            <a:r>
              <a:rPr lang="en-US" altLang="en-US" i="1">
                <a:solidFill>
                  <a:srgbClr val="0000FF"/>
                </a:solidFill>
              </a:rPr>
              <a:t>Oracle9i SQL Reference.</a:t>
            </a:r>
          </a:p>
        </p:txBody>
      </p:sp>
      <p:sp>
        <p:nvSpPr>
          <p:cNvPr id="24581" name="Rectangle 5">
            <a:extLst>
              <a:ext uri="{FF2B5EF4-FFF2-40B4-BE49-F238E27FC236}">
                <a16:creationId xmlns:a16="http://schemas.microsoft.com/office/drawing/2014/main" id="{7E273940-5DEE-AF05-D9D3-1287906F1498}"/>
              </a:ext>
            </a:extLst>
          </p:cNvPr>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3876F8E-2B35-39E4-6B41-677CFA3329C0}"/>
              </a:ext>
            </a:extLst>
          </p:cNvPr>
          <p:cNvSpPr>
            <a:spLocks noChangeArrowheads="1"/>
          </p:cNvSpPr>
          <p:nvPr/>
        </p:nvSpPr>
        <p:spPr bwMode="auto">
          <a:xfrm>
            <a:off x="3860800" y="-1588"/>
            <a:ext cx="2959100"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27" name="Rectangle 3">
            <a:extLst>
              <a:ext uri="{FF2B5EF4-FFF2-40B4-BE49-F238E27FC236}">
                <a16:creationId xmlns:a16="http://schemas.microsoft.com/office/drawing/2014/main" id="{81099E41-BF2E-E2FF-F7EB-E995A68A0AD9}"/>
              </a:ext>
            </a:extLst>
          </p:cNvPr>
          <p:cNvSpPr>
            <a:spLocks noChangeArrowheads="1"/>
          </p:cNvSpPr>
          <p:nvPr/>
        </p:nvSpPr>
        <p:spPr bwMode="auto">
          <a:xfrm>
            <a:off x="-1588" y="-1588"/>
            <a:ext cx="2952751"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28" name="Rectangle 4">
            <a:extLst>
              <a:ext uri="{FF2B5EF4-FFF2-40B4-BE49-F238E27FC236}">
                <a16:creationId xmlns:a16="http://schemas.microsoft.com/office/drawing/2014/main" id="{53329C8F-4FC0-F742-99AA-9C3C2D1CB68A}"/>
              </a:ext>
            </a:extLst>
          </p:cNvPr>
          <p:cNvSpPr>
            <a:spLocks noGrp="1" noChangeArrowheads="1"/>
          </p:cNvSpPr>
          <p:nvPr>
            <p:ph type="body" idx="1"/>
          </p:nvPr>
        </p:nvSpPr>
        <p:spPr>
          <a:noFill/>
          <a:ln/>
        </p:spPr>
        <p:txBody>
          <a:bodyPr/>
          <a:lstStyle/>
          <a:p>
            <a:pPr>
              <a:lnSpc>
                <a:spcPct val="90000"/>
              </a:lnSpc>
              <a:tabLst>
                <a:tab pos="496888" algn="l"/>
                <a:tab pos="674688" algn="r"/>
                <a:tab pos="811213" algn="l"/>
                <a:tab pos="1117600" algn="r"/>
                <a:tab pos="1906588" algn="r"/>
              </a:tabLst>
            </a:pPr>
            <a:r>
              <a:rPr lang="en-US" altLang="en-US">
                <a:latin typeface="Courier New" panose="02070309020205020404" pitchFamily="49" charset="0"/>
              </a:rPr>
              <a:t>TIMESTAMP</a:t>
            </a:r>
            <a:r>
              <a:rPr lang="en-US" altLang="en-US"/>
              <a:t> Conversion Using</a:t>
            </a:r>
            <a:r>
              <a:rPr lang="en-US" altLang="en-US">
                <a:cs typeface="Times New Roman" panose="02020603050405020304" pitchFamily="18" charset="0"/>
              </a:rPr>
              <a:t> </a:t>
            </a:r>
            <a:r>
              <a:rPr lang="en-US" altLang="en-US">
                <a:latin typeface="Courier New" panose="02070309020205020404" pitchFamily="49" charset="0"/>
                <a:cs typeface="Times New Roman" panose="02020603050405020304" pitchFamily="18" charset="0"/>
              </a:rPr>
              <a:t>FROM_TZ</a:t>
            </a:r>
            <a:endParaRPr lang="en-US" altLang="en-US"/>
          </a:p>
          <a:p>
            <a:pPr lvl="1">
              <a:tabLst>
                <a:tab pos="496888" algn="l"/>
                <a:tab pos="674688" algn="r"/>
                <a:tab pos="811213" algn="l"/>
                <a:tab pos="1117600" algn="r"/>
                <a:tab pos="1906588" algn="r"/>
              </a:tabLst>
            </a:pPr>
            <a:r>
              <a:rPr lang="en-US" altLang="en-US"/>
              <a:t>The </a:t>
            </a:r>
            <a:r>
              <a:rPr lang="en-US" altLang="en-US">
                <a:solidFill>
                  <a:srgbClr val="FC0128"/>
                </a:solidFill>
                <a:latin typeface="Courier New" panose="02070309020205020404" pitchFamily="49" charset="0"/>
              </a:rPr>
              <a:t>FROM_TZ</a:t>
            </a:r>
            <a:r>
              <a:rPr lang="en-US" altLang="en-US">
                <a:solidFill>
                  <a:srgbClr val="FC0128"/>
                </a:solidFill>
              </a:rPr>
              <a:t> function</a:t>
            </a:r>
            <a:r>
              <a:rPr lang="en-US" altLang="en-US"/>
              <a:t> converts a </a:t>
            </a:r>
            <a:r>
              <a:rPr lang="en-US" altLang="en-US">
                <a:latin typeface="Courier New" panose="02070309020205020404" pitchFamily="49" charset="0"/>
              </a:rPr>
              <a:t>TIMESTAMP</a:t>
            </a:r>
            <a:r>
              <a:rPr lang="en-US" altLang="en-US"/>
              <a:t> value to a </a:t>
            </a:r>
            <a:r>
              <a:rPr lang="en-US" altLang="en-US">
                <a:latin typeface="Courier New" panose="02070309020205020404" pitchFamily="49" charset="0"/>
              </a:rPr>
              <a:t>TIMESTAMP WITH TIME ZONE </a:t>
            </a:r>
            <a:r>
              <a:rPr lang="en-US" altLang="en-US"/>
              <a:t>value. </a:t>
            </a:r>
          </a:p>
          <a:p>
            <a:pPr lvl="1">
              <a:tabLst>
                <a:tab pos="496888" algn="l"/>
                <a:tab pos="674688" algn="r"/>
                <a:tab pos="811213" algn="l"/>
                <a:tab pos="1117600" algn="r"/>
                <a:tab pos="1906588" algn="r"/>
              </a:tabLst>
            </a:pPr>
            <a:r>
              <a:rPr lang="en-US" altLang="en-US"/>
              <a:t>The syntax of the </a:t>
            </a:r>
            <a:r>
              <a:rPr lang="en-US" altLang="en-US">
                <a:latin typeface="Courier New" panose="02070309020205020404" pitchFamily="49" charset="0"/>
              </a:rPr>
              <a:t>FROM_TZ</a:t>
            </a:r>
            <a:r>
              <a:rPr lang="en-US" altLang="en-US"/>
              <a:t> function is as follows:</a:t>
            </a:r>
          </a:p>
          <a:p>
            <a:pPr lvl="1">
              <a:tabLst>
                <a:tab pos="496888" algn="l"/>
                <a:tab pos="674688" algn="r"/>
                <a:tab pos="811213" algn="l"/>
                <a:tab pos="1117600" algn="r"/>
                <a:tab pos="1906588" algn="r"/>
              </a:tabLst>
            </a:pPr>
            <a:r>
              <a:rPr lang="en-US" altLang="en-US">
                <a:latin typeface="Courier New" panose="02070309020205020404" pitchFamily="49" charset="0"/>
              </a:rPr>
              <a:t>   FROM_TZ(TIMESTAMP</a:t>
            </a:r>
            <a:r>
              <a:rPr lang="en-US" altLang="en-US" sz="1800" b="1">
                <a:solidFill>
                  <a:srgbClr val="000000"/>
                </a:solidFill>
                <a:latin typeface="Courier New" panose="02070309020205020404" pitchFamily="49" charset="0"/>
              </a:rPr>
              <a:t> </a:t>
            </a:r>
            <a:r>
              <a:rPr lang="en-US" altLang="en-US">
                <a:latin typeface="Courier New" panose="02070309020205020404" pitchFamily="49" charset="0"/>
              </a:rPr>
              <a:t>timestamp_value, time_zone_value)</a:t>
            </a:r>
            <a:r>
              <a:rPr lang="en-US" altLang="en-US"/>
              <a:t> </a:t>
            </a:r>
          </a:p>
          <a:p>
            <a:pPr lvl="1">
              <a:tabLst>
                <a:tab pos="496888" algn="l"/>
                <a:tab pos="674688" algn="r"/>
                <a:tab pos="811213" algn="l"/>
                <a:tab pos="1117600" algn="r"/>
                <a:tab pos="1906588" algn="r"/>
              </a:tabLst>
            </a:pPr>
            <a:r>
              <a:rPr lang="en-US" altLang="en-US"/>
              <a:t>where </a:t>
            </a:r>
            <a:r>
              <a:rPr lang="en-US" altLang="en-US" i="1">
                <a:latin typeface="Courier New" panose="02070309020205020404" pitchFamily="49" charset="0"/>
              </a:rPr>
              <a:t>time_zone_value</a:t>
            </a:r>
            <a:r>
              <a:rPr lang="en-US" altLang="en-US"/>
              <a:t> is a character string in the format </a:t>
            </a:r>
            <a:r>
              <a:rPr lang="en-US" altLang="en-US">
                <a:latin typeface="Courier New" panose="02070309020205020404" pitchFamily="49" charset="0"/>
              </a:rPr>
              <a:t>'TZH:TZM'</a:t>
            </a:r>
            <a:r>
              <a:rPr lang="en-US" altLang="en-US"/>
              <a:t> or a character expression that returns a string in </a:t>
            </a:r>
            <a:r>
              <a:rPr lang="en-US" altLang="en-US">
                <a:latin typeface="Courier New" panose="02070309020205020404" pitchFamily="49" charset="0"/>
              </a:rPr>
              <a:t>TZR</a:t>
            </a:r>
            <a:r>
              <a:rPr lang="en-US" altLang="en-US"/>
              <a:t> (time zone region) with optional </a:t>
            </a:r>
            <a:r>
              <a:rPr lang="en-US" altLang="en-US">
                <a:latin typeface="Courier New" panose="02070309020205020404" pitchFamily="49" charset="0"/>
              </a:rPr>
              <a:t>TZD </a:t>
            </a:r>
            <a:r>
              <a:rPr lang="en-US" altLang="en-US"/>
              <a:t>format (</a:t>
            </a:r>
            <a:r>
              <a:rPr lang="en-US" altLang="en-US">
                <a:latin typeface="Courier New" panose="02070309020205020404" pitchFamily="49" charset="0"/>
              </a:rPr>
              <a:t>TZD </a:t>
            </a:r>
            <a:r>
              <a:rPr lang="en-US" altLang="en-US"/>
              <a:t>is an abbreviated time zone string with daylight savings information.) </a:t>
            </a:r>
            <a:r>
              <a:rPr lang="en-US" altLang="en-US">
                <a:latin typeface="Courier New" panose="02070309020205020404" pitchFamily="49" charset="0"/>
              </a:rPr>
              <a:t>TZR</a:t>
            </a:r>
            <a:r>
              <a:rPr lang="en-US" altLang="en-US"/>
              <a:t> represents the time zone region in datetime input strings. Examples are </a:t>
            </a:r>
            <a:r>
              <a:rPr lang="en-US" altLang="en-US">
                <a:latin typeface="Courier New" panose="02070309020205020404" pitchFamily="49" charset="0"/>
              </a:rPr>
              <a:t>'Australia/North'</a:t>
            </a:r>
            <a:r>
              <a:rPr lang="en-US" altLang="en-US"/>
              <a:t>, </a:t>
            </a:r>
            <a:r>
              <a:rPr lang="en-US" altLang="en-US">
                <a:latin typeface="Courier New" panose="02070309020205020404" pitchFamily="49" charset="0"/>
              </a:rPr>
              <a:t>'UTC'</a:t>
            </a:r>
            <a:r>
              <a:rPr lang="en-US" altLang="en-US"/>
              <a:t>, and </a:t>
            </a:r>
            <a:r>
              <a:rPr lang="en-US" altLang="en-US">
                <a:latin typeface="Courier New" panose="02070309020205020404" pitchFamily="49" charset="0"/>
              </a:rPr>
              <a:t>'Singapore'</a:t>
            </a:r>
            <a:r>
              <a:rPr lang="en-US" altLang="en-US"/>
              <a:t>. </a:t>
            </a:r>
            <a:r>
              <a:rPr lang="en-US" altLang="en-US">
                <a:latin typeface="Courier New" panose="02070309020205020404" pitchFamily="49" charset="0"/>
              </a:rPr>
              <a:t>TZD</a:t>
            </a:r>
            <a:r>
              <a:rPr lang="en-US" altLang="en-US"/>
              <a:t> represents an abbreviated form of the time zone region with daylight savings information. Examples are </a:t>
            </a:r>
            <a:r>
              <a:rPr lang="en-US" altLang="en-US">
                <a:latin typeface="Courier New" panose="02070309020205020404" pitchFamily="49" charset="0"/>
              </a:rPr>
              <a:t>'PST'</a:t>
            </a:r>
            <a:r>
              <a:rPr lang="en-US" altLang="en-US"/>
              <a:t> for US/Pacific standard time and </a:t>
            </a:r>
            <a:r>
              <a:rPr lang="en-US" altLang="en-US">
                <a:latin typeface="Courier New" panose="02070309020205020404" pitchFamily="49" charset="0"/>
              </a:rPr>
              <a:t>'PDT'</a:t>
            </a:r>
            <a:r>
              <a:rPr lang="en-US" altLang="en-US"/>
              <a:t> for US/Pacific daylight time. To see a listing of valid values for the </a:t>
            </a:r>
            <a:r>
              <a:rPr lang="en-US" altLang="en-US">
                <a:latin typeface="Courier New" panose="02070309020205020404" pitchFamily="49" charset="0"/>
              </a:rPr>
              <a:t>TZR</a:t>
            </a:r>
            <a:r>
              <a:rPr lang="en-US" altLang="en-US"/>
              <a:t> and </a:t>
            </a:r>
            <a:r>
              <a:rPr lang="en-US" altLang="en-US">
                <a:latin typeface="Courier New" panose="02070309020205020404" pitchFamily="49" charset="0"/>
              </a:rPr>
              <a:t>TZD</a:t>
            </a:r>
            <a:r>
              <a:rPr lang="en-US" altLang="en-US"/>
              <a:t> format elements, query the </a:t>
            </a:r>
            <a:r>
              <a:rPr lang="en-US" altLang="en-US">
                <a:latin typeface="Courier New" panose="02070309020205020404" pitchFamily="49" charset="0"/>
              </a:rPr>
              <a:t>V$TIMEZONE_NAMES</a:t>
            </a:r>
            <a:r>
              <a:rPr lang="en-US" altLang="en-US"/>
              <a:t> dynamic performance view. </a:t>
            </a:r>
          </a:p>
          <a:p>
            <a:pPr lvl="1">
              <a:tabLst>
                <a:tab pos="496888" algn="l"/>
                <a:tab pos="674688" algn="r"/>
                <a:tab pos="811213" algn="l"/>
                <a:tab pos="1117600" algn="r"/>
                <a:tab pos="1906588" algn="r"/>
              </a:tabLst>
            </a:pPr>
            <a:r>
              <a:rPr lang="en-US" altLang="en-US"/>
              <a:t>The example in the slide converts a </a:t>
            </a:r>
            <a:r>
              <a:rPr lang="en-US" altLang="en-US">
                <a:latin typeface="Courier New" panose="02070309020205020404" pitchFamily="49" charset="0"/>
              </a:rPr>
              <a:t>TIMESTAMP</a:t>
            </a:r>
            <a:r>
              <a:rPr lang="en-US" altLang="en-US"/>
              <a:t> value to </a:t>
            </a:r>
            <a:r>
              <a:rPr lang="en-US" altLang="en-US">
                <a:latin typeface="Courier New" panose="02070309020205020404" pitchFamily="49" charset="0"/>
              </a:rPr>
              <a:t>TIMESTAMP WITH TIME ZONE</a:t>
            </a:r>
            <a:r>
              <a:rPr lang="en-US" altLang="en-US"/>
              <a:t>.</a:t>
            </a:r>
          </a:p>
          <a:p>
            <a:pPr>
              <a:tabLst>
                <a:tab pos="496888" algn="l"/>
                <a:tab pos="674688" algn="r"/>
                <a:tab pos="811213" algn="l"/>
                <a:tab pos="1117600" algn="r"/>
                <a:tab pos="1906588" algn="r"/>
              </a:tabLst>
            </a:pPr>
            <a:endParaRPr lang="en-US" altLang="en-US" b="0">
              <a:latin typeface="Times New Roman" panose="02020603050405020304" pitchFamily="18" charset="0"/>
            </a:endParaRPr>
          </a:p>
        </p:txBody>
      </p:sp>
      <p:sp>
        <p:nvSpPr>
          <p:cNvPr id="26629" name="Rectangle 5">
            <a:extLst>
              <a:ext uri="{FF2B5EF4-FFF2-40B4-BE49-F238E27FC236}">
                <a16:creationId xmlns:a16="http://schemas.microsoft.com/office/drawing/2014/main" id="{D0C10AE7-2251-3793-350B-B4210205629D}"/>
              </a:ext>
            </a:extLst>
          </p:cNvPr>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597767A-50E7-FDB9-9746-33A06ABEE3E4}"/>
              </a:ext>
            </a:extLst>
          </p:cNvPr>
          <p:cNvSpPr>
            <a:spLocks noChangeArrowheads="1"/>
          </p:cNvSpPr>
          <p:nvPr/>
        </p:nvSpPr>
        <p:spPr bwMode="ltGray">
          <a:xfrm>
            <a:off x="558800" y="952500"/>
            <a:ext cx="8026400" cy="431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7700" b="1">
                <a:solidFill>
                  <a:schemeClr val="accent2"/>
                </a:solidFill>
                <a:latin typeface="Times" panose="02020603050405020304" pitchFamily="18" charset="0"/>
              </a:rPr>
              <a:t>16</a:t>
            </a:r>
          </a:p>
        </p:txBody>
      </p:sp>
      <p:pic>
        <p:nvPicPr>
          <p:cNvPr id="3075" name="Picture 3">
            <a:extLst>
              <a:ext uri="{FF2B5EF4-FFF2-40B4-BE49-F238E27FC236}">
                <a16:creationId xmlns:a16="http://schemas.microsoft.com/office/drawing/2014/main" id="{5849BA27-526C-B275-278B-4B6A72B609E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6500"/>
            <a:ext cx="92329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6" name="Rectangle 4">
            <a:extLst>
              <a:ext uri="{FF2B5EF4-FFF2-40B4-BE49-F238E27FC236}">
                <a16:creationId xmlns:a16="http://schemas.microsoft.com/office/drawing/2014/main" id="{AEDE7630-C795-96EA-D420-7E6CC9DC7AC8}"/>
              </a:ext>
            </a:extLst>
          </p:cNvPr>
          <p:cNvSpPr>
            <a:spLocks noGrp="1" noChangeArrowheads="1"/>
          </p:cNvSpPr>
          <p:nvPr>
            <p:ph type="ctrTitle" sz="quarter"/>
          </p:nvPr>
        </p:nvSpPr>
        <p:spPr>
          <a:xfrm>
            <a:off x="927100" y="2667000"/>
            <a:ext cx="7302500" cy="1181100"/>
          </a:xfrm>
        </p:spPr>
        <p:txBody>
          <a:bodyPr/>
          <a:lstStyle>
            <a:lvl1pPr>
              <a:defRPr/>
            </a:lvl1pPr>
          </a:lstStyle>
          <a:p>
            <a:pPr lvl="0"/>
            <a:r>
              <a:rPr lang="en-US" altLang="en-US" noProof="0"/>
              <a:t>Click to edit Master title style</a:t>
            </a:r>
          </a:p>
        </p:txBody>
      </p:sp>
      <p:sp>
        <p:nvSpPr>
          <p:cNvPr id="3077" name="Rectangle 5">
            <a:extLst>
              <a:ext uri="{FF2B5EF4-FFF2-40B4-BE49-F238E27FC236}">
                <a16:creationId xmlns:a16="http://schemas.microsoft.com/office/drawing/2014/main" id="{21B06643-3222-4799-E75E-EC8D684E43FF}"/>
              </a:ext>
            </a:extLst>
          </p:cNvPr>
          <p:cNvSpPr>
            <a:spLocks noGrp="1" noChangeArrowheads="1"/>
          </p:cNvSpPr>
          <p:nvPr>
            <p:ph type="subTitle" sz="quarter" idx="1"/>
          </p:nvPr>
        </p:nvSpPr>
        <p:spPr>
          <a:xfrm>
            <a:off x="914400" y="3886200"/>
            <a:ext cx="7327900" cy="409575"/>
          </a:xfrm>
        </p:spPr>
        <p:txBody>
          <a:bodyPr/>
          <a:lstStyle>
            <a:lvl1pPr marL="0" indent="0" algn="ctr">
              <a:buFont typeface="Arial" panose="020B0604020202020204" pitchFamily="34" charset="0"/>
              <a:buNone/>
              <a:tabLst>
                <a:tab pos="576263" algn="l"/>
              </a:tabLst>
              <a:defRPr/>
            </a:lvl1pPr>
          </a:lstStyle>
          <a:p>
            <a:pPr lvl="0"/>
            <a:r>
              <a:rPr lang="en-US" altLang="en-US" noProof="0"/>
              <a:t>Click to edit Master subtitle style</a:t>
            </a:r>
          </a:p>
        </p:txBody>
      </p:sp>
      <p:sp>
        <p:nvSpPr>
          <p:cNvPr id="3078" name="Rectangle 6">
            <a:extLst>
              <a:ext uri="{FF2B5EF4-FFF2-40B4-BE49-F238E27FC236}">
                <a16:creationId xmlns:a16="http://schemas.microsoft.com/office/drawing/2014/main" id="{DE0D931A-8D1A-25E0-BC78-845C6C9A41ED}"/>
              </a:ext>
            </a:extLst>
          </p:cNvPr>
          <p:cNvSpPr>
            <a:spLocks noChangeArrowheads="1"/>
          </p:cNvSpPr>
          <p:nvPr/>
        </p:nvSpPr>
        <p:spPr bwMode="black">
          <a:xfrm>
            <a:off x="2538413" y="6565900"/>
            <a:ext cx="41005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r>
              <a:rPr lang="en-US" altLang="en-US" sz="1200">
                <a:latin typeface="Arial" panose="020B0604020202020204" pitchFamily="34" charset="0"/>
              </a:rPr>
              <a:t>Copyright © Oracle Corporation, 2001.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76D2-6530-AD1B-8460-96E8D43DE6A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5FE0B2-048A-37F4-CBD0-B158CD6DAA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15408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7F5F5B-0387-1A91-B7C9-03B5D617C4F3}"/>
              </a:ext>
            </a:extLst>
          </p:cNvPr>
          <p:cNvSpPr>
            <a:spLocks noGrp="1"/>
          </p:cNvSpPr>
          <p:nvPr>
            <p:ph type="title" orient="vert"/>
          </p:nvPr>
        </p:nvSpPr>
        <p:spPr>
          <a:xfrm>
            <a:off x="6421438" y="530225"/>
            <a:ext cx="1851025" cy="321468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1E084E-4F8F-EBBE-35BC-2B3C779686D7}"/>
              </a:ext>
            </a:extLst>
          </p:cNvPr>
          <p:cNvSpPr>
            <a:spLocks noGrp="1"/>
          </p:cNvSpPr>
          <p:nvPr>
            <p:ph type="body" orient="vert" idx="1"/>
          </p:nvPr>
        </p:nvSpPr>
        <p:spPr>
          <a:xfrm>
            <a:off x="863600" y="530225"/>
            <a:ext cx="5405438" cy="321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619954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157B6-AEA8-C954-CD62-6D07B89E19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DC4B99-FC33-5B1C-C8FD-684D0959C5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389038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85776-8A11-C57A-D534-BF16F47F12CA}"/>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6726AF-8A91-7172-D9B9-982B60D5F21A}"/>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108929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55068-4C12-55D6-3CEE-4EBD0ECE54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2BC301-9FA8-1148-0FF9-EEE007F5A862}"/>
              </a:ext>
            </a:extLst>
          </p:cNvPr>
          <p:cNvSpPr>
            <a:spLocks noGrp="1"/>
          </p:cNvSpPr>
          <p:nvPr>
            <p:ph sz="half" idx="1"/>
          </p:nvPr>
        </p:nvSpPr>
        <p:spPr>
          <a:xfrm>
            <a:off x="874713" y="1814513"/>
            <a:ext cx="3616325" cy="193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54A6CC-E2FE-781A-7177-0EB010AE4579}"/>
              </a:ext>
            </a:extLst>
          </p:cNvPr>
          <p:cNvSpPr>
            <a:spLocks noGrp="1"/>
          </p:cNvSpPr>
          <p:nvPr>
            <p:ph sz="half" idx="2"/>
          </p:nvPr>
        </p:nvSpPr>
        <p:spPr>
          <a:xfrm>
            <a:off x="4643438" y="1814513"/>
            <a:ext cx="3616325" cy="193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36267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1C478-A273-5C07-A6FC-D79A67D9112F}"/>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5A7421-3539-A46A-D52B-32F423D95DAF}"/>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82C281-360B-D871-5B9A-2EE177F927DC}"/>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831E15-AC80-BF67-4034-90DCE6CF363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D8C29B-0DD4-5A62-D467-CA454C387B3F}"/>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434325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05B95-3FA1-4C61-0B8B-390BE5C2E815}"/>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2000794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3796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09571-26BB-60BA-9DF6-05D8E072B7EE}"/>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ECDC784-8310-8094-D467-C2FAB2364B8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2F9E3B-6E20-2379-90AA-3D20E6069B0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80921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4C192-1E8C-60C4-8316-A191BADBB8A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865165-50B3-15E6-48BA-5B57E1F9BD3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C224BC-5B3C-4CBB-E265-453618BF7EB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050445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AB6A8CFB-8E69-91F8-FE70-A3469A6959AF}"/>
              </a:ext>
            </a:extLst>
          </p:cNvPr>
          <p:cNvSpPr>
            <a:spLocks noGrp="1" noChangeArrowheads="1"/>
          </p:cNvSpPr>
          <p:nvPr>
            <p:ph type="title"/>
          </p:nvPr>
        </p:nvSpPr>
        <p:spPr bwMode="auto">
          <a:xfrm>
            <a:off x="863600" y="530225"/>
            <a:ext cx="7408863" cy="88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00F2518F-DA2B-B190-694A-63916F1384D8}"/>
              </a:ext>
            </a:extLst>
          </p:cNvPr>
          <p:cNvSpPr>
            <a:spLocks noGrp="1" noChangeArrowheads="1"/>
          </p:cNvSpPr>
          <p:nvPr>
            <p:ph type="body" idx="1"/>
          </p:nvPr>
        </p:nvSpPr>
        <p:spPr bwMode="auto">
          <a:xfrm>
            <a:off x="874713" y="1814513"/>
            <a:ext cx="7385050" cy="193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spAutoFit/>
          </a:bodyPr>
          <a:lstStyle/>
          <a:p>
            <a:pPr lvl="0"/>
            <a:r>
              <a:rPr lang="en-US" altLang="en-US"/>
              <a:t>First Level</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800" b="1" kern="1200">
          <a:solidFill>
            <a:schemeClr val="tx1"/>
          </a:solidFill>
          <a:latin typeface="+mj-lt"/>
          <a:ea typeface="+mj-ea"/>
          <a:cs typeface="+mj-cs"/>
        </a:defRPr>
      </a:lvl1pPr>
      <a:lvl2pPr algn="ctr" rtl="0" eaLnBrk="0" fontAlgn="base" hangingPunct="0">
        <a:spcBef>
          <a:spcPct val="0"/>
        </a:spcBef>
        <a:spcAft>
          <a:spcPct val="0"/>
        </a:spcAft>
        <a:defRPr sz="2800" b="1">
          <a:solidFill>
            <a:schemeClr val="tx1"/>
          </a:solidFill>
          <a:latin typeface="Arial" panose="020B0604020202020204" pitchFamily="34" charset="0"/>
        </a:defRPr>
      </a:lvl2pPr>
      <a:lvl3pPr algn="ctr" rtl="0" eaLnBrk="0" fontAlgn="base" hangingPunct="0">
        <a:spcBef>
          <a:spcPct val="0"/>
        </a:spcBef>
        <a:spcAft>
          <a:spcPct val="0"/>
        </a:spcAft>
        <a:defRPr sz="2800" b="1">
          <a:solidFill>
            <a:schemeClr val="tx1"/>
          </a:solidFill>
          <a:latin typeface="Arial" panose="020B0604020202020204" pitchFamily="34" charset="0"/>
        </a:defRPr>
      </a:lvl3pPr>
      <a:lvl4pPr algn="ctr" rtl="0" eaLnBrk="0" fontAlgn="base" hangingPunct="0">
        <a:spcBef>
          <a:spcPct val="0"/>
        </a:spcBef>
        <a:spcAft>
          <a:spcPct val="0"/>
        </a:spcAft>
        <a:defRPr sz="2800" b="1">
          <a:solidFill>
            <a:schemeClr val="tx1"/>
          </a:solidFill>
          <a:latin typeface="Arial" panose="020B0604020202020204" pitchFamily="34" charset="0"/>
        </a:defRPr>
      </a:lvl4pPr>
      <a:lvl5pPr algn="ctr" rtl="0" eaLnBrk="0" fontAlgn="base" hangingPunct="0">
        <a:spcBef>
          <a:spcPct val="0"/>
        </a:spcBef>
        <a:spcAft>
          <a:spcPct val="0"/>
        </a:spcAft>
        <a:defRPr sz="2800" b="1">
          <a:solidFill>
            <a:schemeClr val="tx1"/>
          </a:solidFill>
          <a:latin typeface="Arial" panose="020B0604020202020204" pitchFamily="34" charset="0"/>
        </a:defRPr>
      </a:lvl5pPr>
      <a:lvl6pPr marL="457200" algn="ctr" rtl="0" eaLnBrk="0" fontAlgn="base" hangingPunct="0">
        <a:spcBef>
          <a:spcPct val="0"/>
        </a:spcBef>
        <a:spcAft>
          <a:spcPct val="0"/>
        </a:spcAft>
        <a:defRPr sz="2800" b="1">
          <a:solidFill>
            <a:schemeClr val="tx1"/>
          </a:solidFill>
          <a:latin typeface="Arial" panose="020B0604020202020204" pitchFamily="34" charset="0"/>
        </a:defRPr>
      </a:lvl6pPr>
      <a:lvl7pPr marL="914400" algn="ctr" rtl="0" eaLnBrk="0" fontAlgn="base" hangingPunct="0">
        <a:spcBef>
          <a:spcPct val="0"/>
        </a:spcBef>
        <a:spcAft>
          <a:spcPct val="0"/>
        </a:spcAft>
        <a:defRPr sz="2800" b="1">
          <a:solidFill>
            <a:schemeClr val="tx1"/>
          </a:solidFill>
          <a:latin typeface="Arial" panose="020B0604020202020204" pitchFamily="34" charset="0"/>
        </a:defRPr>
      </a:lvl7pPr>
      <a:lvl8pPr marL="1371600" algn="ctr" rtl="0" eaLnBrk="0" fontAlgn="base" hangingPunct="0">
        <a:spcBef>
          <a:spcPct val="0"/>
        </a:spcBef>
        <a:spcAft>
          <a:spcPct val="0"/>
        </a:spcAft>
        <a:defRPr sz="2800" b="1">
          <a:solidFill>
            <a:schemeClr val="tx1"/>
          </a:solidFill>
          <a:latin typeface="Arial" panose="020B0604020202020204" pitchFamily="34" charset="0"/>
        </a:defRPr>
      </a:lvl8pPr>
      <a:lvl9pPr marL="1828800" algn="ctr" rtl="0" eaLnBrk="0" fontAlgn="base" hangingPunct="0">
        <a:spcBef>
          <a:spcPct val="0"/>
        </a:spcBef>
        <a:spcAft>
          <a:spcPct val="0"/>
        </a:spcAft>
        <a:defRPr sz="2800" b="1">
          <a:solidFill>
            <a:schemeClr val="tx1"/>
          </a:solidFill>
          <a:latin typeface="Arial" panose="020B0604020202020204" pitchFamily="34" charset="0"/>
        </a:defRPr>
      </a:lvl9pPr>
    </p:titleStyle>
    <p:bodyStyle>
      <a:lvl1pPr marL="404813" indent="-404813" algn="l" defTabSz="346075" rtl="0" eaLnBrk="0" fontAlgn="base" hangingPunct="0">
        <a:lnSpc>
          <a:spcPct val="95000"/>
        </a:lnSpc>
        <a:spcBef>
          <a:spcPct val="35000"/>
        </a:spcBef>
        <a:spcAft>
          <a:spcPct val="0"/>
        </a:spcAft>
        <a:buClr>
          <a:schemeClr val="hlink"/>
        </a:buClr>
        <a:buSzPct val="125000"/>
        <a:buFont typeface="Arial" panose="020B0604020202020204" pitchFamily="34" charset="0"/>
        <a:buChar char="•"/>
        <a:tabLst>
          <a:tab pos="571500" algn="l"/>
        </a:tabLst>
        <a:defRPr sz="2200" b="1" kern="1200">
          <a:solidFill>
            <a:schemeClr val="tx1"/>
          </a:solidFill>
          <a:latin typeface="+mn-lt"/>
          <a:ea typeface="+mn-ea"/>
          <a:cs typeface="+mn-cs"/>
        </a:defRPr>
      </a:lvl1pPr>
      <a:lvl2pPr marL="919163" indent="-400050" algn="l" defTabSz="346075" rtl="0" eaLnBrk="0" fontAlgn="base" hangingPunct="0">
        <a:lnSpc>
          <a:spcPct val="95000"/>
        </a:lnSpc>
        <a:spcBef>
          <a:spcPct val="35000"/>
        </a:spcBef>
        <a:spcAft>
          <a:spcPct val="0"/>
        </a:spcAft>
        <a:buClr>
          <a:schemeClr val="hlink"/>
        </a:buClr>
        <a:buChar char="–"/>
        <a:tabLst>
          <a:tab pos="571500" algn="l"/>
        </a:tabLst>
        <a:defRPr sz="2000" b="1" kern="1200">
          <a:solidFill>
            <a:schemeClr val="tx1"/>
          </a:solidFill>
          <a:latin typeface="+mn-lt"/>
          <a:ea typeface="+mn-ea"/>
          <a:cs typeface="+mn-cs"/>
        </a:defRPr>
      </a:lvl2pPr>
      <a:lvl3pPr marL="1319213" indent="-285750" algn="l" defTabSz="346075" rtl="0" eaLnBrk="0" fontAlgn="base" hangingPunct="0">
        <a:lnSpc>
          <a:spcPct val="95000"/>
        </a:lnSpc>
        <a:spcBef>
          <a:spcPct val="35000"/>
        </a:spcBef>
        <a:spcAft>
          <a:spcPct val="0"/>
        </a:spcAft>
        <a:buClr>
          <a:schemeClr val="hlink"/>
        </a:buClr>
        <a:buSzPct val="90000"/>
        <a:buChar char="–"/>
        <a:tabLst>
          <a:tab pos="571500" algn="l"/>
        </a:tabLst>
        <a:defRPr sz="2000" b="1" kern="1200">
          <a:solidFill>
            <a:schemeClr val="tx1"/>
          </a:solidFill>
          <a:latin typeface="+mn-lt"/>
          <a:ea typeface="+mn-ea"/>
          <a:cs typeface="+mn-cs"/>
        </a:defRPr>
      </a:lvl3pPr>
      <a:lvl4pPr marL="1662113" indent="-228600" algn="l" defTabSz="346075" rtl="0" eaLnBrk="0" fontAlgn="base" hangingPunct="0">
        <a:spcBef>
          <a:spcPct val="20000"/>
        </a:spcBef>
        <a:spcAft>
          <a:spcPct val="0"/>
        </a:spcAft>
        <a:buClr>
          <a:schemeClr val="hlink"/>
        </a:buClr>
        <a:buSzPct val="90000"/>
        <a:buChar char="–"/>
        <a:tabLst>
          <a:tab pos="571500" algn="l"/>
        </a:tabLst>
        <a:defRPr sz="2000" b="1" kern="1200">
          <a:solidFill>
            <a:schemeClr val="tx1"/>
          </a:solidFill>
          <a:latin typeface="+mn-lt"/>
          <a:ea typeface="+mn-ea"/>
          <a:cs typeface="+mn-cs"/>
        </a:defRPr>
      </a:lvl4pPr>
      <a:lvl5pPr marL="2005013" indent="-228600" algn="l" defTabSz="346075" rtl="0" eaLnBrk="0" fontAlgn="base" hangingPunct="0">
        <a:spcBef>
          <a:spcPct val="20000"/>
        </a:spcBef>
        <a:spcAft>
          <a:spcPct val="0"/>
        </a:spcAft>
        <a:buClr>
          <a:schemeClr val="hlink"/>
        </a:buClr>
        <a:buSzPct val="90000"/>
        <a:buChar char="–"/>
        <a:tabLst>
          <a:tab pos="57150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47C724-1F65-FA23-BD52-1C6B0EF8C11E}"/>
              </a:ext>
            </a:extLst>
          </p:cNvPr>
          <p:cNvSpPr>
            <a:spLocks noGrp="1"/>
          </p:cNvSpPr>
          <p:nvPr>
            <p:ph type="title"/>
          </p:nvPr>
        </p:nvSpPr>
        <p:spPr/>
        <p:txBody>
          <a:bodyPr/>
          <a:lstStyle/>
          <a:p>
            <a:r>
              <a:rPr lang="en-US" dirty="0"/>
              <a:t>Managing Data in Different Time Zones</a:t>
            </a:r>
            <a:endParaRPr lang="en-IN" dirty="0"/>
          </a:p>
        </p:txBody>
      </p:sp>
      <p:sp>
        <p:nvSpPr>
          <p:cNvPr id="5" name="Text Placeholder 4">
            <a:extLst>
              <a:ext uri="{FF2B5EF4-FFF2-40B4-BE49-F238E27FC236}">
                <a16:creationId xmlns:a16="http://schemas.microsoft.com/office/drawing/2014/main" id="{859D7C1A-F663-CB50-2D01-2CD55525D4B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051218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8033811-9568-3BCD-8C67-AEAFE4AAB59C}"/>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US" altLang="en-US">
              <a:solidFill>
                <a:schemeClr val="tx1"/>
              </a:solidFill>
              <a:latin typeface="Arial" panose="020B0604020202020204" pitchFamily="34" charset="0"/>
            </a:endParaRPr>
          </a:p>
        </p:txBody>
      </p:sp>
      <p:sp>
        <p:nvSpPr>
          <p:cNvPr id="23555" name="Rectangle 3">
            <a:extLst>
              <a:ext uri="{FF2B5EF4-FFF2-40B4-BE49-F238E27FC236}">
                <a16:creationId xmlns:a16="http://schemas.microsoft.com/office/drawing/2014/main" id="{9E185C99-0023-47E2-4DA0-52D035E4011E}"/>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en-US" altLang="en-US">
              <a:solidFill>
                <a:schemeClr val="tx1"/>
              </a:solidFill>
              <a:latin typeface="Arial" panose="020B0604020202020204" pitchFamily="34" charset="0"/>
            </a:endParaRPr>
          </a:p>
        </p:txBody>
      </p:sp>
      <p:sp>
        <p:nvSpPr>
          <p:cNvPr id="23556" name="Rectangle 4">
            <a:extLst>
              <a:ext uri="{FF2B5EF4-FFF2-40B4-BE49-F238E27FC236}">
                <a16:creationId xmlns:a16="http://schemas.microsoft.com/office/drawing/2014/main" id="{59F1855A-81C2-142B-EB8F-6E7E7493E49E}"/>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en-US" altLang="en-US">
              <a:solidFill>
                <a:schemeClr val="tx1"/>
              </a:solidFill>
              <a:latin typeface="Arial" panose="020B0604020202020204" pitchFamily="34" charset="0"/>
            </a:endParaRPr>
          </a:p>
        </p:txBody>
      </p:sp>
      <p:sp>
        <p:nvSpPr>
          <p:cNvPr id="23557" name="Rectangle 5">
            <a:extLst>
              <a:ext uri="{FF2B5EF4-FFF2-40B4-BE49-F238E27FC236}">
                <a16:creationId xmlns:a16="http://schemas.microsoft.com/office/drawing/2014/main" id="{38F63A07-7101-0253-5E9E-C67BFA7352F9}"/>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en-US" altLang="en-US">
              <a:solidFill>
                <a:schemeClr val="tx1"/>
              </a:solidFill>
              <a:latin typeface="Arial" panose="020B0604020202020204" pitchFamily="34" charset="0"/>
            </a:endParaRPr>
          </a:p>
        </p:txBody>
      </p:sp>
      <p:sp>
        <p:nvSpPr>
          <p:cNvPr id="23558" name="Rectangle 6">
            <a:extLst>
              <a:ext uri="{FF2B5EF4-FFF2-40B4-BE49-F238E27FC236}">
                <a16:creationId xmlns:a16="http://schemas.microsoft.com/office/drawing/2014/main" id="{1BAA3387-47C0-00D0-8810-32379DC88588}"/>
              </a:ext>
            </a:extLst>
          </p:cNvPr>
          <p:cNvSpPr>
            <a:spLocks noGrp="1" noChangeArrowheads="1"/>
          </p:cNvSpPr>
          <p:nvPr>
            <p:ph type="title"/>
          </p:nvPr>
        </p:nvSpPr>
        <p:spPr>
          <a:noFill/>
          <a:ln/>
        </p:spPr>
        <p:txBody>
          <a:bodyPr/>
          <a:lstStyle/>
          <a:p>
            <a:r>
              <a:rPr lang="en-US" altLang="en-US">
                <a:latin typeface="Courier New" panose="02070309020205020404" pitchFamily="49" charset="0"/>
              </a:rPr>
              <a:t>EXTRACT</a:t>
            </a:r>
          </a:p>
        </p:txBody>
      </p:sp>
      <p:sp>
        <p:nvSpPr>
          <p:cNvPr id="23559" name="Rectangle 7">
            <a:extLst>
              <a:ext uri="{FF2B5EF4-FFF2-40B4-BE49-F238E27FC236}">
                <a16:creationId xmlns:a16="http://schemas.microsoft.com/office/drawing/2014/main" id="{04C8AC21-3F9A-85DE-A6EE-63989AAD26CA}"/>
              </a:ext>
            </a:extLst>
          </p:cNvPr>
          <p:cNvSpPr>
            <a:spLocks noChangeArrowheads="1"/>
          </p:cNvSpPr>
          <p:nvPr/>
        </p:nvSpPr>
        <p:spPr bwMode="auto">
          <a:xfrm>
            <a:off x="457200" y="1143000"/>
            <a:ext cx="8686800" cy="515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br>
              <a:rPr lang="en-US" altLang="en-US" sz="1800" b="1">
                <a:solidFill>
                  <a:srgbClr val="000000"/>
                </a:solidFill>
                <a:latin typeface="Courier New" panose="02070309020205020404" pitchFamily="49" charset="0"/>
              </a:rPr>
            </a:br>
            <a:endParaRPr lang="en-US" altLang="en-US" sz="1800" b="1">
              <a:solidFill>
                <a:srgbClr val="000000"/>
              </a:solidFill>
              <a:latin typeface="Courier New" panose="02070309020205020404" pitchFamily="49" charset="0"/>
            </a:endParaRPr>
          </a:p>
        </p:txBody>
      </p:sp>
      <p:sp>
        <p:nvSpPr>
          <p:cNvPr id="23560" name="Rectangle 8">
            <a:extLst>
              <a:ext uri="{FF2B5EF4-FFF2-40B4-BE49-F238E27FC236}">
                <a16:creationId xmlns:a16="http://schemas.microsoft.com/office/drawing/2014/main" id="{308B4E16-72EF-765A-6BAB-C93234AF6CF5}"/>
              </a:ext>
            </a:extLst>
          </p:cNvPr>
          <p:cNvSpPr>
            <a:spLocks noChangeArrowheads="1"/>
          </p:cNvSpPr>
          <p:nvPr/>
        </p:nvSpPr>
        <p:spPr bwMode="auto">
          <a:xfrm>
            <a:off x="1219200" y="1524000"/>
            <a:ext cx="6740525" cy="4445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23562" name="Rectangle 10">
            <a:extLst>
              <a:ext uri="{FF2B5EF4-FFF2-40B4-BE49-F238E27FC236}">
                <a16:creationId xmlns:a16="http://schemas.microsoft.com/office/drawing/2014/main" id="{52A2DDBB-8AF3-2969-418E-129C5247CD4B}"/>
              </a:ext>
            </a:extLst>
          </p:cNvPr>
          <p:cNvSpPr>
            <a:spLocks noChangeArrowheads="1"/>
          </p:cNvSpPr>
          <p:nvPr/>
        </p:nvSpPr>
        <p:spPr bwMode="auto">
          <a:xfrm>
            <a:off x="1219200" y="1600200"/>
            <a:ext cx="637381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altLang="en-US" sz="1800" b="1" dirty="0">
                <a:solidFill>
                  <a:srgbClr val="000000"/>
                </a:solidFill>
                <a:latin typeface="Courier New" panose="02070309020205020404" pitchFamily="49" charset="0"/>
              </a:rPr>
              <a:t>SELECT EXTRACT (YEAR FROM SYSDATE) FROM DUAL;</a:t>
            </a:r>
          </a:p>
        </p:txBody>
      </p:sp>
      <p:grpSp>
        <p:nvGrpSpPr>
          <p:cNvPr id="23580" name="Group 28">
            <a:extLst>
              <a:ext uri="{FF2B5EF4-FFF2-40B4-BE49-F238E27FC236}">
                <a16:creationId xmlns:a16="http://schemas.microsoft.com/office/drawing/2014/main" id="{1E59AED0-4919-96BE-6D8D-BB9E07B9E072}"/>
              </a:ext>
            </a:extLst>
          </p:cNvPr>
          <p:cNvGrpSpPr>
            <a:grpSpLocks/>
          </p:cNvGrpSpPr>
          <p:nvPr/>
        </p:nvGrpSpPr>
        <p:grpSpPr bwMode="auto">
          <a:xfrm>
            <a:off x="1219200" y="3429000"/>
            <a:ext cx="6721475" cy="1227138"/>
            <a:chOff x="624" y="2252"/>
            <a:chExt cx="4234" cy="773"/>
          </a:xfrm>
        </p:grpSpPr>
        <p:sp>
          <p:nvSpPr>
            <p:cNvPr id="23563" name="Rectangle 11">
              <a:extLst>
                <a:ext uri="{FF2B5EF4-FFF2-40B4-BE49-F238E27FC236}">
                  <a16:creationId xmlns:a16="http://schemas.microsoft.com/office/drawing/2014/main" id="{81FDA21F-EBA8-D237-1B01-F5C6E1DC41BC}"/>
                </a:ext>
              </a:extLst>
            </p:cNvPr>
            <p:cNvSpPr>
              <a:spLocks noChangeArrowheads="1"/>
            </p:cNvSpPr>
            <p:nvPr/>
          </p:nvSpPr>
          <p:spPr bwMode="auto">
            <a:xfrm>
              <a:off x="624" y="2256"/>
              <a:ext cx="4234" cy="769"/>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dirty="0">
                <a:solidFill>
                  <a:srgbClr val="000000"/>
                </a:solidFill>
                <a:latin typeface="Courier New" panose="02070309020205020404" pitchFamily="49" charset="0"/>
              </a:endParaRPr>
            </a:p>
            <a:p>
              <a:endParaRPr lang="en-US" altLang="en-US" sz="1800" b="1" dirty="0">
                <a:solidFill>
                  <a:srgbClr val="000000"/>
                </a:solidFill>
                <a:latin typeface="Courier New" panose="02070309020205020404" pitchFamily="49" charset="0"/>
              </a:endParaRPr>
            </a:p>
            <a:p>
              <a:endParaRPr lang="en-US" altLang="en-US" sz="1800" b="1" dirty="0">
                <a:solidFill>
                  <a:srgbClr val="000000"/>
                </a:solidFill>
                <a:latin typeface="Courier New" panose="02070309020205020404" pitchFamily="49" charset="0"/>
              </a:endParaRPr>
            </a:p>
          </p:txBody>
        </p:sp>
        <p:sp>
          <p:nvSpPr>
            <p:cNvPr id="23565" name="Rectangle 13">
              <a:extLst>
                <a:ext uri="{FF2B5EF4-FFF2-40B4-BE49-F238E27FC236}">
                  <a16:creationId xmlns:a16="http://schemas.microsoft.com/office/drawing/2014/main" id="{3836CD27-A85F-B874-75DB-C4F0F6FB5517}"/>
                </a:ext>
              </a:extLst>
            </p:cNvPr>
            <p:cNvSpPr>
              <a:spLocks noChangeArrowheads="1"/>
            </p:cNvSpPr>
            <p:nvPr/>
          </p:nvSpPr>
          <p:spPr bwMode="auto">
            <a:xfrm>
              <a:off x="638" y="2252"/>
              <a:ext cx="329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800" b="1">
                  <a:solidFill>
                    <a:srgbClr val="000000"/>
                  </a:solidFill>
                  <a:latin typeface="Courier New" panose="02070309020205020404" pitchFamily="49" charset="0"/>
                </a:rPr>
                <a:t>SELECT last_name, hire_date, </a:t>
              </a:r>
            </a:p>
            <a:p>
              <a:r>
                <a:rPr lang="en-US" altLang="en-US" sz="1800" b="1">
                  <a:solidFill>
                    <a:srgbClr val="000000"/>
                  </a:solidFill>
                  <a:latin typeface="Courier New" panose="02070309020205020404" pitchFamily="49" charset="0"/>
                </a:rPr>
                <a:t>       EXTRACT (MONTH FROM HIRE_DATE)</a:t>
              </a:r>
            </a:p>
            <a:p>
              <a:r>
                <a:rPr lang="en-US" altLang="en-US" sz="1800" b="1">
                  <a:solidFill>
                    <a:srgbClr val="000000"/>
                  </a:solidFill>
                  <a:latin typeface="Courier New" panose="02070309020205020404" pitchFamily="49" charset="0"/>
                </a:rPr>
                <a:t>FROM employees</a:t>
              </a:r>
            </a:p>
            <a:p>
              <a:r>
                <a:rPr lang="en-US" altLang="en-US" sz="1800" b="1">
                  <a:solidFill>
                    <a:srgbClr val="000000"/>
                  </a:solidFill>
                  <a:latin typeface="Courier New" panose="02070309020205020404" pitchFamily="49" charset="0"/>
                </a:rPr>
                <a:t>WHERE manager_id = 100;</a:t>
              </a:r>
            </a:p>
          </p:txBody>
        </p:sp>
      </p:grpSp>
      <p:sp>
        <p:nvSpPr>
          <p:cNvPr id="23577" name="Rectangle 25">
            <a:extLst>
              <a:ext uri="{FF2B5EF4-FFF2-40B4-BE49-F238E27FC236}">
                <a16:creationId xmlns:a16="http://schemas.microsoft.com/office/drawing/2014/main" id="{A6A3B095-2C46-22C6-0037-2943777CC01F}"/>
              </a:ext>
            </a:extLst>
          </p:cNvPr>
          <p:cNvSpPr>
            <a:spLocks noChangeArrowheads="1"/>
          </p:cNvSpPr>
          <p:nvPr/>
        </p:nvSpPr>
        <p:spPr bwMode="auto">
          <a:xfrm>
            <a:off x="609600" y="1066800"/>
            <a:ext cx="81534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404813" indent="-404813" defTabSz="346075">
              <a:tabLst>
                <a:tab pos="571500" algn="l"/>
              </a:tabLst>
              <a:defRPr sz="2400">
                <a:solidFill>
                  <a:schemeClr val="tx1"/>
                </a:solidFill>
                <a:latin typeface="Times New Roman" panose="02020603050405020304" pitchFamily="18" charset="0"/>
              </a:defRPr>
            </a:lvl1pPr>
            <a:lvl2pPr marL="919163" indent="-400050" defTabSz="346075">
              <a:tabLst>
                <a:tab pos="571500" algn="l"/>
              </a:tabLst>
              <a:defRPr sz="2400">
                <a:solidFill>
                  <a:schemeClr val="tx1"/>
                </a:solidFill>
                <a:latin typeface="Times New Roman" panose="02020603050405020304" pitchFamily="18" charset="0"/>
              </a:defRPr>
            </a:lvl2pPr>
            <a:lvl3pPr marL="1319213" indent="-285750" defTabSz="346075">
              <a:tabLst>
                <a:tab pos="571500" algn="l"/>
              </a:tabLst>
              <a:defRPr sz="2400">
                <a:solidFill>
                  <a:schemeClr val="tx1"/>
                </a:solidFill>
                <a:latin typeface="Times New Roman" panose="02020603050405020304" pitchFamily="18" charset="0"/>
              </a:defRPr>
            </a:lvl3pPr>
            <a:lvl4pPr marL="1662113" indent="-228600" defTabSz="346075">
              <a:tabLst>
                <a:tab pos="571500" algn="l"/>
              </a:tabLst>
              <a:defRPr sz="2400">
                <a:solidFill>
                  <a:schemeClr val="tx1"/>
                </a:solidFill>
                <a:latin typeface="Times New Roman" panose="02020603050405020304" pitchFamily="18" charset="0"/>
              </a:defRPr>
            </a:lvl4pPr>
            <a:lvl5pPr marL="2005013" indent="-228600" defTabSz="346075">
              <a:tabLst>
                <a:tab pos="571500" algn="l"/>
              </a:tabLst>
              <a:defRPr sz="2400">
                <a:solidFill>
                  <a:schemeClr val="tx1"/>
                </a:solidFill>
                <a:latin typeface="Times New Roman" panose="02020603050405020304" pitchFamily="18" charset="0"/>
              </a:defRPr>
            </a:lvl5pPr>
            <a:lvl6pPr marL="24622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194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3766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338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a:lnSpc>
                <a:spcPct val="95000"/>
              </a:lnSpc>
              <a:spcBef>
                <a:spcPct val="35000"/>
              </a:spcBef>
              <a:buClr>
                <a:srgbClr val="FC0128"/>
              </a:buClr>
              <a:buFontTx/>
              <a:buChar char="•"/>
            </a:pPr>
            <a:r>
              <a:rPr lang="en-US" altLang="en-US" sz="2200" b="1" dirty="0">
                <a:latin typeface="Arial" panose="020B0604020202020204" pitchFamily="34" charset="0"/>
              </a:rPr>
              <a:t>Display the </a:t>
            </a:r>
            <a:r>
              <a:rPr lang="en-US" altLang="en-US" sz="2200" b="1" dirty="0">
                <a:latin typeface="Courier New" panose="02070309020205020404" pitchFamily="49" charset="0"/>
              </a:rPr>
              <a:t>YEAR</a:t>
            </a:r>
            <a:r>
              <a:rPr lang="en-US" altLang="en-US" sz="2200" b="1" dirty="0">
                <a:latin typeface="Arial" panose="020B0604020202020204" pitchFamily="34" charset="0"/>
              </a:rPr>
              <a:t> component from the </a:t>
            </a:r>
            <a:r>
              <a:rPr lang="en-US" altLang="en-US" sz="2200" b="1" dirty="0">
                <a:latin typeface="Courier New" panose="02070309020205020404" pitchFamily="49" charset="0"/>
              </a:rPr>
              <a:t>SYSDATE</a:t>
            </a:r>
            <a:r>
              <a:rPr lang="en-US" altLang="en-US" sz="2200" b="1" dirty="0">
                <a:latin typeface="Arial" panose="020B0604020202020204" pitchFamily="34" charset="0"/>
              </a:rPr>
              <a:t>.</a:t>
            </a:r>
          </a:p>
        </p:txBody>
      </p:sp>
      <p:sp>
        <p:nvSpPr>
          <p:cNvPr id="23578" name="Rectangle 26">
            <a:extLst>
              <a:ext uri="{FF2B5EF4-FFF2-40B4-BE49-F238E27FC236}">
                <a16:creationId xmlns:a16="http://schemas.microsoft.com/office/drawing/2014/main" id="{D0091B48-814D-F483-7F26-84B3C66C1499}"/>
              </a:ext>
            </a:extLst>
          </p:cNvPr>
          <p:cNvSpPr>
            <a:spLocks noChangeArrowheads="1"/>
          </p:cNvSpPr>
          <p:nvPr/>
        </p:nvSpPr>
        <p:spPr bwMode="auto">
          <a:xfrm>
            <a:off x="685800" y="2590800"/>
            <a:ext cx="7483475"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404813" indent="-404813" defTabSz="346075">
              <a:tabLst>
                <a:tab pos="571500" algn="l"/>
              </a:tabLst>
              <a:defRPr sz="2400">
                <a:solidFill>
                  <a:schemeClr val="tx1"/>
                </a:solidFill>
                <a:latin typeface="Times New Roman" panose="02020603050405020304" pitchFamily="18" charset="0"/>
              </a:defRPr>
            </a:lvl1pPr>
            <a:lvl2pPr marL="919163" indent="-400050" defTabSz="346075">
              <a:tabLst>
                <a:tab pos="571500" algn="l"/>
              </a:tabLst>
              <a:defRPr sz="2400">
                <a:solidFill>
                  <a:schemeClr val="tx1"/>
                </a:solidFill>
                <a:latin typeface="Times New Roman" panose="02020603050405020304" pitchFamily="18" charset="0"/>
              </a:defRPr>
            </a:lvl2pPr>
            <a:lvl3pPr marL="1319213" indent="-285750" defTabSz="346075">
              <a:tabLst>
                <a:tab pos="571500" algn="l"/>
              </a:tabLst>
              <a:defRPr sz="2400">
                <a:solidFill>
                  <a:schemeClr val="tx1"/>
                </a:solidFill>
                <a:latin typeface="Times New Roman" panose="02020603050405020304" pitchFamily="18" charset="0"/>
              </a:defRPr>
            </a:lvl3pPr>
            <a:lvl4pPr marL="1662113" indent="-228600" defTabSz="346075">
              <a:tabLst>
                <a:tab pos="571500" algn="l"/>
              </a:tabLst>
              <a:defRPr sz="2400">
                <a:solidFill>
                  <a:schemeClr val="tx1"/>
                </a:solidFill>
                <a:latin typeface="Times New Roman" panose="02020603050405020304" pitchFamily="18" charset="0"/>
              </a:defRPr>
            </a:lvl4pPr>
            <a:lvl5pPr marL="2005013" indent="-228600" defTabSz="346075">
              <a:tabLst>
                <a:tab pos="571500" algn="l"/>
              </a:tabLst>
              <a:defRPr sz="2400">
                <a:solidFill>
                  <a:schemeClr val="tx1"/>
                </a:solidFill>
                <a:latin typeface="Times New Roman" panose="02020603050405020304" pitchFamily="18" charset="0"/>
              </a:defRPr>
            </a:lvl5pPr>
            <a:lvl6pPr marL="24622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194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3766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338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a:lnSpc>
                <a:spcPct val="95000"/>
              </a:lnSpc>
              <a:spcBef>
                <a:spcPct val="35000"/>
              </a:spcBef>
              <a:buClr>
                <a:srgbClr val="FC0128"/>
              </a:buClr>
              <a:buFontTx/>
              <a:buChar char="•"/>
            </a:pPr>
            <a:r>
              <a:rPr lang="en-US" altLang="en-US" sz="2200" b="1" dirty="0">
                <a:latin typeface="Arial" panose="020B0604020202020204" pitchFamily="34" charset="0"/>
              </a:rPr>
              <a:t>Display the </a:t>
            </a:r>
            <a:r>
              <a:rPr lang="en-US" altLang="en-US" sz="2200" b="1" dirty="0">
                <a:latin typeface="Courier New" panose="02070309020205020404" pitchFamily="49" charset="0"/>
              </a:rPr>
              <a:t>MONTH</a:t>
            </a:r>
            <a:r>
              <a:rPr lang="en-US" altLang="en-US" sz="2200" b="1" dirty="0">
                <a:latin typeface="Arial" panose="020B0604020202020204" pitchFamily="34" charset="0"/>
              </a:rPr>
              <a:t> component from the </a:t>
            </a:r>
            <a:r>
              <a:rPr lang="en-US" altLang="en-US" sz="2200" b="1" dirty="0">
                <a:latin typeface="Courier New" panose="02070309020205020404" pitchFamily="49" charset="0"/>
              </a:rPr>
              <a:t>HIRE_DATE </a:t>
            </a:r>
            <a:r>
              <a:rPr lang="en-US" altLang="en-US" sz="2200" b="1" dirty="0">
                <a:latin typeface="Arial" panose="020B0604020202020204" pitchFamily="34" charset="0"/>
              </a:rPr>
              <a:t>for those employees whose </a:t>
            </a:r>
            <a:r>
              <a:rPr lang="en-US" altLang="en-US" sz="2200" b="1" dirty="0">
                <a:latin typeface="Courier New" panose="02070309020205020404" pitchFamily="49" charset="0"/>
              </a:rPr>
              <a:t>MANAGER_ID</a:t>
            </a:r>
            <a:r>
              <a:rPr lang="en-US" altLang="en-US" sz="2200" b="1" dirty="0">
                <a:latin typeface="Arial" panose="020B0604020202020204" pitchFamily="34" charset="0"/>
              </a:rPr>
              <a:t> is 100.</a:t>
            </a:r>
          </a:p>
        </p:txBody>
      </p:sp>
      <p:pic>
        <p:nvPicPr>
          <p:cNvPr id="23581" name="Picture 29">
            <a:extLst>
              <a:ext uri="{FF2B5EF4-FFF2-40B4-BE49-F238E27FC236}">
                <a16:creationId xmlns:a16="http://schemas.microsoft.com/office/drawing/2014/main" id="{75B32C4B-6460-B2EF-A114-3282434F26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057400"/>
            <a:ext cx="67437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3582" name="Picture 30">
            <a:extLst>
              <a:ext uri="{FF2B5EF4-FFF2-40B4-BE49-F238E27FC236}">
                <a16:creationId xmlns:a16="http://schemas.microsoft.com/office/drawing/2014/main" id="{2461C2B6-D6F9-A899-5615-01A38A5D8C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800600"/>
            <a:ext cx="673417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77"/>
                                        </p:tgtEl>
                                        <p:attrNameLst>
                                          <p:attrName>style.visibility</p:attrName>
                                        </p:attrNameLst>
                                      </p:cBhvr>
                                      <p:to>
                                        <p:strVal val="visible"/>
                                      </p:to>
                                    </p:set>
                                    <p:anim calcmode="lin" valueType="num">
                                      <p:cBhvr additive="base">
                                        <p:cTn id="7" dur="500" fill="hold"/>
                                        <p:tgtEl>
                                          <p:spTgt spid="23577"/>
                                        </p:tgtEl>
                                        <p:attrNameLst>
                                          <p:attrName>ppt_x</p:attrName>
                                        </p:attrNameLst>
                                      </p:cBhvr>
                                      <p:tavLst>
                                        <p:tav tm="0">
                                          <p:val>
                                            <p:strVal val="#ppt_x"/>
                                          </p:val>
                                        </p:tav>
                                        <p:tav tm="100000">
                                          <p:val>
                                            <p:strVal val="#ppt_x"/>
                                          </p:val>
                                        </p:tav>
                                      </p:tavLst>
                                    </p:anim>
                                    <p:anim calcmode="lin" valueType="num">
                                      <p:cBhvr additive="base">
                                        <p:cTn id="8" dur="500" fill="hold"/>
                                        <p:tgtEl>
                                          <p:spTgt spid="2357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560"/>
                                        </p:tgtEl>
                                        <p:attrNameLst>
                                          <p:attrName>style.visibility</p:attrName>
                                        </p:attrNameLst>
                                      </p:cBhvr>
                                      <p:to>
                                        <p:strVal val="visible"/>
                                      </p:to>
                                    </p:set>
                                    <p:anim calcmode="lin" valueType="num">
                                      <p:cBhvr additive="base">
                                        <p:cTn id="13" dur="500" fill="hold"/>
                                        <p:tgtEl>
                                          <p:spTgt spid="23560"/>
                                        </p:tgtEl>
                                        <p:attrNameLst>
                                          <p:attrName>ppt_x</p:attrName>
                                        </p:attrNameLst>
                                      </p:cBhvr>
                                      <p:tavLst>
                                        <p:tav tm="0">
                                          <p:val>
                                            <p:strVal val="#ppt_x"/>
                                          </p:val>
                                        </p:tav>
                                        <p:tav tm="100000">
                                          <p:val>
                                            <p:strVal val="#ppt_x"/>
                                          </p:val>
                                        </p:tav>
                                      </p:tavLst>
                                    </p:anim>
                                    <p:anim calcmode="lin" valueType="num">
                                      <p:cBhvr additive="base">
                                        <p:cTn id="14" dur="500" fill="hold"/>
                                        <p:tgtEl>
                                          <p:spTgt spid="2356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581"/>
                                        </p:tgtEl>
                                        <p:attrNameLst>
                                          <p:attrName>style.visibility</p:attrName>
                                        </p:attrNameLst>
                                      </p:cBhvr>
                                      <p:to>
                                        <p:strVal val="visible"/>
                                      </p:to>
                                    </p:set>
                                    <p:anim calcmode="lin" valueType="num">
                                      <p:cBhvr additive="base">
                                        <p:cTn id="19" dur="500" fill="hold"/>
                                        <p:tgtEl>
                                          <p:spTgt spid="23581"/>
                                        </p:tgtEl>
                                        <p:attrNameLst>
                                          <p:attrName>ppt_x</p:attrName>
                                        </p:attrNameLst>
                                      </p:cBhvr>
                                      <p:tavLst>
                                        <p:tav tm="0">
                                          <p:val>
                                            <p:strVal val="#ppt_x"/>
                                          </p:val>
                                        </p:tav>
                                        <p:tav tm="100000">
                                          <p:val>
                                            <p:strVal val="#ppt_x"/>
                                          </p:val>
                                        </p:tav>
                                      </p:tavLst>
                                    </p:anim>
                                    <p:anim calcmode="lin" valueType="num">
                                      <p:cBhvr additive="base">
                                        <p:cTn id="20" dur="500" fill="hold"/>
                                        <p:tgtEl>
                                          <p:spTgt spid="2358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578"/>
                                        </p:tgtEl>
                                        <p:attrNameLst>
                                          <p:attrName>style.visibility</p:attrName>
                                        </p:attrNameLst>
                                      </p:cBhvr>
                                      <p:to>
                                        <p:strVal val="visible"/>
                                      </p:to>
                                    </p:set>
                                    <p:anim calcmode="lin" valueType="num">
                                      <p:cBhvr additive="base">
                                        <p:cTn id="25" dur="500" fill="hold"/>
                                        <p:tgtEl>
                                          <p:spTgt spid="23578"/>
                                        </p:tgtEl>
                                        <p:attrNameLst>
                                          <p:attrName>ppt_x</p:attrName>
                                        </p:attrNameLst>
                                      </p:cBhvr>
                                      <p:tavLst>
                                        <p:tav tm="0">
                                          <p:val>
                                            <p:strVal val="#ppt_x"/>
                                          </p:val>
                                        </p:tav>
                                        <p:tav tm="100000">
                                          <p:val>
                                            <p:strVal val="#ppt_x"/>
                                          </p:val>
                                        </p:tav>
                                      </p:tavLst>
                                    </p:anim>
                                    <p:anim calcmode="lin" valueType="num">
                                      <p:cBhvr additive="base">
                                        <p:cTn id="26" dur="500" fill="hold"/>
                                        <p:tgtEl>
                                          <p:spTgt spid="2357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580"/>
                                        </p:tgtEl>
                                        <p:attrNameLst>
                                          <p:attrName>style.visibility</p:attrName>
                                        </p:attrNameLst>
                                      </p:cBhvr>
                                      <p:to>
                                        <p:strVal val="visible"/>
                                      </p:to>
                                    </p:set>
                                    <p:anim calcmode="lin" valueType="num">
                                      <p:cBhvr additive="base">
                                        <p:cTn id="31" dur="500" fill="hold"/>
                                        <p:tgtEl>
                                          <p:spTgt spid="23580"/>
                                        </p:tgtEl>
                                        <p:attrNameLst>
                                          <p:attrName>ppt_x</p:attrName>
                                        </p:attrNameLst>
                                      </p:cBhvr>
                                      <p:tavLst>
                                        <p:tav tm="0">
                                          <p:val>
                                            <p:strVal val="#ppt_x"/>
                                          </p:val>
                                        </p:tav>
                                        <p:tav tm="100000">
                                          <p:val>
                                            <p:strVal val="#ppt_x"/>
                                          </p:val>
                                        </p:tav>
                                      </p:tavLst>
                                    </p:anim>
                                    <p:anim calcmode="lin" valueType="num">
                                      <p:cBhvr additive="base">
                                        <p:cTn id="32" dur="500" fill="hold"/>
                                        <p:tgtEl>
                                          <p:spTgt spid="2358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582"/>
                                        </p:tgtEl>
                                        <p:attrNameLst>
                                          <p:attrName>style.visibility</p:attrName>
                                        </p:attrNameLst>
                                      </p:cBhvr>
                                      <p:to>
                                        <p:strVal val="visible"/>
                                      </p:to>
                                    </p:set>
                                    <p:anim calcmode="lin" valueType="num">
                                      <p:cBhvr additive="base">
                                        <p:cTn id="37" dur="500" fill="hold"/>
                                        <p:tgtEl>
                                          <p:spTgt spid="23582"/>
                                        </p:tgtEl>
                                        <p:attrNameLst>
                                          <p:attrName>ppt_x</p:attrName>
                                        </p:attrNameLst>
                                      </p:cBhvr>
                                      <p:tavLst>
                                        <p:tav tm="0">
                                          <p:val>
                                            <p:strVal val="#ppt_x"/>
                                          </p:val>
                                        </p:tav>
                                        <p:tav tm="100000">
                                          <p:val>
                                            <p:strVal val="#ppt_x"/>
                                          </p:val>
                                        </p:tav>
                                      </p:tavLst>
                                    </p:anim>
                                    <p:anim calcmode="lin" valueType="num">
                                      <p:cBhvr additive="base">
                                        <p:cTn id="38" dur="500" fill="hold"/>
                                        <p:tgtEl>
                                          <p:spTgt spid="235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0" grpId="0" animBg="1"/>
      <p:bldP spid="23577" grpId="0"/>
      <p:bldP spid="2357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D577FB7-5E43-9B01-1F8B-5497478C9CC7}"/>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US" altLang="en-US">
              <a:solidFill>
                <a:schemeClr val="tx1"/>
              </a:solidFill>
              <a:latin typeface="Arial" panose="020B0604020202020204" pitchFamily="34" charset="0"/>
            </a:endParaRPr>
          </a:p>
        </p:txBody>
      </p:sp>
      <p:sp>
        <p:nvSpPr>
          <p:cNvPr id="25603" name="Rectangle 3">
            <a:extLst>
              <a:ext uri="{FF2B5EF4-FFF2-40B4-BE49-F238E27FC236}">
                <a16:creationId xmlns:a16="http://schemas.microsoft.com/office/drawing/2014/main" id="{5866F84C-30E8-F3AA-B657-82F81E96CECA}"/>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en-US" altLang="en-US">
              <a:solidFill>
                <a:schemeClr val="tx1"/>
              </a:solidFill>
              <a:latin typeface="Arial" panose="020B0604020202020204" pitchFamily="34" charset="0"/>
            </a:endParaRPr>
          </a:p>
        </p:txBody>
      </p:sp>
      <p:sp>
        <p:nvSpPr>
          <p:cNvPr id="25604" name="Rectangle 4">
            <a:extLst>
              <a:ext uri="{FF2B5EF4-FFF2-40B4-BE49-F238E27FC236}">
                <a16:creationId xmlns:a16="http://schemas.microsoft.com/office/drawing/2014/main" id="{436491B4-D9D0-A33E-F8B8-0CBE9B639B10}"/>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en-US" altLang="en-US">
              <a:solidFill>
                <a:schemeClr val="tx1"/>
              </a:solidFill>
              <a:latin typeface="Arial" panose="020B0604020202020204" pitchFamily="34" charset="0"/>
            </a:endParaRPr>
          </a:p>
        </p:txBody>
      </p:sp>
      <p:sp>
        <p:nvSpPr>
          <p:cNvPr id="25605" name="Rectangle 5">
            <a:extLst>
              <a:ext uri="{FF2B5EF4-FFF2-40B4-BE49-F238E27FC236}">
                <a16:creationId xmlns:a16="http://schemas.microsoft.com/office/drawing/2014/main" id="{BC84EB60-E58B-9B08-273E-5B9E8BD73208}"/>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en-US" altLang="en-US">
              <a:solidFill>
                <a:schemeClr val="tx1"/>
              </a:solidFill>
              <a:latin typeface="Arial" panose="020B0604020202020204" pitchFamily="34" charset="0"/>
            </a:endParaRPr>
          </a:p>
        </p:txBody>
      </p:sp>
      <p:sp>
        <p:nvSpPr>
          <p:cNvPr id="25606" name="Rectangle 6">
            <a:extLst>
              <a:ext uri="{FF2B5EF4-FFF2-40B4-BE49-F238E27FC236}">
                <a16:creationId xmlns:a16="http://schemas.microsoft.com/office/drawing/2014/main" id="{53770CC6-089D-B922-0035-69BA87FB4A3C}"/>
              </a:ext>
            </a:extLst>
          </p:cNvPr>
          <p:cNvSpPr>
            <a:spLocks noGrp="1" noChangeArrowheads="1"/>
          </p:cNvSpPr>
          <p:nvPr>
            <p:ph type="title"/>
          </p:nvPr>
        </p:nvSpPr>
        <p:spPr>
          <a:noFill/>
          <a:ln/>
        </p:spPr>
        <p:txBody>
          <a:bodyPr/>
          <a:lstStyle/>
          <a:p>
            <a:r>
              <a:rPr lang="en-US" altLang="en-US">
                <a:latin typeface="Courier New" panose="02070309020205020404" pitchFamily="49" charset="0"/>
              </a:rPr>
              <a:t>TIMESTAMP</a:t>
            </a:r>
            <a:r>
              <a:rPr lang="en-US" altLang="en-US"/>
              <a:t> Conversion Using</a:t>
            </a:r>
            <a:r>
              <a:rPr lang="en-US" altLang="en-US">
                <a:cs typeface="Times New Roman" panose="02020603050405020304" pitchFamily="18" charset="0"/>
              </a:rPr>
              <a:t> </a:t>
            </a:r>
            <a:r>
              <a:rPr lang="en-US" altLang="en-US">
                <a:latin typeface="Courier New" panose="02070309020205020404" pitchFamily="49" charset="0"/>
                <a:cs typeface="Times New Roman" panose="02020603050405020304" pitchFamily="18" charset="0"/>
              </a:rPr>
              <a:t>FROM_TZ</a:t>
            </a:r>
            <a:endParaRPr lang="en-US" altLang="en-US">
              <a:latin typeface="Courier New" panose="02070309020205020404" pitchFamily="49" charset="0"/>
            </a:endParaRPr>
          </a:p>
        </p:txBody>
      </p:sp>
      <p:sp>
        <p:nvSpPr>
          <p:cNvPr id="25608" name="Rectangle 8">
            <a:extLst>
              <a:ext uri="{FF2B5EF4-FFF2-40B4-BE49-F238E27FC236}">
                <a16:creationId xmlns:a16="http://schemas.microsoft.com/office/drawing/2014/main" id="{11C62F8F-C6BB-0061-F281-139C8B6CAB93}"/>
              </a:ext>
            </a:extLst>
          </p:cNvPr>
          <p:cNvSpPr>
            <a:spLocks noChangeArrowheads="1"/>
          </p:cNvSpPr>
          <p:nvPr/>
        </p:nvSpPr>
        <p:spPr bwMode="auto">
          <a:xfrm>
            <a:off x="1257300" y="2197100"/>
            <a:ext cx="6729413" cy="836613"/>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25610" name="Rectangle 10">
            <a:extLst>
              <a:ext uri="{FF2B5EF4-FFF2-40B4-BE49-F238E27FC236}">
                <a16:creationId xmlns:a16="http://schemas.microsoft.com/office/drawing/2014/main" id="{6F9DFC47-3915-19B1-7182-7A7346AEED77}"/>
              </a:ext>
            </a:extLst>
          </p:cNvPr>
          <p:cNvSpPr>
            <a:spLocks noChangeArrowheads="1"/>
          </p:cNvSpPr>
          <p:nvPr/>
        </p:nvSpPr>
        <p:spPr bwMode="auto">
          <a:xfrm>
            <a:off x="1257300" y="2185988"/>
            <a:ext cx="7127875"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1800" b="1">
                <a:solidFill>
                  <a:srgbClr val="000000"/>
                </a:solidFill>
                <a:latin typeface="Courier New" panose="02070309020205020404" pitchFamily="49" charset="0"/>
              </a:rPr>
              <a:t>SELECT FROM_TZ(TIMESTAMP </a:t>
            </a:r>
          </a:p>
          <a:p>
            <a:r>
              <a:rPr lang="en-US" altLang="en-US" sz="1800" b="1">
                <a:solidFill>
                  <a:srgbClr val="000000"/>
                </a:solidFill>
                <a:latin typeface="Courier New" panose="02070309020205020404" pitchFamily="49" charset="0"/>
              </a:rPr>
              <a:t>       '2000-03-28 08:00:00','3:00')</a:t>
            </a:r>
          </a:p>
          <a:p>
            <a:r>
              <a:rPr lang="en-US" altLang="en-US" sz="1800" b="1">
                <a:solidFill>
                  <a:srgbClr val="000000"/>
                </a:solidFill>
                <a:latin typeface="Courier New" panose="02070309020205020404" pitchFamily="49" charset="0"/>
              </a:rPr>
              <a:t>FROM DUAL;</a:t>
            </a:r>
          </a:p>
        </p:txBody>
      </p:sp>
      <p:sp>
        <p:nvSpPr>
          <p:cNvPr id="25621" name="Rectangle 21">
            <a:extLst>
              <a:ext uri="{FF2B5EF4-FFF2-40B4-BE49-F238E27FC236}">
                <a16:creationId xmlns:a16="http://schemas.microsoft.com/office/drawing/2014/main" id="{AF61C285-1901-6F39-104C-3323DFB8A05B}"/>
              </a:ext>
            </a:extLst>
          </p:cNvPr>
          <p:cNvSpPr>
            <a:spLocks noChangeArrowheads="1"/>
          </p:cNvSpPr>
          <p:nvPr/>
        </p:nvSpPr>
        <p:spPr bwMode="auto">
          <a:xfrm>
            <a:off x="609600" y="1447800"/>
            <a:ext cx="7439025"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404813" indent="-404813" defTabSz="346075">
              <a:tabLst>
                <a:tab pos="571500" algn="l"/>
              </a:tabLst>
              <a:defRPr sz="2400">
                <a:solidFill>
                  <a:schemeClr val="tx1"/>
                </a:solidFill>
                <a:latin typeface="Times New Roman" panose="02020603050405020304" pitchFamily="18" charset="0"/>
              </a:defRPr>
            </a:lvl1pPr>
            <a:lvl2pPr marL="919163" indent="-400050" defTabSz="346075">
              <a:tabLst>
                <a:tab pos="571500" algn="l"/>
              </a:tabLst>
              <a:defRPr sz="2400">
                <a:solidFill>
                  <a:schemeClr val="tx1"/>
                </a:solidFill>
                <a:latin typeface="Times New Roman" panose="02020603050405020304" pitchFamily="18" charset="0"/>
              </a:defRPr>
            </a:lvl2pPr>
            <a:lvl3pPr marL="1319213" indent="-285750" defTabSz="346075">
              <a:tabLst>
                <a:tab pos="571500" algn="l"/>
              </a:tabLst>
              <a:defRPr sz="2400">
                <a:solidFill>
                  <a:schemeClr val="tx1"/>
                </a:solidFill>
                <a:latin typeface="Times New Roman" panose="02020603050405020304" pitchFamily="18" charset="0"/>
              </a:defRPr>
            </a:lvl3pPr>
            <a:lvl4pPr marL="1662113" indent="-228600" defTabSz="346075">
              <a:tabLst>
                <a:tab pos="571500" algn="l"/>
              </a:tabLst>
              <a:defRPr sz="2400">
                <a:solidFill>
                  <a:schemeClr val="tx1"/>
                </a:solidFill>
                <a:latin typeface="Times New Roman" panose="02020603050405020304" pitchFamily="18" charset="0"/>
              </a:defRPr>
            </a:lvl4pPr>
            <a:lvl5pPr marL="2005013" indent="-228600" defTabSz="346075">
              <a:tabLst>
                <a:tab pos="571500" algn="l"/>
              </a:tabLst>
              <a:defRPr sz="2400">
                <a:solidFill>
                  <a:schemeClr val="tx1"/>
                </a:solidFill>
                <a:latin typeface="Times New Roman" panose="02020603050405020304" pitchFamily="18" charset="0"/>
              </a:defRPr>
            </a:lvl5pPr>
            <a:lvl6pPr marL="24622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194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3766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338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a:lnSpc>
                <a:spcPct val="95000"/>
              </a:lnSpc>
              <a:spcBef>
                <a:spcPct val="35000"/>
              </a:spcBef>
              <a:buClr>
                <a:srgbClr val="FC0128"/>
              </a:buClr>
              <a:buFontTx/>
              <a:buChar char="•"/>
            </a:pPr>
            <a:r>
              <a:rPr lang="en-US" altLang="en-US" sz="2200" b="1" dirty="0">
                <a:latin typeface="Arial" panose="020B0604020202020204" pitchFamily="34" charset="0"/>
              </a:rPr>
              <a:t>Display the </a:t>
            </a:r>
            <a:r>
              <a:rPr lang="en-US" altLang="en-US" sz="2200" b="1" dirty="0">
                <a:latin typeface="Courier New" panose="02070309020205020404" pitchFamily="49" charset="0"/>
              </a:rPr>
              <a:t>TIMESTAMP</a:t>
            </a:r>
            <a:r>
              <a:rPr lang="en-US" altLang="en-US" sz="2200" b="1" dirty="0">
                <a:latin typeface="Arial" panose="020B0604020202020204" pitchFamily="34" charset="0"/>
              </a:rPr>
              <a:t> value </a:t>
            </a:r>
            <a:r>
              <a:rPr lang="en-US" altLang="en-US" sz="1800" b="1" dirty="0">
                <a:latin typeface="Courier New" panose="02070309020205020404" pitchFamily="49" charset="0"/>
              </a:rPr>
              <a:t>'2000-03-28 08:00:00' </a:t>
            </a:r>
            <a:r>
              <a:rPr lang="en-US" altLang="en-US" sz="2200" b="1" dirty="0">
                <a:latin typeface="Arial" panose="020B0604020202020204" pitchFamily="34" charset="0"/>
              </a:rPr>
              <a:t>as a </a:t>
            </a:r>
            <a:r>
              <a:rPr lang="en-US" altLang="en-US" sz="2200" b="1" dirty="0">
                <a:latin typeface="Courier New" panose="02070309020205020404" pitchFamily="49" charset="0"/>
              </a:rPr>
              <a:t>TIMESTAMP WITH TIME ZONE</a:t>
            </a:r>
            <a:r>
              <a:rPr lang="en-US" altLang="en-US" sz="2200" b="1" dirty="0">
                <a:latin typeface="Arial" panose="020B0604020202020204" pitchFamily="34" charset="0"/>
              </a:rPr>
              <a:t> value. </a:t>
            </a:r>
          </a:p>
        </p:txBody>
      </p:sp>
      <p:grpSp>
        <p:nvGrpSpPr>
          <p:cNvPr id="25633" name="Group 33">
            <a:extLst>
              <a:ext uri="{FF2B5EF4-FFF2-40B4-BE49-F238E27FC236}">
                <a16:creationId xmlns:a16="http://schemas.microsoft.com/office/drawing/2014/main" id="{13584775-7696-88A0-28A8-A0F6F3DAE74B}"/>
              </a:ext>
            </a:extLst>
          </p:cNvPr>
          <p:cNvGrpSpPr>
            <a:grpSpLocks/>
          </p:cNvGrpSpPr>
          <p:nvPr/>
        </p:nvGrpSpPr>
        <p:grpSpPr bwMode="auto">
          <a:xfrm>
            <a:off x="1257300" y="4724400"/>
            <a:ext cx="6851650" cy="915988"/>
            <a:chOff x="792" y="3040"/>
            <a:chExt cx="4316" cy="577"/>
          </a:xfrm>
        </p:grpSpPr>
        <p:sp>
          <p:nvSpPr>
            <p:cNvPr id="25623" name="Rectangle 23">
              <a:extLst>
                <a:ext uri="{FF2B5EF4-FFF2-40B4-BE49-F238E27FC236}">
                  <a16:creationId xmlns:a16="http://schemas.microsoft.com/office/drawing/2014/main" id="{01A8DA06-E286-79F3-2D8D-5A4ACB35C5E7}"/>
                </a:ext>
              </a:extLst>
            </p:cNvPr>
            <p:cNvSpPr>
              <a:spLocks noChangeArrowheads="1"/>
            </p:cNvSpPr>
            <p:nvPr/>
          </p:nvSpPr>
          <p:spPr bwMode="auto">
            <a:xfrm>
              <a:off x="792" y="3064"/>
              <a:ext cx="4254" cy="503"/>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25624" name="Rectangle 24">
              <a:extLst>
                <a:ext uri="{FF2B5EF4-FFF2-40B4-BE49-F238E27FC236}">
                  <a16:creationId xmlns:a16="http://schemas.microsoft.com/office/drawing/2014/main" id="{AF82007B-2500-069A-8637-A058A127717E}"/>
                </a:ext>
              </a:extLst>
            </p:cNvPr>
            <p:cNvSpPr>
              <a:spLocks noChangeArrowheads="1"/>
            </p:cNvSpPr>
            <p:nvPr/>
          </p:nvSpPr>
          <p:spPr bwMode="auto">
            <a:xfrm>
              <a:off x="792" y="3040"/>
              <a:ext cx="4316"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1800" b="1" dirty="0">
                  <a:solidFill>
                    <a:schemeClr val="bg1"/>
                  </a:solidFill>
                  <a:latin typeface="Courier New" panose="02070309020205020404" pitchFamily="49" charset="0"/>
                </a:rPr>
                <a:t>SELECT FROM_TZ(TIMESTAMP </a:t>
              </a:r>
            </a:p>
            <a:p>
              <a:r>
                <a:rPr lang="en-US" altLang="en-US" sz="1800" b="1" dirty="0">
                  <a:solidFill>
                    <a:schemeClr val="bg1"/>
                  </a:solidFill>
                  <a:latin typeface="Courier New" panose="02070309020205020404" pitchFamily="49" charset="0"/>
                </a:rPr>
                <a:t>       '2000-03-28 08:00:00', 'Australia/North')</a:t>
              </a:r>
            </a:p>
            <a:p>
              <a:r>
                <a:rPr lang="en-US" altLang="en-US" sz="1800" b="1" dirty="0">
                  <a:solidFill>
                    <a:schemeClr val="bg1"/>
                  </a:solidFill>
                  <a:latin typeface="Courier New" panose="02070309020205020404" pitchFamily="49" charset="0"/>
                </a:rPr>
                <a:t>FROM DUAL;</a:t>
              </a:r>
            </a:p>
          </p:txBody>
        </p:sp>
      </p:grpSp>
      <p:sp>
        <p:nvSpPr>
          <p:cNvPr id="25625" name="Rectangle 25">
            <a:extLst>
              <a:ext uri="{FF2B5EF4-FFF2-40B4-BE49-F238E27FC236}">
                <a16:creationId xmlns:a16="http://schemas.microsoft.com/office/drawing/2014/main" id="{DA23F70E-7F85-B71B-C9E4-EDF6309C8769}"/>
              </a:ext>
            </a:extLst>
          </p:cNvPr>
          <p:cNvSpPr>
            <a:spLocks noChangeArrowheads="1"/>
          </p:cNvSpPr>
          <p:nvPr/>
        </p:nvSpPr>
        <p:spPr bwMode="auto">
          <a:xfrm>
            <a:off x="609600" y="3733800"/>
            <a:ext cx="7577138"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404813" indent="-404813" defTabSz="346075">
              <a:tabLst>
                <a:tab pos="571500" algn="l"/>
              </a:tabLst>
              <a:defRPr sz="2400">
                <a:solidFill>
                  <a:schemeClr val="tx1"/>
                </a:solidFill>
                <a:latin typeface="Times New Roman" panose="02020603050405020304" pitchFamily="18" charset="0"/>
              </a:defRPr>
            </a:lvl1pPr>
            <a:lvl2pPr marL="919163" indent="-400050" defTabSz="346075">
              <a:tabLst>
                <a:tab pos="571500" algn="l"/>
              </a:tabLst>
              <a:defRPr sz="2400">
                <a:solidFill>
                  <a:schemeClr val="tx1"/>
                </a:solidFill>
                <a:latin typeface="Times New Roman" panose="02020603050405020304" pitchFamily="18" charset="0"/>
              </a:defRPr>
            </a:lvl2pPr>
            <a:lvl3pPr marL="1319213" indent="-285750" defTabSz="346075">
              <a:tabLst>
                <a:tab pos="571500" algn="l"/>
              </a:tabLst>
              <a:defRPr sz="2400">
                <a:solidFill>
                  <a:schemeClr val="tx1"/>
                </a:solidFill>
                <a:latin typeface="Times New Roman" panose="02020603050405020304" pitchFamily="18" charset="0"/>
              </a:defRPr>
            </a:lvl3pPr>
            <a:lvl4pPr marL="1662113" indent="-228600" defTabSz="346075">
              <a:tabLst>
                <a:tab pos="571500" algn="l"/>
              </a:tabLst>
              <a:defRPr sz="2400">
                <a:solidFill>
                  <a:schemeClr val="tx1"/>
                </a:solidFill>
                <a:latin typeface="Times New Roman" panose="02020603050405020304" pitchFamily="18" charset="0"/>
              </a:defRPr>
            </a:lvl4pPr>
            <a:lvl5pPr marL="2005013" indent="-228600" defTabSz="346075">
              <a:tabLst>
                <a:tab pos="571500" algn="l"/>
              </a:tabLst>
              <a:defRPr sz="2400">
                <a:solidFill>
                  <a:schemeClr val="tx1"/>
                </a:solidFill>
                <a:latin typeface="Times New Roman" panose="02020603050405020304" pitchFamily="18" charset="0"/>
              </a:defRPr>
            </a:lvl5pPr>
            <a:lvl6pPr marL="24622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194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3766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338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a:lnSpc>
                <a:spcPct val="95000"/>
              </a:lnSpc>
              <a:spcBef>
                <a:spcPct val="35000"/>
              </a:spcBef>
              <a:buClr>
                <a:srgbClr val="FC0128"/>
              </a:buClr>
              <a:buFontTx/>
              <a:buChar char="•"/>
            </a:pPr>
            <a:r>
              <a:rPr lang="en-US" altLang="en-US" sz="2200" b="1" dirty="0">
                <a:latin typeface="Arial" panose="020B0604020202020204" pitchFamily="34" charset="0"/>
              </a:rPr>
              <a:t>Display the </a:t>
            </a:r>
            <a:r>
              <a:rPr lang="en-US" altLang="en-US" sz="2200" b="1" dirty="0">
                <a:latin typeface="Courier New" panose="02070309020205020404" pitchFamily="49" charset="0"/>
              </a:rPr>
              <a:t>TIMESTAMP</a:t>
            </a:r>
            <a:r>
              <a:rPr lang="en-US" altLang="en-US" sz="2200" b="1" dirty="0">
                <a:latin typeface="Arial" panose="020B0604020202020204" pitchFamily="34" charset="0"/>
              </a:rPr>
              <a:t> value </a:t>
            </a:r>
            <a:r>
              <a:rPr lang="en-US" altLang="en-US" sz="1800" b="1" dirty="0">
                <a:latin typeface="Courier New" panose="02070309020205020404" pitchFamily="49" charset="0"/>
              </a:rPr>
              <a:t>'2000-03-28 08:00:00' </a:t>
            </a:r>
            <a:r>
              <a:rPr lang="en-US" altLang="en-US" sz="2200" b="1" dirty="0">
                <a:latin typeface="Arial" panose="020B0604020202020204" pitchFamily="34" charset="0"/>
              </a:rPr>
              <a:t>as a </a:t>
            </a:r>
            <a:r>
              <a:rPr lang="en-US" altLang="en-US" sz="2200" b="1" dirty="0">
                <a:latin typeface="Courier New" panose="02070309020205020404" pitchFamily="49" charset="0"/>
              </a:rPr>
              <a:t>TIMESTAMP WITH TIME ZONE</a:t>
            </a:r>
            <a:r>
              <a:rPr lang="en-US" altLang="en-US" sz="2200" b="1" dirty="0">
                <a:latin typeface="Arial" panose="020B0604020202020204" pitchFamily="34" charset="0"/>
              </a:rPr>
              <a:t> value for the time zone region 'Australia/North'</a:t>
            </a:r>
          </a:p>
        </p:txBody>
      </p:sp>
      <p:pic>
        <p:nvPicPr>
          <p:cNvPr id="25631" name="Picture 31">
            <a:extLst>
              <a:ext uri="{FF2B5EF4-FFF2-40B4-BE49-F238E27FC236}">
                <a16:creationId xmlns:a16="http://schemas.microsoft.com/office/drawing/2014/main" id="{9324D400-73D0-641E-5528-6427D08783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3100388"/>
            <a:ext cx="6781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5632" name="Picture 32">
            <a:extLst>
              <a:ext uri="{FF2B5EF4-FFF2-40B4-BE49-F238E27FC236}">
                <a16:creationId xmlns:a16="http://schemas.microsoft.com/office/drawing/2014/main" id="{F08AA35C-B7EF-FD2C-B815-B33468E8FE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300" y="5638800"/>
            <a:ext cx="67818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21"/>
                                        </p:tgtEl>
                                        <p:attrNameLst>
                                          <p:attrName>style.visibility</p:attrName>
                                        </p:attrNameLst>
                                      </p:cBhvr>
                                      <p:to>
                                        <p:strVal val="visible"/>
                                      </p:to>
                                    </p:set>
                                    <p:anim calcmode="lin" valueType="num">
                                      <p:cBhvr additive="base">
                                        <p:cTn id="7" dur="500" fill="hold"/>
                                        <p:tgtEl>
                                          <p:spTgt spid="25621"/>
                                        </p:tgtEl>
                                        <p:attrNameLst>
                                          <p:attrName>ppt_x</p:attrName>
                                        </p:attrNameLst>
                                      </p:cBhvr>
                                      <p:tavLst>
                                        <p:tav tm="0">
                                          <p:val>
                                            <p:strVal val="#ppt_x"/>
                                          </p:val>
                                        </p:tav>
                                        <p:tav tm="100000">
                                          <p:val>
                                            <p:strVal val="#ppt_x"/>
                                          </p:val>
                                        </p:tav>
                                      </p:tavLst>
                                    </p:anim>
                                    <p:anim calcmode="lin" valueType="num">
                                      <p:cBhvr additive="base">
                                        <p:cTn id="8" dur="500" fill="hold"/>
                                        <p:tgtEl>
                                          <p:spTgt spid="256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608"/>
                                        </p:tgtEl>
                                        <p:attrNameLst>
                                          <p:attrName>style.visibility</p:attrName>
                                        </p:attrNameLst>
                                      </p:cBhvr>
                                      <p:to>
                                        <p:strVal val="visible"/>
                                      </p:to>
                                    </p:set>
                                    <p:anim calcmode="lin" valueType="num">
                                      <p:cBhvr additive="base">
                                        <p:cTn id="13" dur="500" fill="hold"/>
                                        <p:tgtEl>
                                          <p:spTgt spid="25608"/>
                                        </p:tgtEl>
                                        <p:attrNameLst>
                                          <p:attrName>ppt_x</p:attrName>
                                        </p:attrNameLst>
                                      </p:cBhvr>
                                      <p:tavLst>
                                        <p:tav tm="0">
                                          <p:val>
                                            <p:strVal val="#ppt_x"/>
                                          </p:val>
                                        </p:tav>
                                        <p:tav tm="100000">
                                          <p:val>
                                            <p:strVal val="#ppt_x"/>
                                          </p:val>
                                        </p:tav>
                                      </p:tavLst>
                                    </p:anim>
                                    <p:anim calcmode="lin" valueType="num">
                                      <p:cBhvr additive="base">
                                        <p:cTn id="14" dur="500" fill="hold"/>
                                        <p:tgtEl>
                                          <p:spTgt spid="2560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631"/>
                                        </p:tgtEl>
                                        <p:attrNameLst>
                                          <p:attrName>style.visibility</p:attrName>
                                        </p:attrNameLst>
                                      </p:cBhvr>
                                      <p:to>
                                        <p:strVal val="visible"/>
                                      </p:to>
                                    </p:set>
                                    <p:anim calcmode="lin" valueType="num">
                                      <p:cBhvr additive="base">
                                        <p:cTn id="19" dur="500" fill="hold"/>
                                        <p:tgtEl>
                                          <p:spTgt spid="25631"/>
                                        </p:tgtEl>
                                        <p:attrNameLst>
                                          <p:attrName>ppt_x</p:attrName>
                                        </p:attrNameLst>
                                      </p:cBhvr>
                                      <p:tavLst>
                                        <p:tav tm="0">
                                          <p:val>
                                            <p:strVal val="#ppt_x"/>
                                          </p:val>
                                        </p:tav>
                                        <p:tav tm="100000">
                                          <p:val>
                                            <p:strVal val="#ppt_x"/>
                                          </p:val>
                                        </p:tav>
                                      </p:tavLst>
                                    </p:anim>
                                    <p:anim calcmode="lin" valueType="num">
                                      <p:cBhvr additive="base">
                                        <p:cTn id="20" dur="500" fill="hold"/>
                                        <p:tgtEl>
                                          <p:spTgt spid="256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625"/>
                                        </p:tgtEl>
                                        <p:attrNameLst>
                                          <p:attrName>style.visibility</p:attrName>
                                        </p:attrNameLst>
                                      </p:cBhvr>
                                      <p:to>
                                        <p:strVal val="visible"/>
                                      </p:to>
                                    </p:set>
                                    <p:anim calcmode="lin" valueType="num">
                                      <p:cBhvr additive="base">
                                        <p:cTn id="25" dur="500" fill="hold"/>
                                        <p:tgtEl>
                                          <p:spTgt spid="25625"/>
                                        </p:tgtEl>
                                        <p:attrNameLst>
                                          <p:attrName>ppt_x</p:attrName>
                                        </p:attrNameLst>
                                      </p:cBhvr>
                                      <p:tavLst>
                                        <p:tav tm="0">
                                          <p:val>
                                            <p:strVal val="#ppt_x"/>
                                          </p:val>
                                        </p:tav>
                                        <p:tav tm="100000">
                                          <p:val>
                                            <p:strVal val="#ppt_x"/>
                                          </p:val>
                                        </p:tav>
                                      </p:tavLst>
                                    </p:anim>
                                    <p:anim calcmode="lin" valueType="num">
                                      <p:cBhvr additive="base">
                                        <p:cTn id="26" dur="500" fill="hold"/>
                                        <p:tgtEl>
                                          <p:spTgt spid="2562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5633"/>
                                        </p:tgtEl>
                                        <p:attrNameLst>
                                          <p:attrName>style.visibility</p:attrName>
                                        </p:attrNameLst>
                                      </p:cBhvr>
                                      <p:to>
                                        <p:strVal val="visible"/>
                                      </p:to>
                                    </p:set>
                                    <p:anim calcmode="lin" valueType="num">
                                      <p:cBhvr additive="base">
                                        <p:cTn id="31" dur="500" fill="hold"/>
                                        <p:tgtEl>
                                          <p:spTgt spid="25633"/>
                                        </p:tgtEl>
                                        <p:attrNameLst>
                                          <p:attrName>ppt_x</p:attrName>
                                        </p:attrNameLst>
                                      </p:cBhvr>
                                      <p:tavLst>
                                        <p:tav tm="0">
                                          <p:val>
                                            <p:strVal val="#ppt_x"/>
                                          </p:val>
                                        </p:tav>
                                        <p:tav tm="100000">
                                          <p:val>
                                            <p:strVal val="#ppt_x"/>
                                          </p:val>
                                        </p:tav>
                                      </p:tavLst>
                                    </p:anim>
                                    <p:anim calcmode="lin" valueType="num">
                                      <p:cBhvr additive="base">
                                        <p:cTn id="32" dur="500" fill="hold"/>
                                        <p:tgtEl>
                                          <p:spTgt spid="2563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5632"/>
                                        </p:tgtEl>
                                        <p:attrNameLst>
                                          <p:attrName>style.visibility</p:attrName>
                                        </p:attrNameLst>
                                      </p:cBhvr>
                                      <p:to>
                                        <p:strVal val="visible"/>
                                      </p:to>
                                    </p:set>
                                    <p:anim calcmode="lin" valueType="num">
                                      <p:cBhvr additive="base">
                                        <p:cTn id="37" dur="500" fill="hold"/>
                                        <p:tgtEl>
                                          <p:spTgt spid="25632"/>
                                        </p:tgtEl>
                                        <p:attrNameLst>
                                          <p:attrName>ppt_x</p:attrName>
                                        </p:attrNameLst>
                                      </p:cBhvr>
                                      <p:tavLst>
                                        <p:tav tm="0">
                                          <p:val>
                                            <p:strVal val="#ppt_x"/>
                                          </p:val>
                                        </p:tav>
                                        <p:tav tm="100000">
                                          <p:val>
                                            <p:strVal val="#ppt_x"/>
                                          </p:val>
                                        </p:tav>
                                      </p:tavLst>
                                    </p:anim>
                                    <p:anim calcmode="lin" valueType="num">
                                      <p:cBhvr additive="base">
                                        <p:cTn id="38" dur="500" fill="hold"/>
                                        <p:tgtEl>
                                          <p:spTgt spid="256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8" grpId="0" animBg="1"/>
      <p:bldP spid="25621" grpId="0"/>
      <p:bldP spid="256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789E5FE-BCE6-3E2A-2E5C-940CB10C35B8}"/>
              </a:ext>
            </a:extLst>
          </p:cNvPr>
          <p:cNvSpPr>
            <a:spLocks noChangeArrowheads="1"/>
          </p:cNvSpPr>
          <p:nvPr/>
        </p:nvSpPr>
        <p:spPr bwMode="auto">
          <a:xfrm>
            <a:off x="1069975" y="4535488"/>
            <a:ext cx="6773863" cy="1042987"/>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pPr>
              <a:spcBef>
                <a:spcPct val="50000"/>
              </a:spcBef>
            </a:pPr>
            <a:r>
              <a:rPr lang="en-US" altLang="en-US" sz="1800" b="1">
                <a:solidFill>
                  <a:srgbClr val="000000"/>
                </a:solidFill>
                <a:latin typeface="Courier New" panose="02070309020205020404" pitchFamily="49" charset="0"/>
              </a:rPr>
              <a:t> </a:t>
            </a:r>
          </a:p>
        </p:txBody>
      </p:sp>
      <p:sp>
        <p:nvSpPr>
          <p:cNvPr id="27651" name="Rectangle 3">
            <a:extLst>
              <a:ext uri="{FF2B5EF4-FFF2-40B4-BE49-F238E27FC236}">
                <a16:creationId xmlns:a16="http://schemas.microsoft.com/office/drawing/2014/main" id="{C0F9D8E4-C2E6-514B-9649-AAB5A0C45F6F}"/>
              </a:ext>
            </a:extLst>
          </p:cNvPr>
          <p:cNvSpPr>
            <a:spLocks noChangeArrowheads="1"/>
          </p:cNvSpPr>
          <p:nvPr/>
        </p:nvSpPr>
        <p:spPr bwMode="auto">
          <a:xfrm>
            <a:off x="1069975" y="4459288"/>
            <a:ext cx="67373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800" b="1" dirty="0">
                <a:solidFill>
                  <a:schemeClr val="bg1"/>
                </a:solidFill>
                <a:latin typeface="Courier New" panose="02070309020205020404" pitchFamily="49" charset="0"/>
              </a:rPr>
              <a:t>SELECT </a:t>
            </a:r>
          </a:p>
          <a:p>
            <a:r>
              <a:rPr lang="en-US" altLang="en-US" sz="1800" b="1" dirty="0">
                <a:solidFill>
                  <a:schemeClr val="bg1"/>
                </a:solidFill>
                <a:latin typeface="Courier New" panose="02070309020205020404" pitchFamily="49" charset="0"/>
              </a:rPr>
              <a:t>  TO_TIMESTAMP_TZ('1999-12-01 11:00:00 -8:00',</a:t>
            </a:r>
            <a:br>
              <a:rPr lang="en-US" altLang="en-US" sz="1800" b="1" dirty="0">
                <a:solidFill>
                  <a:schemeClr val="bg1"/>
                </a:solidFill>
                <a:latin typeface="Courier New" panose="02070309020205020404" pitchFamily="49" charset="0"/>
              </a:rPr>
            </a:br>
            <a:r>
              <a:rPr lang="en-US" altLang="en-US" sz="1800" b="1" dirty="0">
                <a:solidFill>
                  <a:schemeClr val="bg1"/>
                </a:solidFill>
                <a:latin typeface="Courier New" panose="02070309020205020404" pitchFamily="49" charset="0"/>
              </a:rPr>
              <a:t>                  'YYYY-MM-DD HH:MI:SS TZH:TZM')</a:t>
            </a:r>
            <a:br>
              <a:rPr lang="en-US" altLang="en-US" sz="1800" b="1" dirty="0">
                <a:solidFill>
                  <a:schemeClr val="bg1"/>
                </a:solidFill>
                <a:latin typeface="Courier New" panose="02070309020205020404" pitchFamily="49" charset="0"/>
              </a:rPr>
            </a:br>
            <a:r>
              <a:rPr lang="en-US" altLang="en-US" sz="1800" b="1" dirty="0">
                <a:solidFill>
                  <a:schemeClr val="bg1"/>
                </a:solidFill>
                <a:latin typeface="Courier New" panose="02070309020205020404" pitchFamily="49" charset="0"/>
              </a:rPr>
              <a:t>FROM DUAL;</a:t>
            </a:r>
          </a:p>
        </p:txBody>
      </p:sp>
      <p:sp>
        <p:nvSpPr>
          <p:cNvPr id="27652" name="Rectangle 4">
            <a:extLst>
              <a:ext uri="{FF2B5EF4-FFF2-40B4-BE49-F238E27FC236}">
                <a16:creationId xmlns:a16="http://schemas.microsoft.com/office/drawing/2014/main" id="{A7B0190E-80A3-D7CB-1314-FC1D29F99EED}"/>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US" altLang="en-US">
              <a:solidFill>
                <a:schemeClr val="tx1"/>
              </a:solidFill>
              <a:latin typeface="Arial" panose="020B0604020202020204" pitchFamily="34" charset="0"/>
            </a:endParaRPr>
          </a:p>
        </p:txBody>
      </p:sp>
      <p:sp>
        <p:nvSpPr>
          <p:cNvPr id="27653" name="Rectangle 5">
            <a:extLst>
              <a:ext uri="{FF2B5EF4-FFF2-40B4-BE49-F238E27FC236}">
                <a16:creationId xmlns:a16="http://schemas.microsoft.com/office/drawing/2014/main" id="{FA1294A8-F00B-A4D1-882E-23D9672F9802}"/>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en-US" altLang="en-US">
              <a:solidFill>
                <a:schemeClr val="tx1"/>
              </a:solidFill>
              <a:latin typeface="Arial" panose="020B0604020202020204" pitchFamily="34" charset="0"/>
            </a:endParaRPr>
          </a:p>
        </p:txBody>
      </p:sp>
      <p:sp>
        <p:nvSpPr>
          <p:cNvPr id="27655" name="Rectangle 7">
            <a:extLst>
              <a:ext uri="{FF2B5EF4-FFF2-40B4-BE49-F238E27FC236}">
                <a16:creationId xmlns:a16="http://schemas.microsoft.com/office/drawing/2014/main" id="{F9438F37-9062-C333-2A5B-4AA380D4347F}"/>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en-US" altLang="en-US">
              <a:solidFill>
                <a:schemeClr val="tx1"/>
              </a:solidFill>
              <a:latin typeface="Arial" panose="020B0604020202020204" pitchFamily="34" charset="0"/>
            </a:endParaRPr>
          </a:p>
        </p:txBody>
      </p:sp>
      <p:sp>
        <p:nvSpPr>
          <p:cNvPr id="27656" name="Rectangle 8">
            <a:extLst>
              <a:ext uri="{FF2B5EF4-FFF2-40B4-BE49-F238E27FC236}">
                <a16:creationId xmlns:a16="http://schemas.microsoft.com/office/drawing/2014/main" id="{F2DD7DDF-0E57-E387-651F-CF828EA639BC}"/>
              </a:ext>
            </a:extLst>
          </p:cNvPr>
          <p:cNvSpPr>
            <a:spLocks noGrp="1" noChangeArrowheads="1"/>
          </p:cNvSpPr>
          <p:nvPr>
            <p:ph type="title"/>
          </p:nvPr>
        </p:nvSpPr>
        <p:spPr>
          <a:xfrm>
            <a:off x="838200" y="228600"/>
            <a:ext cx="7408863" cy="881063"/>
          </a:xfrm>
          <a:noFill/>
          <a:ln/>
        </p:spPr>
        <p:txBody>
          <a:bodyPr/>
          <a:lstStyle/>
          <a:p>
            <a:r>
              <a:rPr lang="en-US" altLang="en-US">
                <a:latin typeface="Courier New" panose="02070309020205020404" pitchFamily="49" charset="0"/>
                <a:cs typeface="Times New Roman" panose="02020603050405020304" pitchFamily="18" charset="0"/>
              </a:rPr>
              <a:t>STRING</a:t>
            </a:r>
            <a:r>
              <a:rPr lang="en-US" altLang="en-US"/>
              <a:t> To</a:t>
            </a:r>
            <a:r>
              <a:rPr lang="en-US" altLang="en-US">
                <a:cs typeface="Times New Roman" panose="02020603050405020304" pitchFamily="18" charset="0"/>
              </a:rPr>
              <a:t> </a:t>
            </a:r>
            <a:r>
              <a:rPr lang="en-US" altLang="en-US">
                <a:latin typeface="Courier New" panose="02070309020205020404" pitchFamily="49" charset="0"/>
                <a:cs typeface="Times New Roman" panose="02020603050405020304" pitchFamily="18" charset="0"/>
              </a:rPr>
              <a:t>TIMESTAMP</a:t>
            </a:r>
            <a:r>
              <a:rPr lang="en-US" altLang="en-US">
                <a:cs typeface="Times New Roman" panose="02020603050405020304" pitchFamily="18" charset="0"/>
              </a:rPr>
              <a:t> </a:t>
            </a:r>
            <a:r>
              <a:rPr lang="en-US" altLang="en-US"/>
              <a:t>Conversion Using </a:t>
            </a:r>
            <a:r>
              <a:rPr lang="en-US" altLang="en-US">
                <a:latin typeface="Courier New" panose="02070309020205020404" pitchFamily="49" charset="0"/>
              </a:rPr>
              <a:t>TO_TIMESTAMP</a:t>
            </a:r>
            <a:r>
              <a:rPr lang="en-US" altLang="en-US"/>
              <a:t> and </a:t>
            </a:r>
            <a:r>
              <a:rPr lang="en-US" altLang="en-US">
                <a:latin typeface="Courier New" panose="02070309020205020404" pitchFamily="49" charset="0"/>
              </a:rPr>
              <a:t>TO_TIMESTAMP_TZ</a:t>
            </a:r>
          </a:p>
        </p:txBody>
      </p:sp>
      <p:sp>
        <p:nvSpPr>
          <p:cNvPr id="27658" name="Rectangle 10">
            <a:extLst>
              <a:ext uri="{FF2B5EF4-FFF2-40B4-BE49-F238E27FC236}">
                <a16:creationId xmlns:a16="http://schemas.microsoft.com/office/drawing/2014/main" id="{638A44A6-5DEF-667E-BA44-F59BC4B8F309}"/>
              </a:ext>
            </a:extLst>
          </p:cNvPr>
          <p:cNvSpPr>
            <a:spLocks noChangeArrowheads="1"/>
          </p:cNvSpPr>
          <p:nvPr/>
        </p:nvSpPr>
        <p:spPr bwMode="auto">
          <a:xfrm>
            <a:off x="2112963" y="1527175"/>
            <a:ext cx="180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657" name="Rectangle 9">
            <a:extLst>
              <a:ext uri="{FF2B5EF4-FFF2-40B4-BE49-F238E27FC236}">
                <a16:creationId xmlns:a16="http://schemas.microsoft.com/office/drawing/2014/main" id="{B5D0CB0B-E91F-CD94-A967-E59123C31109}"/>
              </a:ext>
            </a:extLst>
          </p:cNvPr>
          <p:cNvSpPr>
            <a:spLocks noChangeArrowheads="1"/>
          </p:cNvSpPr>
          <p:nvPr/>
        </p:nvSpPr>
        <p:spPr bwMode="auto">
          <a:xfrm>
            <a:off x="1069975" y="2038350"/>
            <a:ext cx="6759575" cy="868363"/>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pPr>
              <a:spcBef>
                <a:spcPct val="50000"/>
              </a:spcBef>
            </a:pPr>
            <a:r>
              <a:rPr lang="en-US" altLang="en-US" sz="1800" b="1">
                <a:solidFill>
                  <a:srgbClr val="000000"/>
                </a:solidFill>
                <a:latin typeface="Courier New" panose="02070309020205020404" pitchFamily="49" charset="0"/>
              </a:rPr>
              <a:t> </a:t>
            </a:r>
          </a:p>
        </p:txBody>
      </p:sp>
      <p:sp>
        <p:nvSpPr>
          <p:cNvPr id="27661" name="Rectangle 13">
            <a:extLst>
              <a:ext uri="{FF2B5EF4-FFF2-40B4-BE49-F238E27FC236}">
                <a16:creationId xmlns:a16="http://schemas.microsoft.com/office/drawing/2014/main" id="{E02A4C8E-36BA-6999-AE7F-A2A94017A319}"/>
              </a:ext>
            </a:extLst>
          </p:cNvPr>
          <p:cNvSpPr>
            <a:spLocks noChangeArrowheads="1"/>
          </p:cNvSpPr>
          <p:nvPr/>
        </p:nvSpPr>
        <p:spPr bwMode="auto">
          <a:xfrm>
            <a:off x="1069975" y="2027238"/>
            <a:ext cx="64008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1800" b="1" dirty="0">
                <a:solidFill>
                  <a:schemeClr val="bg1"/>
                </a:solidFill>
                <a:latin typeface="Courier New" panose="02070309020205020404" pitchFamily="49" charset="0"/>
              </a:rPr>
              <a:t>SELECT TO_TIMESTAMP ('2000-12-01 11:00:00',</a:t>
            </a:r>
            <a:br>
              <a:rPr lang="en-US" altLang="en-US" sz="1800" b="1" dirty="0">
                <a:solidFill>
                  <a:schemeClr val="bg1"/>
                </a:solidFill>
                <a:latin typeface="Courier New" panose="02070309020205020404" pitchFamily="49" charset="0"/>
              </a:rPr>
            </a:br>
            <a:r>
              <a:rPr lang="en-US" altLang="en-US" sz="1800" b="1" dirty="0">
                <a:solidFill>
                  <a:schemeClr val="bg1"/>
                </a:solidFill>
                <a:latin typeface="Courier New" panose="02070309020205020404" pitchFamily="49" charset="0"/>
              </a:rPr>
              <a:t>                     'YYYY-MM-DD HH:MI:SS')    </a:t>
            </a:r>
            <a:br>
              <a:rPr lang="en-US" altLang="en-US" sz="1800" b="1" dirty="0">
                <a:solidFill>
                  <a:schemeClr val="bg1"/>
                </a:solidFill>
                <a:latin typeface="Courier New" panose="02070309020205020404" pitchFamily="49" charset="0"/>
              </a:rPr>
            </a:br>
            <a:r>
              <a:rPr lang="en-US" altLang="en-US" sz="1800" b="1" dirty="0">
                <a:solidFill>
                  <a:schemeClr val="bg1"/>
                </a:solidFill>
                <a:latin typeface="Courier New" panose="02070309020205020404" pitchFamily="49" charset="0"/>
              </a:rPr>
              <a:t>FROM DUAL;</a:t>
            </a:r>
          </a:p>
        </p:txBody>
      </p:sp>
      <p:sp>
        <p:nvSpPr>
          <p:cNvPr id="27676" name="Rectangle 28">
            <a:extLst>
              <a:ext uri="{FF2B5EF4-FFF2-40B4-BE49-F238E27FC236}">
                <a16:creationId xmlns:a16="http://schemas.microsoft.com/office/drawing/2014/main" id="{67BCB443-0058-321E-AEFC-D81C3DBF002F}"/>
              </a:ext>
            </a:extLst>
          </p:cNvPr>
          <p:cNvSpPr>
            <a:spLocks noChangeArrowheads="1"/>
          </p:cNvSpPr>
          <p:nvPr/>
        </p:nvSpPr>
        <p:spPr bwMode="auto">
          <a:xfrm>
            <a:off x="533400" y="1219200"/>
            <a:ext cx="8153400"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404813" indent="-404813" defTabSz="346075">
              <a:tabLst>
                <a:tab pos="571500" algn="l"/>
              </a:tabLst>
              <a:defRPr sz="2400">
                <a:solidFill>
                  <a:schemeClr val="tx1"/>
                </a:solidFill>
                <a:latin typeface="Times New Roman" panose="02020603050405020304" pitchFamily="18" charset="0"/>
              </a:defRPr>
            </a:lvl1pPr>
            <a:lvl2pPr marL="919163" indent="-400050" defTabSz="346075">
              <a:tabLst>
                <a:tab pos="571500" algn="l"/>
              </a:tabLst>
              <a:defRPr sz="2400">
                <a:solidFill>
                  <a:schemeClr val="tx1"/>
                </a:solidFill>
                <a:latin typeface="Times New Roman" panose="02020603050405020304" pitchFamily="18" charset="0"/>
              </a:defRPr>
            </a:lvl2pPr>
            <a:lvl3pPr marL="1319213" indent="-285750" defTabSz="346075">
              <a:tabLst>
                <a:tab pos="571500" algn="l"/>
              </a:tabLst>
              <a:defRPr sz="2400">
                <a:solidFill>
                  <a:schemeClr val="tx1"/>
                </a:solidFill>
                <a:latin typeface="Times New Roman" panose="02020603050405020304" pitchFamily="18" charset="0"/>
              </a:defRPr>
            </a:lvl3pPr>
            <a:lvl4pPr marL="1662113" indent="-228600" defTabSz="346075">
              <a:tabLst>
                <a:tab pos="571500" algn="l"/>
              </a:tabLst>
              <a:defRPr sz="2400">
                <a:solidFill>
                  <a:schemeClr val="tx1"/>
                </a:solidFill>
                <a:latin typeface="Times New Roman" panose="02020603050405020304" pitchFamily="18" charset="0"/>
              </a:defRPr>
            </a:lvl4pPr>
            <a:lvl5pPr marL="2005013" indent="-228600" defTabSz="346075">
              <a:tabLst>
                <a:tab pos="571500" algn="l"/>
              </a:tabLst>
              <a:defRPr sz="2400">
                <a:solidFill>
                  <a:schemeClr val="tx1"/>
                </a:solidFill>
                <a:latin typeface="Times New Roman" panose="02020603050405020304" pitchFamily="18" charset="0"/>
              </a:defRPr>
            </a:lvl5pPr>
            <a:lvl6pPr marL="24622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194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3766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338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a:lnSpc>
                <a:spcPct val="95000"/>
              </a:lnSpc>
              <a:spcBef>
                <a:spcPct val="35000"/>
              </a:spcBef>
              <a:buClr>
                <a:srgbClr val="FC0128"/>
              </a:buClr>
              <a:buFontTx/>
              <a:buChar char="•"/>
            </a:pPr>
            <a:r>
              <a:rPr lang="en-US" altLang="en-US" sz="2200" b="1" dirty="0">
                <a:latin typeface="Arial" panose="020B0604020202020204" pitchFamily="34" charset="0"/>
              </a:rPr>
              <a:t>Display the character string </a:t>
            </a:r>
            <a:r>
              <a:rPr lang="en-US" altLang="en-US" sz="1800" b="1" dirty="0">
                <a:latin typeface="Courier New" panose="02070309020205020404" pitchFamily="49" charset="0"/>
              </a:rPr>
              <a:t>'2000-12-01 11:00:00'</a:t>
            </a:r>
            <a:br>
              <a:rPr lang="en-US" altLang="en-US" sz="1800" b="1" dirty="0">
                <a:latin typeface="Courier New" panose="02070309020205020404" pitchFamily="49" charset="0"/>
              </a:rPr>
            </a:br>
            <a:r>
              <a:rPr lang="en-US" altLang="en-US" sz="2200" b="1" dirty="0">
                <a:latin typeface="Arial" panose="020B0604020202020204" pitchFamily="34" charset="0"/>
              </a:rPr>
              <a:t>as a </a:t>
            </a:r>
            <a:r>
              <a:rPr lang="en-US" altLang="en-US" sz="2200" b="1" dirty="0">
                <a:latin typeface="Courier New" panose="02070309020205020404" pitchFamily="49" charset="0"/>
              </a:rPr>
              <a:t>TIMESTAMP </a:t>
            </a:r>
            <a:r>
              <a:rPr lang="en-US" altLang="en-US" sz="2200" b="1" dirty="0">
                <a:latin typeface="Arial" panose="020B0604020202020204" pitchFamily="34" charset="0"/>
              </a:rPr>
              <a:t>value. </a:t>
            </a:r>
          </a:p>
        </p:txBody>
      </p:sp>
      <p:sp>
        <p:nvSpPr>
          <p:cNvPr id="27677" name="Rectangle 29">
            <a:extLst>
              <a:ext uri="{FF2B5EF4-FFF2-40B4-BE49-F238E27FC236}">
                <a16:creationId xmlns:a16="http://schemas.microsoft.com/office/drawing/2014/main" id="{22F2B27D-A4A0-B04A-86D0-A8446B7A562D}"/>
              </a:ext>
            </a:extLst>
          </p:cNvPr>
          <p:cNvSpPr>
            <a:spLocks noChangeArrowheads="1"/>
          </p:cNvSpPr>
          <p:nvPr/>
        </p:nvSpPr>
        <p:spPr bwMode="auto">
          <a:xfrm>
            <a:off x="533400" y="3733800"/>
            <a:ext cx="8153400"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404813" indent="-404813" defTabSz="346075">
              <a:tabLst>
                <a:tab pos="571500" algn="l"/>
              </a:tabLst>
              <a:defRPr sz="2400">
                <a:solidFill>
                  <a:schemeClr val="tx1"/>
                </a:solidFill>
                <a:latin typeface="Times New Roman" panose="02020603050405020304" pitchFamily="18" charset="0"/>
              </a:defRPr>
            </a:lvl1pPr>
            <a:lvl2pPr marL="919163" indent="-400050" defTabSz="346075">
              <a:tabLst>
                <a:tab pos="571500" algn="l"/>
              </a:tabLst>
              <a:defRPr sz="2400">
                <a:solidFill>
                  <a:schemeClr val="tx1"/>
                </a:solidFill>
                <a:latin typeface="Times New Roman" panose="02020603050405020304" pitchFamily="18" charset="0"/>
              </a:defRPr>
            </a:lvl2pPr>
            <a:lvl3pPr marL="1319213" indent="-285750" defTabSz="346075">
              <a:tabLst>
                <a:tab pos="571500" algn="l"/>
              </a:tabLst>
              <a:defRPr sz="2400">
                <a:solidFill>
                  <a:schemeClr val="tx1"/>
                </a:solidFill>
                <a:latin typeface="Times New Roman" panose="02020603050405020304" pitchFamily="18" charset="0"/>
              </a:defRPr>
            </a:lvl3pPr>
            <a:lvl4pPr marL="1662113" indent="-228600" defTabSz="346075">
              <a:tabLst>
                <a:tab pos="571500" algn="l"/>
              </a:tabLst>
              <a:defRPr sz="2400">
                <a:solidFill>
                  <a:schemeClr val="tx1"/>
                </a:solidFill>
                <a:latin typeface="Times New Roman" panose="02020603050405020304" pitchFamily="18" charset="0"/>
              </a:defRPr>
            </a:lvl4pPr>
            <a:lvl5pPr marL="2005013" indent="-228600" defTabSz="346075">
              <a:tabLst>
                <a:tab pos="571500" algn="l"/>
              </a:tabLst>
              <a:defRPr sz="2400">
                <a:solidFill>
                  <a:schemeClr val="tx1"/>
                </a:solidFill>
                <a:latin typeface="Times New Roman" panose="02020603050405020304" pitchFamily="18" charset="0"/>
              </a:defRPr>
            </a:lvl5pPr>
            <a:lvl6pPr marL="24622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194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3766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338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a:lnSpc>
                <a:spcPct val="95000"/>
              </a:lnSpc>
              <a:spcBef>
                <a:spcPct val="35000"/>
              </a:spcBef>
              <a:buClr>
                <a:srgbClr val="FC0128"/>
              </a:buClr>
              <a:buFontTx/>
              <a:buChar char="•"/>
            </a:pPr>
            <a:r>
              <a:rPr lang="en-US" altLang="en-US" sz="2200" b="1" dirty="0">
                <a:latin typeface="Arial" panose="020B0604020202020204" pitchFamily="34" charset="0"/>
              </a:rPr>
              <a:t>Display the character string </a:t>
            </a:r>
            <a:r>
              <a:rPr lang="en-US" altLang="en-US" sz="1800" b="1" dirty="0">
                <a:latin typeface="Courier New" panose="02070309020205020404" pitchFamily="49" charset="0"/>
              </a:rPr>
              <a:t>'1999-12-01 11:00:00 -8:00'</a:t>
            </a:r>
            <a:br>
              <a:rPr lang="en-US" altLang="en-US" sz="1800" b="1" dirty="0">
                <a:latin typeface="Courier New" panose="02070309020205020404" pitchFamily="49" charset="0"/>
              </a:rPr>
            </a:br>
            <a:r>
              <a:rPr lang="en-US" altLang="en-US" sz="2200" b="1" dirty="0">
                <a:latin typeface="Arial" panose="020B0604020202020204" pitchFamily="34" charset="0"/>
              </a:rPr>
              <a:t>as a </a:t>
            </a:r>
            <a:r>
              <a:rPr lang="en-US" altLang="en-US" sz="2200" b="1" dirty="0">
                <a:latin typeface="Courier New" panose="02070309020205020404" pitchFamily="49" charset="0"/>
              </a:rPr>
              <a:t>TIMESTAMP WITH TIME ZONE </a:t>
            </a:r>
            <a:r>
              <a:rPr lang="en-US" altLang="en-US" sz="2200" b="1" dirty="0">
                <a:latin typeface="Arial" panose="020B0604020202020204" pitchFamily="34" charset="0"/>
              </a:rPr>
              <a:t>value. </a:t>
            </a:r>
          </a:p>
        </p:txBody>
      </p:sp>
      <p:pic>
        <p:nvPicPr>
          <p:cNvPr id="27680" name="Picture 32">
            <a:extLst>
              <a:ext uri="{FF2B5EF4-FFF2-40B4-BE49-F238E27FC236}">
                <a16:creationId xmlns:a16="http://schemas.microsoft.com/office/drawing/2014/main" id="{F3C73FBD-EFE9-8764-A679-1B72A025D4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975" y="3017838"/>
            <a:ext cx="6781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7681" name="Picture 33">
            <a:extLst>
              <a:ext uri="{FF2B5EF4-FFF2-40B4-BE49-F238E27FC236}">
                <a16:creationId xmlns:a16="http://schemas.microsoft.com/office/drawing/2014/main" id="{83F4A2C6-38EE-C69F-0FB2-6E8B45597E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975" y="5661025"/>
            <a:ext cx="67818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76"/>
                                        </p:tgtEl>
                                        <p:attrNameLst>
                                          <p:attrName>style.visibility</p:attrName>
                                        </p:attrNameLst>
                                      </p:cBhvr>
                                      <p:to>
                                        <p:strVal val="visible"/>
                                      </p:to>
                                    </p:set>
                                    <p:anim calcmode="lin" valueType="num">
                                      <p:cBhvr additive="base">
                                        <p:cTn id="7" dur="500" fill="hold"/>
                                        <p:tgtEl>
                                          <p:spTgt spid="27676"/>
                                        </p:tgtEl>
                                        <p:attrNameLst>
                                          <p:attrName>ppt_x</p:attrName>
                                        </p:attrNameLst>
                                      </p:cBhvr>
                                      <p:tavLst>
                                        <p:tav tm="0">
                                          <p:val>
                                            <p:strVal val="#ppt_x"/>
                                          </p:val>
                                        </p:tav>
                                        <p:tav tm="100000">
                                          <p:val>
                                            <p:strVal val="#ppt_x"/>
                                          </p:val>
                                        </p:tav>
                                      </p:tavLst>
                                    </p:anim>
                                    <p:anim calcmode="lin" valueType="num">
                                      <p:cBhvr additive="base">
                                        <p:cTn id="8" dur="500" fill="hold"/>
                                        <p:tgtEl>
                                          <p:spTgt spid="276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57"/>
                                        </p:tgtEl>
                                        <p:attrNameLst>
                                          <p:attrName>style.visibility</p:attrName>
                                        </p:attrNameLst>
                                      </p:cBhvr>
                                      <p:to>
                                        <p:strVal val="visible"/>
                                      </p:to>
                                    </p:set>
                                    <p:anim calcmode="lin" valueType="num">
                                      <p:cBhvr additive="base">
                                        <p:cTn id="13" dur="500" fill="hold"/>
                                        <p:tgtEl>
                                          <p:spTgt spid="27657"/>
                                        </p:tgtEl>
                                        <p:attrNameLst>
                                          <p:attrName>ppt_x</p:attrName>
                                        </p:attrNameLst>
                                      </p:cBhvr>
                                      <p:tavLst>
                                        <p:tav tm="0">
                                          <p:val>
                                            <p:strVal val="#ppt_x"/>
                                          </p:val>
                                        </p:tav>
                                        <p:tav tm="100000">
                                          <p:val>
                                            <p:strVal val="#ppt_x"/>
                                          </p:val>
                                        </p:tav>
                                      </p:tavLst>
                                    </p:anim>
                                    <p:anim calcmode="lin" valueType="num">
                                      <p:cBhvr additive="base">
                                        <p:cTn id="14" dur="500" fill="hold"/>
                                        <p:tgtEl>
                                          <p:spTgt spid="2765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680"/>
                                        </p:tgtEl>
                                        <p:attrNameLst>
                                          <p:attrName>style.visibility</p:attrName>
                                        </p:attrNameLst>
                                      </p:cBhvr>
                                      <p:to>
                                        <p:strVal val="visible"/>
                                      </p:to>
                                    </p:set>
                                    <p:anim calcmode="lin" valueType="num">
                                      <p:cBhvr additive="base">
                                        <p:cTn id="19" dur="500" fill="hold"/>
                                        <p:tgtEl>
                                          <p:spTgt spid="27680"/>
                                        </p:tgtEl>
                                        <p:attrNameLst>
                                          <p:attrName>ppt_x</p:attrName>
                                        </p:attrNameLst>
                                      </p:cBhvr>
                                      <p:tavLst>
                                        <p:tav tm="0">
                                          <p:val>
                                            <p:strVal val="#ppt_x"/>
                                          </p:val>
                                        </p:tav>
                                        <p:tav tm="100000">
                                          <p:val>
                                            <p:strVal val="#ppt_x"/>
                                          </p:val>
                                        </p:tav>
                                      </p:tavLst>
                                    </p:anim>
                                    <p:anim calcmode="lin" valueType="num">
                                      <p:cBhvr additive="base">
                                        <p:cTn id="20" dur="500" fill="hold"/>
                                        <p:tgtEl>
                                          <p:spTgt spid="2768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677"/>
                                        </p:tgtEl>
                                        <p:attrNameLst>
                                          <p:attrName>style.visibility</p:attrName>
                                        </p:attrNameLst>
                                      </p:cBhvr>
                                      <p:to>
                                        <p:strVal val="visible"/>
                                      </p:to>
                                    </p:set>
                                    <p:anim calcmode="lin" valueType="num">
                                      <p:cBhvr additive="base">
                                        <p:cTn id="25" dur="500" fill="hold"/>
                                        <p:tgtEl>
                                          <p:spTgt spid="27677"/>
                                        </p:tgtEl>
                                        <p:attrNameLst>
                                          <p:attrName>ppt_x</p:attrName>
                                        </p:attrNameLst>
                                      </p:cBhvr>
                                      <p:tavLst>
                                        <p:tav tm="0">
                                          <p:val>
                                            <p:strVal val="#ppt_x"/>
                                          </p:val>
                                        </p:tav>
                                        <p:tav tm="100000">
                                          <p:val>
                                            <p:strVal val="#ppt_x"/>
                                          </p:val>
                                        </p:tav>
                                      </p:tavLst>
                                    </p:anim>
                                    <p:anim calcmode="lin" valueType="num">
                                      <p:cBhvr additive="base">
                                        <p:cTn id="26" dur="500" fill="hold"/>
                                        <p:tgtEl>
                                          <p:spTgt spid="2767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650"/>
                                        </p:tgtEl>
                                        <p:attrNameLst>
                                          <p:attrName>style.visibility</p:attrName>
                                        </p:attrNameLst>
                                      </p:cBhvr>
                                      <p:to>
                                        <p:strVal val="visible"/>
                                      </p:to>
                                    </p:set>
                                    <p:anim calcmode="lin" valueType="num">
                                      <p:cBhvr additive="base">
                                        <p:cTn id="31" dur="500" fill="hold"/>
                                        <p:tgtEl>
                                          <p:spTgt spid="27650"/>
                                        </p:tgtEl>
                                        <p:attrNameLst>
                                          <p:attrName>ppt_x</p:attrName>
                                        </p:attrNameLst>
                                      </p:cBhvr>
                                      <p:tavLst>
                                        <p:tav tm="0">
                                          <p:val>
                                            <p:strVal val="#ppt_x"/>
                                          </p:val>
                                        </p:tav>
                                        <p:tav tm="100000">
                                          <p:val>
                                            <p:strVal val="#ppt_x"/>
                                          </p:val>
                                        </p:tav>
                                      </p:tavLst>
                                    </p:anim>
                                    <p:anim calcmode="lin" valueType="num">
                                      <p:cBhvr additive="base">
                                        <p:cTn id="32" dur="500" fill="hold"/>
                                        <p:tgtEl>
                                          <p:spTgt spid="2765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681"/>
                                        </p:tgtEl>
                                        <p:attrNameLst>
                                          <p:attrName>style.visibility</p:attrName>
                                        </p:attrNameLst>
                                      </p:cBhvr>
                                      <p:to>
                                        <p:strVal val="visible"/>
                                      </p:to>
                                    </p:set>
                                    <p:anim calcmode="lin" valueType="num">
                                      <p:cBhvr additive="base">
                                        <p:cTn id="37" dur="500" fill="hold"/>
                                        <p:tgtEl>
                                          <p:spTgt spid="27681"/>
                                        </p:tgtEl>
                                        <p:attrNameLst>
                                          <p:attrName>ppt_x</p:attrName>
                                        </p:attrNameLst>
                                      </p:cBhvr>
                                      <p:tavLst>
                                        <p:tav tm="0">
                                          <p:val>
                                            <p:strVal val="#ppt_x"/>
                                          </p:val>
                                        </p:tav>
                                        <p:tav tm="100000">
                                          <p:val>
                                            <p:strVal val="#ppt_x"/>
                                          </p:val>
                                        </p:tav>
                                      </p:tavLst>
                                    </p:anim>
                                    <p:anim calcmode="lin" valueType="num">
                                      <p:cBhvr additive="base">
                                        <p:cTn id="38" dur="500" fill="hold"/>
                                        <p:tgtEl>
                                          <p:spTgt spid="276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nimBg="1"/>
      <p:bldP spid="27657" grpId="0" animBg="1"/>
      <p:bldP spid="27676" grpId="0"/>
      <p:bldP spid="2767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97B19FF-D5C4-803F-1F0A-A6ABE20EE923}"/>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US" altLang="en-US">
              <a:solidFill>
                <a:schemeClr val="tx1"/>
              </a:solidFill>
              <a:latin typeface="Arial" panose="020B0604020202020204" pitchFamily="34" charset="0"/>
            </a:endParaRPr>
          </a:p>
        </p:txBody>
      </p:sp>
      <p:sp>
        <p:nvSpPr>
          <p:cNvPr id="29699" name="Rectangle 3">
            <a:extLst>
              <a:ext uri="{FF2B5EF4-FFF2-40B4-BE49-F238E27FC236}">
                <a16:creationId xmlns:a16="http://schemas.microsoft.com/office/drawing/2014/main" id="{4863EE0A-DAE3-9C77-BEB5-61631FEB8822}"/>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en-US" altLang="en-US">
              <a:solidFill>
                <a:schemeClr val="tx1"/>
              </a:solidFill>
              <a:latin typeface="Arial" panose="020B0604020202020204" pitchFamily="34" charset="0"/>
            </a:endParaRPr>
          </a:p>
        </p:txBody>
      </p:sp>
      <p:sp>
        <p:nvSpPr>
          <p:cNvPr id="29700" name="Rectangle 4">
            <a:extLst>
              <a:ext uri="{FF2B5EF4-FFF2-40B4-BE49-F238E27FC236}">
                <a16:creationId xmlns:a16="http://schemas.microsoft.com/office/drawing/2014/main" id="{931032A7-5F4B-542B-C775-170DC2F9C936}"/>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en-US" altLang="en-US">
              <a:solidFill>
                <a:schemeClr val="tx1"/>
              </a:solidFill>
              <a:latin typeface="Arial" panose="020B0604020202020204" pitchFamily="34" charset="0"/>
            </a:endParaRPr>
          </a:p>
        </p:txBody>
      </p:sp>
      <p:sp>
        <p:nvSpPr>
          <p:cNvPr id="29701" name="Rectangle 5">
            <a:extLst>
              <a:ext uri="{FF2B5EF4-FFF2-40B4-BE49-F238E27FC236}">
                <a16:creationId xmlns:a16="http://schemas.microsoft.com/office/drawing/2014/main" id="{CD627BC8-EA51-CEED-835B-23EA46D8B499}"/>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en-US" altLang="en-US">
              <a:solidFill>
                <a:schemeClr val="tx1"/>
              </a:solidFill>
              <a:latin typeface="Arial" panose="020B0604020202020204" pitchFamily="34" charset="0"/>
            </a:endParaRPr>
          </a:p>
        </p:txBody>
      </p:sp>
      <p:sp>
        <p:nvSpPr>
          <p:cNvPr id="29702" name="Rectangle 6">
            <a:extLst>
              <a:ext uri="{FF2B5EF4-FFF2-40B4-BE49-F238E27FC236}">
                <a16:creationId xmlns:a16="http://schemas.microsoft.com/office/drawing/2014/main" id="{2F6FFC4F-7CB4-A38D-928C-298CFB11374D}"/>
              </a:ext>
            </a:extLst>
          </p:cNvPr>
          <p:cNvSpPr>
            <a:spLocks noGrp="1" noChangeArrowheads="1"/>
          </p:cNvSpPr>
          <p:nvPr>
            <p:ph type="title"/>
          </p:nvPr>
        </p:nvSpPr>
        <p:spPr>
          <a:xfrm>
            <a:off x="838200" y="304800"/>
            <a:ext cx="7408863" cy="881063"/>
          </a:xfrm>
          <a:noFill/>
          <a:ln/>
        </p:spPr>
        <p:txBody>
          <a:bodyPr/>
          <a:lstStyle/>
          <a:p>
            <a:r>
              <a:rPr lang="en-US" altLang="en-US"/>
              <a:t>Time Interval Conversion</a:t>
            </a:r>
            <a:r>
              <a:rPr lang="en-US" altLang="en-US">
                <a:latin typeface="Courier New" panose="02070309020205020404" pitchFamily="49" charset="0"/>
                <a:cs typeface="Times New Roman" panose="02020603050405020304" pitchFamily="18" charset="0"/>
              </a:rPr>
              <a:t> </a:t>
            </a:r>
            <a:r>
              <a:rPr lang="en-US" altLang="en-US"/>
              <a:t>with </a:t>
            </a:r>
            <a:r>
              <a:rPr lang="en-US" altLang="en-US">
                <a:latin typeface="Courier New" panose="02070309020205020404" pitchFamily="49" charset="0"/>
              </a:rPr>
              <a:t>TO_YMINTERVAL</a:t>
            </a:r>
          </a:p>
        </p:txBody>
      </p:sp>
      <p:sp>
        <p:nvSpPr>
          <p:cNvPr id="29704" name="Rectangle 8">
            <a:extLst>
              <a:ext uri="{FF2B5EF4-FFF2-40B4-BE49-F238E27FC236}">
                <a16:creationId xmlns:a16="http://schemas.microsoft.com/office/drawing/2014/main" id="{CD32715D-6294-D9CB-D9E4-A2D765DCA363}"/>
              </a:ext>
            </a:extLst>
          </p:cNvPr>
          <p:cNvSpPr>
            <a:spLocks noChangeArrowheads="1"/>
          </p:cNvSpPr>
          <p:nvPr/>
        </p:nvSpPr>
        <p:spPr bwMode="auto">
          <a:xfrm>
            <a:off x="479425" y="1214438"/>
            <a:ext cx="317500"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spcBef>
                <a:spcPct val="50000"/>
              </a:spcBef>
            </a:pPr>
            <a:r>
              <a:rPr lang="en-US" altLang="en-US" sz="1800" b="1">
                <a:solidFill>
                  <a:srgbClr val="000000"/>
                </a:solidFill>
                <a:latin typeface="Courier New" panose="02070309020205020404" pitchFamily="49" charset="0"/>
              </a:rPr>
              <a:t> </a:t>
            </a:r>
          </a:p>
          <a:p>
            <a:pPr>
              <a:spcBef>
                <a:spcPct val="50000"/>
              </a:spcBef>
            </a:pPr>
            <a:endParaRPr lang="en-US" altLang="en-US" sz="1800" b="1">
              <a:solidFill>
                <a:srgbClr val="000000"/>
              </a:solidFill>
              <a:latin typeface="Courier New" panose="02070309020205020404" pitchFamily="49" charset="0"/>
            </a:endParaRPr>
          </a:p>
          <a:p>
            <a:pPr>
              <a:spcBef>
                <a:spcPct val="50000"/>
              </a:spcBef>
            </a:pPr>
            <a:r>
              <a:rPr lang="en-US" altLang="en-US" sz="1800" b="1">
                <a:solidFill>
                  <a:srgbClr val="000000"/>
                </a:solidFill>
                <a:latin typeface="Courier New" panose="02070309020205020404" pitchFamily="49" charset="0"/>
              </a:rPr>
              <a:t> </a:t>
            </a:r>
          </a:p>
        </p:txBody>
      </p:sp>
      <p:sp>
        <p:nvSpPr>
          <p:cNvPr id="29703" name="Rectangle 7">
            <a:extLst>
              <a:ext uri="{FF2B5EF4-FFF2-40B4-BE49-F238E27FC236}">
                <a16:creationId xmlns:a16="http://schemas.microsoft.com/office/drawing/2014/main" id="{1B368848-7772-5660-A439-AFDF78E475FE}"/>
              </a:ext>
            </a:extLst>
          </p:cNvPr>
          <p:cNvSpPr>
            <a:spLocks noChangeArrowheads="1"/>
          </p:cNvSpPr>
          <p:nvPr/>
        </p:nvSpPr>
        <p:spPr bwMode="auto">
          <a:xfrm>
            <a:off x="1027113" y="2743200"/>
            <a:ext cx="6770687" cy="1477963"/>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dirty="0">
              <a:solidFill>
                <a:srgbClr val="000000"/>
              </a:solidFill>
              <a:latin typeface="Courier New" panose="02070309020205020404" pitchFamily="49" charset="0"/>
            </a:endParaRPr>
          </a:p>
          <a:p>
            <a:endParaRPr lang="en-US" altLang="en-US" sz="1800" b="1" dirty="0">
              <a:solidFill>
                <a:srgbClr val="000000"/>
              </a:solidFill>
              <a:latin typeface="Courier New" panose="02070309020205020404" pitchFamily="49" charset="0"/>
            </a:endParaRPr>
          </a:p>
          <a:p>
            <a:pPr>
              <a:spcBef>
                <a:spcPct val="50000"/>
              </a:spcBef>
            </a:pPr>
            <a:r>
              <a:rPr lang="en-US" altLang="en-US" sz="1800" b="1" dirty="0">
                <a:solidFill>
                  <a:srgbClr val="000000"/>
                </a:solidFill>
                <a:latin typeface="Courier New" panose="02070309020205020404" pitchFamily="49" charset="0"/>
              </a:rPr>
              <a:t> </a:t>
            </a:r>
          </a:p>
        </p:txBody>
      </p:sp>
      <p:sp>
        <p:nvSpPr>
          <p:cNvPr id="29706" name="Rectangle 10">
            <a:extLst>
              <a:ext uri="{FF2B5EF4-FFF2-40B4-BE49-F238E27FC236}">
                <a16:creationId xmlns:a16="http://schemas.microsoft.com/office/drawing/2014/main" id="{9AA068C0-742E-527C-47ED-E5D53B0E6F5F}"/>
              </a:ext>
            </a:extLst>
          </p:cNvPr>
          <p:cNvSpPr>
            <a:spLocks noChangeArrowheads="1"/>
          </p:cNvSpPr>
          <p:nvPr/>
        </p:nvSpPr>
        <p:spPr bwMode="auto">
          <a:xfrm>
            <a:off x="982663" y="2754313"/>
            <a:ext cx="6811962"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1800" b="1">
                <a:solidFill>
                  <a:schemeClr val="bg1"/>
                </a:solidFill>
                <a:latin typeface="Courier New" panose="02070309020205020404" pitchFamily="49" charset="0"/>
              </a:rPr>
              <a:t>SELECT hire_date, </a:t>
            </a:r>
          </a:p>
          <a:p>
            <a:r>
              <a:rPr lang="en-US" altLang="en-US" sz="1800" b="1">
                <a:solidFill>
                  <a:schemeClr val="bg1"/>
                </a:solidFill>
                <a:latin typeface="Courier New" panose="02070309020205020404" pitchFamily="49" charset="0"/>
              </a:rPr>
              <a:t>       hire_date + TO_YMINTERVAL('01-02') AS</a:t>
            </a:r>
            <a:br>
              <a:rPr lang="en-US" altLang="en-US" sz="1800" b="1">
                <a:solidFill>
                  <a:schemeClr val="bg1"/>
                </a:solidFill>
                <a:latin typeface="Courier New" panose="02070309020205020404" pitchFamily="49" charset="0"/>
              </a:rPr>
            </a:br>
            <a:r>
              <a:rPr lang="en-US" altLang="en-US" sz="1800" b="1">
                <a:solidFill>
                  <a:schemeClr val="bg1"/>
                </a:solidFill>
                <a:latin typeface="Courier New" panose="02070309020205020404" pitchFamily="49" charset="0"/>
              </a:rPr>
              <a:t>       HIRE_DATE_YMININTERVAL	   </a:t>
            </a:r>
            <a:br>
              <a:rPr lang="en-US" altLang="en-US" sz="1800" b="1">
                <a:solidFill>
                  <a:schemeClr val="bg1"/>
                </a:solidFill>
                <a:latin typeface="Courier New" panose="02070309020205020404" pitchFamily="49" charset="0"/>
              </a:rPr>
            </a:br>
            <a:r>
              <a:rPr lang="en-US" altLang="en-US" sz="1800" b="1">
                <a:solidFill>
                  <a:schemeClr val="bg1"/>
                </a:solidFill>
                <a:latin typeface="Courier New" panose="02070309020205020404" pitchFamily="49" charset="0"/>
              </a:rPr>
              <a:t>FROM EMPLOYEES</a:t>
            </a:r>
            <a:br>
              <a:rPr lang="en-US" altLang="en-US" sz="1800" b="1">
                <a:solidFill>
                  <a:schemeClr val="bg1"/>
                </a:solidFill>
                <a:latin typeface="Courier New" panose="02070309020205020404" pitchFamily="49" charset="0"/>
              </a:rPr>
            </a:br>
            <a:r>
              <a:rPr lang="en-US" altLang="en-US" sz="1800" b="1">
                <a:solidFill>
                  <a:schemeClr val="bg1"/>
                </a:solidFill>
                <a:latin typeface="Courier New" panose="02070309020205020404" pitchFamily="49" charset="0"/>
              </a:rPr>
              <a:t>WHERE department_id = 20; </a:t>
            </a:r>
          </a:p>
        </p:txBody>
      </p:sp>
      <p:sp>
        <p:nvSpPr>
          <p:cNvPr id="29717" name="Rectangle 21">
            <a:extLst>
              <a:ext uri="{FF2B5EF4-FFF2-40B4-BE49-F238E27FC236}">
                <a16:creationId xmlns:a16="http://schemas.microsoft.com/office/drawing/2014/main" id="{9FD69AE9-7C6F-F2A1-A761-0997412A84D3}"/>
              </a:ext>
            </a:extLst>
          </p:cNvPr>
          <p:cNvSpPr>
            <a:spLocks noChangeArrowheads="1"/>
          </p:cNvSpPr>
          <p:nvPr/>
        </p:nvSpPr>
        <p:spPr bwMode="auto">
          <a:xfrm>
            <a:off x="533400" y="1524000"/>
            <a:ext cx="81534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404813" indent="-404813" defTabSz="346075">
              <a:tabLst>
                <a:tab pos="571500" algn="l"/>
              </a:tabLst>
              <a:defRPr sz="2400">
                <a:solidFill>
                  <a:schemeClr val="tx1"/>
                </a:solidFill>
                <a:latin typeface="Times New Roman" panose="02020603050405020304" pitchFamily="18" charset="0"/>
              </a:defRPr>
            </a:lvl1pPr>
            <a:lvl2pPr marL="919163" indent="-400050" defTabSz="346075">
              <a:tabLst>
                <a:tab pos="571500" algn="l"/>
              </a:tabLst>
              <a:defRPr sz="2400">
                <a:solidFill>
                  <a:schemeClr val="tx1"/>
                </a:solidFill>
                <a:latin typeface="Times New Roman" panose="02020603050405020304" pitchFamily="18" charset="0"/>
              </a:defRPr>
            </a:lvl2pPr>
            <a:lvl3pPr marL="1319213" indent="-285750" defTabSz="346075">
              <a:tabLst>
                <a:tab pos="571500" algn="l"/>
              </a:tabLst>
              <a:defRPr sz="2400">
                <a:solidFill>
                  <a:schemeClr val="tx1"/>
                </a:solidFill>
                <a:latin typeface="Times New Roman" panose="02020603050405020304" pitchFamily="18" charset="0"/>
              </a:defRPr>
            </a:lvl3pPr>
            <a:lvl4pPr marL="1662113" indent="-228600" defTabSz="346075">
              <a:tabLst>
                <a:tab pos="571500" algn="l"/>
              </a:tabLst>
              <a:defRPr sz="2400">
                <a:solidFill>
                  <a:schemeClr val="tx1"/>
                </a:solidFill>
                <a:latin typeface="Times New Roman" panose="02020603050405020304" pitchFamily="18" charset="0"/>
              </a:defRPr>
            </a:lvl4pPr>
            <a:lvl5pPr marL="2005013" indent="-228600" defTabSz="346075">
              <a:tabLst>
                <a:tab pos="571500" algn="l"/>
              </a:tabLst>
              <a:defRPr sz="2400">
                <a:solidFill>
                  <a:schemeClr val="tx1"/>
                </a:solidFill>
                <a:latin typeface="Times New Roman" panose="02020603050405020304" pitchFamily="18" charset="0"/>
              </a:defRPr>
            </a:lvl5pPr>
            <a:lvl6pPr marL="24622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194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3766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338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a:lnSpc>
                <a:spcPct val="95000"/>
              </a:lnSpc>
              <a:spcBef>
                <a:spcPct val="35000"/>
              </a:spcBef>
              <a:buClr>
                <a:srgbClr val="FC0128"/>
              </a:buClr>
              <a:buFontTx/>
              <a:buChar char="•"/>
            </a:pPr>
            <a:r>
              <a:rPr lang="en-US" altLang="en-US" sz="2200" b="1" dirty="0">
                <a:latin typeface="Arial" panose="020B0604020202020204" pitchFamily="34" charset="0"/>
              </a:rPr>
              <a:t>Display a date that is one year two months after the </a:t>
            </a:r>
            <a:br>
              <a:rPr lang="en-US" altLang="en-US" sz="2200" b="1" dirty="0">
                <a:latin typeface="Arial" panose="020B0604020202020204" pitchFamily="34" charset="0"/>
              </a:rPr>
            </a:br>
            <a:r>
              <a:rPr lang="en-US" altLang="en-US" sz="2200" b="1" dirty="0">
                <a:latin typeface="Arial" panose="020B0604020202020204" pitchFamily="34" charset="0"/>
              </a:rPr>
              <a:t>hire date for the employees working in the department with the </a:t>
            </a:r>
            <a:r>
              <a:rPr lang="en-US" altLang="en-US" sz="2200" b="1" dirty="0">
                <a:latin typeface="Courier New" panose="02070309020205020404" pitchFamily="49" charset="0"/>
              </a:rPr>
              <a:t>DEPARTMENT_ID</a:t>
            </a:r>
            <a:r>
              <a:rPr lang="en-US" altLang="en-US" sz="2200" b="1" dirty="0">
                <a:latin typeface="Arial" panose="020B0604020202020204" pitchFamily="34" charset="0"/>
              </a:rPr>
              <a:t> 20 </a:t>
            </a:r>
          </a:p>
        </p:txBody>
      </p:sp>
      <p:pic>
        <p:nvPicPr>
          <p:cNvPr id="29720" name="Picture 24">
            <a:extLst>
              <a:ext uri="{FF2B5EF4-FFF2-40B4-BE49-F238E27FC236}">
                <a16:creationId xmlns:a16="http://schemas.microsoft.com/office/drawing/2014/main" id="{87D4B37E-FDDC-A651-32A4-F428CA9EF7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113" y="4365625"/>
            <a:ext cx="678180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17"/>
                                        </p:tgtEl>
                                        <p:attrNameLst>
                                          <p:attrName>style.visibility</p:attrName>
                                        </p:attrNameLst>
                                      </p:cBhvr>
                                      <p:to>
                                        <p:strVal val="visible"/>
                                      </p:to>
                                    </p:set>
                                    <p:anim calcmode="lin" valueType="num">
                                      <p:cBhvr additive="base">
                                        <p:cTn id="7" dur="500" fill="hold"/>
                                        <p:tgtEl>
                                          <p:spTgt spid="29717"/>
                                        </p:tgtEl>
                                        <p:attrNameLst>
                                          <p:attrName>ppt_x</p:attrName>
                                        </p:attrNameLst>
                                      </p:cBhvr>
                                      <p:tavLst>
                                        <p:tav tm="0">
                                          <p:val>
                                            <p:strVal val="#ppt_x"/>
                                          </p:val>
                                        </p:tav>
                                        <p:tav tm="100000">
                                          <p:val>
                                            <p:strVal val="#ppt_x"/>
                                          </p:val>
                                        </p:tav>
                                      </p:tavLst>
                                    </p:anim>
                                    <p:anim calcmode="lin" valueType="num">
                                      <p:cBhvr additive="base">
                                        <p:cTn id="8" dur="500" fill="hold"/>
                                        <p:tgtEl>
                                          <p:spTgt spid="297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703"/>
                                        </p:tgtEl>
                                        <p:attrNameLst>
                                          <p:attrName>style.visibility</p:attrName>
                                        </p:attrNameLst>
                                      </p:cBhvr>
                                      <p:to>
                                        <p:strVal val="visible"/>
                                      </p:to>
                                    </p:set>
                                    <p:anim calcmode="lin" valueType="num">
                                      <p:cBhvr additive="base">
                                        <p:cTn id="13" dur="500" fill="hold"/>
                                        <p:tgtEl>
                                          <p:spTgt spid="29703"/>
                                        </p:tgtEl>
                                        <p:attrNameLst>
                                          <p:attrName>ppt_x</p:attrName>
                                        </p:attrNameLst>
                                      </p:cBhvr>
                                      <p:tavLst>
                                        <p:tav tm="0">
                                          <p:val>
                                            <p:strVal val="#ppt_x"/>
                                          </p:val>
                                        </p:tav>
                                        <p:tav tm="100000">
                                          <p:val>
                                            <p:strVal val="#ppt_x"/>
                                          </p:val>
                                        </p:tav>
                                      </p:tavLst>
                                    </p:anim>
                                    <p:anim calcmode="lin" valueType="num">
                                      <p:cBhvr additive="base">
                                        <p:cTn id="14" dur="500" fill="hold"/>
                                        <p:tgtEl>
                                          <p:spTgt spid="2970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720"/>
                                        </p:tgtEl>
                                        <p:attrNameLst>
                                          <p:attrName>style.visibility</p:attrName>
                                        </p:attrNameLst>
                                      </p:cBhvr>
                                      <p:to>
                                        <p:strVal val="visible"/>
                                      </p:to>
                                    </p:set>
                                    <p:anim calcmode="lin" valueType="num">
                                      <p:cBhvr additive="base">
                                        <p:cTn id="19" dur="500" fill="hold"/>
                                        <p:tgtEl>
                                          <p:spTgt spid="29720"/>
                                        </p:tgtEl>
                                        <p:attrNameLst>
                                          <p:attrName>ppt_x</p:attrName>
                                        </p:attrNameLst>
                                      </p:cBhvr>
                                      <p:tavLst>
                                        <p:tav tm="0">
                                          <p:val>
                                            <p:strVal val="#ppt_x"/>
                                          </p:val>
                                        </p:tav>
                                        <p:tav tm="100000">
                                          <p:val>
                                            <p:strVal val="#ppt_x"/>
                                          </p:val>
                                        </p:tav>
                                      </p:tavLst>
                                    </p:anim>
                                    <p:anim calcmode="lin" valueType="num">
                                      <p:cBhvr additive="base">
                                        <p:cTn id="20" dur="500" fill="hold"/>
                                        <p:tgtEl>
                                          <p:spTgt spid="297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nimBg="1"/>
      <p:bldP spid="297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A026368-C8E2-97B4-9B8F-2854F97F82C8}"/>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US" altLang="en-US">
              <a:solidFill>
                <a:schemeClr val="tx1"/>
              </a:solidFill>
              <a:latin typeface="Arial" panose="020B0604020202020204" pitchFamily="34" charset="0"/>
            </a:endParaRPr>
          </a:p>
        </p:txBody>
      </p:sp>
      <p:sp>
        <p:nvSpPr>
          <p:cNvPr id="9219" name="Rectangle 3">
            <a:extLst>
              <a:ext uri="{FF2B5EF4-FFF2-40B4-BE49-F238E27FC236}">
                <a16:creationId xmlns:a16="http://schemas.microsoft.com/office/drawing/2014/main" id="{67D413D4-9DFE-66EE-B954-7E0AB608BE4E}"/>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en-US" altLang="en-US">
              <a:solidFill>
                <a:schemeClr val="tx1"/>
              </a:solidFill>
              <a:latin typeface="Arial" panose="020B0604020202020204" pitchFamily="34" charset="0"/>
            </a:endParaRPr>
          </a:p>
        </p:txBody>
      </p:sp>
      <p:sp>
        <p:nvSpPr>
          <p:cNvPr id="9220" name="Rectangle 4">
            <a:extLst>
              <a:ext uri="{FF2B5EF4-FFF2-40B4-BE49-F238E27FC236}">
                <a16:creationId xmlns:a16="http://schemas.microsoft.com/office/drawing/2014/main" id="{5E40AD1A-0E31-CB6D-C8D2-C6AA0B85B126}"/>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en-US" altLang="en-US">
              <a:solidFill>
                <a:schemeClr val="tx1"/>
              </a:solidFill>
              <a:latin typeface="Arial" panose="020B0604020202020204" pitchFamily="34" charset="0"/>
            </a:endParaRPr>
          </a:p>
        </p:txBody>
      </p:sp>
      <p:sp>
        <p:nvSpPr>
          <p:cNvPr id="9221" name="Rectangle 5">
            <a:extLst>
              <a:ext uri="{FF2B5EF4-FFF2-40B4-BE49-F238E27FC236}">
                <a16:creationId xmlns:a16="http://schemas.microsoft.com/office/drawing/2014/main" id="{6367DB7F-AC96-0B60-8CCF-3AB3D8233427}"/>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en-US" altLang="en-US">
              <a:solidFill>
                <a:schemeClr val="tx1"/>
              </a:solidFill>
              <a:latin typeface="Arial" panose="020B0604020202020204" pitchFamily="34" charset="0"/>
            </a:endParaRPr>
          </a:p>
        </p:txBody>
      </p:sp>
      <p:sp>
        <p:nvSpPr>
          <p:cNvPr id="9222" name="Rectangle 6">
            <a:extLst>
              <a:ext uri="{FF2B5EF4-FFF2-40B4-BE49-F238E27FC236}">
                <a16:creationId xmlns:a16="http://schemas.microsoft.com/office/drawing/2014/main" id="{818537BA-764A-1CA8-3CCD-9AB0CF48C26B}"/>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en-US" altLang="en-US">
              <a:solidFill>
                <a:schemeClr val="tx1"/>
              </a:solidFill>
              <a:latin typeface="Arial" panose="020B0604020202020204" pitchFamily="34" charset="0"/>
            </a:endParaRPr>
          </a:p>
        </p:txBody>
      </p:sp>
      <p:sp>
        <p:nvSpPr>
          <p:cNvPr id="9223" name="Rectangle 7">
            <a:extLst>
              <a:ext uri="{FF2B5EF4-FFF2-40B4-BE49-F238E27FC236}">
                <a16:creationId xmlns:a16="http://schemas.microsoft.com/office/drawing/2014/main" id="{FA5C4CBF-6654-7F3F-179F-56F6EDD375CB}"/>
              </a:ext>
            </a:extLst>
          </p:cNvPr>
          <p:cNvSpPr>
            <a:spLocks noGrp="1" noChangeArrowheads="1"/>
          </p:cNvSpPr>
          <p:nvPr>
            <p:ph type="title"/>
          </p:nvPr>
        </p:nvSpPr>
        <p:spPr>
          <a:noFill/>
          <a:ln/>
        </p:spPr>
        <p:txBody>
          <a:bodyPr/>
          <a:lstStyle/>
          <a:p>
            <a:r>
              <a:rPr lang="en-US" altLang="en-US"/>
              <a:t>TIME ZONES</a:t>
            </a:r>
          </a:p>
        </p:txBody>
      </p:sp>
      <p:graphicFrame>
        <p:nvGraphicFramePr>
          <p:cNvPr id="9224" name="Object 8">
            <a:extLst>
              <a:ext uri="{FF2B5EF4-FFF2-40B4-BE49-F238E27FC236}">
                <a16:creationId xmlns:a16="http://schemas.microsoft.com/office/drawing/2014/main" id="{BA5EEB2A-D2BC-B5A6-7941-4F9D98D216DB}"/>
              </a:ext>
            </a:extLst>
          </p:cNvPr>
          <p:cNvGraphicFramePr>
            <a:graphicFrameLocks/>
          </p:cNvGraphicFramePr>
          <p:nvPr/>
        </p:nvGraphicFramePr>
        <p:xfrm>
          <a:off x="411163" y="2082800"/>
          <a:ext cx="2628900" cy="2571750"/>
        </p:xfrm>
        <a:graphic>
          <a:graphicData uri="http://schemas.openxmlformats.org/presentationml/2006/ole">
            <mc:AlternateContent xmlns:mc="http://schemas.openxmlformats.org/markup-compatibility/2006">
              <mc:Choice xmlns:v="urn:schemas-microsoft-com:vml" Requires="v">
                <p:oleObj name="Bitmap Image" r:id="rId3" imgW="2628720" imgH="2571480" progId="Paint.Picture">
                  <p:embed/>
                </p:oleObj>
              </mc:Choice>
              <mc:Fallback>
                <p:oleObj name="Bitmap Image" r:id="rId3" imgW="2628720" imgH="2571480" progId="Paint.Picture">
                  <p:embed/>
                  <p:pic>
                    <p:nvPicPr>
                      <p:cNvPr id="0"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63" y="2082800"/>
                        <a:ext cx="262890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238" name="Picture 22">
            <a:extLst>
              <a:ext uri="{FF2B5EF4-FFF2-40B4-BE49-F238E27FC236}">
                <a16:creationId xmlns:a16="http://schemas.microsoft.com/office/drawing/2014/main" id="{9869F31E-0792-3287-ECA1-FC20F97BB8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1447800"/>
            <a:ext cx="476250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9239" name="Text Box 23">
            <a:extLst>
              <a:ext uri="{FF2B5EF4-FFF2-40B4-BE49-F238E27FC236}">
                <a16:creationId xmlns:a16="http://schemas.microsoft.com/office/drawing/2014/main" id="{1DCD3D42-4E2B-6600-4863-6605AB834001}"/>
              </a:ext>
            </a:extLst>
          </p:cNvPr>
          <p:cNvSpPr txBox="1">
            <a:spLocks noChangeArrowheads="1"/>
          </p:cNvSpPr>
          <p:nvPr/>
        </p:nvSpPr>
        <p:spPr bwMode="auto">
          <a:xfrm>
            <a:off x="2803525" y="4765675"/>
            <a:ext cx="184150" cy="457200"/>
          </a:xfrm>
          <a:prstGeom prst="rect">
            <a:avLst/>
          </a:prstGeom>
          <a:noFill/>
          <a:ln>
            <a:noFill/>
          </a:ln>
          <a:effectLst>
            <a:outerShdw dist="53882"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Lst>
        </p:spPr>
        <p:txBody>
          <a:bodyPr wrap="none">
            <a:spAutoFit/>
          </a:bodyPr>
          <a:lstStyle/>
          <a:p>
            <a:endParaRPr lang="en-US" altLang="en-US"/>
          </a:p>
        </p:txBody>
      </p:sp>
      <p:sp>
        <p:nvSpPr>
          <p:cNvPr id="9241" name="Rectangle 25">
            <a:extLst>
              <a:ext uri="{FF2B5EF4-FFF2-40B4-BE49-F238E27FC236}">
                <a16:creationId xmlns:a16="http://schemas.microsoft.com/office/drawing/2014/main" id="{167C64FB-B5FF-8E37-435F-566BBD66B6A5}"/>
              </a:ext>
            </a:extLst>
          </p:cNvPr>
          <p:cNvSpPr>
            <a:spLocks noChangeArrowheads="1"/>
          </p:cNvSpPr>
          <p:nvPr/>
        </p:nvSpPr>
        <p:spPr bwMode="auto">
          <a:xfrm>
            <a:off x="4343400" y="2667000"/>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404813" indent="-404813" defTabSz="346075">
              <a:tabLst>
                <a:tab pos="571500" algn="l"/>
              </a:tabLst>
              <a:defRPr sz="2400">
                <a:solidFill>
                  <a:schemeClr val="tx1"/>
                </a:solidFill>
                <a:latin typeface="Times New Roman" panose="02020603050405020304" pitchFamily="18" charset="0"/>
              </a:defRPr>
            </a:lvl1pPr>
            <a:lvl2pPr marL="919163" indent="-400050" defTabSz="346075">
              <a:tabLst>
                <a:tab pos="571500" algn="l"/>
              </a:tabLst>
              <a:defRPr sz="2400">
                <a:solidFill>
                  <a:schemeClr val="tx1"/>
                </a:solidFill>
                <a:latin typeface="Times New Roman" panose="02020603050405020304" pitchFamily="18" charset="0"/>
              </a:defRPr>
            </a:lvl2pPr>
            <a:lvl3pPr marL="1319213" indent="-285750" defTabSz="346075">
              <a:tabLst>
                <a:tab pos="571500" algn="l"/>
              </a:tabLst>
              <a:defRPr sz="2400">
                <a:solidFill>
                  <a:schemeClr val="tx1"/>
                </a:solidFill>
                <a:latin typeface="Times New Roman" panose="02020603050405020304" pitchFamily="18" charset="0"/>
              </a:defRPr>
            </a:lvl3pPr>
            <a:lvl4pPr marL="1662113" indent="-228600" defTabSz="346075">
              <a:tabLst>
                <a:tab pos="571500" algn="l"/>
              </a:tabLst>
              <a:defRPr sz="2400">
                <a:solidFill>
                  <a:schemeClr val="tx1"/>
                </a:solidFill>
                <a:latin typeface="Times New Roman" panose="02020603050405020304" pitchFamily="18" charset="0"/>
              </a:defRPr>
            </a:lvl4pPr>
            <a:lvl5pPr marL="2005013" indent="-228600" defTabSz="346075">
              <a:tabLst>
                <a:tab pos="571500" algn="l"/>
              </a:tabLst>
              <a:defRPr sz="2400">
                <a:solidFill>
                  <a:schemeClr val="tx1"/>
                </a:solidFill>
                <a:latin typeface="Times New Roman" panose="02020603050405020304" pitchFamily="18" charset="0"/>
              </a:defRPr>
            </a:lvl5pPr>
            <a:lvl6pPr marL="24622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194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3766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338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r>
              <a:rPr lang="en-US" altLang="en-US" sz="1400" b="1">
                <a:solidFill>
                  <a:srgbClr val="FC0128"/>
                </a:solidFill>
              </a:rPr>
              <a:t>-08:00</a:t>
            </a:r>
          </a:p>
        </p:txBody>
      </p:sp>
      <p:sp>
        <p:nvSpPr>
          <p:cNvPr id="9242" name="Rectangle 26">
            <a:extLst>
              <a:ext uri="{FF2B5EF4-FFF2-40B4-BE49-F238E27FC236}">
                <a16:creationId xmlns:a16="http://schemas.microsoft.com/office/drawing/2014/main" id="{4000FC7E-DD75-6F6B-4FE3-1D456FAED1B2}"/>
              </a:ext>
            </a:extLst>
          </p:cNvPr>
          <p:cNvSpPr>
            <a:spLocks noChangeArrowheads="1"/>
          </p:cNvSpPr>
          <p:nvPr/>
        </p:nvSpPr>
        <p:spPr bwMode="auto">
          <a:xfrm>
            <a:off x="4038600" y="4724400"/>
            <a:ext cx="5105400" cy="1096963"/>
          </a:xfrm>
          <a:prstGeom prst="rect">
            <a:avLst/>
          </a:prstGeom>
          <a:noFill/>
          <a:ln>
            <a:noFill/>
          </a:ln>
          <a:effectLst>
            <a:outerShdw dist="53882"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Lst>
        </p:spPr>
        <p:txBody>
          <a:bodyPr>
            <a:spAutoFit/>
          </a:bodyPr>
          <a:lstStyle/>
          <a:p>
            <a:pPr>
              <a:spcBef>
                <a:spcPct val="50000"/>
              </a:spcBef>
            </a:pPr>
            <a:r>
              <a:rPr lang="en-US" altLang="en-US" sz="2200" b="1">
                <a:solidFill>
                  <a:schemeClr val="tx1"/>
                </a:solidFill>
                <a:latin typeface="Arial" panose="020B0604020202020204" pitchFamily="34" charset="0"/>
              </a:rPr>
              <a:t>The image represents the time for each time zone when Greenwich time is 12:00.</a:t>
            </a:r>
          </a:p>
        </p:txBody>
      </p:sp>
      <p:sp>
        <p:nvSpPr>
          <p:cNvPr id="9243" name="Rectangle 27">
            <a:extLst>
              <a:ext uri="{FF2B5EF4-FFF2-40B4-BE49-F238E27FC236}">
                <a16:creationId xmlns:a16="http://schemas.microsoft.com/office/drawing/2014/main" id="{D0AF24BB-610D-4FB0-C9B1-793BB9CEF717}"/>
              </a:ext>
            </a:extLst>
          </p:cNvPr>
          <p:cNvSpPr>
            <a:spLocks noChangeArrowheads="1"/>
          </p:cNvSpPr>
          <p:nvPr/>
        </p:nvSpPr>
        <p:spPr bwMode="auto">
          <a:xfrm>
            <a:off x="5181600" y="3886200"/>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404813" indent="-404813" defTabSz="346075">
              <a:tabLst>
                <a:tab pos="571500" algn="l"/>
              </a:tabLst>
              <a:defRPr sz="2400">
                <a:solidFill>
                  <a:schemeClr val="tx1"/>
                </a:solidFill>
                <a:latin typeface="Times New Roman" panose="02020603050405020304" pitchFamily="18" charset="0"/>
              </a:defRPr>
            </a:lvl1pPr>
            <a:lvl2pPr marL="919163" indent="-400050" defTabSz="346075">
              <a:tabLst>
                <a:tab pos="571500" algn="l"/>
              </a:tabLst>
              <a:defRPr sz="2400">
                <a:solidFill>
                  <a:schemeClr val="tx1"/>
                </a:solidFill>
                <a:latin typeface="Times New Roman" panose="02020603050405020304" pitchFamily="18" charset="0"/>
              </a:defRPr>
            </a:lvl2pPr>
            <a:lvl3pPr marL="1319213" indent="-285750" defTabSz="346075">
              <a:tabLst>
                <a:tab pos="571500" algn="l"/>
              </a:tabLst>
              <a:defRPr sz="2400">
                <a:solidFill>
                  <a:schemeClr val="tx1"/>
                </a:solidFill>
                <a:latin typeface="Times New Roman" panose="02020603050405020304" pitchFamily="18" charset="0"/>
              </a:defRPr>
            </a:lvl3pPr>
            <a:lvl4pPr marL="1662113" indent="-228600" defTabSz="346075">
              <a:tabLst>
                <a:tab pos="571500" algn="l"/>
              </a:tabLst>
              <a:defRPr sz="2400">
                <a:solidFill>
                  <a:schemeClr val="tx1"/>
                </a:solidFill>
                <a:latin typeface="Times New Roman" panose="02020603050405020304" pitchFamily="18" charset="0"/>
              </a:defRPr>
            </a:lvl4pPr>
            <a:lvl5pPr marL="2005013" indent="-228600" defTabSz="346075">
              <a:tabLst>
                <a:tab pos="571500" algn="l"/>
              </a:tabLst>
              <a:defRPr sz="2400">
                <a:solidFill>
                  <a:schemeClr val="tx1"/>
                </a:solidFill>
                <a:latin typeface="Times New Roman" panose="02020603050405020304" pitchFamily="18" charset="0"/>
              </a:defRPr>
            </a:lvl5pPr>
            <a:lvl6pPr marL="24622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194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3766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338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r>
              <a:rPr lang="en-US" altLang="en-US" sz="1400" b="1">
                <a:solidFill>
                  <a:srgbClr val="FC0128"/>
                </a:solidFill>
              </a:rPr>
              <a:t>-05:00</a:t>
            </a:r>
          </a:p>
        </p:txBody>
      </p:sp>
      <p:sp>
        <p:nvSpPr>
          <p:cNvPr id="9244" name="Rectangle 28">
            <a:extLst>
              <a:ext uri="{FF2B5EF4-FFF2-40B4-BE49-F238E27FC236}">
                <a16:creationId xmlns:a16="http://schemas.microsoft.com/office/drawing/2014/main" id="{000AC3FD-99B0-C2C9-0645-866D8CA9F3C8}"/>
              </a:ext>
            </a:extLst>
          </p:cNvPr>
          <p:cNvSpPr>
            <a:spLocks noChangeArrowheads="1"/>
          </p:cNvSpPr>
          <p:nvPr/>
        </p:nvSpPr>
        <p:spPr bwMode="auto">
          <a:xfrm>
            <a:off x="6629400" y="36576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404813" indent="-404813" defTabSz="346075">
              <a:tabLst>
                <a:tab pos="571500" algn="l"/>
              </a:tabLst>
              <a:defRPr sz="2400">
                <a:solidFill>
                  <a:schemeClr val="tx1"/>
                </a:solidFill>
                <a:latin typeface="Times New Roman" panose="02020603050405020304" pitchFamily="18" charset="0"/>
              </a:defRPr>
            </a:lvl1pPr>
            <a:lvl2pPr marL="919163" indent="-400050" defTabSz="346075">
              <a:tabLst>
                <a:tab pos="571500" algn="l"/>
              </a:tabLst>
              <a:defRPr sz="2400">
                <a:solidFill>
                  <a:schemeClr val="tx1"/>
                </a:solidFill>
                <a:latin typeface="Times New Roman" panose="02020603050405020304" pitchFamily="18" charset="0"/>
              </a:defRPr>
            </a:lvl2pPr>
            <a:lvl3pPr marL="1319213" indent="-285750" defTabSz="346075">
              <a:tabLst>
                <a:tab pos="571500" algn="l"/>
              </a:tabLst>
              <a:defRPr sz="2400">
                <a:solidFill>
                  <a:schemeClr val="tx1"/>
                </a:solidFill>
                <a:latin typeface="Times New Roman" panose="02020603050405020304" pitchFamily="18" charset="0"/>
              </a:defRPr>
            </a:lvl3pPr>
            <a:lvl4pPr marL="1662113" indent="-228600" defTabSz="346075">
              <a:tabLst>
                <a:tab pos="571500" algn="l"/>
              </a:tabLst>
              <a:defRPr sz="2400">
                <a:solidFill>
                  <a:schemeClr val="tx1"/>
                </a:solidFill>
                <a:latin typeface="Times New Roman" panose="02020603050405020304" pitchFamily="18" charset="0"/>
              </a:defRPr>
            </a:lvl4pPr>
            <a:lvl5pPr marL="2005013" indent="-228600" defTabSz="346075">
              <a:tabLst>
                <a:tab pos="571500" algn="l"/>
              </a:tabLst>
              <a:defRPr sz="2400">
                <a:solidFill>
                  <a:schemeClr val="tx1"/>
                </a:solidFill>
                <a:latin typeface="Times New Roman" panose="02020603050405020304" pitchFamily="18" charset="0"/>
              </a:defRPr>
            </a:lvl5pPr>
            <a:lvl6pPr marL="24622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194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3766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338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r>
              <a:rPr lang="en-US" altLang="en-US" sz="1400" b="1">
                <a:solidFill>
                  <a:srgbClr val="FC0128"/>
                </a:solidFill>
              </a:rPr>
              <a:t>+02:00</a:t>
            </a:r>
          </a:p>
        </p:txBody>
      </p:sp>
      <p:sp>
        <p:nvSpPr>
          <p:cNvPr id="9245" name="Rectangle 29">
            <a:extLst>
              <a:ext uri="{FF2B5EF4-FFF2-40B4-BE49-F238E27FC236}">
                <a16:creationId xmlns:a16="http://schemas.microsoft.com/office/drawing/2014/main" id="{BE7644B5-2D0B-4E75-8FB8-068BC802B856}"/>
              </a:ext>
            </a:extLst>
          </p:cNvPr>
          <p:cNvSpPr>
            <a:spLocks noChangeArrowheads="1"/>
          </p:cNvSpPr>
          <p:nvPr/>
        </p:nvSpPr>
        <p:spPr bwMode="auto">
          <a:xfrm>
            <a:off x="8001000" y="36576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404813" indent="-404813" defTabSz="346075">
              <a:tabLst>
                <a:tab pos="571500" algn="l"/>
              </a:tabLst>
              <a:defRPr sz="2400">
                <a:solidFill>
                  <a:schemeClr val="tx1"/>
                </a:solidFill>
                <a:latin typeface="Times New Roman" panose="02020603050405020304" pitchFamily="18" charset="0"/>
              </a:defRPr>
            </a:lvl1pPr>
            <a:lvl2pPr marL="919163" indent="-400050" defTabSz="346075">
              <a:tabLst>
                <a:tab pos="571500" algn="l"/>
              </a:tabLst>
              <a:defRPr sz="2400">
                <a:solidFill>
                  <a:schemeClr val="tx1"/>
                </a:solidFill>
                <a:latin typeface="Times New Roman" panose="02020603050405020304" pitchFamily="18" charset="0"/>
              </a:defRPr>
            </a:lvl2pPr>
            <a:lvl3pPr marL="1319213" indent="-285750" defTabSz="346075">
              <a:tabLst>
                <a:tab pos="571500" algn="l"/>
              </a:tabLst>
              <a:defRPr sz="2400">
                <a:solidFill>
                  <a:schemeClr val="tx1"/>
                </a:solidFill>
                <a:latin typeface="Times New Roman" panose="02020603050405020304" pitchFamily="18" charset="0"/>
              </a:defRPr>
            </a:lvl3pPr>
            <a:lvl4pPr marL="1662113" indent="-228600" defTabSz="346075">
              <a:tabLst>
                <a:tab pos="571500" algn="l"/>
              </a:tabLst>
              <a:defRPr sz="2400">
                <a:solidFill>
                  <a:schemeClr val="tx1"/>
                </a:solidFill>
                <a:latin typeface="Times New Roman" panose="02020603050405020304" pitchFamily="18" charset="0"/>
              </a:defRPr>
            </a:lvl4pPr>
            <a:lvl5pPr marL="2005013" indent="-228600" defTabSz="346075">
              <a:tabLst>
                <a:tab pos="571500" algn="l"/>
              </a:tabLst>
              <a:defRPr sz="2400">
                <a:solidFill>
                  <a:schemeClr val="tx1"/>
                </a:solidFill>
                <a:latin typeface="Times New Roman" panose="02020603050405020304" pitchFamily="18" charset="0"/>
              </a:defRPr>
            </a:lvl5pPr>
            <a:lvl6pPr marL="24622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194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3766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338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r>
              <a:rPr lang="en-US" altLang="en-US" sz="1400" b="1">
                <a:solidFill>
                  <a:srgbClr val="FC0128"/>
                </a:solidFill>
              </a:rPr>
              <a:t>+10:00</a:t>
            </a:r>
          </a:p>
        </p:txBody>
      </p:sp>
      <p:sp>
        <p:nvSpPr>
          <p:cNvPr id="9246" name="Rectangle 30">
            <a:extLst>
              <a:ext uri="{FF2B5EF4-FFF2-40B4-BE49-F238E27FC236}">
                <a16:creationId xmlns:a16="http://schemas.microsoft.com/office/drawing/2014/main" id="{F95B6B61-4FBD-8841-D878-E4FE09A2983A}"/>
              </a:ext>
            </a:extLst>
          </p:cNvPr>
          <p:cNvSpPr>
            <a:spLocks noChangeArrowheads="1"/>
          </p:cNvSpPr>
          <p:nvPr/>
        </p:nvSpPr>
        <p:spPr bwMode="auto">
          <a:xfrm>
            <a:off x="7848600" y="2362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404813" indent="-404813" defTabSz="346075">
              <a:tabLst>
                <a:tab pos="571500" algn="l"/>
              </a:tabLst>
              <a:defRPr sz="2400">
                <a:solidFill>
                  <a:schemeClr val="tx1"/>
                </a:solidFill>
                <a:latin typeface="Times New Roman" panose="02020603050405020304" pitchFamily="18" charset="0"/>
              </a:defRPr>
            </a:lvl1pPr>
            <a:lvl2pPr marL="919163" indent="-400050" defTabSz="346075">
              <a:tabLst>
                <a:tab pos="571500" algn="l"/>
              </a:tabLst>
              <a:defRPr sz="2400">
                <a:solidFill>
                  <a:schemeClr val="tx1"/>
                </a:solidFill>
                <a:latin typeface="Times New Roman" panose="02020603050405020304" pitchFamily="18" charset="0"/>
              </a:defRPr>
            </a:lvl2pPr>
            <a:lvl3pPr marL="1319213" indent="-285750" defTabSz="346075">
              <a:tabLst>
                <a:tab pos="571500" algn="l"/>
              </a:tabLst>
              <a:defRPr sz="2400">
                <a:solidFill>
                  <a:schemeClr val="tx1"/>
                </a:solidFill>
                <a:latin typeface="Times New Roman" panose="02020603050405020304" pitchFamily="18" charset="0"/>
              </a:defRPr>
            </a:lvl3pPr>
            <a:lvl4pPr marL="1662113" indent="-228600" defTabSz="346075">
              <a:tabLst>
                <a:tab pos="571500" algn="l"/>
              </a:tabLst>
              <a:defRPr sz="2400">
                <a:solidFill>
                  <a:schemeClr val="tx1"/>
                </a:solidFill>
                <a:latin typeface="Times New Roman" panose="02020603050405020304" pitchFamily="18" charset="0"/>
              </a:defRPr>
            </a:lvl4pPr>
            <a:lvl5pPr marL="2005013" indent="-228600" defTabSz="346075">
              <a:tabLst>
                <a:tab pos="571500" algn="l"/>
              </a:tabLst>
              <a:defRPr sz="2400">
                <a:solidFill>
                  <a:schemeClr val="tx1"/>
                </a:solidFill>
                <a:latin typeface="Times New Roman" panose="02020603050405020304" pitchFamily="18" charset="0"/>
              </a:defRPr>
            </a:lvl5pPr>
            <a:lvl6pPr marL="24622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194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3766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338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r>
              <a:rPr lang="en-US" altLang="en-US" sz="1400" b="1">
                <a:solidFill>
                  <a:srgbClr val="FC0128"/>
                </a:solidFill>
              </a:rPr>
              <a:t>+07:00</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a:extLst>
              <a:ext uri="{FF2B5EF4-FFF2-40B4-BE49-F238E27FC236}">
                <a16:creationId xmlns:a16="http://schemas.microsoft.com/office/drawing/2014/main" id="{5FFD9FC8-C287-3842-0AB6-2F4049D877A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9"/>
          <a:stretch/>
        </p:blipFill>
        <p:spPr bwMode="auto">
          <a:xfrm>
            <a:off x="20" y="1282"/>
            <a:ext cx="9143980" cy="68567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253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1630E5B-6059-CA01-B61F-453CAF66D312}"/>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US" altLang="en-US">
              <a:solidFill>
                <a:schemeClr val="tx1"/>
              </a:solidFill>
              <a:latin typeface="Arial" panose="020B0604020202020204" pitchFamily="34" charset="0"/>
            </a:endParaRPr>
          </a:p>
        </p:txBody>
      </p:sp>
      <p:sp>
        <p:nvSpPr>
          <p:cNvPr id="11267" name="Rectangle 3">
            <a:extLst>
              <a:ext uri="{FF2B5EF4-FFF2-40B4-BE49-F238E27FC236}">
                <a16:creationId xmlns:a16="http://schemas.microsoft.com/office/drawing/2014/main" id="{34DD0D50-B93F-112B-3445-052385290EC9}"/>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en-US" altLang="en-US">
              <a:solidFill>
                <a:schemeClr val="tx1"/>
              </a:solidFill>
              <a:latin typeface="Arial" panose="020B0604020202020204" pitchFamily="34" charset="0"/>
            </a:endParaRPr>
          </a:p>
        </p:txBody>
      </p:sp>
      <p:sp>
        <p:nvSpPr>
          <p:cNvPr id="11268" name="Rectangle 4">
            <a:extLst>
              <a:ext uri="{FF2B5EF4-FFF2-40B4-BE49-F238E27FC236}">
                <a16:creationId xmlns:a16="http://schemas.microsoft.com/office/drawing/2014/main" id="{62D9ADEE-31CF-F336-1BDB-3DD9EFB3AB7F}"/>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en-US" altLang="en-US">
              <a:solidFill>
                <a:schemeClr val="tx1"/>
              </a:solidFill>
              <a:latin typeface="Arial" panose="020B0604020202020204" pitchFamily="34" charset="0"/>
            </a:endParaRPr>
          </a:p>
        </p:txBody>
      </p:sp>
      <p:sp>
        <p:nvSpPr>
          <p:cNvPr id="11269" name="Rectangle 5">
            <a:extLst>
              <a:ext uri="{FF2B5EF4-FFF2-40B4-BE49-F238E27FC236}">
                <a16:creationId xmlns:a16="http://schemas.microsoft.com/office/drawing/2014/main" id="{57611051-6A53-74D7-43B6-AC7B5EB81386}"/>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en-US" altLang="en-US">
              <a:solidFill>
                <a:schemeClr val="tx1"/>
              </a:solidFill>
              <a:latin typeface="Arial" panose="020B0604020202020204" pitchFamily="34" charset="0"/>
            </a:endParaRPr>
          </a:p>
        </p:txBody>
      </p:sp>
      <p:sp>
        <p:nvSpPr>
          <p:cNvPr id="11270" name="Rectangle 6">
            <a:extLst>
              <a:ext uri="{FF2B5EF4-FFF2-40B4-BE49-F238E27FC236}">
                <a16:creationId xmlns:a16="http://schemas.microsoft.com/office/drawing/2014/main" id="{5EB4566C-6D42-A035-66BF-4636AF1347B7}"/>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en-US" altLang="en-US">
              <a:solidFill>
                <a:schemeClr val="tx1"/>
              </a:solidFill>
              <a:latin typeface="Arial" panose="020B0604020202020204" pitchFamily="34" charset="0"/>
            </a:endParaRPr>
          </a:p>
        </p:txBody>
      </p:sp>
      <p:sp>
        <p:nvSpPr>
          <p:cNvPr id="11271" name="Rectangle 7">
            <a:extLst>
              <a:ext uri="{FF2B5EF4-FFF2-40B4-BE49-F238E27FC236}">
                <a16:creationId xmlns:a16="http://schemas.microsoft.com/office/drawing/2014/main" id="{95C74B55-DAC7-9484-39B4-805FACDCFC1F}"/>
              </a:ext>
            </a:extLst>
          </p:cNvPr>
          <p:cNvSpPr>
            <a:spLocks noGrp="1" noChangeArrowheads="1"/>
          </p:cNvSpPr>
          <p:nvPr>
            <p:ph type="title"/>
          </p:nvPr>
        </p:nvSpPr>
        <p:spPr>
          <a:noFill/>
          <a:ln/>
        </p:spPr>
        <p:txBody>
          <a:bodyPr/>
          <a:lstStyle/>
          <a:p>
            <a:r>
              <a:rPr lang="en-US" altLang="en-US" dirty="0"/>
              <a:t>Oracle</a:t>
            </a:r>
            <a:r>
              <a:rPr lang="en-US" altLang="en-US" i="1" dirty="0">
                <a:latin typeface="Times New Roman" panose="02020603050405020304" pitchFamily="18" charset="0"/>
              </a:rPr>
              <a:t> </a:t>
            </a:r>
            <a:r>
              <a:rPr lang="en-US" altLang="en-US" dirty="0"/>
              <a:t>Datetime Support</a:t>
            </a:r>
          </a:p>
        </p:txBody>
      </p:sp>
      <p:sp>
        <p:nvSpPr>
          <p:cNvPr id="11272" name="Rectangle 8">
            <a:extLst>
              <a:ext uri="{FF2B5EF4-FFF2-40B4-BE49-F238E27FC236}">
                <a16:creationId xmlns:a16="http://schemas.microsoft.com/office/drawing/2014/main" id="{CDC42B35-B083-DD0E-6C37-06235DD47F4B}"/>
              </a:ext>
            </a:extLst>
          </p:cNvPr>
          <p:cNvSpPr>
            <a:spLocks noGrp="1" noChangeArrowheads="1"/>
          </p:cNvSpPr>
          <p:nvPr>
            <p:ph type="body" idx="1"/>
          </p:nvPr>
        </p:nvSpPr>
        <p:spPr>
          <a:xfrm>
            <a:off x="900113" y="1522413"/>
            <a:ext cx="7385050" cy="3460051"/>
          </a:xfrm>
          <a:noFill/>
          <a:ln/>
        </p:spPr>
        <p:txBody>
          <a:bodyPr/>
          <a:lstStyle/>
          <a:p>
            <a:r>
              <a:rPr lang="en-US" altLang="en-US" dirty="0"/>
              <a:t>In Oracle you can include the time zone in your date and time data, and provide support for fractional seconds.</a:t>
            </a:r>
          </a:p>
          <a:p>
            <a:r>
              <a:rPr lang="en-US" altLang="en-US" dirty="0"/>
              <a:t>Three new data types are added to </a:t>
            </a:r>
            <a:r>
              <a:rPr lang="en-US" altLang="en-US" dirty="0">
                <a:latin typeface="Courier New" panose="02070309020205020404" pitchFamily="49" charset="0"/>
              </a:rPr>
              <a:t>DATE:</a:t>
            </a:r>
            <a:r>
              <a:rPr lang="en-US" altLang="en-US" dirty="0"/>
              <a:t>	</a:t>
            </a:r>
          </a:p>
          <a:p>
            <a:pPr lvl="1"/>
            <a:r>
              <a:rPr lang="en-US" altLang="en-US" dirty="0">
                <a:latin typeface="Courier New" panose="02070309020205020404" pitchFamily="49" charset="0"/>
              </a:rPr>
              <a:t>TIMESTAMP</a:t>
            </a:r>
          </a:p>
          <a:p>
            <a:pPr lvl="1"/>
            <a:r>
              <a:rPr lang="en-US" altLang="en-US" dirty="0">
                <a:latin typeface="Courier New" panose="02070309020205020404" pitchFamily="49" charset="0"/>
              </a:rPr>
              <a:t>TIMESTAMP WITH TIME ZONE (TSTZ) </a:t>
            </a:r>
          </a:p>
          <a:p>
            <a:pPr lvl="1"/>
            <a:r>
              <a:rPr lang="en-US" altLang="en-US" dirty="0">
                <a:latin typeface="Courier New" panose="02070309020205020404" pitchFamily="49" charset="0"/>
              </a:rPr>
              <a:t>TIMESTAMP WITH LOCAL TIME ZONE (TSLTZ) </a:t>
            </a:r>
          </a:p>
          <a:p>
            <a:r>
              <a:rPr lang="en-US" altLang="en-US" dirty="0"/>
              <a:t>Oracle provides daylight savings support for datetime data types in the server.</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72">
                                            <p:txEl>
                                              <p:pRg st="0" end="0"/>
                                            </p:txEl>
                                          </p:spTgt>
                                        </p:tgtEl>
                                        <p:attrNameLst>
                                          <p:attrName>style.visibility</p:attrName>
                                        </p:attrNameLst>
                                      </p:cBhvr>
                                      <p:to>
                                        <p:strVal val="visible"/>
                                      </p:to>
                                    </p:set>
                                    <p:anim calcmode="lin" valueType="num">
                                      <p:cBhvr additive="base">
                                        <p:cTn id="7" dur="500" fill="hold"/>
                                        <p:tgtEl>
                                          <p:spTgt spid="112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72">
                                            <p:txEl>
                                              <p:pRg st="1" end="1"/>
                                            </p:txEl>
                                          </p:spTgt>
                                        </p:tgtEl>
                                        <p:attrNameLst>
                                          <p:attrName>style.visibility</p:attrName>
                                        </p:attrNameLst>
                                      </p:cBhvr>
                                      <p:to>
                                        <p:strVal val="visible"/>
                                      </p:to>
                                    </p:set>
                                    <p:anim calcmode="lin" valueType="num">
                                      <p:cBhvr additive="base">
                                        <p:cTn id="13" dur="500" fill="hold"/>
                                        <p:tgtEl>
                                          <p:spTgt spid="1127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72">
                                            <p:txEl>
                                              <p:pRg st="2" end="2"/>
                                            </p:txEl>
                                          </p:spTgt>
                                        </p:tgtEl>
                                        <p:attrNameLst>
                                          <p:attrName>style.visibility</p:attrName>
                                        </p:attrNameLst>
                                      </p:cBhvr>
                                      <p:to>
                                        <p:strVal val="visible"/>
                                      </p:to>
                                    </p:set>
                                    <p:anim calcmode="lin" valueType="num">
                                      <p:cBhvr additive="base">
                                        <p:cTn id="19" dur="500" fill="hold"/>
                                        <p:tgtEl>
                                          <p:spTgt spid="1127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272">
                                            <p:txEl>
                                              <p:pRg st="3" end="3"/>
                                            </p:txEl>
                                          </p:spTgt>
                                        </p:tgtEl>
                                        <p:attrNameLst>
                                          <p:attrName>style.visibility</p:attrName>
                                        </p:attrNameLst>
                                      </p:cBhvr>
                                      <p:to>
                                        <p:strVal val="visible"/>
                                      </p:to>
                                    </p:set>
                                    <p:anim calcmode="lin" valueType="num">
                                      <p:cBhvr additive="base">
                                        <p:cTn id="25" dur="500" fill="hold"/>
                                        <p:tgtEl>
                                          <p:spTgt spid="1127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7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272">
                                            <p:txEl>
                                              <p:pRg st="4" end="4"/>
                                            </p:txEl>
                                          </p:spTgt>
                                        </p:tgtEl>
                                        <p:attrNameLst>
                                          <p:attrName>style.visibility</p:attrName>
                                        </p:attrNameLst>
                                      </p:cBhvr>
                                      <p:to>
                                        <p:strVal val="visible"/>
                                      </p:to>
                                    </p:set>
                                    <p:anim calcmode="lin" valueType="num">
                                      <p:cBhvr additive="base">
                                        <p:cTn id="31" dur="500" fill="hold"/>
                                        <p:tgtEl>
                                          <p:spTgt spid="1127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7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272">
                                            <p:txEl>
                                              <p:pRg st="5" end="5"/>
                                            </p:txEl>
                                          </p:spTgt>
                                        </p:tgtEl>
                                        <p:attrNameLst>
                                          <p:attrName>style.visibility</p:attrName>
                                        </p:attrNameLst>
                                      </p:cBhvr>
                                      <p:to>
                                        <p:strVal val="visible"/>
                                      </p:to>
                                    </p:set>
                                    <p:anim calcmode="lin" valueType="num">
                                      <p:cBhvr additive="base">
                                        <p:cTn id="37" dur="500" fill="hold"/>
                                        <p:tgtEl>
                                          <p:spTgt spid="1127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7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050">
            <a:extLst>
              <a:ext uri="{FF2B5EF4-FFF2-40B4-BE49-F238E27FC236}">
                <a16:creationId xmlns:a16="http://schemas.microsoft.com/office/drawing/2014/main" id="{F1534D9E-3AC5-5981-D3EE-BA04D7F4C98B}"/>
              </a:ext>
            </a:extLst>
          </p:cNvPr>
          <p:cNvSpPr>
            <a:spLocks noGrp="1" noChangeArrowheads="1"/>
          </p:cNvSpPr>
          <p:nvPr>
            <p:ph type="title"/>
          </p:nvPr>
        </p:nvSpPr>
        <p:spPr>
          <a:noFill/>
          <a:ln/>
        </p:spPr>
        <p:txBody>
          <a:bodyPr/>
          <a:lstStyle/>
          <a:p>
            <a:r>
              <a:rPr lang="en-US" altLang="en-US">
                <a:latin typeface="Courier New" panose="02070309020205020404" pitchFamily="49" charset="0"/>
              </a:rPr>
              <a:t>TZ_OFFSET</a:t>
            </a:r>
          </a:p>
        </p:txBody>
      </p:sp>
      <p:grpSp>
        <p:nvGrpSpPr>
          <p:cNvPr id="31771" name="Group 2075">
            <a:extLst>
              <a:ext uri="{FF2B5EF4-FFF2-40B4-BE49-F238E27FC236}">
                <a16:creationId xmlns:a16="http://schemas.microsoft.com/office/drawing/2014/main" id="{8737A30A-77DC-732E-1B5D-EA8EA1F0946F}"/>
              </a:ext>
            </a:extLst>
          </p:cNvPr>
          <p:cNvGrpSpPr>
            <a:grpSpLocks/>
          </p:cNvGrpSpPr>
          <p:nvPr/>
        </p:nvGrpSpPr>
        <p:grpSpPr bwMode="auto">
          <a:xfrm>
            <a:off x="747713" y="1600200"/>
            <a:ext cx="6716712" cy="520700"/>
            <a:chOff x="1024" y="864"/>
            <a:chExt cx="3892" cy="328"/>
          </a:xfrm>
        </p:grpSpPr>
        <p:sp>
          <p:nvSpPr>
            <p:cNvPr id="31747" name="Rectangle 2051">
              <a:extLst>
                <a:ext uri="{FF2B5EF4-FFF2-40B4-BE49-F238E27FC236}">
                  <a16:creationId xmlns:a16="http://schemas.microsoft.com/office/drawing/2014/main" id="{050807D0-1A28-AA24-B846-9A8190C13463}"/>
                </a:ext>
              </a:extLst>
            </p:cNvPr>
            <p:cNvSpPr>
              <a:spLocks noChangeArrowheads="1"/>
            </p:cNvSpPr>
            <p:nvPr/>
          </p:nvSpPr>
          <p:spPr bwMode="auto">
            <a:xfrm>
              <a:off x="1024" y="864"/>
              <a:ext cx="3892" cy="328"/>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31751" name="Rectangle 2055">
              <a:extLst>
                <a:ext uri="{FF2B5EF4-FFF2-40B4-BE49-F238E27FC236}">
                  <a16:creationId xmlns:a16="http://schemas.microsoft.com/office/drawing/2014/main" id="{70C80097-3AA8-1153-2236-C1AEF9168DA5}"/>
                </a:ext>
              </a:extLst>
            </p:cNvPr>
            <p:cNvSpPr>
              <a:spLocks noChangeArrowheads="1"/>
            </p:cNvSpPr>
            <p:nvPr/>
          </p:nvSpPr>
          <p:spPr bwMode="auto">
            <a:xfrm>
              <a:off x="1056" y="912"/>
              <a:ext cx="3349"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spcBef>
                  <a:spcPct val="50000"/>
                </a:spcBef>
              </a:pPr>
              <a:r>
                <a:rPr lang="en-US" altLang="en-US" sz="1800" b="1" dirty="0">
                  <a:solidFill>
                    <a:srgbClr val="000000"/>
                  </a:solidFill>
                  <a:latin typeface="Courier New" panose="02070309020205020404" pitchFamily="49" charset="0"/>
                </a:rPr>
                <a:t>SELECT TZ_OFFSET('US/Eastern') FROM DUAL;</a:t>
              </a:r>
            </a:p>
          </p:txBody>
        </p:sp>
      </p:grpSp>
      <p:sp>
        <p:nvSpPr>
          <p:cNvPr id="31749" name="Rectangle 2053">
            <a:extLst>
              <a:ext uri="{FF2B5EF4-FFF2-40B4-BE49-F238E27FC236}">
                <a16:creationId xmlns:a16="http://schemas.microsoft.com/office/drawing/2014/main" id="{5568D204-65D2-8852-23B0-5B11E58AED56}"/>
              </a:ext>
            </a:extLst>
          </p:cNvPr>
          <p:cNvSpPr>
            <a:spLocks noChangeArrowheads="1"/>
          </p:cNvSpPr>
          <p:nvPr/>
        </p:nvSpPr>
        <p:spPr bwMode="auto">
          <a:xfrm>
            <a:off x="747713" y="3352800"/>
            <a:ext cx="6710362" cy="5207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31753" name="Rectangle 2057">
            <a:extLst>
              <a:ext uri="{FF2B5EF4-FFF2-40B4-BE49-F238E27FC236}">
                <a16:creationId xmlns:a16="http://schemas.microsoft.com/office/drawing/2014/main" id="{E053C316-9C7A-560E-1272-AD056ED07B71}"/>
              </a:ext>
            </a:extLst>
          </p:cNvPr>
          <p:cNvSpPr>
            <a:spLocks noChangeArrowheads="1"/>
          </p:cNvSpPr>
          <p:nvPr/>
        </p:nvSpPr>
        <p:spPr bwMode="auto">
          <a:xfrm>
            <a:off x="787400" y="3429000"/>
            <a:ext cx="61610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1800" b="1" dirty="0">
                <a:solidFill>
                  <a:schemeClr val="bg1"/>
                </a:solidFill>
                <a:latin typeface="Courier New" panose="02070309020205020404" pitchFamily="49" charset="0"/>
              </a:rPr>
              <a:t>SELECT TZ_OFFSET('Canada/Yukon') FROM DUAL; </a:t>
            </a:r>
          </a:p>
        </p:txBody>
      </p:sp>
      <p:sp>
        <p:nvSpPr>
          <p:cNvPr id="31748" name="Rectangle 2052">
            <a:extLst>
              <a:ext uri="{FF2B5EF4-FFF2-40B4-BE49-F238E27FC236}">
                <a16:creationId xmlns:a16="http://schemas.microsoft.com/office/drawing/2014/main" id="{B1C13AFD-0E6B-B809-4451-CE485F71EFF4}"/>
              </a:ext>
            </a:extLst>
          </p:cNvPr>
          <p:cNvSpPr>
            <a:spLocks noChangeArrowheads="1"/>
          </p:cNvSpPr>
          <p:nvPr/>
        </p:nvSpPr>
        <p:spPr bwMode="auto">
          <a:xfrm>
            <a:off x="762000" y="5029200"/>
            <a:ext cx="6743700" cy="5207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31755" name="Rectangle 2059">
            <a:extLst>
              <a:ext uri="{FF2B5EF4-FFF2-40B4-BE49-F238E27FC236}">
                <a16:creationId xmlns:a16="http://schemas.microsoft.com/office/drawing/2014/main" id="{E63DCCAB-F098-909E-48C3-81D515E65B1D}"/>
              </a:ext>
            </a:extLst>
          </p:cNvPr>
          <p:cNvSpPr>
            <a:spLocks noChangeArrowheads="1"/>
          </p:cNvSpPr>
          <p:nvPr/>
        </p:nvSpPr>
        <p:spPr bwMode="auto">
          <a:xfrm>
            <a:off x="747713" y="5111750"/>
            <a:ext cx="63754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1800" b="1" dirty="0">
                <a:solidFill>
                  <a:srgbClr val="000000"/>
                </a:solidFill>
                <a:latin typeface="Courier New" panose="02070309020205020404" pitchFamily="49" charset="0"/>
              </a:rPr>
              <a:t>SELECT TZ_OFFSET('Europe/London') FROM DUAL; </a:t>
            </a:r>
          </a:p>
        </p:txBody>
      </p:sp>
      <p:sp>
        <p:nvSpPr>
          <p:cNvPr id="31772" name="Rectangle 2076">
            <a:extLst>
              <a:ext uri="{FF2B5EF4-FFF2-40B4-BE49-F238E27FC236}">
                <a16:creationId xmlns:a16="http://schemas.microsoft.com/office/drawing/2014/main" id="{4B371ADD-CF5E-E095-1E1C-AFE45CAD34A6}"/>
              </a:ext>
            </a:extLst>
          </p:cNvPr>
          <p:cNvSpPr>
            <a:spLocks noChangeArrowheads="1"/>
          </p:cNvSpPr>
          <p:nvPr/>
        </p:nvSpPr>
        <p:spPr bwMode="auto">
          <a:xfrm>
            <a:off x="228600" y="1066800"/>
            <a:ext cx="87630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404813" indent="-404813" defTabSz="346075">
              <a:tabLst>
                <a:tab pos="571500" algn="l"/>
              </a:tabLst>
              <a:defRPr sz="2400">
                <a:solidFill>
                  <a:schemeClr val="tx1"/>
                </a:solidFill>
                <a:latin typeface="Times New Roman" panose="02020603050405020304" pitchFamily="18" charset="0"/>
              </a:defRPr>
            </a:lvl1pPr>
            <a:lvl2pPr marL="919163" indent="-400050" defTabSz="346075">
              <a:tabLst>
                <a:tab pos="571500" algn="l"/>
              </a:tabLst>
              <a:defRPr sz="2400">
                <a:solidFill>
                  <a:schemeClr val="tx1"/>
                </a:solidFill>
                <a:latin typeface="Times New Roman" panose="02020603050405020304" pitchFamily="18" charset="0"/>
              </a:defRPr>
            </a:lvl2pPr>
            <a:lvl3pPr marL="1319213" indent="-285750" defTabSz="346075">
              <a:tabLst>
                <a:tab pos="571500" algn="l"/>
              </a:tabLst>
              <a:defRPr sz="2400">
                <a:solidFill>
                  <a:schemeClr val="tx1"/>
                </a:solidFill>
                <a:latin typeface="Times New Roman" panose="02020603050405020304" pitchFamily="18" charset="0"/>
              </a:defRPr>
            </a:lvl3pPr>
            <a:lvl4pPr marL="1662113" indent="-228600" defTabSz="346075">
              <a:tabLst>
                <a:tab pos="571500" algn="l"/>
              </a:tabLst>
              <a:defRPr sz="2400">
                <a:solidFill>
                  <a:schemeClr val="tx1"/>
                </a:solidFill>
                <a:latin typeface="Times New Roman" panose="02020603050405020304" pitchFamily="18" charset="0"/>
              </a:defRPr>
            </a:lvl4pPr>
            <a:lvl5pPr marL="2005013" indent="-228600" defTabSz="346075">
              <a:tabLst>
                <a:tab pos="571500" algn="l"/>
              </a:tabLst>
              <a:defRPr sz="2400">
                <a:solidFill>
                  <a:schemeClr val="tx1"/>
                </a:solidFill>
                <a:latin typeface="Times New Roman" panose="02020603050405020304" pitchFamily="18" charset="0"/>
              </a:defRPr>
            </a:lvl5pPr>
            <a:lvl6pPr marL="24622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194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3766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338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a:lnSpc>
                <a:spcPct val="95000"/>
              </a:lnSpc>
              <a:spcBef>
                <a:spcPct val="35000"/>
              </a:spcBef>
              <a:buClr>
                <a:srgbClr val="FC0128"/>
              </a:buClr>
              <a:buFontTx/>
              <a:buChar char="•"/>
            </a:pPr>
            <a:r>
              <a:rPr lang="en-US" altLang="en-US" sz="2200" b="1" dirty="0">
                <a:latin typeface="Arial" panose="020B0604020202020204" pitchFamily="34" charset="0"/>
              </a:rPr>
              <a:t>Display the time zone offset for the time zone </a:t>
            </a:r>
            <a:r>
              <a:rPr lang="en-US" altLang="en-US" sz="1800" b="1" dirty="0">
                <a:latin typeface="Courier New" panose="02070309020205020404" pitchFamily="49" charset="0"/>
              </a:rPr>
              <a:t>'US/Eastern'</a:t>
            </a:r>
            <a:r>
              <a:rPr lang="en-US" altLang="en-US" sz="2200" b="1" dirty="0">
                <a:latin typeface="Arial" panose="020B0604020202020204" pitchFamily="34" charset="0"/>
              </a:rPr>
              <a:t> </a:t>
            </a:r>
          </a:p>
        </p:txBody>
      </p:sp>
      <p:sp>
        <p:nvSpPr>
          <p:cNvPr id="31773" name="Rectangle 2077">
            <a:extLst>
              <a:ext uri="{FF2B5EF4-FFF2-40B4-BE49-F238E27FC236}">
                <a16:creationId xmlns:a16="http://schemas.microsoft.com/office/drawing/2014/main" id="{02BDD258-C2B1-A96B-E061-5BEE53FD9B1A}"/>
              </a:ext>
            </a:extLst>
          </p:cNvPr>
          <p:cNvSpPr>
            <a:spLocks noChangeArrowheads="1"/>
          </p:cNvSpPr>
          <p:nvPr/>
        </p:nvSpPr>
        <p:spPr bwMode="auto">
          <a:xfrm>
            <a:off x="381000" y="2895600"/>
            <a:ext cx="87630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404813" indent="-404813" defTabSz="346075">
              <a:tabLst>
                <a:tab pos="571500" algn="l"/>
              </a:tabLst>
              <a:defRPr sz="2400">
                <a:solidFill>
                  <a:schemeClr val="tx1"/>
                </a:solidFill>
                <a:latin typeface="Times New Roman" panose="02020603050405020304" pitchFamily="18" charset="0"/>
              </a:defRPr>
            </a:lvl1pPr>
            <a:lvl2pPr marL="919163" indent="-400050" defTabSz="346075">
              <a:tabLst>
                <a:tab pos="571500" algn="l"/>
              </a:tabLst>
              <a:defRPr sz="2400">
                <a:solidFill>
                  <a:schemeClr val="tx1"/>
                </a:solidFill>
                <a:latin typeface="Times New Roman" panose="02020603050405020304" pitchFamily="18" charset="0"/>
              </a:defRPr>
            </a:lvl2pPr>
            <a:lvl3pPr marL="1319213" indent="-285750" defTabSz="346075">
              <a:tabLst>
                <a:tab pos="571500" algn="l"/>
              </a:tabLst>
              <a:defRPr sz="2400">
                <a:solidFill>
                  <a:schemeClr val="tx1"/>
                </a:solidFill>
                <a:latin typeface="Times New Roman" panose="02020603050405020304" pitchFamily="18" charset="0"/>
              </a:defRPr>
            </a:lvl3pPr>
            <a:lvl4pPr marL="1662113" indent="-228600" defTabSz="346075">
              <a:tabLst>
                <a:tab pos="571500" algn="l"/>
              </a:tabLst>
              <a:defRPr sz="2400">
                <a:solidFill>
                  <a:schemeClr val="tx1"/>
                </a:solidFill>
                <a:latin typeface="Times New Roman" panose="02020603050405020304" pitchFamily="18" charset="0"/>
              </a:defRPr>
            </a:lvl4pPr>
            <a:lvl5pPr marL="2005013" indent="-228600" defTabSz="346075">
              <a:tabLst>
                <a:tab pos="571500" algn="l"/>
              </a:tabLst>
              <a:defRPr sz="2400">
                <a:solidFill>
                  <a:schemeClr val="tx1"/>
                </a:solidFill>
                <a:latin typeface="Times New Roman" panose="02020603050405020304" pitchFamily="18" charset="0"/>
              </a:defRPr>
            </a:lvl5pPr>
            <a:lvl6pPr marL="24622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194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3766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338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a:lnSpc>
                <a:spcPct val="95000"/>
              </a:lnSpc>
              <a:spcBef>
                <a:spcPct val="35000"/>
              </a:spcBef>
              <a:buClr>
                <a:srgbClr val="FC0128"/>
              </a:buClr>
              <a:buFontTx/>
              <a:buChar char="•"/>
            </a:pPr>
            <a:r>
              <a:rPr lang="en-US" altLang="en-US" sz="2200" b="1" dirty="0">
                <a:latin typeface="Arial" panose="020B0604020202020204" pitchFamily="34" charset="0"/>
              </a:rPr>
              <a:t>Display the time zone offset for the time zone </a:t>
            </a:r>
            <a:r>
              <a:rPr lang="en-US" altLang="en-US" sz="1800" b="1" dirty="0">
                <a:latin typeface="Courier New" panose="02070309020205020404" pitchFamily="49" charset="0"/>
              </a:rPr>
              <a:t>'Canada/Yukon'</a:t>
            </a:r>
          </a:p>
        </p:txBody>
      </p:sp>
      <p:sp>
        <p:nvSpPr>
          <p:cNvPr id="31774" name="Rectangle 2078">
            <a:extLst>
              <a:ext uri="{FF2B5EF4-FFF2-40B4-BE49-F238E27FC236}">
                <a16:creationId xmlns:a16="http://schemas.microsoft.com/office/drawing/2014/main" id="{8476102E-8E16-B8F9-76EC-D7AF9E9642EB}"/>
              </a:ext>
            </a:extLst>
          </p:cNvPr>
          <p:cNvSpPr>
            <a:spLocks noChangeArrowheads="1"/>
          </p:cNvSpPr>
          <p:nvPr/>
        </p:nvSpPr>
        <p:spPr bwMode="auto">
          <a:xfrm>
            <a:off x="228600" y="4572000"/>
            <a:ext cx="87630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404813" indent="-404813" defTabSz="346075">
              <a:tabLst>
                <a:tab pos="571500" algn="l"/>
              </a:tabLst>
              <a:defRPr sz="2400">
                <a:solidFill>
                  <a:schemeClr val="tx1"/>
                </a:solidFill>
                <a:latin typeface="Times New Roman" panose="02020603050405020304" pitchFamily="18" charset="0"/>
              </a:defRPr>
            </a:lvl1pPr>
            <a:lvl2pPr marL="919163" indent="-400050" defTabSz="346075">
              <a:tabLst>
                <a:tab pos="571500" algn="l"/>
              </a:tabLst>
              <a:defRPr sz="2400">
                <a:solidFill>
                  <a:schemeClr val="tx1"/>
                </a:solidFill>
                <a:latin typeface="Times New Roman" panose="02020603050405020304" pitchFamily="18" charset="0"/>
              </a:defRPr>
            </a:lvl2pPr>
            <a:lvl3pPr marL="1319213" indent="-285750" defTabSz="346075">
              <a:tabLst>
                <a:tab pos="571500" algn="l"/>
              </a:tabLst>
              <a:defRPr sz="2400">
                <a:solidFill>
                  <a:schemeClr val="tx1"/>
                </a:solidFill>
                <a:latin typeface="Times New Roman" panose="02020603050405020304" pitchFamily="18" charset="0"/>
              </a:defRPr>
            </a:lvl3pPr>
            <a:lvl4pPr marL="1662113" indent="-228600" defTabSz="346075">
              <a:tabLst>
                <a:tab pos="571500" algn="l"/>
              </a:tabLst>
              <a:defRPr sz="2400">
                <a:solidFill>
                  <a:schemeClr val="tx1"/>
                </a:solidFill>
                <a:latin typeface="Times New Roman" panose="02020603050405020304" pitchFamily="18" charset="0"/>
              </a:defRPr>
            </a:lvl4pPr>
            <a:lvl5pPr marL="2005013" indent="-228600" defTabSz="346075">
              <a:tabLst>
                <a:tab pos="571500" algn="l"/>
              </a:tabLst>
              <a:defRPr sz="2400">
                <a:solidFill>
                  <a:schemeClr val="tx1"/>
                </a:solidFill>
                <a:latin typeface="Times New Roman" panose="02020603050405020304" pitchFamily="18" charset="0"/>
              </a:defRPr>
            </a:lvl5pPr>
            <a:lvl6pPr marL="24622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194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3766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338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a:lnSpc>
                <a:spcPct val="95000"/>
              </a:lnSpc>
              <a:spcBef>
                <a:spcPct val="35000"/>
              </a:spcBef>
              <a:buClr>
                <a:srgbClr val="FC0128"/>
              </a:buClr>
              <a:buFontTx/>
              <a:buChar char="•"/>
            </a:pPr>
            <a:r>
              <a:rPr lang="en-US" altLang="en-US" sz="2200" b="1" dirty="0">
                <a:latin typeface="Arial" panose="020B0604020202020204" pitchFamily="34" charset="0"/>
              </a:rPr>
              <a:t>Display the time zone offset for the time zone </a:t>
            </a:r>
            <a:r>
              <a:rPr lang="en-US" altLang="en-US" sz="1800" b="1" dirty="0">
                <a:latin typeface="Courier New" panose="02070309020205020404" pitchFamily="49" charset="0"/>
              </a:rPr>
              <a:t>'Europe/London'</a:t>
            </a:r>
          </a:p>
        </p:txBody>
      </p:sp>
      <p:pic>
        <p:nvPicPr>
          <p:cNvPr id="31775" name="Picture 2079">
            <a:extLst>
              <a:ext uri="{FF2B5EF4-FFF2-40B4-BE49-F238E27FC236}">
                <a16:creationId xmlns:a16="http://schemas.microsoft.com/office/drawing/2014/main" id="{5836538A-BCA2-9D89-0745-0875C5EED6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3" y="2208213"/>
            <a:ext cx="67627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1776" name="Picture 2080">
            <a:extLst>
              <a:ext uri="{FF2B5EF4-FFF2-40B4-BE49-F238E27FC236}">
                <a16:creationId xmlns:a16="http://schemas.microsoft.com/office/drawing/2014/main" id="{E0974849-3D11-DF5C-F095-7DD08EC6E2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713" y="3948113"/>
            <a:ext cx="67627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1777" name="Picture 2081">
            <a:extLst>
              <a:ext uri="{FF2B5EF4-FFF2-40B4-BE49-F238E27FC236}">
                <a16:creationId xmlns:a16="http://schemas.microsoft.com/office/drawing/2014/main" id="{CD920AC3-7E3A-817F-F9F3-7726703203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713" y="5641975"/>
            <a:ext cx="67722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72"/>
                                        </p:tgtEl>
                                        <p:attrNameLst>
                                          <p:attrName>style.visibility</p:attrName>
                                        </p:attrNameLst>
                                      </p:cBhvr>
                                      <p:to>
                                        <p:strVal val="visible"/>
                                      </p:to>
                                    </p:set>
                                    <p:anim calcmode="lin" valueType="num">
                                      <p:cBhvr additive="base">
                                        <p:cTn id="7" dur="500" fill="hold"/>
                                        <p:tgtEl>
                                          <p:spTgt spid="31772"/>
                                        </p:tgtEl>
                                        <p:attrNameLst>
                                          <p:attrName>ppt_x</p:attrName>
                                        </p:attrNameLst>
                                      </p:cBhvr>
                                      <p:tavLst>
                                        <p:tav tm="0">
                                          <p:val>
                                            <p:strVal val="#ppt_x"/>
                                          </p:val>
                                        </p:tav>
                                        <p:tav tm="100000">
                                          <p:val>
                                            <p:strVal val="#ppt_x"/>
                                          </p:val>
                                        </p:tav>
                                      </p:tavLst>
                                    </p:anim>
                                    <p:anim calcmode="lin" valueType="num">
                                      <p:cBhvr additive="base">
                                        <p:cTn id="8" dur="500" fill="hold"/>
                                        <p:tgtEl>
                                          <p:spTgt spid="317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71"/>
                                        </p:tgtEl>
                                        <p:attrNameLst>
                                          <p:attrName>style.visibility</p:attrName>
                                        </p:attrNameLst>
                                      </p:cBhvr>
                                      <p:to>
                                        <p:strVal val="visible"/>
                                      </p:to>
                                    </p:set>
                                    <p:anim calcmode="lin" valueType="num">
                                      <p:cBhvr additive="base">
                                        <p:cTn id="13" dur="500" fill="hold"/>
                                        <p:tgtEl>
                                          <p:spTgt spid="31771"/>
                                        </p:tgtEl>
                                        <p:attrNameLst>
                                          <p:attrName>ppt_x</p:attrName>
                                        </p:attrNameLst>
                                      </p:cBhvr>
                                      <p:tavLst>
                                        <p:tav tm="0">
                                          <p:val>
                                            <p:strVal val="#ppt_x"/>
                                          </p:val>
                                        </p:tav>
                                        <p:tav tm="100000">
                                          <p:val>
                                            <p:strVal val="#ppt_x"/>
                                          </p:val>
                                        </p:tav>
                                      </p:tavLst>
                                    </p:anim>
                                    <p:anim calcmode="lin" valueType="num">
                                      <p:cBhvr additive="base">
                                        <p:cTn id="14" dur="500" fill="hold"/>
                                        <p:tgtEl>
                                          <p:spTgt spid="3177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775"/>
                                        </p:tgtEl>
                                        <p:attrNameLst>
                                          <p:attrName>style.visibility</p:attrName>
                                        </p:attrNameLst>
                                      </p:cBhvr>
                                      <p:to>
                                        <p:strVal val="visible"/>
                                      </p:to>
                                    </p:set>
                                    <p:anim calcmode="lin" valueType="num">
                                      <p:cBhvr additive="base">
                                        <p:cTn id="19" dur="500" fill="hold"/>
                                        <p:tgtEl>
                                          <p:spTgt spid="31775"/>
                                        </p:tgtEl>
                                        <p:attrNameLst>
                                          <p:attrName>ppt_x</p:attrName>
                                        </p:attrNameLst>
                                      </p:cBhvr>
                                      <p:tavLst>
                                        <p:tav tm="0">
                                          <p:val>
                                            <p:strVal val="#ppt_x"/>
                                          </p:val>
                                        </p:tav>
                                        <p:tav tm="100000">
                                          <p:val>
                                            <p:strVal val="#ppt_x"/>
                                          </p:val>
                                        </p:tav>
                                      </p:tavLst>
                                    </p:anim>
                                    <p:anim calcmode="lin" valueType="num">
                                      <p:cBhvr additive="base">
                                        <p:cTn id="20" dur="500" fill="hold"/>
                                        <p:tgtEl>
                                          <p:spTgt spid="3177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1773"/>
                                        </p:tgtEl>
                                        <p:attrNameLst>
                                          <p:attrName>style.visibility</p:attrName>
                                        </p:attrNameLst>
                                      </p:cBhvr>
                                      <p:to>
                                        <p:strVal val="visible"/>
                                      </p:to>
                                    </p:set>
                                    <p:anim calcmode="lin" valueType="num">
                                      <p:cBhvr additive="base">
                                        <p:cTn id="25" dur="500" fill="hold"/>
                                        <p:tgtEl>
                                          <p:spTgt spid="31773"/>
                                        </p:tgtEl>
                                        <p:attrNameLst>
                                          <p:attrName>ppt_x</p:attrName>
                                        </p:attrNameLst>
                                      </p:cBhvr>
                                      <p:tavLst>
                                        <p:tav tm="0">
                                          <p:val>
                                            <p:strVal val="#ppt_x"/>
                                          </p:val>
                                        </p:tav>
                                        <p:tav tm="100000">
                                          <p:val>
                                            <p:strVal val="#ppt_x"/>
                                          </p:val>
                                        </p:tav>
                                      </p:tavLst>
                                    </p:anim>
                                    <p:anim calcmode="lin" valueType="num">
                                      <p:cBhvr additive="base">
                                        <p:cTn id="26" dur="500" fill="hold"/>
                                        <p:tgtEl>
                                          <p:spTgt spid="3177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1749"/>
                                        </p:tgtEl>
                                        <p:attrNameLst>
                                          <p:attrName>style.visibility</p:attrName>
                                        </p:attrNameLst>
                                      </p:cBhvr>
                                      <p:to>
                                        <p:strVal val="visible"/>
                                      </p:to>
                                    </p:set>
                                    <p:anim calcmode="lin" valueType="num">
                                      <p:cBhvr additive="base">
                                        <p:cTn id="31" dur="500" fill="hold"/>
                                        <p:tgtEl>
                                          <p:spTgt spid="31749"/>
                                        </p:tgtEl>
                                        <p:attrNameLst>
                                          <p:attrName>ppt_x</p:attrName>
                                        </p:attrNameLst>
                                      </p:cBhvr>
                                      <p:tavLst>
                                        <p:tav tm="0">
                                          <p:val>
                                            <p:strVal val="#ppt_x"/>
                                          </p:val>
                                        </p:tav>
                                        <p:tav tm="100000">
                                          <p:val>
                                            <p:strVal val="#ppt_x"/>
                                          </p:val>
                                        </p:tav>
                                      </p:tavLst>
                                    </p:anim>
                                    <p:anim calcmode="lin" valueType="num">
                                      <p:cBhvr additive="base">
                                        <p:cTn id="32" dur="500" fill="hold"/>
                                        <p:tgtEl>
                                          <p:spTgt spid="3174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1776"/>
                                        </p:tgtEl>
                                        <p:attrNameLst>
                                          <p:attrName>style.visibility</p:attrName>
                                        </p:attrNameLst>
                                      </p:cBhvr>
                                      <p:to>
                                        <p:strVal val="visible"/>
                                      </p:to>
                                    </p:set>
                                    <p:anim calcmode="lin" valueType="num">
                                      <p:cBhvr additive="base">
                                        <p:cTn id="37" dur="500" fill="hold"/>
                                        <p:tgtEl>
                                          <p:spTgt spid="31776"/>
                                        </p:tgtEl>
                                        <p:attrNameLst>
                                          <p:attrName>ppt_x</p:attrName>
                                        </p:attrNameLst>
                                      </p:cBhvr>
                                      <p:tavLst>
                                        <p:tav tm="0">
                                          <p:val>
                                            <p:strVal val="#ppt_x"/>
                                          </p:val>
                                        </p:tav>
                                        <p:tav tm="100000">
                                          <p:val>
                                            <p:strVal val="#ppt_x"/>
                                          </p:val>
                                        </p:tav>
                                      </p:tavLst>
                                    </p:anim>
                                    <p:anim calcmode="lin" valueType="num">
                                      <p:cBhvr additive="base">
                                        <p:cTn id="38" dur="500" fill="hold"/>
                                        <p:tgtEl>
                                          <p:spTgt spid="3177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1774"/>
                                        </p:tgtEl>
                                        <p:attrNameLst>
                                          <p:attrName>style.visibility</p:attrName>
                                        </p:attrNameLst>
                                      </p:cBhvr>
                                      <p:to>
                                        <p:strVal val="visible"/>
                                      </p:to>
                                    </p:set>
                                    <p:anim calcmode="lin" valueType="num">
                                      <p:cBhvr additive="base">
                                        <p:cTn id="43" dur="500" fill="hold"/>
                                        <p:tgtEl>
                                          <p:spTgt spid="31774"/>
                                        </p:tgtEl>
                                        <p:attrNameLst>
                                          <p:attrName>ppt_x</p:attrName>
                                        </p:attrNameLst>
                                      </p:cBhvr>
                                      <p:tavLst>
                                        <p:tav tm="0">
                                          <p:val>
                                            <p:strVal val="#ppt_x"/>
                                          </p:val>
                                        </p:tav>
                                        <p:tav tm="100000">
                                          <p:val>
                                            <p:strVal val="#ppt_x"/>
                                          </p:val>
                                        </p:tav>
                                      </p:tavLst>
                                    </p:anim>
                                    <p:anim calcmode="lin" valueType="num">
                                      <p:cBhvr additive="base">
                                        <p:cTn id="44" dur="500" fill="hold"/>
                                        <p:tgtEl>
                                          <p:spTgt spid="3177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1748"/>
                                        </p:tgtEl>
                                        <p:attrNameLst>
                                          <p:attrName>style.visibility</p:attrName>
                                        </p:attrNameLst>
                                      </p:cBhvr>
                                      <p:to>
                                        <p:strVal val="visible"/>
                                      </p:to>
                                    </p:set>
                                    <p:anim calcmode="lin" valueType="num">
                                      <p:cBhvr additive="base">
                                        <p:cTn id="49" dur="500" fill="hold"/>
                                        <p:tgtEl>
                                          <p:spTgt spid="31748"/>
                                        </p:tgtEl>
                                        <p:attrNameLst>
                                          <p:attrName>ppt_x</p:attrName>
                                        </p:attrNameLst>
                                      </p:cBhvr>
                                      <p:tavLst>
                                        <p:tav tm="0">
                                          <p:val>
                                            <p:strVal val="#ppt_x"/>
                                          </p:val>
                                        </p:tav>
                                        <p:tav tm="100000">
                                          <p:val>
                                            <p:strVal val="#ppt_x"/>
                                          </p:val>
                                        </p:tav>
                                      </p:tavLst>
                                    </p:anim>
                                    <p:anim calcmode="lin" valueType="num">
                                      <p:cBhvr additive="base">
                                        <p:cTn id="50" dur="500" fill="hold"/>
                                        <p:tgtEl>
                                          <p:spTgt spid="3174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1777"/>
                                        </p:tgtEl>
                                        <p:attrNameLst>
                                          <p:attrName>style.visibility</p:attrName>
                                        </p:attrNameLst>
                                      </p:cBhvr>
                                      <p:to>
                                        <p:strVal val="visible"/>
                                      </p:to>
                                    </p:set>
                                    <p:anim calcmode="lin" valueType="num">
                                      <p:cBhvr additive="base">
                                        <p:cTn id="55" dur="500" fill="hold"/>
                                        <p:tgtEl>
                                          <p:spTgt spid="31777"/>
                                        </p:tgtEl>
                                        <p:attrNameLst>
                                          <p:attrName>ppt_x</p:attrName>
                                        </p:attrNameLst>
                                      </p:cBhvr>
                                      <p:tavLst>
                                        <p:tav tm="0">
                                          <p:val>
                                            <p:strVal val="#ppt_x"/>
                                          </p:val>
                                        </p:tav>
                                        <p:tav tm="100000">
                                          <p:val>
                                            <p:strVal val="#ppt_x"/>
                                          </p:val>
                                        </p:tav>
                                      </p:tavLst>
                                    </p:anim>
                                    <p:anim calcmode="lin" valueType="num">
                                      <p:cBhvr additive="base">
                                        <p:cTn id="56" dur="500" fill="hold"/>
                                        <p:tgtEl>
                                          <p:spTgt spid="317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p:bldP spid="31748" grpId="0" animBg="1"/>
      <p:bldP spid="31772" grpId="0"/>
      <p:bldP spid="31773" grpId="0"/>
      <p:bldP spid="3177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668FFF0-3FBE-21DD-D466-20459CAC638A}"/>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US" altLang="en-US">
              <a:solidFill>
                <a:schemeClr val="tx1"/>
              </a:solidFill>
              <a:latin typeface="Arial" panose="020B0604020202020204" pitchFamily="34" charset="0"/>
            </a:endParaRPr>
          </a:p>
        </p:txBody>
      </p:sp>
      <p:sp>
        <p:nvSpPr>
          <p:cNvPr id="15363" name="Rectangle 3">
            <a:extLst>
              <a:ext uri="{FF2B5EF4-FFF2-40B4-BE49-F238E27FC236}">
                <a16:creationId xmlns:a16="http://schemas.microsoft.com/office/drawing/2014/main" id="{077226FB-BAB0-459D-310B-0A2CB9857266}"/>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en-US" altLang="en-US">
              <a:solidFill>
                <a:schemeClr val="tx1"/>
              </a:solidFill>
              <a:latin typeface="Arial" panose="020B0604020202020204" pitchFamily="34" charset="0"/>
            </a:endParaRPr>
          </a:p>
        </p:txBody>
      </p:sp>
      <p:sp>
        <p:nvSpPr>
          <p:cNvPr id="15364" name="Rectangle 4">
            <a:extLst>
              <a:ext uri="{FF2B5EF4-FFF2-40B4-BE49-F238E27FC236}">
                <a16:creationId xmlns:a16="http://schemas.microsoft.com/office/drawing/2014/main" id="{3FB32D65-9191-6D5A-1C5C-C7DBCC32C07B}"/>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en-US" altLang="en-US">
              <a:solidFill>
                <a:schemeClr val="tx1"/>
              </a:solidFill>
              <a:latin typeface="Arial" panose="020B0604020202020204" pitchFamily="34" charset="0"/>
            </a:endParaRPr>
          </a:p>
        </p:txBody>
      </p:sp>
      <p:sp>
        <p:nvSpPr>
          <p:cNvPr id="15365" name="Rectangle 5">
            <a:extLst>
              <a:ext uri="{FF2B5EF4-FFF2-40B4-BE49-F238E27FC236}">
                <a16:creationId xmlns:a16="http://schemas.microsoft.com/office/drawing/2014/main" id="{303C4A5A-9F36-F5AB-4070-7409E9D57EA5}"/>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en-US" altLang="en-US">
              <a:solidFill>
                <a:schemeClr val="tx1"/>
              </a:solidFill>
              <a:latin typeface="Arial" panose="020B0604020202020204" pitchFamily="34" charset="0"/>
            </a:endParaRPr>
          </a:p>
        </p:txBody>
      </p:sp>
      <p:sp>
        <p:nvSpPr>
          <p:cNvPr id="15390" name="Rectangle 30">
            <a:extLst>
              <a:ext uri="{FF2B5EF4-FFF2-40B4-BE49-F238E27FC236}">
                <a16:creationId xmlns:a16="http://schemas.microsoft.com/office/drawing/2014/main" id="{CCD11A2A-F14F-F196-1E67-64E419DE5593}"/>
              </a:ext>
            </a:extLst>
          </p:cNvPr>
          <p:cNvSpPr>
            <a:spLocks noGrp="1" noChangeArrowheads="1"/>
          </p:cNvSpPr>
          <p:nvPr>
            <p:ph type="title"/>
          </p:nvPr>
        </p:nvSpPr>
        <p:spPr/>
        <p:txBody>
          <a:bodyPr/>
          <a:lstStyle/>
          <a:p>
            <a:r>
              <a:rPr lang="en-US" altLang="en-US">
                <a:latin typeface="Courier New" panose="02070309020205020404" pitchFamily="49" charset="0"/>
              </a:rPr>
              <a:t>CURRENT_DATE</a:t>
            </a:r>
          </a:p>
        </p:txBody>
      </p:sp>
      <p:sp>
        <p:nvSpPr>
          <p:cNvPr id="15391" name="Rectangle 31">
            <a:extLst>
              <a:ext uri="{FF2B5EF4-FFF2-40B4-BE49-F238E27FC236}">
                <a16:creationId xmlns:a16="http://schemas.microsoft.com/office/drawing/2014/main" id="{7732C25E-8C9B-82DD-9895-307ACD433293}"/>
              </a:ext>
            </a:extLst>
          </p:cNvPr>
          <p:cNvSpPr>
            <a:spLocks noGrp="1" noChangeArrowheads="1"/>
          </p:cNvSpPr>
          <p:nvPr>
            <p:ph type="body" idx="1"/>
          </p:nvPr>
        </p:nvSpPr>
        <p:spPr>
          <a:xfrm>
            <a:off x="495300" y="5181600"/>
            <a:ext cx="8153400" cy="762000"/>
          </a:xfrm>
        </p:spPr>
        <p:txBody>
          <a:bodyPr/>
          <a:lstStyle/>
          <a:p>
            <a:pPr>
              <a:lnSpc>
                <a:spcPct val="100000"/>
              </a:lnSpc>
              <a:spcBef>
                <a:spcPct val="0"/>
              </a:spcBef>
              <a:buClr>
                <a:srgbClr val="FC0128"/>
              </a:buClr>
              <a:buSzTx/>
              <a:buFontTx/>
              <a:buChar char="•"/>
            </a:pPr>
            <a:r>
              <a:rPr lang="en-US" altLang="en-US" dirty="0">
                <a:latin typeface="Courier New" panose="02070309020205020404" pitchFamily="49" charset="0"/>
              </a:rPr>
              <a:t>CURRENT_DATE</a:t>
            </a:r>
            <a:r>
              <a:rPr lang="en-US" altLang="en-US" dirty="0"/>
              <a:t> is sensitive to the session time zone.</a:t>
            </a:r>
          </a:p>
          <a:p>
            <a:pPr>
              <a:lnSpc>
                <a:spcPct val="100000"/>
              </a:lnSpc>
              <a:spcBef>
                <a:spcPct val="0"/>
              </a:spcBef>
              <a:buClr>
                <a:srgbClr val="FC0128"/>
              </a:buClr>
              <a:buSzTx/>
              <a:buFontTx/>
              <a:buChar char="•"/>
            </a:pPr>
            <a:r>
              <a:rPr lang="en-US" altLang="en-US" dirty="0"/>
              <a:t>The return value is a date in the Gregorian calendar.</a:t>
            </a:r>
          </a:p>
        </p:txBody>
      </p:sp>
      <p:grpSp>
        <p:nvGrpSpPr>
          <p:cNvPr id="15400" name="Group 40">
            <a:extLst>
              <a:ext uri="{FF2B5EF4-FFF2-40B4-BE49-F238E27FC236}">
                <a16:creationId xmlns:a16="http://schemas.microsoft.com/office/drawing/2014/main" id="{906B9745-766E-4FD3-BFDE-DCC6C112F26C}"/>
              </a:ext>
            </a:extLst>
          </p:cNvPr>
          <p:cNvGrpSpPr>
            <a:grpSpLocks/>
          </p:cNvGrpSpPr>
          <p:nvPr/>
        </p:nvGrpSpPr>
        <p:grpSpPr bwMode="auto">
          <a:xfrm>
            <a:off x="1041400" y="3924300"/>
            <a:ext cx="6762750" cy="700088"/>
            <a:chOff x="336" y="2256"/>
            <a:chExt cx="5128" cy="441"/>
          </a:xfrm>
        </p:grpSpPr>
        <p:sp>
          <p:nvSpPr>
            <p:cNvPr id="15368" name="Rectangle 8">
              <a:extLst>
                <a:ext uri="{FF2B5EF4-FFF2-40B4-BE49-F238E27FC236}">
                  <a16:creationId xmlns:a16="http://schemas.microsoft.com/office/drawing/2014/main" id="{8BB517F7-81C6-7426-CD4B-5F4E6F8B8270}"/>
                </a:ext>
              </a:extLst>
            </p:cNvPr>
            <p:cNvSpPr>
              <a:spLocks noChangeArrowheads="1"/>
            </p:cNvSpPr>
            <p:nvPr/>
          </p:nvSpPr>
          <p:spPr bwMode="auto">
            <a:xfrm>
              <a:off x="336" y="2256"/>
              <a:ext cx="5128" cy="441"/>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15369" name="Rectangle 9">
              <a:extLst>
                <a:ext uri="{FF2B5EF4-FFF2-40B4-BE49-F238E27FC236}">
                  <a16:creationId xmlns:a16="http://schemas.microsoft.com/office/drawing/2014/main" id="{AC696D17-41D9-7662-F807-285880E6CB3F}"/>
                </a:ext>
              </a:extLst>
            </p:cNvPr>
            <p:cNvSpPr>
              <a:spLocks noChangeArrowheads="1"/>
            </p:cNvSpPr>
            <p:nvPr/>
          </p:nvSpPr>
          <p:spPr bwMode="auto">
            <a:xfrm>
              <a:off x="349" y="2277"/>
              <a:ext cx="5003"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spcBef>
                  <a:spcPct val="50000"/>
                </a:spcBef>
              </a:pPr>
              <a:r>
                <a:rPr lang="en-US" altLang="en-US" sz="1800" b="1">
                  <a:solidFill>
                    <a:schemeClr val="bg1"/>
                  </a:solidFill>
                  <a:latin typeface="Courier New" panose="02070309020205020404" pitchFamily="49" charset="0"/>
                </a:rPr>
                <a:t>ALTER SESSION SET TIME_ZONE = '-8:0';</a:t>
              </a:r>
              <a:br>
                <a:rPr lang="en-US" altLang="en-US" sz="1800" b="1">
                  <a:solidFill>
                    <a:schemeClr val="bg1"/>
                  </a:solidFill>
                  <a:latin typeface="Courier New" panose="02070309020205020404" pitchFamily="49" charset="0"/>
                </a:rPr>
              </a:br>
              <a:r>
                <a:rPr lang="en-US" altLang="en-US" sz="1800" b="1">
                  <a:solidFill>
                    <a:schemeClr val="bg1"/>
                  </a:solidFill>
                  <a:latin typeface="Courier New" panose="02070309020205020404" pitchFamily="49" charset="0"/>
                </a:rPr>
                <a:t>SELECT SESSIONTIMEZONE, </a:t>
              </a:r>
              <a:r>
                <a:rPr lang="en-US" altLang="en-US" sz="1800" b="1">
                  <a:solidFill>
                    <a:srgbClr val="000000"/>
                  </a:solidFill>
                  <a:latin typeface="Courier New" panose="02070309020205020404" pitchFamily="49" charset="0"/>
                </a:rPr>
                <a:t>CURRENT_DATE</a:t>
              </a:r>
              <a:r>
                <a:rPr lang="en-US" altLang="en-US" sz="1800" b="1">
                  <a:solidFill>
                    <a:schemeClr val="bg1"/>
                  </a:solidFill>
                  <a:latin typeface="Courier New" panose="02070309020205020404" pitchFamily="49" charset="0"/>
                </a:rPr>
                <a:t> FROM DUAL;</a:t>
              </a:r>
            </a:p>
          </p:txBody>
        </p:sp>
      </p:grpSp>
      <p:grpSp>
        <p:nvGrpSpPr>
          <p:cNvPr id="15398" name="Group 38">
            <a:extLst>
              <a:ext uri="{FF2B5EF4-FFF2-40B4-BE49-F238E27FC236}">
                <a16:creationId xmlns:a16="http://schemas.microsoft.com/office/drawing/2014/main" id="{548F4D5F-D1CE-4DBE-661B-32D408C08A1B}"/>
              </a:ext>
            </a:extLst>
          </p:cNvPr>
          <p:cNvGrpSpPr>
            <a:grpSpLocks/>
          </p:cNvGrpSpPr>
          <p:nvPr/>
        </p:nvGrpSpPr>
        <p:grpSpPr bwMode="auto">
          <a:xfrm>
            <a:off x="1041400" y="2514600"/>
            <a:ext cx="6773863" cy="711200"/>
            <a:chOff x="336" y="960"/>
            <a:chExt cx="5128" cy="448"/>
          </a:xfrm>
        </p:grpSpPr>
        <p:sp>
          <p:nvSpPr>
            <p:cNvPr id="15367" name="Rectangle 7">
              <a:extLst>
                <a:ext uri="{FF2B5EF4-FFF2-40B4-BE49-F238E27FC236}">
                  <a16:creationId xmlns:a16="http://schemas.microsoft.com/office/drawing/2014/main" id="{7743592F-A0B7-3C4E-4A59-1967DA25794D}"/>
                </a:ext>
              </a:extLst>
            </p:cNvPr>
            <p:cNvSpPr>
              <a:spLocks noChangeArrowheads="1"/>
            </p:cNvSpPr>
            <p:nvPr/>
          </p:nvSpPr>
          <p:spPr bwMode="auto">
            <a:xfrm>
              <a:off x="336" y="960"/>
              <a:ext cx="5128" cy="432"/>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15371" name="Rectangle 11">
              <a:extLst>
                <a:ext uri="{FF2B5EF4-FFF2-40B4-BE49-F238E27FC236}">
                  <a16:creationId xmlns:a16="http://schemas.microsoft.com/office/drawing/2014/main" id="{F14D877B-7946-B087-ECC8-4040EC02AA57}"/>
                </a:ext>
              </a:extLst>
            </p:cNvPr>
            <p:cNvSpPr>
              <a:spLocks noChangeArrowheads="1"/>
            </p:cNvSpPr>
            <p:nvPr/>
          </p:nvSpPr>
          <p:spPr bwMode="auto">
            <a:xfrm>
              <a:off x="348" y="1004"/>
              <a:ext cx="4997"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800" b="1">
                  <a:solidFill>
                    <a:schemeClr val="bg1"/>
                  </a:solidFill>
                  <a:latin typeface="Courier New" panose="02070309020205020404" pitchFamily="49" charset="0"/>
                </a:rPr>
                <a:t>ALTER SESSION SET TIME_ZONE = '-5:0';</a:t>
              </a:r>
            </a:p>
            <a:p>
              <a:r>
                <a:rPr lang="en-US" altLang="en-US" sz="1800" b="1">
                  <a:solidFill>
                    <a:schemeClr val="bg1"/>
                  </a:solidFill>
                  <a:latin typeface="Courier New" panose="02070309020205020404" pitchFamily="49" charset="0"/>
                </a:rPr>
                <a:t>SELECT SESSIONTIMEZONE, CURRENT_DATE FROM DUAL;</a:t>
              </a:r>
            </a:p>
          </p:txBody>
        </p:sp>
      </p:grpSp>
      <p:sp>
        <p:nvSpPr>
          <p:cNvPr id="15392" name="Rectangle 32">
            <a:extLst>
              <a:ext uri="{FF2B5EF4-FFF2-40B4-BE49-F238E27FC236}">
                <a16:creationId xmlns:a16="http://schemas.microsoft.com/office/drawing/2014/main" id="{861E81C8-FC9F-47F4-F5F2-D1E5ADC43D4F}"/>
              </a:ext>
            </a:extLst>
          </p:cNvPr>
          <p:cNvSpPr>
            <a:spLocks noChangeArrowheads="1"/>
          </p:cNvSpPr>
          <p:nvPr/>
        </p:nvSpPr>
        <p:spPr bwMode="auto">
          <a:xfrm>
            <a:off x="495300" y="1066800"/>
            <a:ext cx="88392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404813" indent="-404813" defTabSz="346075">
              <a:tabLst>
                <a:tab pos="571500" algn="l"/>
              </a:tabLst>
              <a:defRPr sz="2400">
                <a:solidFill>
                  <a:schemeClr val="tx1"/>
                </a:solidFill>
                <a:latin typeface="Times New Roman" panose="02020603050405020304" pitchFamily="18" charset="0"/>
              </a:defRPr>
            </a:lvl1pPr>
            <a:lvl2pPr marL="919163" indent="-400050" defTabSz="346075">
              <a:tabLst>
                <a:tab pos="571500" algn="l"/>
              </a:tabLst>
              <a:defRPr sz="2400">
                <a:solidFill>
                  <a:schemeClr val="tx1"/>
                </a:solidFill>
                <a:latin typeface="Times New Roman" panose="02020603050405020304" pitchFamily="18" charset="0"/>
              </a:defRPr>
            </a:lvl2pPr>
            <a:lvl3pPr marL="1319213" indent="-285750" defTabSz="346075">
              <a:tabLst>
                <a:tab pos="571500" algn="l"/>
              </a:tabLst>
              <a:defRPr sz="2400">
                <a:solidFill>
                  <a:schemeClr val="tx1"/>
                </a:solidFill>
                <a:latin typeface="Times New Roman" panose="02020603050405020304" pitchFamily="18" charset="0"/>
              </a:defRPr>
            </a:lvl3pPr>
            <a:lvl4pPr marL="1662113" indent="-228600" defTabSz="346075">
              <a:tabLst>
                <a:tab pos="571500" algn="l"/>
              </a:tabLst>
              <a:defRPr sz="2400">
                <a:solidFill>
                  <a:schemeClr val="tx1"/>
                </a:solidFill>
                <a:latin typeface="Times New Roman" panose="02020603050405020304" pitchFamily="18" charset="0"/>
              </a:defRPr>
            </a:lvl4pPr>
            <a:lvl5pPr marL="2005013" indent="-228600" defTabSz="346075">
              <a:tabLst>
                <a:tab pos="571500" algn="l"/>
              </a:tabLst>
              <a:defRPr sz="2400">
                <a:solidFill>
                  <a:schemeClr val="tx1"/>
                </a:solidFill>
                <a:latin typeface="Times New Roman" panose="02020603050405020304" pitchFamily="18" charset="0"/>
              </a:defRPr>
            </a:lvl5pPr>
            <a:lvl6pPr marL="24622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194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3766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338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a:lnSpc>
                <a:spcPct val="95000"/>
              </a:lnSpc>
              <a:spcBef>
                <a:spcPct val="35000"/>
              </a:spcBef>
              <a:buClr>
                <a:srgbClr val="FC0128"/>
              </a:buClr>
              <a:buFontTx/>
              <a:buChar char="•"/>
            </a:pPr>
            <a:r>
              <a:rPr lang="en-US" altLang="en-US" sz="2200" b="1" dirty="0">
                <a:latin typeface="Arial" panose="020B0604020202020204" pitchFamily="34" charset="0"/>
              </a:rPr>
              <a:t>Display the current date and time in the session’s time zone .</a:t>
            </a:r>
          </a:p>
        </p:txBody>
      </p:sp>
      <p:sp>
        <p:nvSpPr>
          <p:cNvPr id="15395" name="Rectangle 35">
            <a:extLst>
              <a:ext uri="{FF2B5EF4-FFF2-40B4-BE49-F238E27FC236}">
                <a16:creationId xmlns:a16="http://schemas.microsoft.com/office/drawing/2014/main" id="{0B97F5C1-785E-92E4-FBD0-DE60A599F5C5}"/>
              </a:ext>
            </a:extLst>
          </p:cNvPr>
          <p:cNvSpPr>
            <a:spLocks noChangeArrowheads="1"/>
          </p:cNvSpPr>
          <p:nvPr/>
        </p:nvSpPr>
        <p:spPr bwMode="auto">
          <a:xfrm>
            <a:off x="1041400" y="1600200"/>
            <a:ext cx="6799263" cy="6096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15396" name="Rectangle 36">
            <a:extLst>
              <a:ext uri="{FF2B5EF4-FFF2-40B4-BE49-F238E27FC236}">
                <a16:creationId xmlns:a16="http://schemas.microsoft.com/office/drawing/2014/main" id="{804BB888-570C-3BF8-DDAB-829B56E857D5}"/>
              </a:ext>
            </a:extLst>
          </p:cNvPr>
          <p:cNvSpPr>
            <a:spLocks noChangeArrowheads="1"/>
          </p:cNvSpPr>
          <p:nvPr/>
        </p:nvSpPr>
        <p:spPr bwMode="auto">
          <a:xfrm>
            <a:off x="1041400" y="1600200"/>
            <a:ext cx="6600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800" b="1" dirty="0">
                <a:solidFill>
                  <a:schemeClr val="bg1"/>
                </a:solidFill>
                <a:latin typeface="Courier New" panose="02070309020205020404" pitchFamily="49" charset="0"/>
              </a:rPr>
              <a:t>ALTER SESSION </a:t>
            </a:r>
          </a:p>
          <a:p>
            <a:r>
              <a:rPr lang="en-US" altLang="en-US" sz="1800" b="1" dirty="0">
                <a:solidFill>
                  <a:schemeClr val="bg1"/>
                </a:solidFill>
                <a:latin typeface="Courier New" panose="02070309020205020404" pitchFamily="49" charset="0"/>
              </a:rPr>
              <a:t>SET NLS_DATE_FORMAT = 'DD-MON-YYYY HH24:MI:SS';</a:t>
            </a:r>
          </a:p>
        </p:txBody>
      </p:sp>
      <p:pic>
        <p:nvPicPr>
          <p:cNvPr id="15401" name="Picture 41">
            <a:extLst>
              <a:ext uri="{FF2B5EF4-FFF2-40B4-BE49-F238E27FC236}">
                <a16:creationId xmlns:a16="http://schemas.microsoft.com/office/drawing/2014/main" id="{0E6E7CFD-3613-82B7-38D9-C239C37BD4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400" y="3263900"/>
            <a:ext cx="6781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15402" name="Picture 42">
            <a:extLst>
              <a:ext uri="{FF2B5EF4-FFF2-40B4-BE49-F238E27FC236}">
                <a16:creationId xmlns:a16="http://schemas.microsoft.com/office/drawing/2014/main" id="{47DCB633-E0DA-8839-DF34-8C6104CA98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400" y="4705350"/>
            <a:ext cx="6781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92"/>
                                        </p:tgtEl>
                                        <p:attrNameLst>
                                          <p:attrName>style.visibility</p:attrName>
                                        </p:attrNameLst>
                                      </p:cBhvr>
                                      <p:to>
                                        <p:strVal val="visible"/>
                                      </p:to>
                                    </p:set>
                                    <p:anim calcmode="lin" valueType="num">
                                      <p:cBhvr additive="base">
                                        <p:cTn id="7" dur="500" fill="hold"/>
                                        <p:tgtEl>
                                          <p:spTgt spid="15392"/>
                                        </p:tgtEl>
                                        <p:attrNameLst>
                                          <p:attrName>ppt_x</p:attrName>
                                        </p:attrNameLst>
                                      </p:cBhvr>
                                      <p:tavLst>
                                        <p:tav tm="0">
                                          <p:val>
                                            <p:strVal val="#ppt_x"/>
                                          </p:val>
                                        </p:tav>
                                        <p:tav tm="100000">
                                          <p:val>
                                            <p:strVal val="#ppt_x"/>
                                          </p:val>
                                        </p:tav>
                                      </p:tavLst>
                                    </p:anim>
                                    <p:anim calcmode="lin" valueType="num">
                                      <p:cBhvr additive="base">
                                        <p:cTn id="8" dur="500" fill="hold"/>
                                        <p:tgtEl>
                                          <p:spTgt spid="1539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95"/>
                                        </p:tgtEl>
                                        <p:attrNameLst>
                                          <p:attrName>style.visibility</p:attrName>
                                        </p:attrNameLst>
                                      </p:cBhvr>
                                      <p:to>
                                        <p:strVal val="visible"/>
                                      </p:to>
                                    </p:set>
                                    <p:anim calcmode="lin" valueType="num">
                                      <p:cBhvr additive="base">
                                        <p:cTn id="13" dur="500" fill="hold"/>
                                        <p:tgtEl>
                                          <p:spTgt spid="15395"/>
                                        </p:tgtEl>
                                        <p:attrNameLst>
                                          <p:attrName>ppt_x</p:attrName>
                                        </p:attrNameLst>
                                      </p:cBhvr>
                                      <p:tavLst>
                                        <p:tav tm="0">
                                          <p:val>
                                            <p:strVal val="#ppt_x"/>
                                          </p:val>
                                        </p:tav>
                                        <p:tav tm="100000">
                                          <p:val>
                                            <p:strVal val="#ppt_x"/>
                                          </p:val>
                                        </p:tav>
                                      </p:tavLst>
                                    </p:anim>
                                    <p:anim calcmode="lin" valueType="num">
                                      <p:cBhvr additive="base">
                                        <p:cTn id="14" dur="500" fill="hold"/>
                                        <p:tgtEl>
                                          <p:spTgt spid="1539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398"/>
                                        </p:tgtEl>
                                        <p:attrNameLst>
                                          <p:attrName>style.visibility</p:attrName>
                                        </p:attrNameLst>
                                      </p:cBhvr>
                                      <p:to>
                                        <p:strVal val="visible"/>
                                      </p:to>
                                    </p:set>
                                    <p:anim calcmode="lin" valueType="num">
                                      <p:cBhvr additive="base">
                                        <p:cTn id="19" dur="500" fill="hold"/>
                                        <p:tgtEl>
                                          <p:spTgt spid="15398"/>
                                        </p:tgtEl>
                                        <p:attrNameLst>
                                          <p:attrName>ppt_x</p:attrName>
                                        </p:attrNameLst>
                                      </p:cBhvr>
                                      <p:tavLst>
                                        <p:tav tm="0">
                                          <p:val>
                                            <p:strVal val="#ppt_x"/>
                                          </p:val>
                                        </p:tav>
                                        <p:tav tm="100000">
                                          <p:val>
                                            <p:strVal val="#ppt_x"/>
                                          </p:val>
                                        </p:tav>
                                      </p:tavLst>
                                    </p:anim>
                                    <p:anim calcmode="lin" valueType="num">
                                      <p:cBhvr additive="base">
                                        <p:cTn id="20" dur="500" fill="hold"/>
                                        <p:tgtEl>
                                          <p:spTgt spid="1539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401"/>
                                        </p:tgtEl>
                                        <p:attrNameLst>
                                          <p:attrName>style.visibility</p:attrName>
                                        </p:attrNameLst>
                                      </p:cBhvr>
                                      <p:to>
                                        <p:strVal val="visible"/>
                                      </p:to>
                                    </p:set>
                                    <p:anim calcmode="lin" valueType="num">
                                      <p:cBhvr additive="base">
                                        <p:cTn id="25" dur="500" fill="hold"/>
                                        <p:tgtEl>
                                          <p:spTgt spid="15401"/>
                                        </p:tgtEl>
                                        <p:attrNameLst>
                                          <p:attrName>ppt_x</p:attrName>
                                        </p:attrNameLst>
                                      </p:cBhvr>
                                      <p:tavLst>
                                        <p:tav tm="0">
                                          <p:val>
                                            <p:strVal val="#ppt_x"/>
                                          </p:val>
                                        </p:tav>
                                        <p:tav tm="100000">
                                          <p:val>
                                            <p:strVal val="#ppt_x"/>
                                          </p:val>
                                        </p:tav>
                                      </p:tavLst>
                                    </p:anim>
                                    <p:anim calcmode="lin" valueType="num">
                                      <p:cBhvr additive="base">
                                        <p:cTn id="26" dur="500" fill="hold"/>
                                        <p:tgtEl>
                                          <p:spTgt spid="1540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400"/>
                                        </p:tgtEl>
                                        <p:attrNameLst>
                                          <p:attrName>style.visibility</p:attrName>
                                        </p:attrNameLst>
                                      </p:cBhvr>
                                      <p:to>
                                        <p:strVal val="visible"/>
                                      </p:to>
                                    </p:set>
                                    <p:anim calcmode="lin" valueType="num">
                                      <p:cBhvr additive="base">
                                        <p:cTn id="31" dur="500" fill="hold"/>
                                        <p:tgtEl>
                                          <p:spTgt spid="15400"/>
                                        </p:tgtEl>
                                        <p:attrNameLst>
                                          <p:attrName>ppt_x</p:attrName>
                                        </p:attrNameLst>
                                      </p:cBhvr>
                                      <p:tavLst>
                                        <p:tav tm="0">
                                          <p:val>
                                            <p:strVal val="#ppt_x"/>
                                          </p:val>
                                        </p:tav>
                                        <p:tav tm="100000">
                                          <p:val>
                                            <p:strVal val="#ppt_x"/>
                                          </p:val>
                                        </p:tav>
                                      </p:tavLst>
                                    </p:anim>
                                    <p:anim calcmode="lin" valueType="num">
                                      <p:cBhvr additive="base">
                                        <p:cTn id="32" dur="500" fill="hold"/>
                                        <p:tgtEl>
                                          <p:spTgt spid="1540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402"/>
                                        </p:tgtEl>
                                        <p:attrNameLst>
                                          <p:attrName>style.visibility</p:attrName>
                                        </p:attrNameLst>
                                      </p:cBhvr>
                                      <p:to>
                                        <p:strVal val="visible"/>
                                      </p:to>
                                    </p:set>
                                    <p:anim calcmode="lin" valueType="num">
                                      <p:cBhvr additive="base">
                                        <p:cTn id="37" dur="500" fill="hold"/>
                                        <p:tgtEl>
                                          <p:spTgt spid="15402"/>
                                        </p:tgtEl>
                                        <p:attrNameLst>
                                          <p:attrName>ppt_x</p:attrName>
                                        </p:attrNameLst>
                                      </p:cBhvr>
                                      <p:tavLst>
                                        <p:tav tm="0">
                                          <p:val>
                                            <p:strVal val="#ppt_x"/>
                                          </p:val>
                                        </p:tav>
                                        <p:tav tm="100000">
                                          <p:val>
                                            <p:strVal val="#ppt_x"/>
                                          </p:val>
                                        </p:tav>
                                      </p:tavLst>
                                    </p:anim>
                                    <p:anim calcmode="lin" valueType="num">
                                      <p:cBhvr additive="base">
                                        <p:cTn id="38" dur="500" fill="hold"/>
                                        <p:tgtEl>
                                          <p:spTgt spid="1540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391">
                                            <p:txEl>
                                              <p:pRg st="0" end="0"/>
                                            </p:txEl>
                                          </p:spTgt>
                                        </p:tgtEl>
                                        <p:attrNameLst>
                                          <p:attrName>style.visibility</p:attrName>
                                        </p:attrNameLst>
                                      </p:cBhvr>
                                      <p:to>
                                        <p:strVal val="visible"/>
                                      </p:to>
                                    </p:set>
                                    <p:anim calcmode="lin" valueType="num">
                                      <p:cBhvr additive="base">
                                        <p:cTn id="43" dur="500" fill="hold"/>
                                        <p:tgtEl>
                                          <p:spTgt spid="1539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3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391">
                                            <p:txEl>
                                              <p:pRg st="1" end="1"/>
                                            </p:txEl>
                                          </p:spTgt>
                                        </p:tgtEl>
                                        <p:attrNameLst>
                                          <p:attrName>style.visibility</p:attrName>
                                        </p:attrNameLst>
                                      </p:cBhvr>
                                      <p:to>
                                        <p:strVal val="visible"/>
                                      </p:to>
                                    </p:set>
                                    <p:anim calcmode="lin" valueType="num">
                                      <p:cBhvr additive="base">
                                        <p:cTn id="49" dur="500" fill="hold"/>
                                        <p:tgtEl>
                                          <p:spTgt spid="15391">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39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1" grpId="0" build="p"/>
      <p:bldP spid="15392" grpId="0"/>
      <p:bldP spid="1539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1AB8895-5631-E2DD-9EC1-3DAEB5D3B53E}"/>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US" altLang="en-US">
              <a:solidFill>
                <a:schemeClr val="tx1"/>
              </a:solidFill>
              <a:latin typeface="Arial" panose="020B0604020202020204" pitchFamily="34" charset="0"/>
            </a:endParaRPr>
          </a:p>
        </p:txBody>
      </p:sp>
      <p:sp>
        <p:nvSpPr>
          <p:cNvPr id="17411" name="Rectangle 3">
            <a:extLst>
              <a:ext uri="{FF2B5EF4-FFF2-40B4-BE49-F238E27FC236}">
                <a16:creationId xmlns:a16="http://schemas.microsoft.com/office/drawing/2014/main" id="{69D93300-44C4-3A3B-74DB-1C306B6A7E3E}"/>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en-US" altLang="en-US">
              <a:solidFill>
                <a:schemeClr val="tx1"/>
              </a:solidFill>
              <a:latin typeface="Arial" panose="020B0604020202020204" pitchFamily="34" charset="0"/>
            </a:endParaRPr>
          </a:p>
        </p:txBody>
      </p:sp>
      <p:sp>
        <p:nvSpPr>
          <p:cNvPr id="17412" name="Rectangle 4">
            <a:extLst>
              <a:ext uri="{FF2B5EF4-FFF2-40B4-BE49-F238E27FC236}">
                <a16:creationId xmlns:a16="http://schemas.microsoft.com/office/drawing/2014/main" id="{ED2AA041-3066-4ABD-090D-19B3B379BA0C}"/>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en-US" altLang="en-US">
              <a:solidFill>
                <a:schemeClr val="tx1"/>
              </a:solidFill>
              <a:latin typeface="Arial" panose="020B0604020202020204" pitchFamily="34" charset="0"/>
            </a:endParaRPr>
          </a:p>
        </p:txBody>
      </p:sp>
      <p:sp>
        <p:nvSpPr>
          <p:cNvPr id="17414" name="Rectangle 6">
            <a:extLst>
              <a:ext uri="{FF2B5EF4-FFF2-40B4-BE49-F238E27FC236}">
                <a16:creationId xmlns:a16="http://schemas.microsoft.com/office/drawing/2014/main" id="{DEF0BC1A-1C38-6F3D-B5A1-98E6E48CAE6C}"/>
              </a:ext>
            </a:extLst>
          </p:cNvPr>
          <p:cNvSpPr>
            <a:spLocks noGrp="1" noChangeArrowheads="1"/>
          </p:cNvSpPr>
          <p:nvPr>
            <p:ph type="title"/>
          </p:nvPr>
        </p:nvSpPr>
        <p:spPr>
          <a:noFill/>
          <a:ln/>
        </p:spPr>
        <p:txBody>
          <a:bodyPr/>
          <a:lstStyle/>
          <a:p>
            <a:r>
              <a:rPr lang="en-US" altLang="en-US">
                <a:latin typeface="Courier New" panose="02070309020205020404" pitchFamily="49" charset="0"/>
              </a:rPr>
              <a:t>CURRENT_TIMESTAMP</a:t>
            </a:r>
          </a:p>
        </p:txBody>
      </p:sp>
      <p:sp>
        <p:nvSpPr>
          <p:cNvPr id="17415" name="Rectangle 7">
            <a:extLst>
              <a:ext uri="{FF2B5EF4-FFF2-40B4-BE49-F238E27FC236}">
                <a16:creationId xmlns:a16="http://schemas.microsoft.com/office/drawing/2014/main" id="{51B032F5-10FB-E3FF-6AD2-0EA213AE3A1D}"/>
              </a:ext>
            </a:extLst>
          </p:cNvPr>
          <p:cNvSpPr>
            <a:spLocks noChangeArrowheads="1"/>
          </p:cNvSpPr>
          <p:nvPr/>
        </p:nvSpPr>
        <p:spPr bwMode="auto">
          <a:xfrm>
            <a:off x="1054100" y="1916113"/>
            <a:ext cx="6777038" cy="846137"/>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17416" name="Rectangle 8">
            <a:extLst>
              <a:ext uri="{FF2B5EF4-FFF2-40B4-BE49-F238E27FC236}">
                <a16:creationId xmlns:a16="http://schemas.microsoft.com/office/drawing/2014/main" id="{B0DD4419-63D4-D3F9-7F96-0809ACF3ED94}"/>
              </a:ext>
            </a:extLst>
          </p:cNvPr>
          <p:cNvSpPr>
            <a:spLocks noChangeArrowheads="1"/>
          </p:cNvSpPr>
          <p:nvPr/>
        </p:nvSpPr>
        <p:spPr bwMode="auto">
          <a:xfrm>
            <a:off x="1054100" y="3548063"/>
            <a:ext cx="6762750" cy="936625"/>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17419" name="Rectangle 11">
            <a:extLst>
              <a:ext uri="{FF2B5EF4-FFF2-40B4-BE49-F238E27FC236}">
                <a16:creationId xmlns:a16="http://schemas.microsoft.com/office/drawing/2014/main" id="{F40B25AE-4460-9B40-F6D0-383853BBC3C0}"/>
              </a:ext>
            </a:extLst>
          </p:cNvPr>
          <p:cNvSpPr>
            <a:spLocks noChangeArrowheads="1"/>
          </p:cNvSpPr>
          <p:nvPr/>
        </p:nvSpPr>
        <p:spPr bwMode="auto">
          <a:xfrm>
            <a:off x="1054100" y="3589338"/>
            <a:ext cx="59182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114300">
              <a:defRPr sz="2400">
                <a:solidFill>
                  <a:schemeClr val="tx1"/>
                </a:solidFill>
                <a:latin typeface="Times New Roman" panose="02020603050405020304" pitchFamily="18" charset="0"/>
              </a:defRPr>
            </a:lvl2pPr>
            <a:lvl3pPr marL="228600">
              <a:defRPr sz="2400">
                <a:solidFill>
                  <a:schemeClr val="tx1"/>
                </a:solidFill>
                <a:latin typeface="Times New Roman" panose="02020603050405020304" pitchFamily="18" charset="0"/>
              </a:defRPr>
            </a:lvl3pPr>
            <a:lvl4pPr marL="342900">
              <a:defRPr sz="2400">
                <a:solidFill>
                  <a:schemeClr val="tx1"/>
                </a:solidFill>
                <a:latin typeface="Times New Roman" panose="02020603050405020304" pitchFamily="18" charset="0"/>
              </a:defRPr>
            </a:lvl4pPr>
            <a:lvl5pPr marL="457200">
              <a:defRPr sz="2400">
                <a:solidFill>
                  <a:schemeClr val="tx1"/>
                </a:solidFill>
                <a:latin typeface="Times New Roman" panose="02020603050405020304" pitchFamily="18" charset="0"/>
              </a:defRPr>
            </a:lvl5pPr>
            <a:lvl6pPr marL="914400" fontAlgn="base">
              <a:spcBef>
                <a:spcPct val="0"/>
              </a:spcBef>
              <a:spcAft>
                <a:spcPct val="0"/>
              </a:spcAft>
              <a:defRPr sz="2400">
                <a:solidFill>
                  <a:schemeClr val="tx1"/>
                </a:solidFill>
                <a:latin typeface="Times New Roman" panose="02020603050405020304" pitchFamily="18" charset="0"/>
              </a:defRPr>
            </a:lvl6pPr>
            <a:lvl7pPr marL="1371600" fontAlgn="base">
              <a:spcBef>
                <a:spcPct val="0"/>
              </a:spcBef>
              <a:spcAft>
                <a:spcPct val="0"/>
              </a:spcAft>
              <a:defRPr sz="2400">
                <a:solidFill>
                  <a:schemeClr val="tx1"/>
                </a:solidFill>
                <a:latin typeface="Times New Roman" panose="02020603050405020304" pitchFamily="18" charset="0"/>
              </a:defRPr>
            </a:lvl7pPr>
            <a:lvl8pPr marL="1828800" fontAlgn="base">
              <a:spcBef>
                <a:spcPct val="0"/>
              </a:spcBef>
              <a:spcAft>
                <a:spcPct val="0"/>
              </a:spcAft>
              <a:defRPr sz="2400">
                <a:solidFill>
                  <a:schemeClr val="tx1"/>
                </a:solidFill>
                <a:latin typeface="Times New Roman" panose="02020603050405020304" pitchFamily="18" charset="0"/>
              </a:defRPr>
            </a:lvl8pPr>
            <a:lvl9pPr marL="2286000" fontAlgn="base">
              <a:spcBef>
                <a:spcPct val="0"/>
              </a:spcBef>
              <a:spcAft>
                <a:spcPct val="0"/>
              </a:spcAf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ALTER SESSION SET TIME_ZONE = '-8:0';</a:t>
            </a:r>
          </a:p>
          <a:p>
            <a:r>
              <a:rPr lang="en-US" altLang="en-US" sz="1800" b="1">
                <a:solidFill>
                  <a:srgbClr val="000000"/>
                </a:solidFill>
                <a:latin typeface="Courier New" panose="02070309020205020404" pitchFamily="49" charset="0"/>
              </a:rPr>
              <a:t>SELECT SESSIONTIMEZONE, CURRENT_TIMESTAMP </a:t>
            </a:r>
          </a:p>
          <a:p>
            <a:r>
              <a:rPr lang="en-US" altLang="en-US" sz="1800" b="1">
                <a:solidFill>
                  <a:srgbClr val="000000"/>
                </a:solidFill>
                <a:latin typeface="Courier New" panose="02070309020205020404" pitchFamily="49" charset="0"/>
              </a:rPr>
              <a:t>FROM DUAL;</a:t>
            </a:r>
          </a:p>
        </p:txBody>
      </p:sp>
      <p:sp>
        <p:nvSpPr>
          <p:cNvPr id="17420" name="Rectangle 12">
            <a:extLst>
              <a:ext uri="{FF2B5EF4-FFF2-40B4-BE49-F238E27FC236}">
                <a16:creationId xmlns:a16="http://schemas.microsoft.com/office/drawing/2014/main" id="{4C2A3289-D695-970F-F82B-8E59D4DC0366}"/>
              </a:ext>
            </a:extLst>
          </p:cNvPr>
          <p:cNvSpPr>
            <a:spLocks noChangeArrowheads="1"/>
          </p:cNvSpPr>
          <p:nvPr/>
        </p:nvSpPr>
        <p:spPr bwMode="auto">
          <a:xfrm>
            <a:off x="1054100" y="1911350"/>
            <a:ext cx="5918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800" b="1" dirty="0">
                <a:solidFill>
                  <a:srgbClr val="000000"/>
                </a:solidFill>
                <a:latin typeface="Courier New" panose="02070309020205020404" pitchFamily="49" charset="0"/>
              </a:rPr>
              <a:t>ALTER SESSION SET TIME_ZONE = '-5:0';</a:t>
            </a:r>
          </a:p>
          <a:p>
            <a:r>
              <a:rPr lang="en-US" altLang="en-US" sz="1800" b="1" dirty="0">
                <a:solidFill>
                  <a:srgbClr val="000000"/>
                </a:solidFill>
                <a:latin typeface="Courier New" panose="02070309020205020404" pitchFamily="49" charset="0"/>
              </a:rPr>
              <a:t>SELECT SESSIONTIMEZONE, CURRENT_TIMESTAMP </a:t>
            </a:r>
          </a:p>
          <a:p>
            <a:r>
              <a:rPr lang="en-US" altLang="en-US" sz="1800" b="1" dirty="0">
                <a:solidFill>
                  <a:srgbClr val="000000"/>
                </a:solidFill>
                <a:latin typeface="Courier New" panose="02070309020205020404" pitchFamily="49" charset="0"/>
              </a:rPr>
              <a:t>FROM DUAL;</a:t>
            </a:r>
          </a:p>
        </p:txBody>
      </p:sp>
      <p:sp>
        <p:nvSpPr>
          <p:cNvPr id="17434" name="Rectangle 26">
            <a:extLst>
              <a:ext uri="{FF2B5EF4-FFF2-40B4-BE49-F238E27FC236}">
                <a16:creationId xmlns:a16="http://schemas.microsoft.com/office/drawing/2014/main" id="{A4294927-3DB7-94E4-FF4C-220FF54D6F8F}"/>
              </a:ext>
            </a:extLst>
          </p:cNvPr>
          <p:cNvSpPr>
            <a:spLocks noChangeArrowheads="1"/>
          </p:cNvSpPr>
          <p:nvPr/>
        </p:nvSpPr>
        <p:spPr bwMode="auto">
          <a:xfrm>
            <a:off x="533400" y="1206500"/>
            <a:ext cx="8153400"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404813" indent="-404813" defTabSz="346075">
              <a:tabLst>
                <a:tab pos="571500" algn="l"/>
              </a:tabLst>
              <a:defRPr sz="2400">
                <a:solidFill>
                  <a:schemeClr val="tx1"/>
                </a:solidFill>
                <a:latin typeface="Times New Roman" panose="02020603050405020304" pitchFamily="18" charset="0"/>
              </a:defRPr>
            </a:lvl1pPr>
            <a:lvl2pPr marL="919163" indent="-400050" defTabSz="346075">
              <a:tabLst>
                <a:tab pos="571500" algn="l"/>
              </a:tabLst>
              <a:defRPr sz="2400">
                <a:solidFill>
                  <a:schemeClr val="tx1"/>
                </a:solidFill>
                <a:latin typeface="Times New Roman" panose="02020603050405020304" pitchFamily="18" charset="0"/>
              </a:defRPr>
            </a:lvl2pPr>
            <a:lvl3pPr marL="1319213" indent="-285750" defTabSz="346075">
              <a:tabLst>
                <a:tab pos="571500" algn="l"/>
              </a:tabLst>
              <a:defRPr sz="2400">
                <a:solidFill>
                  <a:schemeClr val="tx1"/>
                </a:solidFill>
                <a:latin typeface="Times New Roman" panose="02020603050405020304" pitchFamily="18" charset="0"/>
              </a:defRPr>
            </a:lvl3pPr>
            <a:lvl4pPr marL="1662113" indent="-228600" defTabSz="346075">
              <a:tabLst>
                <a:tab pos="571500" algn="l"/>
              </a:tabLst>
              <a:defRPr sz="2400">
                <a:solidFill>
                  <a:schemeClr val="tx1"/>
                </a:solidFill>
                <a:latin typeface="Times New Roman" panose="02020603050405020304" pitchFamily="18" charset="0"/>
              </a:defRPr>
            </a:lvl4pPr>
            <a:lvl5pPr marL="2005013" indent="-228600" defTabSz="346075">
              <a:tabLst>
                <a:tab pos="571500" algn="l"/>
              </a:tabLst>
              <a:defRPr sz="2400">
                <a:solidFill>
                  <a:schemeClr val="tx1"/>
                </a:solidFill>
                <a:latin typeface="Times New Roman" panose="02020603050405020304" pitchFamily="18" charset="0"/>
              </a:defRPr>
            </a:lvl5pPr>
            <a:lvl6pPr marL="24622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194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3766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338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a:lnSpc>
                <a:spcPct val="95000"/>
              </a:lnSpc>
              <a:spcBef>
                <a:spcPct val="35000"/>
              </a:spcBef>
              <a:buClr>
                <a:srgbClr val="FC0128"/>
              </a:buClr>
              <a:buFontTx/>
              <a:buChar char="•"/>
            </a:pPr>
            <a:r>
              <a:rPr lang="en-US" altLang="en-US" sz="2200" b="1" dirty="0">
                <a:latin typeface="Arial" panose="020B0604020202020204" pitchFamily="34" charset="0"/>
              </a:rPr>
              <a:t>Display the current date and fractional time in  the session's time zone.</a:t>
            </a:r>
          </a:p>
        </p:txBody>
      </p:sp>
      <p:sp>
        <p:nvSpPr>
          <p:cNvPr id="17435" name="Rectangle 27">
            <a:extLst>
              <a:ext uri="{FF2B5EF4-FFF2-40B4-BE49-F238E27FC236}">
                <a16:creationId xmlns:a16="http://schemas.microsoft.com/office/drawing/2014/main" id="{274B5BC6-1E22-E295-CEB1-8D78DCA832F5}"/>
              </a:ext>
            </a:extLst>
          </p:cNvPr>
          <p:cNvSpPr>
            <a:spLocks noGrp="1" noChangeArrowheads="1"/>
          </p:cNvSpPr>
          <p:nvPr>
            <p:ph type="body" idx="1"/>
          </p:nvPr>
        </p:nvSpPr>
        <p:spPr>
          <a:xfrm>
            <a:off x="533400" y="5029200"/>
            <a:ext cx="8610600" cy="1096963"/>
          </a:xfrm>
          <a:noFill/>
          <a:ln/>
        </p:spPr>
        <p:txBody>
          <a:bodyPr/>
          <a:lstStyle/>
          <a:p>
            <a:pPr>
              <a:lnSpc>
                <a:spcPct val="100000"/>
              </a:lnSpc>
              <a:spcBef>
                <a:spcPct val="0"/>
              </a:spcBef>
              <a:buClr>
                <a:srgbClr val="FC0128"/>
              </a:buClr>
              <a:buSzTx/>
              <a:buFontTx/>
              <a:buChar char="•"/>
            </a:pPr>
            <a:r>
              <a:rPr lang="en-US" altLang="en-US" dirty="0">
                <a:latin typeface="Courier New" panose="02070309020205020404" pitchFamily="49" charset="0"/>
              </a:rPr>
              <a:t>CURRENT_TIMESTAMP</a:t>
            </a:r>
            <a:r>
              <a:rPr lang="en-US" altLang="en-US" sz="1100" dirty="0"/>
              <a:t> </a:t>
            </a:r>
            <a:r>
              <a:rPr lang="en-US" altLang="en-US" dirty="0"/>
              <a:t>is sensitive to the session time zone.</a:t>
            </a:r>
          </a:p>
          <a:p>
            <a:pPr>
              <a:lnSpc>
                <a:spcPct val="100000"/>
              </a:lnSpc>
              <a:spcBef>
                <a:spcPct val="0"/>
              </a:spcBef>
              <a:buClr>
                <a:srgbClr val="FC0128"/>
              </a:buClr>
              <a:buSzTx/>
              <a:buFontTx/>
              <a:buChar char="•"/>
            </a:pPr>
            <a:r>
              <a:rPr lang="en-US" altLang="en-US" dirty="0"/>
              <a:t>The return value is of the </a:t>
            </a:r>
            <a:r>
              <a:rPr lang="en-US" altLang="en-US" dirty="0">
                <a:latin typeface="Courier New" panose="02070309020205020404" pitchFamily="49" charset="0"/>
              </a:rPr>
              <a:t>TIMESTAMP WITH TIME ZONE</a:t>
            </a:r>
            <a:r>
              <a:rPr lang="en-US" altLang="en-US" dirty="0"/>
              <a:t> </a:t>
            </a:r>
            <a:br>
              <a:rPr lang="en-US" altLang="en-US" dirty="0"/>
            </a:br>
            <a:r>
              <a:rPr lang="en-US" altLang="en-US" dirty="0"/>
              <a:t>datatype.</a:t>
            </a:r>
          </a:p>
        </p:txBody>
      </p:sp>
      <p:pic>
        <p:nvPicPr>
          <p:cNvPr id="17436" name="Picture 28">
            <a:extLst>
              <a:ext uri="{FF2B5EF4-FFF2-40B4-BE49-F238E27FC236}">
                <a16:creationId xmlns:a16="http://schemas.microsoft.com/office/drawing/2014/main" id="{69231B0B-EC4B-5FDC-5883-CE20A1AEC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100" y="2817813"/>
            <a:ext cx="67818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17437" name="Picture 29">
            <a:extLst>
              <a:ext uri="{FF2B5EF4-FFF2-40B4-BE49-F238E27FC236}">
                <a16:creationId xmlns:a16="http://schemas.microsoft.com/office/drawing/2014/main" id="{9CB59A53-B164-7A97-8AAD-62128B0581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100" y="4573588"/>
            <a:ext cx="67818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34"/>
                                        </p:tgtEl>
                                        <p:attrNameLst>
                                          <p:attrName>style.visibility</p:attrName>
                                        </p:attrNameLst>
                                      </p:cBhvr>
                                      <p:to>
                                        <p:strVal val="visible"/>
                                      </p:to>
                                    </p:set>
                                    <p:anim calcmode="lin" valueType="num">
                                      <p:cBhvr additive="base">
                                        <p:cTn id="7" dur="500" fill="hold"/>
                                        <p:tgtEl>
                                          <p:spTgt spid="17434"/>
                                        </p:tgtEl>
                                        <p:attrNameLst>
                                          <p:attrName>ppt_x</p:attrName>
                                        </p:attrNameLst>
                                      </p:cBhvr>
                                      <p:tavLst>
                                        <p:tav tm="0">
                                          <p:val>
                                            <p:strVal val="#ppt_x"/>
                                          </p:val>
                                        </p:tav>
                                        <p:tav tm="100000">
                                          <p:val>
                                            <p:strVal val="#ppt_x"/>
                                          </p:val>
                                        </p:tav>
                                      </p:tavLst>
                                    </p:anim>
                                    <p:anim calcmode="lin" valueType="num">
                                      <p:cBhvr additive="base">
                                        <p:cTn id="8" dur="500" fill="hold"/>
                                        <p:tgtEl>
                                          <p:spTgt spid="174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5"/>
                                        </p:tgtEl>
                                        <p:attrNameLst>
                                          <p:attrName>style.visibility</p:attrName>
                                        </p:attrNameLst>
                                      </p:cBhvr>
                                      <p:to>
                                        <p:strVal val="visible"/>
                                      </p:to>
                                    </p:set>
                                    <p:anim calcmode="lin" valueType="num">
                                      <p:cBhvr additive="base">
                                        <p:cTn id="13" dur="500" fill="hold"/>
                                        <p:tgtEl>
                                          <p:spTgt spid="17415"/>
                                        </p:tgtEl>
                                        <p:attrNameLst>
                                          <p:attrName>ppt_x</p:attrName>
                                        </p:attrNameLst>
                                      </p:cBhvr>
                                      <p:tavLst>
                                        <p:tav tm="0">
                                          <p:val>
                                            <p:strVal val="#ppt_x"/>
                                          </p:val>
                                        </p:tav>
                                        <p:tav tm="100000">
                                          <p:val>
                                            <p:strVal val="#ppt_x"/>
                                          </p:val>
                                        </p:tav>
                                      </p:tavLst>
                                    </p:anim>
                                    <p:anim calcmode="lin" valueType="num">
                                      <p:cBhvr additive="base">
                                        <p:cTn id="14" dur="500" fill="hold"/>
                                        <p:tgtEl>
                                          <p:spTgt spid="174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436"/>
                                        </p:tgtEl>
                                        <p:attrNameLst>
                                          <p:attrName>style.visibility</p:attrName>
                                        </p:attrNameLst>
                                      </p:cBhvr>
                                      <p:to>
                                        <p:strVal val="visible"/>
                                      </p:to>
                                    </p:set>
                                    <p:anim calcmode="lin" valueType="num">
                                      <p:cBhvr additive="base">
                                        <p:cTn id="19" dur="500" fill="hold"/>
                                        <p:tgtEl>
                                          <p:spTgt spid="17436"/>
                                        </p:tgtEl>
                                        <p:attrNameLst>
                                          <p:attrName>ppt_x</p:attrName>
                                        </p:attrNameLst>
                                      </p:cBhvr>
                                      <p:tavLst>
                                        <p:tav tm="0">
                                          <p:val>
                                            <p:strVal val="#ppt_x"/>
                                          </p:val>
                                        </p:tav>
                                        <p:tav tm="100000">
                                          <p:val>
                                            <p:strVal val="#ppt_x"/>
                                          </p:val>
                                        </p:tav>
                                      </p:tavLst>
                                    </p:anim>
                                    <p:anim calcmode="lin" valueType="num">
                                      <p:cBhvr additive="base">
                                        <p:cTn id="20" dur="500" fill="hold"/>
                                        <p:tgtEl>
                                          <p:spTgt spid="1743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6"/>
                                        </p:tgtEl>
                                        <p:attrNameLst>
                                          <p:attrName>style.visibility</p:attrName>
                                        </p:attrNameLst>
                                      </p:cBhvr>
                                      <p:to>
                                        <p:strVal val="visible"/>
                                      </p:to>
                                    </p:set>
                                    <p:anim calcmode="lin" valueType="num">
                                      <p:cBhvr additive="base">
                                        <p:cTn id="25" dur="500" fill="hold"/>
                                        <p:tgtEl>
                                          <p:spTgt spid="17416"/>
                                        </p:tgtEl>
                                        <p:attrNameLst>
                                          <p:attrName>ppt_x</p:attrName>
                                        </p:attrNameLst>
                                      </p:cBhvr>
                                      <p:tavLst>
                                        <p:tav tm="0">
                                          <p:val>
                                            <p:strVal val="#ppt_x"/>
                                          </p:val>
                                        </p:tav>
                                        <p:tav tm="100000">
                                          <p:val>
                                            <p:strVal val="#ppt_x"/>
                                          </p:val>
                                        </p:tav>
                                      </p:tavLst>
                                    </p:anim>
                                    <p:anim calcmode="lin" valueType="num">
                                      <p:cBhvr additive="base">
                                        <p:cTn id="26" dur="500" fill="hold"/>
                                        <p:tgtEl>
                                          <p:spTgt spid="174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437"/>
                                        </p:tgtEl>
                                        <p:attrNameLst>
                                          <p:attrName>style.visibility</p:attrName>
                                        </p:attrNameLst>
                                      </p:cBhvr>
                                      <p:to>
                                        <p:strVal val="visible"/>
                                      </p:to>
                                    </p:set>
                                    <p:anim calcmode="lin" valueType="num">
                                      <p:cBhvr additive="base">
                                        <p:cTn id="31" dur="500" fill="hold"/>
                                        <p:tgtEl>
                                          <p:spTgt spid="17437"/>
                                        </p:tgtEl>
                                        <p:attrNameLst>
                                          <p:attrName>ppt_x</p:attrName>
                                        </p:attrNameLst>
                                      </p:cBhvr>
                                      <p:tavLst>
                                        <p:tav tm="0">
                                          <p:val>
                                            <p:strVal val="#ppt_x"/>
                                          </p:val>
                                        </p:tav>
                                        <p:tav tm="100000">
                                          <p:val>
                                            <p:strVal val="#ppt_x"/>
                                          </p:val>
                                        </p:tav>
                                      </p:tavLst>
                                    </p:anim>
                                    <p:anim calcmode="lin" valueType="num">
                                      <p:cBhvr additive="base">
                                        <p:cTn id="32" dur="500" fill="hold"/>
                                        <p:tgtEl>
                                          <p:spTgt spid="1743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435">
                                            <p:txEl>
                                              <p:pRg st="0" end="0"/>
                                            </p:txEl>
                                          </p:spTgt>
                                        </p:tgtEl>
                                        <p:attrNameLst>
                                          <p:attrName>style.visibility</p:attrName>
                                        </p:attrNameLst>
                                      </p:cBhvr>
                                      <p:to>
                                        <p:strVal val="visible"/>
                                      </p:to>
                                    </p:set>
                                    <p:anim calcmode="lin" valueType="num">
                                      <p:cBhvr additive="base">
                                        <p:cTn id="37" dur="500" fill="hold"/>
                                        <p:tgtEl>
                                          <p:spTgt spid="17435">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435">
                                            <p:txEl>
                                              <p:pRg st="1" end="1"/>
                                            </p:txEl>
                                          </p:spTgt>
                                        </p:tgtEl>
                                        <p:attrNameLst>
                                          <p:attrName>style.visibility</p:attrName>
                                        </p:attrNameLst>
                                      </p:cBhvr>
                                      <p:to>
                                        <p:strVal val="visible"/>
                                      </p:to>
                                    </p:set>
                                    <p:anim calcmode="lin" valueType="num">
                                      <p:cBhvr additive="base">
                                        <p:cTn id="43" dur="500" fill="hold"/>
                                        <p:tgtEl>
                                          <p:spTgt spid="17435">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43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animBg="1"/>
      <p:bldP spid="17416" grpId="0" animBg="1"/>
      <p:bldP spid="17434" grpId="0"/>
      <p:bldP spid="1743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37261CD-DED2-BCDC-E582-2C1B7A25927C}"/>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US" altLang="en-US">
              <a:solidFill>
                <a:schemeClr val="tx1"/>
              </a:solidFill>
              <a:latin typeface="Arial" panose="020B0604020202020204" pitchFamily="34" charset="0"/>
            </a:endParaRPr>
          </a:p>
        </p:txBody>
      </p:sp>
      <p:sp>
        <p:nvSpPr>
          <p:cNvPr id="19459" name="Rectangle 3">
            <a:extLst>
              <a:ext uri="{FF2B5EF4-FFF2-40B4-BE49-F238E27FC236}">
                <a16:creationId xmlns:a16="http://schemas.microsoft.com/office/drawing/2014/main" id="{C3F7B18C-CADC-3A59-7410-F06B36663752}"/>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en-US" altLang="en-US">
              <a:solidFill>
                <a:schemeClr val="tx1"/>
              </a:solidFill>
              <a:latin typeface="Arial" panose="020B0604020202020204" pitchFamily="34" charset="0"/>
            </a:endParaRPr>
          </a:p>
        </p:txBody>
      </p:sp>
      <p:sp>
        <p:nvSpPr>
          <p:cNvPr id="19460" name="Rectangle 4">
            <a:extLst>
              <a:ext uri="{FF2B5EF4-FFF2-40B4-BE49-F238E27FC236}">
                <a16:creationId xmlns:a16="http://schemas.microsoft.com/office/drawing/2014/main" id="{BB110185-74CD-140E-DEC2-2C42EC4A5931}"/>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en-US" altLang="en-US">
              <a:solidFill>
                <a:schemeClr val="tx1"/>
              </a:solidFill>
              <a:latin typeface="Arial" panose="020B0604020202020204" pitchFamily="34" charset="0"/>
            </a:endParaRPr>
          </a:p>
        </p:txBody>
      </p:sp>
      <p:sp>
        <p:nvSpPr>
          <p:cNvPr id="19461" name="Rectangle 5">
            <a:extLst>
              <a:ext uri="{FF2B5EF4-FFF2-40B4-BE49-F238E27FC236}">
                <a16:creationId xmlns:a16="http://schemas.microsoft.com/office/drawing/2014/main" id="{5B5AA624-1CF5-DE18-8315-681E2E227717}"/>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en-US" altLang="en-US">
              <a:solidFill>
                <a:schemeClr val="tx1"/>
              </a:solidFill>
              <a:latin typeface="Arial" panose="020B0604020202020204" pitchFamily="34" charset="0"/>
            </a:endParaRPr>
          </a:p>
        </p:txBody>
      </p:sp>
      <p:sp>
        <p:nvSpPr>
          <p:cNvPr id="19462" name="Rectangle 6">
            <a:extLst>
              <a:ext uri="{FF2B5EF4-FFF2-40B4-BE49-F238E27FC236}">
                <a16:creationId xmlns:a16="http://schemas.microsoft.com/office/drawing/2014/main" id="{FBE6800A-55A6-245F-79A3-9C7E4A70188D}"/>
              </a:ext>
            </a:extLst>
          </p:cNvPr>
          <p:cNvSpPr>
            <a:spLocks noGrp="1" noChangeArrowheads="1"/>
          </p:cNvSpPr>
          <p:nvPr>
            <p:ph type="title"/>
          </p:nvPr>
        </p:nvSpPr>
        <p:spPr>
          <a:noFill/>
          <a:ln/>
        </p:spPr>
        <p:txBody>
          <a:bodyPr/>
          <a:lstStyle/>
          <a:p>
            <a:r>
              <a:rPr lang="en-US" altLang="en-US" dirty="0">
                <a:latin typeface="Courier New" panose="02070309020205020404" pitchFamily="49" charset="0"/>
              </a:rPr>
              <a:t>LOCALTIMESTAMP</a:t>
            </a:r>
          </a:p>
        </p:txBody>
      </p:sp>
      <p:sp>
        <p:nvSpPr>
          <p:cNvPr id="19463" name="Rectangle 7">
            <a:extLst>
              <a:ext uri="{FF2B5EF4-FFF2-40B4-BE49-F238E27FC236}">
                <a16:creationId xmlns:a16="http://schemas.microsoft.com/office/drawing/2014/main" id="{50AC035D-BFF0-5A1C-F22A-2D45CC850A20}"/>
              </a:ext>
            </a:extLst>
          </p:cNvPr>
          <p:cNvSpPr>
            <a:spLocks noChangeArrowheads="1"/>
          </p:cNvSpPr>
          <p:nvPr/>
        </p:nvSpPr>
        <p:spPr bwMode="auto">
          <a:xfrm>
            <a:off x="1079500" y="1787525"/>
            <a:ext cx="6762750" cy="873125"/>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19466" name="Rectangle 10">
            <a:extLst>
              <a:ext uri="{FF2B5EF4-FFF2-40B4-BE49-F238E27FC236}">
                <a16:creationId xmlns:a16="http://schemas.microsoft.com/office/drawing/2014/main" id="{8329C66D-7F20-D542-D1EF-EBD545E50E22}"/>
              </a:ext>
            </a:extLst>
          </p:cNvPr>
          <p:cNvSpPr>
            <a:spLocks noChangeArrowheads="1"/>
          </p:cNvSpPr>
          <p:nvPr/>
        </p:nvSpPr>
        <p:spPr bwMode="auto">
          <a:xfrm>
            <a:off x="1079500" y="1790700"/>
            <a:ext cx="5778500"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b="1">
                <a:solidFill>
                  <a:srgbClr val="000000"/>
                </a:solidFill>
                <a:latin typeface="Courier New" panose="02070309020205020404" pitchFamily="49" charset="0"/>
              </a:rPr>
              <a:t>ALTER SESSION SET TIME_ZONE = '-5:0';</a:t>
            </a:r>
            <a:br>
              <a:rPr lang="en-US" altLang="en-US" sz="1800" b="1">
                <a:solidFill>
                  <a:srgbClr val="000000"/>
                </a:solidFill>
                <a:latin typeface="Courier New" panose="02070309020205020404" pitchFamily="49" charset="0"/>
              </a:rPr>
            </a:br>
            <a:r>
              <a:rPr lang="en-US" altLang="en-US" sz="1800" b="1">
                <a:solidFill>
                  <a:srgbClr val="000000"/>
                </a:solidFill>
                <a:latin typeface="Courier New" panose="02070309020205020404" pitchFamily="49" charset="0"/>
              </a:rPr>
              <a:t>SELECT CURRENT_TIMESTAMP, LOCALTIMESTAMP </a:t>
            </a:r>
          </a:p>
          <a:p>
            <a:r>
              <a:rPr lang="en-US" altLang="en-US" sz="1800" b="1">
                <a:solidFill>
                  <a:srgbClr val="000000"/>
                </a:solidFill>
                <a:latin typeface="Courier New" panose="02070309020205020404" pitchFamily="49" charset="0"/>
              </a:rPr>
              <a:t>FROM DUAL;</a:t>
            </a:r>
          </a:p>
        </p:txBody>
      </p:sp>
      <p:sp>
        <p:nvSpPr>
          <p:cNvPr id="19467" name="Rectangle 11">
            <a:extLst>
              <a:ext uri="{FF2B5EF4-FFF2-40B4-BE49-F238E27FC236}">
                <a16:creationId xmlns:a16="http://schemas.microsoft.com/office/drawing/2014/main" id="{C76E9FA6-9C24-40E8-1170-89AF3C76EF51}"/>
              </a:ext>
            </a:extLst>
          </p:cNvPr>
          <p:cNvSpPr>
            <a:spLocks noChangeArrowheads="1"/>
          </p:cNvSpPr>
          <p:nvPr/>
        </p:nvSpPr>
        <p:spPr bwMode="auto">
          <a:xfrm>
            <a:off x="1079500" y="3352800"/>
            <a:ext cx="6753225" cy="936625"/>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19469" name="Rectangle 13">
            <a:extLst>
              <a:ext uri="{FF2B5EF4-FFF2-40B4-BE49-F238E27FC236}">
                <a16:creationId xmlns:a16="http://schemas.microsoft.com/office/drawing/2014/main" id="{3579B394-67A7-81C0-879B-BC27F06B0389}"/>
              </a:ext>
            </a:extLst>
          </p:cNvPr>
          <p:cNvSpPr>
            <a:spLocks noChangeArrowheads="1"/>
          </p:cNvSpPr>
          <p:nvPr/>
        </p:nvSpPr>
        <p:spPr bwMode="auto">
          <a:xfrm>
            <a:off x="1079500" y="3397250"/>
            <a:ext cx="57816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114300">
              <a:defRPr sz="2400">
                <a:solidFill>
                  <a:schemeClr val="tx1"/>
                </a:solidFill>
                <a:latin typeface="Times New Roman" panose="02020603050405020304" pitchFamily="18" charset="0"/>
              </a:defRPr>
            </a:lvl2pPr>
            <a:lvl3pPr marL="228600">
              <a:defRPr sz="2400">
                <a:solidFill>
                  <a:schemeClr val="tx1"/>
                </a:solidFill>
                <a:latin typeface="Times New Roman" panose="02020603050405020304" pitchFamily="18" charset="0"/>
              </a:defRPr>
            </a:lvl3pPr>
            <a:lvl4pPr marL="342900">
              <a:defRPr sz="2400">
                <a:solidFill>
                  <a:schemeClr val="tx1"/>
                </a:solidFill>
                <a:latin typeface="Times New Roman" panose="02020603050405020304" pitchFamily="18" charset="0"/>
              </a:defRPr>
            </a:lvl4pPr>
            <a:lvl5pPr marL="457200">
              <a:defRPr sz="2400">
                <a:solidFill>
                  <a:schemeClr val="tx1"/>
                </a:solidFill>
                <a:latin typeface="Times New Roman" panose="02020603050405020304" pitchFamily="18" charset="0"/>
              </a:defRPr>
            </a:lvl5pPr>
            <a:lvl6pPr marL="914400" fontAlgn="base">
              <a:spcBef>
                <a:spcPct val="0"/>
              </a:spcBef>
              <a:spcAft>
                <a:spcPct val="0"/>
              </a:spcAft>
              <a:defRPr sz="2400">
                <a:solidFill>
                  <a:schemeClr val="tx1"/>
                </a:solidFill>
                <a:latin typeface="Times New Roman" panose="02020603050405020304" pitchFamily="18" charset="0"/>
              </a:defRPr>
            </a:lvl6pPr>
            <a:lvl7pPr marL="1371600" fontAlgn="base">
              <a:spcBef>
                <a:spcPct val="0"/>
              </a:spcBef>
              <a:spcAft>
                <a:spcPct val="0"/>
              </a:spcAft>
              <a:defRPr sz="2400">
                <a:solidFill>
                  <a:schemeClr val="tx1"/>
                </a:solidFill>
                <a:latin typeface="Times New Roman" panose="02020603050405020304" pitchFamily="18" charset="0"/>
              </a:defRPr>
            </a:lvl7pPr>
            <a:lvl8pPr marL="1828800" fontAlgn="base">
              <a:spcBef>
                <a:spcPct val="0"/>
              </a:spcBef>
              <a:spcAft>
                <a:spcPct val="0"/>
              </a:spcAft>
              <a:defRPr sz="2400">
                <a:solidFill>
                  <a:schemeClr val="tx1"/>
                </a:solidFill>
                <a:latin typeface="Times New Roman" panose="02020603050405020304" pitchFamily="18" charset="0"/>
              </a:defRPr>
            </a:lvl8pPr>
            <a:lvl9pPr marL="2286000" fontAlgn="base">
              <a:spcBef>
                <a:spcPct val="0"/>
              </a:spcBef>
              <a:spcAft>
                <a:spcPct val="0"/>
              </a:spcAft>
              <a:defRPr sz="2400">
                <a:solidFill>
                  <a:schemeClr val="tx1"/>
                </a:solidFill>
                <a:latin typeface="Times New Roman" panose="02020603050405020304" pitchFamily="18" charset="0"/>
              </a:defRPr>
            </a:lvl9pPr>
          </a:lstStyle>
          <a:p>
            <a:r>
              <a:rPr lang="en-US" altLang="en-US" sz="1800" b="1" dirty="0">
                <a:solidFill>
                  <a:srgbClr val="000000"/>
                </a:solidFill>
                <a:latin typeface="Courier New" panose="02070309020205020404" pitchFamily="49" charset="0"/>
              </a:rPr>
              <a:t>ALTER SESSION SET TIME_ZONE = '-8:0';</a:t>
            </a:r>
          </a:p>
          <a:p>
            <a:r>
              <a:rPr lang="en-US" altLang="en-US" sz="1800" b="1" dirty="0">
                <a:solidFill>
                  <a:srgbClr val="000000"/>
                </a:solidFill>
                <a:latin typeface="Courier New" panose="02070309020205020404" pitchFamily="49" charset="0"/>
              </a:rPr>
              <a:t>SELECT CURRENT_TIMESTAMP, LOCALTIMESTAMP </a:t>
            </a:r>
          </a:p>
          <a:p>
            <a:r>
              <a:rPr lang="en-US" altLang="en-US" sz="1800" b="1" dirty="0">
                <a:solidFill>
                  <a:srgbClr val="000000"/>
                </a:solidFill>
                <a:latin typeface="Courier New" panose="02070309020205020404" pitchFamily="49" charset="0"/>
              </a:rPr>
              <a:t>FROM DUAL;</a:t>
            </a:r>
          </a:p>
        </p:txBody>
      </p:sp>
      <p:sp>
        <p:nvSpPr>
          <p:cNvPr id="19481" name="Rectangle 25">
            <a:extLst>
              <a:ext uri="{FF2B5EF4-FFF2-40B4-BE49-F238E27FC236}">
                <a16:creationId xmlns:a16="http://schemas.microsoft.com/office/drawing/2014/main" id="{6F33D92A-35D0-A3AF-611E-F38DC1FAEDD5}"/>
              </a:ext>
            </a:extLst>
          </p:cNvPr>
          <p:cNvSpPr>
            <a:spLocks noChangeArrowheads="1"/>
          </p:cNvSpPr>
          <p:nvPr/>
        </p:nvSpPr>
        <p:spPr bwMode="auto">
          <a:xfrm>
            <a:off x="533400" y="1066800"/>
            <a:ext cx="8153400"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404813" indent="-404813" defTabSz="346075">
              <a:tabLst>
                <a:tab pos="571500" algn="l"/>
              </a:tabLst>
              <a:defRPr sz="2400">
                <a:solidFill>
                  <a:schemeClr val="tx1"/>
                </a:solidFill>
                <a:latin typeface="Times New Roman" panose="02020603050405020304" pitchFamily="18" charset="0"/>
              </a:defRPr>
            </a:lvl1pPr>
            <a:lvl2pPr marL="919163" indent="-400050" defTabSz="346075">
              <a:tabLst>
                <a:tab pos="571500" algn="l"/>
              </a:tabLst>
              <a:defRPr sz="2400">
                <a:solidFill>
                  <a:schemeClr val="tx1"/>
                </a:solidFill>
                <a:latin typeface="Times New Roman" panose="02020603050405020304" pitchFamily="18" charset="0"/>
              </a:defRPr>
            </a:lvl2pPr>
            <a:lvl3pPr marL="1319213" indent="-285750" defTabSz="346075">
              <a:tabLst>
                <a:tab pos="571500" algn="l"/>
              </a:tabLst>
              <a:defRPr sz="2400">
                <a:solidFill>
                  <a:schemeClr val="tx1"/>
                </a:solidFill>
                <a:latin typeface="Times New Roman" panose="02020603050405020304" pitchFamily="18" charset="0"/>
              </a:defRPr>
            </a:lvl3pPr>
            <a:lvl4pPr marL="1662113" indent="-228600" defTabSz="346075">
              <a:tabLst>
                <a:tab pos="571500" algn="l"/>
              </a:tabLst>
              <a:defRPr sz="2400">
                <a:solidFill>
                  <a:schemeClr val="tx1"/>
                </a:solidFill>
                <a:latin typeface="Times New Roman" panose="02020603050405020304" pitchFamily="18" charset="0"/>
              </a:defRPr>
            </a:lvl4pPr>
            <a:lvl5pPr marL="2005013" indent="-228600" defTabSz="346075">
              <a:tabLst>
                <a:tab pos="571500" algn="l"/>
              </a:tabLst>
              <a:defRPr sz="2400">
                <a:solidFill>
                  <a:schemeClr val="tx1"/>
                </a:solidFill>
                <a:latin typeface="Times New Roman" panose="02020603050405020304" pitchFamily="18" charset="0"/>
              </a:defRPr>
            </a:lvl5pPr>
            <a:lvl6pPr marL="24622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194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3766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338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a:lnSpc>
                <a:spcPct val="95000"/>
              </a:lnSpc>
              <a:spcBef>
                <a:spcPct val="35000"/>
              </a:spcBef>
              <a:buClr>
                <a:srgbClr val="FC0128"/>
              </a:buClr>
              <a:buFontTx/>
              <a:buChar char="•"/>
            </a:pPr>
            <a:r>
              <a:rPr lang="en-US" altLang="en-US" sz="2200" b="1" dirty="0">
                <a:latin typeface="Arial" panose="020B0604020202020204" pitchFamily="34" charset="0"/>
              </a:rPr>
              <a:t>Display the current date and time in the session time    zone in a value of </a:t>
            </a:r>
            <a:r>
              <a:rPr lang="en-US" altLang="en-US" sz="2200" b="1" dirty="0">
                <a:latin typeface="Courier New" panose="02070309020205020404" pitchFamily="49" charset="0"/>
              </a:rPr>
              <a:t>TIMESTAMP</a:t>
            </a:r>
            <a:r>
              <a:rPr lang="en-US" altLang="en-US" sz="2200" b="1" dirty="0">
                <a:latin typeface="Arial" panose="020B0604020202020204" pitchFamily="34" charset="0"/>
              </a:rPr>
              <a:t> data type.</a:t>
            </a:r>
          </a:p>
        </p:txBody>
      </p:sp>
      <p:sp>
        <p:nvSpPr>
          <p:cNvPr id="19482" name="Rectangle 26">
            <a:extLst>
              <a:ext uri="{FF2B5EF4-FFF2-40B4-BE49-F238E27FC236}">
                <a16:creationId xmlns:a16="http://schemas.microsoft.com/office/drawing/2014/main" id="{9581DFC2-8240-DA5F-9952-FD26C0665FA8}"/>
              </a:ext>
            </a:extLst>
          </p:cNvPr>
          <p:cNvSpPr>
            <a:spLocks noChangeArrowheads="1"/>
          </p:cNvSpPr>
          <p:nvPr/>
        </p:nvSpPr>
        <p:spPr bwMode="auto">
          <a:xfrm>
            <a:off x="533400" y="4876800"/>
            <a:ext cx="8610600" cy="109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404813" indent="-404813" defTabSz="346075">
              <a:tabLst>
                <a:tab pos="571500" algn="l"/>
              </a:tabLst>
              <a:defRPr sz="2400">
                <a:solidFill>
                  <a:schemeClr val="tx1"/>
                </a:solidFill>
                <a:latin typeface="Times New Roman" panose="02020603050405020304" pitchFamily="18" charset="0"/>
              </a:defRPr>
            </a:lvl1pPr>
            <a:lvl2pPr marL="919163" indent="-400050" defTabSz="346075">
              <a:tabLst>
                <a:tab pos="571500" algn="l"/>
              </a:tabLst>
              <a:defRPr sz="2400">
                <a:solidFill>
                  <a:schemeClr val="tx1"/>
                </a:solidFill>
                <a:latin typeface="Times New Roman" panose="02020603050405020304" pitchFamily="18" charset="0"/>
              </a:defRPr>
            </a:lvl2pPr>
            <a:lvl3pPr marL="1319213" indent="-285750" defTabSz="346075">
              <a:tabLst>
                <a:tab pos="571500" algn="l"/>
              </a:tabLst>
              <a:defRPr sz="2400">
                <a:solidFill>
                  <a:schemeClr val="tx1"/>
                </a:solidFill>
                <a:latin typeface="Times New Roman" panose="02020603050405020304" pitchFamily="18" charset="0"/>
              </a:defRPr>
            </a:lvl3pPr>
            <a:lvl4pPr marL="1662113" indent="-228600" defTabSz="346075">
              <a:tabLst>
                <a:tab pos="571500" algn="l"/>
              </a:tabLst>
              <a:defRPr sz="2400">
                <a:solidFill>
                  <a:schemeClr val="tx1"/>
                </a:solidFill>
                <a:latin typeface="Times New Roman" panose="02020603050405020304" pitchFamily="18" charset="0"/>
              </a:defRPr>
            </a:lvl4pPr>
            <a:lvl5pPr marL="2005013" indent="-228600" defTabSz="346075">
              <a:tabLst>
                <a:tab pos="571500" algn="l"/>
              </a:tabLst>
              <a:defRPr sz="2400">
                <a:solidFill>
                  <a:schemeClr val="tx1"/>
                </a:solidFill>
                <a:latin typeface="Times New Roman" panose="02020603050405020304" pitchFamily="18" charset="0"/>
              </a:defRPr>
            </a:lvl5pPr>
            <a:lvl6pPr marL="24622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194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3766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338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a:buClr>
                <a:srgbClr val="FC0128"/>
              </a:buClr>
              <a:buFontTx/>
              <a:buChar char="•"/>
            </a:pPr>
            <a:r>
              <a:rPr lang="en-US" altLang="en-US" sz="2200" b="1" dirty="0">
                <a:latin typeface="Courier New" panose="02070309020205020404" pitchFamily="49" charset="0"/>
              </a:rPr>
              <a:t>LOCALTIMESTAMP</a:t>
            </a:r>
            <a:r>
              <a:rPr lang="en-US" altLang="en-US" sz="2200" b="1" dirty="0">
                <a:latin typeface="Arial" panose="020B0604020202020204" pitchFamily="34" charset="0"/>
              </a:rPr>
              <a:t> returns a </a:t>
            </a:r>
            <a:r>
              <a:rPr lang="en-US" altLang="en-US" sz="2200" b="1" dirty="0">
                <a:latin typeface="Courier New" panose="02070309020205020404" pitchFamily="49" charset="0"/>
              </a:rPr>
              <a:t>TIMESTAMP</a:t>
            </a:r>
            <a:r>
              <a:rPr lang="en-US" altLang="en-US" sz="2200" b="1" dirty="0">
                <a:latin typeface="Arial" panose="020B0604020202020204" pitchFamily="34" charset="0"/>
              </a:rPr>
              <a:t> value, whereas </a:t>
            </a:r>
            <a:r>
              <a:rPr lang="en-US" altLang="en-US" sz="2200" b="1" dirty="0">
                <a:latin typeface="Courier New" panose="02070309020205020404" pitchFamily="49" charset="0"/>
              </a:rPr>
              <a:t>CURRENT_TIMESTAMP</a:t>
            </a:r>
            <a:r>
              <a:rPr lang="en-US" altLang="en-US" sz="2200" b="1" dirty="0">
                <a:latin typeface="Arial" panose="020B0604020202020204" pitchFamily="34" charset="0"/>
              </a:rPr>
              <a:t> returns a </a:t>
            </a:r>
            <a:r>
              <a:rPr lang="en-US" altLang="en-US" sz="2200" b="1" dirty="0">
                <a:latin typeface="Courier New" panose="02070309020205020404" pitchFamily="49" charset="0"/>
              </a:rPr>
              <a:t>TIMESTAMP WITH TIME ZONE </a:t>
            </a:r>
            <a:r>
              <a:rPr lang="en-US" altLang="en-US" sz="2200" b="1" dirty="0">
                <a:latin typeface="Arial" panose="020B0604020202020204" pitchFamily="34" charset="0"/>
              </a:rPr>
              <a:t>value.</a:t>
            </a:r>
          </a:p>
        </p:txBody>
      </p:sp>
      <p:pic>
        <p:nvPicPr>
          <p:cNvPr id="19483" name="Picture 27">
            <a:extLst>
              <a:ext uri="{FF2B5EF4-FFF2-40B4-BE49-F238E27FC236}">
                <a16:creationId xmlns:a16="http://schemas.microsoft.com/office/drawing/2014/main" id="{AF2E8BE9-8DCB-D17C-6380-471DD4ADD3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0" y="2732088"/>
            <a:ext cx="67818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19484" name="Picture 28">
            <a:extLst>
              <a:ext uri="{FF2B5EF4-FFF2-40B4-BE49-F238E27FC236}">
                <a16:creationId xmlns:a16="http://schemas.microsoft.com/office/drawing/2014/main" id="{707502E7-1223-67FD-17B0-F7F97422D1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0" y="4411663"/>
            <a:ext cx="67818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81"/>
                                        </p:tgtEl>
                                        <p:attrNameLst>
                                          <p:attrName>style.visibility</p:attrName>
                                        </p:attrNameLst>
                                      </p:cBhvr>
                                      <p:to>
                                        <p:strVal val="visible"/>
                                      </p:to>
                                    </p:set>
                                    <p:anim calcmode="lin" valueType="num">
                                      <p:cBhvr additive="base">
                                        <p:cTn id="7" dur="500" fill="hold"/>
                                        <p:tgtEl>
                                          <p:spTgt spid="19481"/>
                                        </p:tgtEl>
                                        <p:attrNameLst>
                                          <p:attrName>ppt_x</p:attrName>
                                        </p:attrNameLst>
                                      </p:cBhvr>
                                      <p:tavLst>
                                        <p:tav tm="0">
                                          <p:val>
                                            <p:strVal val="#ppt_x"/>
                                          </p:val>
                                        </p:tav>
                                        <p:tav tm="100000">
                                          <p:val>
                                            <p:strVal val="#ppt_x"/>
                                          </p:val>
                                        </p:tav>
                                      </p:tavLst>
                                    </p:anim>
                                    <p:anim calcmode="lin" valueType="num">
                                      <p:cBhvr additive="base">
                                        <p:cTn id="8" dur="500" fill="hold"/>
                                        <p:tgtEl>
                                          <p:spTgt spid="1948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63"/>
                                        </p:tgtEl>
                                        <p:attrNameLst>
                                          <p:attrName>style.visibility</p:attrName>
                                        </p:attrNameLst>
                                      </p:cBhvr>
                                      <p:to>
                                        <p:strVal val="visible"/>
                                      </p:to>
                                    </p:set>
                                    <p:anim calcmode="lin" valueType="num">
                                      <p:cBhvr additive="base">
                                        <p:cTn id="13" dur="500" fill="hold"/>
                                        <p:tgtEl>
                                          <p:spTgt spid="19463"/>
                                        </p:tgtEl>
                                        <p:attrNameLst>
                                          <p:attrName>ppt_x</p:attrName>
                                        </p:attrNameLst>
                                      </p:cBhvr>
                                      <p:tavLst>
                                        <p:tav tm="0">
                                          <p:val>
                                            <p:strVal val="#ppt_x"/>
                                          </p:val>
                                        </p:tav>
                                        <p:tav tm="100000">
                                          <p:val>
                                            <p:strVal val="#ppt_x"/>
                                          </p:val>
                                        </p:tav>
                                      </p:tavLst>
                                    </p:anim>
                                    <p:anim calcmode="lin" valueType="num">
                                      <p:cBhvr additive="base">
                                        <p:cTn id="14" dur="500" fill="hold"/>
                                        <p:tgtEl>
                                          <p:spTgt spid="1946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483"/>
                                        </p:tgtEl>
                                        <p:attrNameLst>
                                          <p:attrName>style.visibility</p:attrName>
                                        </p:attrNameLst>
                                      </p:cBhvr>
                                      <p:to>
                                        <p:strVal val="visible"/>
                                      </p:to>
                                    </p:set>
                                    <p:anim calcmode="lin" valueType="num">
                                      <p:cBhvr additive="base">
                                        <p:cTn id="19" dur="500" fill="hold"/>
                                        <p:tgtEl>
                                          <p:spTgt spid="19483"/>
                                        </p:tgtEl>
                                        <p:attrNameLst>
                                          <p:attrName>ppt_x</p:attrName>
                                        </p:attrNameLst>
                                      </p:cBhvr>
                                      <p:tavLst>
                                        <p:tav tm="0">
                                          <p:val>
                                            <p:strVal val="#ppt_x"/>
                                          </p:val>
                                        </p:tav>
                                        <p:tav tm="100000">
                                          <p:val>
                                            <p:strVal val="#ppt_x"/>
                                          </p:val>
                                        </p:tav>
                                      </p:tavLst>
                                    </p:anim>
                                    <p:anim calcmode="lin" valueType="num">
                                      <p:cBhvr additive="base">
                                        <p:cTn id="20" dur="500" fill="hold"/>
                                        <p:tgtEl>
                                          <p:spTgt spid="1948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467"/>
                                        </p:tgtEl>
                                        <p:attrNameLst>
                                          <p:attrName>style.visibility</p:attrName>
                                        </p:attrNameLst>
                                      </p:cBhvr>
                                      <p:to>
                                        <p:strVal val="visible"/>
                                      </p:to>
                                    </p:set>
                                    <p:anim calcmode="lin" valueType="num">
                                      <p:cBhvr additive="base">
                                        <p:cTn id="25" dur="500" fill="hold"/>
                                        <p:tgtEl>
                                          <p:spTgt spid="19467"/>
                                        </p:tgtEl>
                                        <p:attrNameLst>
                                          <p:attrName>ppt_x</p:attrName>
                                        </p:attrNameLst>
                                      </p:cBhvr>
                                      <p:tavLst>
                                        <p:tav tm="0">
                                          <p:val>
                                            <p:strVal val="#ppt_x"/>
                                          </p:val>
                                        </p:tav>
                                        <p:tav tm="100000">
                                          <p:val>
                                            <p:strVal val="#ppt_x"/>
                                          </p:val>
                                        </p:tav>
                                      </p:tavLst>
                                    </p:anim>
                                    <p:anim calcmode="lin" valueType="num">
                                      <p:cBhvr additive="base">
                                        <p:cTn id="26" dur="500" fill="hold"/>
                                        <p:tgtEl>
                                          <p:spTgt spid="1946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484"/>
                                        </p:tgtEl>
                                        <p:attrNameLst>
                                          <p:attrName>style.visibility</p:attrName>
                                        </p:attrNameLst>
                                      </p:cBhvr>
                                      <p:to>
                                        <p:strVal val="visible"/>
                                      </p:to>
                                    </p:set>
                                    <p:anim calcmode="lin" valueType="num">
                                      <p:cBhvr additive="base">
                                        <p:cTn id="31" dur="500" fill="hold"/>
                                        <p:tgtEl>
                                          <p:spTgt spid="19484"/>
                                        </p:tgtEl>
                                        <p:attrNameLst>
                                          <p:attrName>ppt_x</p:attrName>
                                        </p:attrNameLst>
                                      </p:cBhvr>
                                      <p:tavLst>
                                        <p:tav tm="0">
                                          <p:val>
                                            <p:strVal val="#ppt_x"/>
                                          </p:val>
                                        </p:tav>
                                        <p:tav tm="100000">
                                          <p:val>
                                            <p:strVal val="#ppt_x"/>
                                          </p:val>
                                        </p:tav>
                                      </p:tavLst>
                                    </p:anim>
                                    <p:anim calcmode="lin" valueType="num">
                                      <p:cBhvr additive="base">
                                        <p:cTn id="32" dur="500" fill="hold"/>
                                        <p:tgtEl>
                                          <p:spTgt spid="1948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482"/>
                                        </p:tgtEl>
                                        <p:attrNameLst>
                                          <p:attrName>style.visibility</p:attrName>
                                        </p:attrNameLst>
                                      </p:cBhvr>
                                      <p:to>
                                        <p:strVal val="visible"/>
                                      </p:to>
                                    </p:set>
                                    <p:anim calcmode="lin" valueType="num">
                                      <p:cBhvr additive="base">
                                        <p:cTn id="37" dur="500" fill="hold"/>
                                        <p:tgtEl>
                                          <p:spTgt spid="19482"/>
                                        </p:tgtEl>
                                        <p:attrNameLst>
                                          <p:attrName>ppt_x</p:attrName>
                                        </p:attrNameLst>
                                      </p:cBhvr>
                                      <p:tavLst>
                                        <p:tav tm="0">
                                          <p:val>
                                            <p:strVal val="#ppt_x"/>
                                          </p:val>
                                        </p:tav>
                                        <p:tav tm="100000">
                                          <p:val>
                                            <p:strVal val="#ppt_x"/>
                                          </p:val>
                                        </p:tav>
                                      </p:tavLst>
                                    </p:anim>
                                    <p:anim calcmode="lin" valueType="num">
                                      <p:cBhvr additive="base">
                                        <p:cTn id="38" dur="500" fill="hold"/>
                                        <p:tgtEl>
                                          <p:spTgt spid="194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nimBg="1"/>
      <p:bldP spid="19467" grpId="0" animBg="1"/>
      <p:bldP spid="19481" grpId="0"/>
      <p:bldP spid="1948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318F6FB-D288-A97D-C888-73FD1CB7A941}"/>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US" altLang="en-US">
              <a:solidFill>
                <a:schemeClr val="tx1"/>
              </a:solidFill>
              <a:latin typeface="Arial" panose="020B0604020202020204" pitchFamily="34" charset="0"/>
            </a:endParaRPr>
          </a:p>
        </p:txBody>
      </p:sp>
      <p:sp>
        <p:nvSpPr>
          <p:cNvPr id="21507" name="Rectangle 3">
            <a:extLst>
              <a:ext uri="{FF2B5EF4-FFF2-40B4-BE49-F238E27FC236}">
                <a16:creationId xmlns:a16="http://schemas.microsoft.com/office/drawing/2014/main" id="{77454C9B-7BB8-251B-0125-F028AFBE1EC6}"/>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en-US" altLang="en-US">
              <a:solidFill>
                <a:schemeClr val="tx1"/>
              </a:solidFill>
              <a:latin typeface="Arial" panose="020B0604020202020204" pitchFamily="34" charset="0"/>
            </a:endParaRPr>
          </a:p>
        </p:txBody>
      </p:sp>
      <p:sp>
        <p:nvSpPr>
          <p:cNvPr id="21508" name="Rectangle 4">
            <a:extLst>
              <a:ext uri="{FF2B5EF4-FFF2-40B4-BE49-F238E27FC236}">
                <a16:creationId xmlns:a16="http://schemas.microsoft.com/office/drawing/2014/main" id="{CD8EA4D8-6885-57B5-232C-FC6BD5EC2D55}"/>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en-US" altLang="en-US">
              <a:solidFill>
                <a:schemeClr val="tx1"/>
              </a:solidFill>
              <a:latin typeface="Arial" panose="020B0604020202020204" pitchFamily="34" charset="0"/>
            </a:endParaRPr>
          </a:p>
        </p:txBody>
      </p:sp>
      <p:sp>
        <p:nvSpPr>
          <p:cNvPr id="21509" name="Rectangle 5">
            <a:extLst>
              <a:ext uri="{FF2B5EF4-FFF2-40B4-BE49-F238E27FC236}">
                <a16:creationId xmlns:a16="http://schemas.microsoft.com/office/drawing/2014/main" id="{30F50A08-EC4D-CFE7-5080-679E586F091B}"/>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en-US" altLang="en-US">
              <a:solidFill>
                <a:schemeClr val="tx1"/>
              </a:solidFill>
              <a:latin typeface="Arial" panose="020B0604020202020204" pitchFamily="34" charset="0"/>
            </a:endParaRPr>
          </a:p>
        </p:txBody>
      </p:sp>
      <p:sp>
        <p:nvSpPr>
          <p:cNvPr id="21510" name="Rectangle 6">
            <a:extLst>
              <a:ext uri="{FF2B5EF4-FFF2-40B4-BE49-F238E27FC236}">
                <a16:creationId xmlns:a16="http://schemas.microsoft.com/office/drawing/2014/main" id="{1C3231D3-AB34-383B-4CED-12662FC02709}"/>
              </a:ext>
            </a:extLst>
          </p:cNvPr>
          <p:cNvSpPr>
            <a:spLocks noGrp="1" noChangeArrowheads="1"/>
          </p:cNvSpPr>
          <p:nvPr>
            <p:ph type="title"/>
          </p:nvPr>
        </p:nvSpPr>
        <p:spPr>
          <a:noFill/>
          <a:ln/>
        </p:spPr>
        <p:txBody>
          <a:bodyPr/>
          <a:lstStyle/>
          <a:p>
            <a:r>
              <a:rPr lang="en-US" altLang="en-US">
                <a:latin typeface="Courier New" panose="02070309020205020404" pitchFamily="49" charset="0"/>
              </a:rPr>
              <a:t>DBTIMEZONE</a:t>
            </a:r>
            <a:r>
              <a:rPr lang="en-US" altLang="en-US"/>
              <a:t> and </a:t>
            </a:r>
            <a:r>
              <a:rPr lang="en-US" altLang="en-US">
                <a:latin typeface="Courier New" panose="02070309020205020404" pitchFamily="49" charset="0"/>
              </a:rPr>
              <a:t>SESSIONTIMEZONE </a:t>
            </a:r>
          </a:p>
        </p:txBody>
      </p:sp>
      <p:sp>
        <p:nvSpPr>
          <p:cNvPr id="21511" name="Rectangle 7">
            <a:extLst>
              <a:ext uri="{FF2B5EF4-FFF2-40B4-BE49-F238E27FC236}">
                <a16:creationId xmlns:a16="http://schemas.microsoft.com/office/drawing/2014/main" id="{BB6AD2C3-6EB6-33A3-4AF5-6A094F985032}"/>
              </a:ext>
            </a:extLst>
          </p:cNvPr>
          <p:cNvSpPr>
            <a:spLocks noChangeArrowheads="1"/>
          </p:cNvSpPr>
          <p:nvPr/>
        </p:nvSpPr>
        <p:spPr bwMode="auto">
          <a:xfrm>
            <a:off x="1168400" y="1835150"/>
            <a:ext cx="6757988" cy="4191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pPr>
              <a:spcBef>
                <a:spcPct val="50000"/>
              </a:spcBef>
            </a:pPr>
            <a:r>
              <a:rPr lang="en-US" altLang="en-US" sz="1800" b="1">
                <a:solidFill>
                  <a:srgbClr val="000000"/>
                </a:solidFill>
                <a:latin typeface="Courier New" panose="02070309020205020404" pitchFamily="49" charset="0"/>
              </a:rPr>
              <a:t> </a:t>
            </a:r>
          </a:p>
        </p:txBody>
      </p:sp>
      <p:sp>
        <p:nvSpPr>
          <p:cNvPr id="21512" name="Rectangle 8">
            <a:extLst>
              <a:ext uri="{FF2B5EF4-FFF2-40B4-BE49-F238E27FC236}">
                <a16:creationId xmlns:a16="http://schemas.microsoft.com/office/drawing/2014/main" id="{57CC2AF1-1F4F-572B-1707-EFC3497DEF4C}"/>
              </a:ext>
            </a:extLst>
          </p:cNvPr>
          <p:cNvSpPr>
            <a:spLocks noChangeArrowheads="1"/>
          </p:cNvSpPr>
          <p:nvPr/>
        </p:nvSpPr>
        <p:spPr bwMode="auto">
          <a:xfrm>
            <a:off x="457200" y="11430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br>
              <a:rPr lang="en-US" altLang="en-US" sz="1800" b="1">
                <a:solidFill>
                  <a:srgbClr val="000000"/>
                </a:solidFill>
                <a:latin typeface="Courier New" panose="02070309020205020404" pitchFamily="49" charset="0"/>
              </a:rPr>
            </a:br>
            <a:endParaRPr lang="en-US" altLang="en-US" sz="1800" b="1">
              <a:solidFill>
                <a:srgbClr val="000000"/>
              </a:solidFill>
              <a:latin typeface="Courier New" panose="02070309020205020404" pitchFamily="49" charset="0"/>
            </a:endParaRPr>
          </a:p>
        </p:txBody>
      </p:sp>
      <p:sp>
        <p:nvSpPr>
          <p:cNvPr id="21513" name="Rectangle 9">
            <a:extLst>
              <a:ext uri="{FF2B5EF4-FFF2-40B4-BE49-F238E27FC236}">
                <a16:creationId xmlns:a16="http://schemas.microsoft.com/office/drawing/2014/main" id="{39915CE8-2D3A-2E05-8972-6AB3FE346F98}"/>
              </a:ext>
            </a:extLst>
          </p:cNvPr>
          <p:cNvSpPr>
            <a:spLocks noChangeArrowheads="1"/>
          </p:cNvSpPr>
          <p:nvPr/>
        </p:nvSpPr>
        <p:spPr bwMode="auto">
          <a:xfrm>
            <a:off x="1168400" y="3886200"/>
            <a:ext cx="6731000" cy="3683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pPr>
              <a:spcBef>
                <a:spcPct val="50000"/>
              </a:spcBef>
            </a:pPr>
            <a:r>
              <a:rPr lang="en-US" altLang="en-US" sz="1800" b="1">
                <a:solidFill>
                  <a:srgbClr val="000000"/>
                </a:solidFill>
                <a:latin typeface="Courier New" panose="02070309020205020404" pitchFamily="49" charset="0"/>
              </a:rPr>
              <a:t> </a:t>
            </a:r>
          </a:p>
        </p:txBody>
      </p:sp>
      <p:sp>
        <p:nvSpPr>
          <p:cNvPr id="21515" name="Rectangle 11">
            <a:extLst>
              <a:ext uri="{FF2B5EF4-FFF2-40B4-BE49-F238E27FC236}">
                <a16:creationId xmlns:a16="http://schemas.microsoft.com/office/drawing/2014/main" id="{78EA7D20-6D86-3542-9ABC-2AC7709109F9}"/>
              </a:ext>
            </a:extLst>
          </p:cNvPr>
          <p:cNvSpPr>
            <a:spLocks noChangeArrowheads="1"/>
          </p:cNvSpPr>
          <p:nvPr/>
        </p:nvSpPr>
        <p:spPr bwMode="auto">
          <a:xfrm>
            <a:off x="1168400" y="1905000"/>
            <a:ext cx="4006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114300">
              <a:defRPr sz="2400">
                <a:solidFill>
                  <a:schemeClr val="tx1"/>
                </a:solidFill>
                <a:latin typeface="Times New Roman" panose="02020603050405020304" pitchFamily="18" charset="0"/>
              </a:defRPr>
            </a:lvl2pPr>
            <a:lvl3pPr marL="228600">
              <a:defRPr sz="2400">
                <a:solidFill>
                  <a:schemeClr val="tx1"/>
                </a:solidFill>
                <a:latin typeface="Times New Roman" panose="02020603050405020304" pitchFamily="18" charset="0"/>
              </a:defRPr>
            </a:lvl3pPr>
            <a:lvl4pPr marL="342900">
              <a:defRPr sz="2400">
                <a:solidFill>
                  <a:schemeClr val="tx1"/>
                </a:solidFill>
                <a:latin typeface="Times New Roman" panose="02020603050405020304" pitchFamily="18" charset="0"/>
              </a:defRPr>
            </a:lvl4pPr>
            <a:lvl5pPr marL="457200">
              <a:defRPr sz="2400">
                <a:solidFill>
                  <a:schemeClr val="tx1"/>
                </a:solidFill>
                <a:latin typeface="Times New Roman" panose="02020603050405020304" pitchFamily="18" charset="0"/>
              </a:defRPr>
            </a:lvl5pPr>
            <a:lvl6pPr marL="914400" fontAlgn="base">
              <a:spcBef>
                <a:spcPct val="0"/>
              </a:spcBef>
              <a:spcAft>
                <a:spcPct val="0"/>
              </a:spcAft>
              <a:defRPr sz="2400">
                <a:solidFill>
                  <a:schemeClr val="tx1"/>
                </a:solidFill>
                <a:latin typeface="Times New Roman" panose="02020603050405020304" pitchFamily="18" charset="0"/>
              </a:defRPr>
            </a:lvl6pPr>
            <a:lvl7pPr marL="1371600" fontAlgn="base">
              <a:spcBef>
                <a:spcPct val="0"/>
              </a:spcBef>
              <a:spcAft>
                <a:spcPct val="0"/>
              </a:spcAft>
              <a:defRPr sz="2400">
                <a:solidFill>
                  <a:schemeClr val="tx1"/>
                </a:solidFill>
                <a:latin typeface="Times New Roman" panose="02020603050405020304" pitchFamily="18" charset="0"/>
              </a:defRPr>
            </a:lvl7pPr>
            <a:lvl8pPr marL="1828800" fontAlgn="base">
              <a:spcBef>
                <a:spcPct val="0"/>
              </a:spcBef>
              <a:spcAft>
                <a:spcPct val="0"/>
              </a:spcAft>
              <a:defRPr sz="2400">
                <a:solidFill>
                  <a:schemeClr val="tx1"/>
                </a:solidFill>
                <a:latin typeface="Times New Roman" panose="02020603050405020304" pitchFamily="18" charset="0"/>
              </a:defRPr>
            </a:lvl8pPr>
            <a:lvl9pPr marL="2286000" fontAlgn="base">
              <a:spcBef>
                <a:spcPct val="0"/>
              </a:spcBef>
              <a:spcAft>
                <a:spcPct val="0"/>
              </a:spcAf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SELECT DBTIMEZONE FROM DUAL;</a:t>
            </a:r>
          </a:p>
        </p:txBody>
      </p:sp>
      <p:sp>
        <p:nvSpPr>
          <p:cNvPr id="21517" name="Rectangle 13">
            <a:extLst>
              <a:ext uri="{FF2B5EF4-FFF2-40B4-BE49-F238E27FC236}">
                <a16:creationId xmlns:a16="http://schemas.microsoft.com/office/drawing/2014/main" id="{CA98E5F9-4D86-8FB6-5689-F83891D1144E}"/>
              </a:ext>
            </a:extLst>
          </p:cNvPr>
          <p:cNvSpPr>
            <a:spLocks noChangeArrowheads="1"/>
          </p:cNvSpPr>
          <p:nvPr/>
        </p:nvSpPr>
        <p:spPr bwMode="auto">
          <a:xfrm>
            <a:off x="1168400" y="3930650"/>
            <a:ext cx="4689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114300">
              <a:defRPr sz="2400">
                <a:solidFill>
                  <a:schemeClr val="tx1"/>
                </a:solidFill>
                <a:latin typeface="Times New Roman" panose="02020603050405020304" pitchFamily="18" charset="0"/>
              </a:defRPr>
            </a:lvl2pPr>
            <a:lvl3pPr marL="228600">
              <a:defRPr sz="2400">
                <a:solidFill>
                  <a:schemeClr val="tx1"/>
                </a:solidFill>
                <a:latin typeface="Times New Roman" panose="02020603050405020304" pitchFamily="18" charset="0"/>
              </a:defRPr>
            </a:lvl3pPr>
            <a:lvl4pPr marL="342900">
              <a:defRPr sz="2400">
                <a:solidFill>
                  <a:schemeClr val="tx1"/>
                </a:solidFill>
                <a:latin typeface="Times New Roman" panose="02020603050405020304" pitchFamily="18" charset="0"/>
              </a:defRPr>
            </a:lvl4pPr>
            <a:lvl5pPr marL="457200">
              <a:defRPr sz="2400">
                <a:solidFill>
                  <a:schemeClr val="tx1"/>
                </a:solidFill>
                <a:latin typeface="Times New Roman" panose="02020603050405020304" pitchFamily="18" charset="0"/>
              </a:defRPr>
            </a:lvl5pPr>
            <a:lvl6pPr marL="914400" fontAlgn="base">
              <a:spcBef>
                <a:spcPct val="0"/>
              </a:spcBef>
              <a:spcAft>
                <a:spcPct val="0"/>
              </a:spcAft>
              <a:defRPr sz="2400">
                <a:solidFill>
                  <a:schemeClr val="tx1"/>
                </a:solidFill>
                <a:latin typeface="Times New Roman" panose="02020603050405020304" pitchFamily="18" charset="0"/>
              </a:defRPr>
            </a:lvl6pPr>
            <a:lvl7pPr marL="1371600" fontAlgn="base">
              <a:spcBef>
                <a:spcPct val="0"/>
              </a:spcBef>
              <a:spcAft>
                <a:spcPct val="0"/>
              </a:spcAft>
              <a:defRPr sz="2400">
                <a:solidFill>
                  <a:schemeClr val="tx1"/>
                </a:solidFill>
                <a:latin typeface="Times New Roman" panose="02020603050405020304" pitchFamily="18" charset="0"/>
              </a:defRPr>
            </a:lvl7pPr>
            <a:lvl8pPr marL="1828800" fontAlgn="base">
              <a:spcBef>
                <a:spcPct val="0"/>
              </a:spcBef>
              <a:spcAft>
                <a:spcPct val="0"/>
              </a:spcAft>
              <a:defRPr sz="2400">
                <a:solidFill>
                  <a:schemeClr val="tx1"/>
                </a:solidFill>
                <a:latin typeface="Times New Roman" panose="02020603050405020304" pitchFamily="18" charset="0"/>
              </a:defRPr>
            </a:lvl8pPr>
            <a:lvl9pPr marL="2286000" fontAlgn="base">
              <a:spcBef>
                <a:spcPct val="0"/>
              </a:spcBef>
              <a:spcAft>
                <a:spcPct val="0"/>
              </a:spcAft>
              <a:defRPr sz="2400">
                <a:solidFill>
                  <a:schemeClr val="tx1"/>
                </a:solidFill>
                <a:latin typeface="Times New Roman" panose="02020603050405020304" pitchFamily="18" charset="0"/>
              </a:defRPr>
            </a:lvl9pPr>
          </a:lstStyle>
          <a:p>
            <a:r>
              <a:rPr lang="en-US" altLang="en-US" sz="1800" b="1" dirty="0">
                <a:solidFill>
                  <a:srgbClr val="000000"/>
                </a:solidFill>
                <a:latin typeface="Courier New" panose="02070309020205020404" pitchFamily="49" charset="0"/>
              </a:rPr>
              <a:t>SELECT SESSIONTIMEZONE FROM DUAL;</a:t>
            </a:r>
          </a:p>
        </p:txBody>
      </p:sp>
      <p:sp>
        <p:nvSpPr>
          <p:cNvPr id="21529" name="Rectangle 25">
            <a:extLst>
              <a:ext uri="{FF2B5EF4-FFF2-40B4-BE49-F238E27FC236}">
                <a16:creationId xmlns:a16="http://schemas.microsoft.com/office/drawing/2014/main" id="{857E9C40-B8D2-26DB-9B50-700705A3117E}"/>
              </a:ext>
            </a:extLst>
          </p:cNvPr>
          <p:cNvSpPr>
            <a:spLocks noChangeArrowheads="1"/>
          </p:cNvSpPr>
          <p:nvPr/>
        </p:nvSpPr>
        <p:spPr bwMode="auto">
          <a:xfrm>
            <a:off x="609600" y="1295400"/>
            <a:ext cx="81534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404813" indent="-404813" defTabSz="346075">
              <a:tabLst>
                <a:tab pos="571500" algn="l"/>
              </a:tabLst>
              <a:defRPr sz="2400">
                <a:solidFill>
                  <a:schemeClr val="tx1"/>
                </a:solidFill>
                <a:latin typeface="Times New Roman" panose="02020603050405020304" pitchFamily="18" charset="0"/>
              </a:defRPr>
            </a:lvl1pPr>
            <a:lvl2pPr marL="919163" indent="-400050" defTabSz="346075">
              <a:tabLst>
                <a:tab pos="571500" algn="l"/>
              </a:tabLst>
              <a:defRPr sz="2400">
                <a:solidFill>
                  <a:schemeClr val="tx1"/>
                </a:solidFill>
                <a:latin typeface="Times New Roman" panose="02020603050405020304" pitchFamily="18" charset="0"/>
              </a:defRPr>
            </a:lvl2pPr>
            <a:lvl3pPr marL="1319213" indent="-285750" defTabSz="346075">
              <a:tabLst>
                <a:tab pos="571500" algn="l"/>
              </a:tabLst>
              <a:defRPr sz="2400">
                <a:solidFill>
                  <a:schemeClr val="tx1"/>
                </a:solidFill>
                <a:latin typeface="Times New Roman" panose="02020603050405020304" pitchFamily="18" charset="0"/>
              </a:defRPr>
            </a:lvl3pPr>
            <a:lvl4pPr marL="1662113" indent="-228600" defTabSz="346075">
              <a:tabLst>
                <a:tab pos="571500" algn="l"/>
              </a:tabLst>
              <a:defRPr sz="2400">
                <a:solidFill>
                  <a:schemeClr val="tx1"/>
                </a:solidFill>
                <a:latin typeface="Times New Roman" panose="02020603050405020304" pitchFamily="18" charset="0"/>
              </a:defRPr>
            </a:lvl4pPr>
            <a:lvl5pPr marL="2005013" indent="-228600" defTabSz="346075">
              <a:tabLst>
                <a:tab pos="571500" algn="l"/>
              </a:tabLst>
              <a:defRPr sz="2400">
                <a:solidFill>
                  <a:schemeClr val="tx1"/>
                </a:solidFill>
                <a:latin typeface="Times New Roman" panose="02020603050405020304" pitchFamily="18" charset="0"/>
              </a:defRPr>
            </a:lvl5pPr>
            <a:lvl6pPr marL="24622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194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3766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338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a:lnSpc>
                <a:spcPct val="95000"/>
              </a:lnSpc>
              <a:spcBef>
                <a:spcPct val="35000"/>
              </a:spcBef>
              <a:buClr>
                <a:srgbClr val="FC0128"/>
              </a:buClr>
              <a:buFontTx/>
              <a:buChar char="•"/>
            </a:pPr>
            <a:r>
              <a:rPr lang="en-US" altLang="en-US" sz="2200" b="1" dirty="0">
                <a:latin typeface="Arial" panose="020B0604020202020204" pitchFamily="34" charset="0"/>
              </a:rPr>
              <a:t>Display the value of the database time zone.</a:t>
            </a:r>
          </a:p>
        </p:txBody>
      </p:sp>
      <p:sp>
        <p:nvSpPr>
          <p:cNvPr id="21530" name="Rectangle 26">
            <a:extLst>
              <a:ext uri="{FF2B5EF4-FFF2-40B4-BE49-F238E27FC236}">
                <a16:creationId xmlns:a16="http://schemas.microsoft.com/office/drawing/2014/main" id="{983FCEFC-EABE-961D-FC71-F5A2A112BDD2}"/>
              </a:ext>
            </a:extLst>
          </p:cNvPr>
          <p:cNvSpPr>
            <a:spLocks noChangeArrowheads="1"/>
          </p:cNvSpPr>
          <p:nvPr/>
        </p:nvSpPr>
        <p:spPr bwMode="auto">
          <a:xfrm>
            <a:off x="685800" y="3352800"/>
            <a:ext cx="81534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404813" indent="-404813" defTabSz="346075">
              <a:tabLst>
                <a:tab pos="571500" algn="l"/>
              </a:tabLst>
              <a:defRPr sz="2400">
                <a:solidFill>
                  <a:schemeClr val="tx1"/>
                </a:solidFill>
                <a:latin typeface="Times New Roman" panose="02020603050405020304" pitchFamily="18" charset="0"/>
              </a:defRPr>
            </a:lvl1pPr>
            <a:lvl2pPr marL="919163" indent="-400050" defTabSz="346075">
              <a:tabLst>
                <a:tab pos="571500" algn="l"/>
              </a:tabLst>
              <a:defRPr sz="2400">
                <a:solidFill>
                  <a:schemeClr val="tx1"/>
                </a:solidFill>
                <a:latin typeface="Times New Roman" panose="02020603050405020304" pitchFamily="18" charset="0"/>
              </a:defRPr>
            </a:lvl2pPr>
            <a:lvl3pPr marL="1319213" indent="-285750" defTabSz="346075">
              <a:tabLst>
                <a:tab pos="571500" algn="l"/>
              </a:tabLst>
              <a:defRPr sz="2400">
                <a:solidFill>
                  <a:schemeClr val="tx1"/>
                </a:solidFill>
                <a:latin typeface="Times New Roman" panose="02020603050405020304" pitchFamily="18" charset="0"/>
              </a:defRPr>
            </a:lvl3pPr>
            <a:lvl4pPr marL="1662113" indent="-228600" defTabSz="346075">
              <a:tabLst>
                <a:tab pos="571500" algn="l"/>
              </a:tabLst>
              <a:defRPr sz="2400">
                <a:solidFill>
                  <a:schemeClr val="tx1"/>
                </a:solidFill>
                <a:latin typeface="Times New Roman" panose="02020603050405020304" pitchFamily="18" charset="0"/>
              </a:defRPr>
            </a:lvl4pPr>
            <a:lvl5pPr marL="2005013" indent="-228600" defTabSz="346075">
              <a:tabLst>
                <a:tab pos="571500" algn="l"/>
              </a:tabLst>
              <a:defRPr sz="2400">
                <a:solidFill>
                  <a:schemeClr val="tx1"/>
                </a:solidFill>
                <a:latin typeface="Times New Roman" panose="02020603050405020304" pitchFamily="18" charset="0"/>
              </a:defRPr>
            </a:lvl5pPr>
            <a:lvl6pPr marL="24622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194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3766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338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a:lnSpc>
                <a:spcPct val="95000"/>
              </a:lnSpc>
              <a:spcBef>
                <a:spcPct val="35000"/>
              </a:spcBef>
              <a:buClr>
                <a:srgbClr val="FC0128"/>
              </a:buClr>
              <a:buFontTx/>
              <a:buChar char="•"/>
            </a:pPr>
            <a:r>
              <a:rPr lang="en-US" altLang="en-US" sz="2200" b="1" dirty="0">
                <a:latin typeface="Arial" panose="020B0604020202020204" pitchFamily="34" charset="0"/>
              </a:rPr>
              <a:t>Display the value of the session's time zone. </a:t>
            </a:r>
          </a:p>
        </p:txBody>
      </p:sp>
      <p:pic>
        <p:nvPicPr>
          <p:cNvPr id="21532" name="Picture 28">
            <a:extLst>
              <a:ext uri="{FF2B5EF4-FFF2-40B4-BE49-F238E27FC236}">
                <a16:creationId xmlns:a16="http://schemas.microsoft.com/office/drawing/2014/main" id="{BB729A2B-3232-0803-3B9F-E8E8BC40D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400" y="2351088"/>
            <a:ext cx="6781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1533" name="Picture 29">
            <a:extLst>
              <a:ext uri="{FF2B5EF4-FFF2-40B4-BE49-F238E27FC236}">
                <a16:creationId xmlns:a16="http://schemas.microsoft.com/office/drawing/2014/main" id="{C8F4FC3F-DB02-D9C8-CDEB-A473F1A4B3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8400" y="4376738"/>
            <a:ext cx="6781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29"/>
                                        </p:tgtEl>
                                        <p:attrNameLst>
                                          <p:attrName>style.visibility</p:attrName>
                                        </p:attrNameLst>
                                      </p:cBhvr>
                                      <p:to>
                                        <p:strVal val="visible"/>
                                      </p:to>
                                    </p:set>
                                    <p:anim calcmode="lin" valueType="num">
                                      <p:cBhvr additive="base">
                                        <p:cTn id="7" dur="500" fill="hold"/>
                                        <p:tgtEl>
                                          <p:spTgt spid="21529"/>
                                        </p:tgtEl>
                                        <p:attrNameLst>
                                          <p:attrName>ppt_x</p:attrName>
                                        </p:attrNameLst>
                                      </p:cBhvr>
                                      <p:tavLst>
                                        <p:tav tm="0">
                                          <p:val>
                                            <p:strVal val="#ppt_x"/>
                                          </p:val>
                                        </p:tav>
                                        <p:tav tm="100000">
                                          <p:val>
                                            <p:strVal val="#ppt_x"/>
                                          </p:val>
                                        </p:tav>
                                      </p:tavLst>
                                    </p:anim>
                                    <p:anim calcmode="lin" valueType="num">
                                      <p:cBhvr additive="base">
                                        <p:cTn id="8" dur="500" fill="hold"/>
                                        <p:tgtEl>
                                          <p:spTgt spid="215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511"/>
                                        </p:tgtEl>
                                        <p:attrNameLst>
                                          <p:attrName>style.visibility</p:attrName>
                                        </p:attrNameLst>
                                      </p:cBhvr>
                                      <p:to>
                                        <p:strVal val="visible"/>
                                      </p:to>
                                    </p:set>
                                    <p:anim calcmode="lin" valueType="num">
                                      <p:cBhvr additive="base">
                                        <p:cTn id="13" dur="500" fill="hold"/>
                                        <p:tgtEl>
                                          <p:spTgt spid="21511"/>
                                        </p:tgtEl>
                                        <p:attrNameLst>
                                          <p:attrName>ppt_x</p:attrName>
                                        </p:attrNameLst>
                                      </p:cBhvr>
                                      <p:tavLst>
                                        <p:tav tm="0">
                                          <p:val>
                                            <p:strVal val="#ppt_x"/>
                                          </p:val>
                                        </p:tav>
                                        <p:tav tm="100000">
                                          <p:val>
                                            <p:strVal val="#ppt_x"/>
                                          </p:val>
                                        </p:tav>
                                      </p:tavLst>
                                    </p:anim>
                                    <p:anim calcmode="lin" valueType="num">
                                      <p:cBhvr additive="base">
                                        <p:cTn id="14" dur="500" fill="hold"/>
                                        <p:tgtEl>
                                          <p:spTgt spid="215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532"/>
                                        </p:tgtEl>
                                        <p:attrNameLst>
                                          <p:attrName>style.visibility</p:attrName>
                                        </p:attrNameLst>
                                      </p:cBhvr>
                                      <p:to>
                                        <p:strVal val="visible"/>
                                      </p:to>
                                    </p:set>
                                    <p:anim calcmode="lin" valueType="num">
                                      <p:cBhvr additive="base">
                                        <p:cTn id="19" dur="500" fill="hold"/>
                                        <p:tgtEl>
                                          <p:spTgt spid="21532"/>
                                        </p:tgtEl>
                                        <p:attrNameLst>
                                          <p:attrName>ppt_x</p:attrName>
                                        </p:attrNameLst>
                                      </p:cBhvr>
                                      <p:tavLst>
                                        <p:tav tm="0">
                                          <p:val>
                                            <p:strVal val="#ppt_x"/>
                                          </p:val>
                                        </p:tav>
                                        <p:tav tm="100000">
                                          <p:val>
                                            <p:strVal val="#ppt_x"/>
                                          </p:val>
                                        </p:tav>
                                      </p:tavLst>
                                    </p:anim>
                                    <p:anim calcmode="lin" valueType="num">
                                      <p:cBhvr additive="base">
                                        <p:cTn id="20" dur="500" fill="hold"/>
                                        <p:tgtEl>
                                          <p:spTgt spid="2153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530">
                                            <p:txEl>
                                              <p:pRg st="0" end="0"/>
                                            </p:txEl>
                                          </p:spTgt>
                                        </p:tgtEl>
                                        <p:attrNameLst>
                                          <p:attrName>style.visibility</p:attrName>
                                        </p:attrNameLst>
                                      </p:cBhvr>
                                      <p:to>
                                        <p:strVal val="visible"/>
                                      </p:to>
                                    </p:set>
                                    <p:anim calcmode="lin" valueType="num">
                                      <p:cBhvr additive="base">
                                        <p:cTn id="25" dur="500" fill="hold"/>
                                        <p:tgtEl>
                                          <p:spTgt spid="2153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5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513"/>
                                        </p:tgtEl>
                                        <p:attrNameLst>
                                          <p:attrName>style.visibility</p:attrName>
                                        </p:attrNameLst>
                                      </p:cBhvr>
                                      <p:to>
                                        <p:strVal val="visible"/>
                                      </p:to>
                                    </p:set>
                                    <p:anim calcmode="lin" valueType="num">
                                      <p:cBhvr additive="base">
                                        <p:cTn id="31" dur="500" fill="hold"/>
                                        <p:tgtEl>
                                          <p:spTgt spid="21513"/>
                                        </p:tgtEl>
                                        <p:attrNameLst>
                                          <p:attrName>ppt_x</p:attrName>
                                        </p:attrNameLst>
                                      </p:cBhvr>
                                      <p:tavLst>
                                        <p:tav tm="0">
                                          <p:val>
                                            <p:strVal val="#ppt_x"/>
                                          </p:val>
                                        </p:tav>
                                        <p:tav tm="100000">
                                          <p:val>
                                            <p:strVal val="#ppt_x"/>
                                          </p:val>
                                        </p:tav>
                                      </p:tavLst>
                                    </p:anim>
                                    <p:anim calcmode="lin" valueType="num">
                                      <p:cBhvr additive="base">
                                        <p:cTn id="32" dur="500" fill="hold"/>
                                        <p:tgtEl>
                                          <p:spTgt spid="215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533"/>
                                        </p:tgtEl>
                                        <p:attrNameLst>
                                          <p:attrName>style.visibility</p:attrName>
                                        </p:attrNameLst>
                                      </p:cBhvr>
                                      <p:to>
                                        <p:strVal val="visible"/>
                                      </p:to>
                                    </p:set>
                                    <p:anim calcmode="lin" valueType="num">
                                      <p:cBhvr additive="base">
                                        <p:cTn id="37" dur="500" fill="hold"/>
                                        <p:tgtEl>
                                          <p:spTgt spid="21533"/>
                                        </p:tgtEl>
                                        <p:attrNameLst>
                                          <p:attrName>ppt_x</p:attrName>
                                        </p:attrNameLst>
                                      </p:cBhvr>
                                      <p:tavLst>
                                        <p:tav tm="0">
                                          <p:val>
                                            <p:strVal val="#ppt_x"/>
                                          </p:val>
                                        </p:tav>
                                        <p:tav tm="100000">
                                          <p:val>
                                            <p:strVal val="#ppt_x"/>
                                          </p:val>
                                        </p:tav>
                                      </p:tavLst>
                                    </p:anim>
                                    <p:anim calcmode="lin" valueType="num">
                                      <p:cBhvr additive="base">
                                        <p:cTn id="38" dur="500" fill="hold"/>
                                        <p:tgtEl>
                                          <p:spTgt spid="215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animBg="1"/>
      <p:bldP spid="21513" grpId="0" animBg="1"/>
      <p:bldP spid="21529" grpId="0"/>
    </p:bldLst>
  </p:timing>
</p:sld>
</file>

<file path=ppt/theme/theme1.xml><?xml version="1.0" encoding="utf-8"?>
<a:theme xmlns:a="http://schemas.openxmlformats.org/drawingml/2006/main" name="iplatform_1.0">
  <a:themeElements>
    <a:clrScheme name="iplatform_1.0 1">
      <a:dk1>
        <a:srgbClr val="000000"/>
      </a:dk1>
      <a:lt1>
        <a:srgbClr val="FFFFFF"/>
      </a:lt1>
      <a:dk2>
        <a:srgbClr val="000000"/>
      </a:dk2>
      <a:lt2>
        <a:srgbClr val="FFFFFF"/>
      </a:lt2>
      <a:accent1>
        <a:srgbClr val="DDDDDD"/>
      </a:accent1>
      <a:accent2>
        <a:srgbClr val="969696"/>
      </a:accent2>
      <a:accent3>
        <a:srgbClr val="AAAAAA"/>
      </a:accent3>
      <a:accent4>
        <a:srgbClr val="DADADA"/>
      </a:accent4>
      <a:accent5>
        <a:srgbClr val="EBEBEB"/>
      </a:accent5>
      <a:accent6>
        <a:srgbClr val="878787"/>
      </a:accent6>
      <a:hlink>
        <a:srgbClr val="FF3300"/>
      </a:hlink>
      <a:folHlink>
        <a:srgbClr val="969696"/>
      </a:folHlink>
    </a:clrScheme>
    <a:fontScheme name="iplatform_1.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sm" len="sm"/>
          <a:tailEnd type="none" w="sm" len="sm"/>
        </a:ln>
        <a:effectLst>
          <a:outerShdw dist="53882" dir="2700000" algn="ctr" rotWithShape="0">
            <a:schemeClr val="bg2"/>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accent2"/>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sm" len="sm"/>
          <a:tailEnd type="none" w="sm" len="sm"/>
        </a:ln>
        <a:effectLst>
          <a:outerShdw dist="53882" dir="2700000" algn="ctr" rotWithShape="0">
            <a:schemeClr val="bg2"/>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accent2"/>
            </a:solidFill>
            <a:effectLst/>
            <a:latin typeface="Times New Roman" panose="02020603050405020304" pitchFamily="18" charset="0"/>
          </a:defRPr>
        </a:defPPr>
      </a:lstStyle>
    </a:lnDef>
  </a:objectDefaults>
  <a:extraClrSchemeLst>
    <a:extraClrScheme>
      <a:clrScheme name="iplatform_1.0 1">
        <a:dk1>
          <a:srgbClr val="000000"/>
        </a:dk1>
        <a:lt1>
          <a:srgbClr val="FFFFFF"/>
        </a:lt1>
        <a:dk2>
          <a:srgbClr val="000000"/>
        </a:dk2>
        <a:lt2>
          <a:srgbClr val="FFFFFF"/>
        </a:lt2>
        <a:accent1>
          <a:srgbClr val="DDDDDD"/>
        </a:accent1>
        <a:accent2>
          <a:srgbClr val="969696"/>
        </a:accent2>
        <a:accent3>
          <a:srgbClr val="AAAAAA"/>
        </a:accent3>
        <a:accent4>
          <a:srgbClr val="DADADA"/>
        </a:accent4>
        <a:accent5>
          <a:srgbClr val="EBEBEB"/>
        </a:accent5>
        <a:accent6>
          <a:srgbClr val="878787"/>
        </a:accent6>
        <a:hlink>
          <a:srgbClr val="FF3300"/>
        </a:hlink>
        <a:folHlink>
          <a:srgbClr val="969696"/>
        </a:folHlink>
      </a:clrScheme>
      <a:clrMap bg1="dk2" tx1="lt1" bg2="dk1" tx2="lt2" accent1="accent1" accent2="accent2" accent3="accent3" accent4="accent4" accent5="accent5" accent6="accent6" hlink="hlink" folHlink="folHlink"/>
    </a:extraClrScheme>
    <a:extraClrScheme>
      <a:clrScheme name="iplatform_1.0 2">
        <a:dk1>
          <a:srgbClr val="000000"/>
        </a:dk1>
        <a:lt1>
          <a:srgbClr val="FFFFFF"/>
        </a:lt1>
        <a:dk2>
          <a:srgbClr val="FF0033"/>
        </a:dk2>
        <a:lt2>
          <a:srgbClr val="000000"/>
        </a:lt2>
        <a:accent1>
          <a:srgbClr val="DDDDDD"/>
        </a:accent1>
        <a:accent2>
          <a:srgbClr val="5F5F5F"/>
        </a:accent2>
        <a:accent3>
          <a:srgbClr val="FFFFFF"/>
        </a:accent3>
        <a:accent4>
          <a:srgbClr val="000000"/>
        </a:accent4>
        <a:accent5>
          <a:srgbClr val="EBEBEB"/>
        </a:accent5>
        <a:accent6>
          <a:srgbClr val="555555"/>
        </a:accent6>
        <a:hlink>
          <a:srgbClr val="FFCCCC"/>
        </a:hlink>
        <a:folHlink>
          <a:srgbClr val="B2B2B2"/>
        </a:folHlink>
      </a:clrScheme>
      <a:clrMap bg1="lt1" tx1="dk1" bg2="lt2" tx2="dk2" accent1="accent1" accent2="accent2" accent3="accent3" accent4="accent4" accent5="accent5" accent6="accent6" hlink="hlink" folHlink="folHlink"/>
    </a:extraClrScheme>
    <a:extraClrScheme>
      <a:clrScheme name="iplatform_1.0 3">
        <a:dk1>
          <a:srgbClr val="000066"/>
        </a:dk1>
        <a:lt1>
          <a:srgbClr val="FFFFFF"/>
        </a:lt1>
        <a:dk2>
          <a:srgbClr val="3366FF"/>
        </a:dk2>
        <a:lt2>
          <a:srgbClr val="66FFFF"/>
        </a:lt2>
        <a:accent1>
          <a:srgbClr val="DDDDDD"/>
        </a:accent1>
        <a:accent2>
          <a:srgbClr val="FFCC66"/>
        </a:accent2>
        <a:accent3>
          <a:srgbClr val="ADB8FF"/>
        </a:accent3>
        <a:accent4>
          <a:srgbClr val="DADADA"/>
        </a:accent4>
        <a:accent5>
          <a:srgbClr val="EBEBEB"/>
        </a:accent5>
        <a:accent6>
          <a:srgbClr val="E7B95C"/>
        </a:accent6>
        <a:hlink>
          <a:srgbClr val="FF0033"/>
        </a:hlink>
        <a:folHlink>
          <a:srgbClr val="99CCFF"/>
        </a:folHlink>
      </a:clrScheme>
      <a:clrMap bg1="dk2" tx1="lt1" bg2="dk1" tx2="lt2" accent1="accent1" accent2="accent2" accent3="accent3" accent4="accent4" accent5="accent5" accent6="accent6" hlink="hlink" folHlink="folHlink"/>
    </a:extraClrScheme>
    <a:extraClrScheme>
      <a:clrScheme name="iplatform_1.0 4">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platform_1.0 5">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platform_1.0 6">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platform_1.0 7">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platform_1.0 8">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platform_1.0 9">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platform_1.0 10">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C:\Project\PLSFUND\template\iplatform_1.0.ppt</Template>
  <TotalTime>20137</TotalTime>
  <Words>3395</Words>
  <Application>Microsoft Office PowerPoint</Application>
  <PresentationFormat>On-screen Show (4:3)</PresentationFormat>
  <Paragraphs>208</Paragraphs>
  <Slides>13</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13</vt:i4>
      </vt:variant>
    </vt:vector>
  </HeadingPairs>
  <TitlesOfParts>
    <vt:vector size="20" baseType="lpstr">
      <vt:lpstr>Arial</vt:lpstr>
      <vt:lpstr>Courier New</vt:lpstr>
      <vt:lpstr>Times</vt:lpstr>
      <vt:lpstr>Times New Roman</vt:lpstr>
      <vt:lpstr>iplatform_1.0</vt:lpstr>
      <vt:lpstr>Bitmap Image</vt:lpstr>
      <vt:lpstr>Document</vt:lpstr>
      <vt:lpstr>Managing Data in Different Time Zones</vt:lpstr>
      <vt:lpstr>TIME ZONES</vt:lpstr>
      <vt:lpstr>PowerPoint Presentation</vt:lpstr>
      <vt:lpstr>Oracle Datetime Support</vt:lpstr>
      <vt:lpstr>TZ_OFFSET</vt:lpstr>
      <vt:lpstr>CURRENT_DATE</vt:lpstr>
      <vt:lpstr>CURRENT_TIMESTAMP</vt:lpstr>
      <vt:lpstr>LOCALTIMESTAMP</vt:lpstr>
      <vt:lpstr>DBTIMEZONE and SESSIONTIMEZONE </vt:lpstr>
      <vt:lpstr>EXTRACT</vt:lpstr>
      <vt:lpstr>TIMESTAMP Conversion Using FROM_TZ</vt:lpstr>
      <vt:lpstr>STRING To TIMESTAMP Conversion Using TO_TIMESTAMP and TO_TIMESTAMP_TZ</vt:lpstr>
      <vt:lpstr>Time Interval Conversion with TO_YMINTERVAL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Mandar Mulay</cp:lastModifiedBy>
  <cp:revision>350</cp:revision>
  <cp:lastPrinted>2001-07-16T11:39:17Z</cp:lastPrinted>
  <dcterms:created xsi:type="dcterms:W3CDTF">1995-06-17T23:31:02Z</dcterms:created>
  <dcterms:modified xsi:type="dcterms:W3CDTF">2022-08-19T09:33:17Z</dcterms:modified>
</cp:coreProperties>
</file>