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2" r:id="rId4"/>
    <p:sldId id="263" r:id="rId5"/>
    <p:sldId id="264" r:id="rId6"/>
    <p:sldId id="257" r:id="rId7"/>
    <p:sldId id="265" r:id="rId8"/>
    <p:sldId id="271" r:id="rId9"/>
    <p:sldId id="266" r:id="rId10"/>
    <p:sldId id="268" r:id="rId11"/>
    <p:sldId id="269" r:id="rId12"/>
    <p:sldId id="272" r:id="rId13"/>
    <p:sldId id="270" r:id="rId14"/>
    <p:sldId id="278" r:id="rId15"/>
    <p:sldId id="279" r:id="rId1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157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CE5E85F-9891-C718-963D-789D06EF9A2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756112E-859E-D3A4-ED87-B27A431F73E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C1A0022-8628-9869-9693-25593FBBDF0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1736C2-67E6-46D0-940D-1648C9B0845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3366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EBFDF21-8DBE-BB9D-604E-61BE440D131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457C4AB-A916-2F03-4A75-F74ABA23B9E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F053D3E-375A-8D29-34A8-BFD25C15538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5B5BF2-05D5-4F78-98BD-B210FC3F326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92229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B19A785-9657-45B0-071A-4484EA5BB42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B99F328-6219-F21E-44A9-B8C8A9021AC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E84D6D9-F68E-01BB-3897-768D695DE82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E6039FF-E451-4DD4-95E4-C975D1EB34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52607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EB1DAF6-E13D-4DB1-6A82-D680CAD0E63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EA17B10-B5FC-5428-B569-A3DBFFDA336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671E969-CDB0-C6C1-B603-DCF0C70B56F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F8700DC-81D1-45E5-8524-F9A1AB54A1A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5461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A0C68E8-AE16-CD1E-2320-24F483E3F53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B566BE3-CECE-B051-4808-26673701862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7416EB6-1131-D043-85E4-F99B42D9E2F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8BB5009-D928-4FBC-9E50-4881C1F0F65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89142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A3EC937-1DBA-2B36-2E1B-EBED9DC74FD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3EF5FC-6774-A9DC-AD06-74D4C39166A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1E6C4B0-D41B-DD4C-25E8-D8F37C67456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FF817BE-D3D8-4DED-A8EF-C0182048002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78032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45C414CD-71C5-44FF-7AA9-7BFF545871D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4B01E41D-F523-BE9C-86E9-B5606D3DE31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853286A0-D381-8B89-D351-99D0AAB2F29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D02D4A-2565-44F5-85EB-96C3289B73F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0156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EB6ACB5A-4473-1046-BC17-4BA5BB8B7BB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2E8C2054-0433-C4C0-92A9-B0EF5EEE283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43FB8BC-25BE-FF8B-DA77-1206E14D349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386E55-F7F3-4D5C-887A-8DD711C81A0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4805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47E005A1-88ED-C38D-2EDB-1E6552343DD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62BF0CDD-DFEE-18FC-ABE8-328E4621FAA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E42DE0BE-A8DE-53D6-FD45-E21180CD771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66C987-E99D-42A5-96A5-0FC80ACCF63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17930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EC8823-86C2-601E-FEC2-B5F6AD4D576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CBF2CD0-39EB-6382-784C-7E2252FF436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4CE56BC-6572-E616-7A73-85B5DE1CCB1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2AA150B-B436-45A1-BA5F-A9046D83FE3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00808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EF1BB41-E067-8208-2CEA-D54E7F99AE6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EC268FF-DCBE-8214-DAF5-01AF9F84A72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E20030A-2F54-C60C-B3E0-16AB6551C58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F45186-7B89-47EE-9D02-04CD52ECBC7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5671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426C612A-9A27-BE66-EAB4-D55A2C77AE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2FD565C7-E87C-6B21-0F8E-7440FBFDD7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8341D59F-27D2-35E0-B696-999952B006FA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BAED0205-135D-8C50-9FE9-2C8073DDB1F7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7552D9FB-908C-B235-470F-BFF69DD1044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BBAE629A-FDE5-431D-936F-90338C5B9B50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5FFA8A3C-473E-6052-4B5A-B055D86525A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/>
          <a:p>
            <a:pPr algn="l" eaLnBrk="1" hangingPunct="1"/>
            <a:br>
              <a:rPr lang="en-US" altLang="en-US" sz="4400" b="1"/>
            </a:br>
            <a:endParaRPr lang="en-US" altLang="en-US" sz="4400" b="1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0786CEC0-D150-3B12-E3D3-0E1A17181F04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eaLnBrk="1" hangingPunct="1"/>
            <a:endParaRPr lang="en-US" altLang="en-US" sz="3200"/>
          </a:p>
        </p:txBody>
      </p:sp>
      <p:sp>
        <p:nvSpPr>
          <p:cNvPr id="2052" name="WordArt 4">
            <a:extLst>
              <a:ext uri="{FF2B5EF4-FFF2-40B4-BE49-F238E27FC236}">
                <a16:creationId xmlns:a16="http://schemas.microsoft.com/office/drawing/2014/main" id="{547056BF-213B-CA42-A77D-CA597DB65F70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2895600" y="2667000"/>
            <a:ext cx="4233863" cy="1520825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IN" sz="44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Impact" panose="020B0806030902050204" pitchFamily="34" charset="0"/>
              </a:rPr>
              <a:t>E R Diagram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1C3D34A8-8643-38EC-AB67-A435427ADF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/>
              <a:t>One to Many Relationship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FE1DE09D-8E9E-C98A-7411-2A0699830A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 b="1" i="1">
                <a:solidFill>
                  <a:schemeClr val="accent2"/>
                </a:solidFill>
              </a:rPr>
              <a:t>Total</a:t>
            </a:r>
            <a:r>
              <a:rPr lang="en-US" altLang="en-US"/>
              <a:t> participation at both the ends.</a:t>
            </a:r>
          </a:p>
          <a:p>
            <a:pPr eaLnBrk="1" hangingPunct="1">
              <a:buFontTx/>
              <a:buNone/>
            </a:pPr>
            <a:endParaRPr lang="en-US" altLang="en-US"/>
          </a:p>
          <a:p>
            <a:pPr eaLnBrk="1" hangingPunct="1">
              <a:buFontTx/>
              <a:buNone/>
            </a:pPr>
            <a:endParaRPr lang="en-US" altLang="en-US"/>
          </a:p>
          <a:p>
            <a:pPr eaLnBrk="1" hangingPunct="1">
              <a:buFontTx/>
              <a:buNone/>
            </a:pPr>
            <a:endParaRPr lang="en-US" altLang="en-US"/>
          </a:p>
          <a:p>
            <a:pPr eaLnBrk="1" hangingPunct="1">
              <a:buFontTx/>
              <a:buNone/>
            </a:pPr>
            <a:endParaRPr lang="en-US" altLang="en-US"/>
          </a:p>
          <a:p>
            <a:pPr eaLnBrk="1" hangingPunct="1">
              <a:buFontTx/>
              <a:buNone/>
            </a:pPr>
            <a:r>
              <a:rPr lang="en-US" altLang="en-US"/>
              <a:t>E.g. One Faculty associated with many students</a:t>
            </a:r>
          </a:p>
        </p:txBody>
      </p:sp>
      <p:sp>
        <p:nvSpPr>
          <p:cNvPr id="11268" name="Rectangle 4">
            <a:extLst>
              <a:ext uri="{FF2B5EF4-FFF2-40B4-BE49-F238E27FC236}">
                <a16:creationId xmlns:a16="http://schemas.microsoft.com/office/drawing/2014/main" id="{B6BCDAD1-15D2-11D8-971A-1102304B73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3276600"/>
            <a:ext cx="14478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One Faculty</a:t>
            </a:r>
          </a:p>
        </p:txBody>
      </p:sp>
      <p:sp>
        <p:nvSpPr>
          <p:cNvPr id="11269" name="Line 5">
            <a:extLst>
              <a:ext uri="{FF2B5EF4-FFF2-40B4-BE49-F238E27FC236}">
                <a16:creationId xmlns:a16="http://schemas.microsoft.com/office/drawing/2014/main" id="{F0815A70-D059-C0A0-82F3-4F53AE257CE6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3657600"/>
            <a:ext cx="3124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270" name="Rectangle 6">
            <a:extLst>
              <a:ext uri="{FF2B5EF4-FFF2-40B4-BE49-F238E27FC236}">
                <a16:creationId xmlns:a16="http://schemas.microsoft.com/office/drawing/2014/main" id="{D710022C-54E1-B900-C9CA-2F31724E5D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3276600"/>
            <a:ext cx="14478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Students</a:t>
            </a:r>
          </a:p>
        </p:txBody>
      </p:sp>
      <p:sp>
        <p:nvSpPr>
          <p:cNvPr id="11271" name="Line 7">
            <a:extLst>
              <a:ext uri="{FF2B5EF4-FFF2-40B4-BE49-F238E27FC236}">
                <a16:creationId xmlns:a16="http://schemas.microsoft.com/office/drawing/2014/main" id="{C558C49D-1214-33B3-D627-E9D270EEFD5B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36576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272" name="Line 8">
            <a:extLst>
              <a:ext uri="{FF2B5EF4-FFF2-40B4-BE49-F238E27FC236}">
                <a16:creationId xmlns:a16="http://schemas.microsoft.com/office/drawing/2014/main" id="{CAB603EC-45D7-21BA-A6E9-F097E815FF4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05400" y="35052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273" name="Line 9">
            <a:extLst>
              <a:ext uri="{FF2B5EF4-FFF2-40B4-BE49-F238E27FC236}">
                <a16:creationId xmlns:a16="http://schemas.microsoft.com/office/drawing/2014/main" id="{18065A10-B669-E23A-1887-A61441D3A80C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3505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274" name="Line 10">
            <a:extLst>
              <a:ext uri="{FF2B5EF4-FFF2-40B4-BE49-F238E27FC236}">
                <a16:creationId xmlns:a16="http://schemas.microsoft.com/office/drawing/2014/main" id="{038CB206-2BC1-2736-9805-7A807576A741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3505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275" name="Line 11">
            <a:extLst>
              <a:ext uri="{FF2B5EF4-FFF2-40B4-BE49-F238E27FC236}">
                <a16:creationId xmlns:a16="http://schemas.microsoft.com/office/drawing/2014/main" id="{ABA7941C-FDDF-B6B6-1AFE-B0319805F23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24200" y="3200400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276" name="Line 12">
            <a:extLst>
              <a:ext uri="{FF2B5EF4-FFF2-40B4-BE49-F238E27FC236}">
                <a16:creationId xmlns:a16="http://schemas.microsoft.com/office/drawing/2014/main" id="{E0A9DFF8-CF7A-50ED-FB5B-11B0F24BA2F5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4200" y="3657600"/>
            <a:ext cx="533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277" name="Line 13">
            <a:extLst>
              <a:ext uri="{FF2B5EF4-FFF2-40B4-BE49-F238E27FC236}">
                <a16:creationId xmlns:a16="http://schemas.microsoft.com/office/drawing/2014/main" id="{D8730C38-DEBF-B466-4E98-E723C351FE40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32004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278" name="Line 14">
            <a:extLst>
              <a:ext uri="{FF2B5EF4-FFF2-40B4-BE49-F238E27FC236}">
                <a16:creationId xmlns:a16="http://schemas.microsoft.com/office/drawing/2014/main" id="{A2ED1728-D81D-ED46-05E7-3193D71FC36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57600" y="36576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279" name="Text Box 15">
            <a:extLst>
              <a:ext uri="{FF2B5EF4-FFF2-40B4-BE49-F238E27FC236}">
                <a16:creationId xmlns:a16="http://schemas.microsoft.com/office/drawing/2014/main" id="{AFBF8983-37C6-9580-A768-E0C0C14A6F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3657600"/>
            <a:ext cx="762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200" b="1"/>
              <a:t>teaches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7C7DB11F-0236-3162-E813-0AC14C4C36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/>
              <a:t>One to Many Relationship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AEFF8D9E-BFDD-C7AD-4C75-B5491275C7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b="1" i="1">
                <a:solidFill>
                  <a:schemeClr val="accent2"/>
                </a:solidFill>
              </a:rPr>
              <a:t>Total </a:t>
            </a:r>
            <a:r>
              <a:rPr lang="en-US" altLang="en-US"/>
              <a:t>participation at one end and </a:t>
            </a:r>
            <a:r>
              <a:rPr lang="en-US" altLang="en-US" b="1" i="1">
                <a:solidFill>
                  <a:schemeClr val="accent2"/>
                </a:solidFill>
              </a:rPr>
              <a:t>partial</a:t>
            </a:r>
            <a:r>
              <a:rPr lang="en-US" altLang="en-US"/>
              <a:t> participation at the other end.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/>
              <a:t>An System Analyst may be in charge of many projects (or may not be in charge of any) and every project has exactly one systems analyst in charge.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/>
          </a:p>
        </p:txBody>
      </p:sp>
      <p:sp>
        <p:nvSpPr>
          <p:cNvPr id="12292" name="Rectangle 4">
            <a:extLst>
              <a:ext uri="{FF2B5EF4-FFF2-40B4-BE49-F238E27FC236}">
                <a16:creationId xmlns:a16="http://schemas.microsoft.com/office/drawing/2014/main" id="{F7322A0E-5FEB-4264-2E72-42A4143873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3276600"/>
            <a:ext cx="16002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System Analyst</a:t>
            </a:r>
          </a:p>
        </p:txBody>
      </p:sp>
      <p:sp>
        <p:nvSpPr>
          <p:cNvPr id="12293" name="Line 5">
            <a:extLst>
              <a:ext uri="{FF2B5EF4-FFF2-40B4-BE49-F238E27FC236}">
                <a16:creationId xmlns:a16="http://schemas.microsoft.com/office/drawing/2014/main" id="{B466B108-8862-EE4A-D3CA-053B544DA78F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3657600"/>
            <a:ext cx="3124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2294" name="Rectangle 6">
            <a:extLst>
              <a:ext uri="{FF2B5EF4-FFF2-40B4-BE49-F238E27FC236}">
                <a16:creationId xmlns:a16="http://schemas.microsoft.com/office/drawing/2014/main" id="{FAAC5C1A-59E2-B634-9034-C46354CCB5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3276600"/>
            <a:ext cx="14478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Projects</a:t>
            </a:r>
          </a:p>
        </p:txBody>
      </p:sp>
      <p:sp>
        <p:nvSpPr>
          <p:cNvPr id="12295" name="Line 7">
            <a:extLst>
              <a:ext uri="{FF2B5EF4-FFF2-40B4-BE49-F238E27FC236}">
                <a16:creationId xmlns:a16="http://schemas.microsoft.com/office/drawing/2014/main" id="{0E6EC899-CA4C-C750-CF88-BD7A0AAC902D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36576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2296" name="Line 8">
            <a:extLst>
              <a:ext uri="{FF2B5EF4-FFF2-40B4-BE49-F238E27FC236}">
                <a16:creationId xmlns:a16="http://schemas.microsoft.com/office/drawing/2014/main" id="{763B90D6-ABF8-CD41-482E-825721AA947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05400" y="35052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2297" name="Line 10">
            <a:extLst>
              <a:ext uri="{FF2B5EF4-FFF2-40B4-BE49-F238E27FC236}">
                <a16:creationId xmlns:a16="http://schemas.microsoft.com/office/drawing/2014/main" id="{F8216778-281C-E188-6F22-D539C47F83B4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3505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2298" name="Line 11">
            <a:extLst>
              <a:ext uri="{FF2B5EF4-FFF2-40B4-BE49-F238E27FC236}">
                <a16:creationId xmlns:a16="http://schemas.microsoft.com/office/drawing/2014/main" id="{58462A52-84A0-1C38-4B3A-DD4004D7FCC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24200" y="3200400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2299" name="Line 12">
            <a:extLst>
              <a:ext uri="{FF2B5EF4-FFF2-40B4-BE49-F238E27FC236}">
                <a16:creationId xmlns:a16="http://schemas.microsoft.com/office/drawing/2014/main" id="{580A3861-0A51-9F41-3176-0B2581334F9A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4200" y="3657600"/>
            <a:ext cx="533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2300" name="Line 13">
            <a:extLst>
              <a:ext uri="{FF2B5EF4-FFF2-40B4-BE49-F238E27FC236}">
                <a16:creationId xmlns:a16="http://schemas.microsoft.com/office/drawing/2014/main" id="{EFCD635B-1431-E14D-CFE8-E2E320CE349D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32004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2301" name="Line 14">
            <a:extLst>
              <a:ext uri="{FF2B5EF4-FFF2-40B4-BE49-F238E27FC236}">
                <a16:creationId xmlns:a16="http://schemas.microsoft.com/office/drawing/2014/main" id="{BEC67E3B-2718-BDAF-3812-BB6783CF52C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57600" y="36576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2302" name="Text Box 15">
            <a:extLst>
              <a:ext uri="{FF2B5EF4-FFF2-40B4-BE49-F238E27FC236}">
                <a16:creationId xmlns:a16="http://schemas.microsoft.com/office/drawing/2014/main" id="{FA41522A-1340-9EA9-0FE7-ECF1271135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3429000"/>
            <a:ext cx="91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200" b="1"/>
              <a:t>Is in charge of</a:t>
            </a:r>
          </a:p>
        </p:txBody>
      </p:sp>
      <p:sp>
        <p:nvSpPr>
          <p:cNvPr id="12303" name="Oval 16">
            <a:extLst>
              <a:ext uri="{FF2B5EF4-FFF2-40B4-BE49-F238E27FC236}">
                <a16:creationId xmlns:a16="http://schemas.microsoft.com/office/drawing/2014/main" id="{41956D4D-50BB-A2EB-C093-2532DD7A91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3581400"/>
            <a:ext cx="152400" cy="152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IN" altLang="en-US"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5700301C-BA48-2010-F5E9-E0CC9991BF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solidFill>
                  <a:schemeClr val="tx1"/>
                </a:solidFill>
                <a:latin typeface="Arial Black" panose="020B0A04020102020204" pitchFamily="34" charset="0"/>
              </a:rPr>
              <a:t>Many-to-Many relationship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28957CE1-FD93-E56D-319A-B7A74C3B4D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b="1"/>
              <a:t>described as M:N </a:t>
            </a:r>
          </a:p>
          <a:p>
            <a:pPr eaLnBrk="1" hangingPunct="1"/>
            <a:r>
              <a:rPr lang="en-US" altLang="en-US" b="1"/>
              <a:t>many instances of one entity relate to many instances of another entity </a:t>
            </a:r>
          </a:p>
          <a:p>
            <a:pPr eaLnBrk="1" hangingPunct="1"/>
            <a:r>
              <a:rPr lang="en-US" altLang="en-US" b="1"/>
              <a:t>must be separated into additional 1:M relations</a:t>
            </a:r>
          </a:p>
          <a:p>
            <a:pPr eaLnBrk="1" hangingPunct="1">
              <a:buFontTx/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>
            <a:extLst>
              <a:ext uri="{FF2B5EF4-FFF2-40B4-BE49-F238E27FC236}">
                <a16:creationId xmlns:a16="http://schemas.microsoft.com/office/drawing/2014/main" id="{2A6A4B20-5D43-0685-93C3-DDD6B7749B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1524000"/>
            <a:ext cx="1828800" cy="10969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IN" altLang="en-US" sz="1800"/>
          </a:p>
        </p:txBody>
      </p:sp>
      <p:sp>
        <p:nvSpPr>
          <p:cNvPr id="14339" name="Text Box 4">
            <a:extLst>
              <a:ext uri="{FF2B5EF4-FFF2-40B4-BE49-F238E27FC236}">
                <a16:creationId xmlns:a16="http://schemas.microsoft.com/office/drawing/2014/main" id="{09213969-A8C4-7D50-3E73-0034ADA6F0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1812925"/>
            <a:ext cx="1676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000"/>
              <a:t>Salesperson</a:t>
            </a:r>
          </a:p>
        </p:txBody>
      </p:sp>
      <p:sp>
        <p:nvSpPr>
          <p:cNvPr id="14340" name="Rectangle 5">
            <a:extLst>
              <a:ext uri="{FF2B5EF4-FFF2-40B4-BE49-F238E27FC236}">
                <a16:creationId xmlns:a16="http://schemas.microsoft.com/office/drawing/2014/main" id="{70A444A7-ADFE-F7AB-9AD3-BE0F37FF14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1524000"/>
            <a:ext cx="1828800" cy="10969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IN" altLang="en-US" sz="1800"/>
          </a:p>
        </p:txBody>
      </p:sp>
      <p:sp>
        <p:nvSpPr>
          <p:cNvPr id="14341" name="Text Box 6">
            <a:extLst>
              <a:ext uri="{FF2B5EF4-FFF2-40B4-BE49-F238E27FC236}">
                <a16:creationId xmlns:a16="http://schemas.microsoft.com/office/drawing/2014/main" id="{D0860A6C-4AD3-7333-FDDE-83CA5B00A0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1828800"/>
            <a:ext cx="1828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400"/>
              <a:t>Customer</a:t>
            </a:r>
          </a:p>
        </p:txBody>
      </p:sp>
      <p:sp>
        <p:nvSpPr>
          <p:cNvPr id="14342" name="Line 7">
            <a:extLst>
              <a:ext uri="{FF2B5EF4-FFF2-40B4-BE49-F238E27FC236}">
                <a16:creationId xmlns:a16="http://schemas.microsoft.com/office/drawing/2014/main" id="{DBBC1BD4-2FAE-A176-FDFE-9B449F8C8355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2057400"/>
            <a:ext cx="3276600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4343" name="Text Box 8">
            <a:extLst>
              <a:ext uri="{FF2B5EF4-FFF2-40B4-BE49-F238E27FC236}">
                <a16:creationId xmlns:a16="http://schemas.microsoft.com/office/drawing/2014/main" id="{D9E9EFDB-42D4-7A8A-13C5-B97347B1D8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1676400"/>
            <a:ext cx="2895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000" b="1" i="1"/>
              <a:t>is assigned to call on</a:t>
            </a:r>
          </a:p>
        </p:txBody>
      </p:sp>
      <p:sp>
        <p:nvSpPr>
          <p:cNvPr id="14344" name="Rectangle 9">
            <a:extLst>
              <a:ext uri="{FF2B5EF4-FFF2-40B4-BE49-F238E27FC236}">
                <a16:creationId xmlns:a16="http://schemas.microsoft.com/office/drawing/2014/main" id="{30FAE8E9-F961-4433-9B97-A242576134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3200400"/>
            <a:ext cx="8229600" cy="2743200"/>
          </a:xfrm>
          <a:noFill/>
        </p:spPr>
        <p:txBody>
          <a:bodyPr/>
          <a:lstStyle/>
          <a:p>
            <a:pPr eaLnBrk="1" hangingPunct="1"/>
            <a:r>
              <a:rPr lang="en-US" altLang="en-US"/>
              <a:t>Every salesperson is assigned to call on one or more customers, and every customer has one or more salespersons assigned to call.</a:t>
            </a:r>
          </a:p>
        </p:txBody>
      </p:sp>
      <p:sp>
        <p:nvSpPr>
          <p:cNvPr id="14345" name="Line 10">
            <a:extLst>
              <a:ext uri="{FF2B5EF4-FFF2-40B4-BE49-F238E27FC236}">
                <a16:creationId xmlns:a16="http://schemas.microsoft.com/office/drawing/2014/main" id="{4A421356-2EFF-525D-866B-307BB289BD09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1905000"/>
            <a:ext cx="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4346" name="Line 11">
            <a:extLst>
              <a:ext uri="{FF2B5EF4-FFF2-40B4-BE49-F238E27FC236}">
                <a16:creationId xmlns:a16="http://schemas.microsoft.com/office/drawing/2014/main" id="{F663486F-1ACA-DAF3-C6F9-3ABC57C26ADE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00" y="1905000"/>
            <a:ext cx="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4347" name="Line 12">
            <a:extLst>
              <a:ext uri="{FF2B5EF4-FFF2-40B4-BE49-F238E27FC236}">
                <a16:creationId xmlns:a16="http://schemas.microsoft.com/office/drawing/2014/main" id="{0CE0B486-2289-5ABC-EDE6-2BDDA6F0C44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943600" y="1905000"/>
            <a:ext cx="15240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4348" name="Line 13">
            <a:extLst>
              <a:ext uri="{FF2B5EF4-FFF2-40B4-BE49-F238E27FC236}">
                <a16:creationId xmlns:a16="http://schemas.microsoft.com/office/drawing/2014/main" id="{C7FB9835-74A6-3828-A7BC-7BC0FE1D9F4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943600" y="2057400"/>
            <a:ext cx="15240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4349" name="Line 14">
            <a:extLst>
              <a:ext uri="{FF2B5EF4-FFF2-40B4-BE49-F238E27FC236}">
                <a16:creationId xmlns:a16="http://schemas.microsoft.com/office/drawing/2014/main" id="{5B2D1448-90E9-97CD-A3A2-E4D6D4A7CE0C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1905000"/>
            <a:ext cx="15240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4350" name="Line 15">
            <a:extLst>
              <a:ext uri="{FF2B5EF4-FFF2-40B4-BE49-F238E27FC236}">
                <a16:creationId xmlns:a16="http://schemas.microsoft.com/office/drawing/2014/main" id="{967C1B3F-5619-C492-9B16-3CBB9557ABF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19400" y="2057400"/>
            <a:ext cx="15240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4351" name="Title 1">
            <a:extLst>
              <a:ext uri="{FF2B5EF4-FFF2-40B4-BE49-F238E27FC236}">
                <a16:creationId xmlns:a16="http://schemas.microsoft.com/office/drawing/2014/main" id="{46472B31-62DF-1F2A-567F-B02A3334E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IN" altLang="en-US"/>
          </a:p>
        </p:txBody>
      </p:sp>
      <p:sp>
        <p:nvSpPr>
          <p:cNvPr id="14352" name="Rectangle 2">
            <a:extLst>
              <a:ext uri="{FF2B5EF4-FFF2-40B4-BE49-F238E27FC236}">
                <a16:creationId xmlns:a16="http://schemas.microsoft.com/office/drawing/2014/main" id="{D27257DA-A2CB-273D-DD84-49342B1B0D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04800"/>
            <a:ext cx="7772400" cy="1112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4400" b="1">
                <a:solidFill>
                  <a:schemeClr val="tx2"/>
                </a:solidFill>
              </a:rPr>
              <a:t>Many to Many Relationship</a:t>
            </a:r>
            <a:br>
              <a:rPr lang="en-US" altLang="en-US" sz="4400" b="1">
                <a:solidFill>
                  <a:schemeClr val="tx2"/>
                </a:solidFill>
              </a:rPr>
            </a:br>
            <a:r>
              <a:rPr lang="en-US" altLang="en-US" sz="3600" b="1">
                <a:solidFill>
                  <a:schemeClr val="tx2"/>
                </a:solidFill>
              </a:rPr>
              <a:t>E.g.1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BB0F30B3-86A2-0556-5764-D607970A0A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1112838"/>
          </a:xfrm>
        </p:spPr>
        <p:txBody>
          <a:bodyPr/>
          <a:lstStyle/>
          <a:p>
            <a:pPr eaLnBrk="1" hangingPunct="1"/>
            <a:r>
              <a:rPr lang="en-US" altLang="en-US" b="1"/>
              <a:t>Many to Many Relationship</a:t>
            </a:r>
            <a:br>
              <a:rPr lang="en-US" altLang="en-US" b="1"/>
            </a:br>
            <a:r>
              <a:rPr lang="en-US" altLang="en-US" sz="3600" b="1"/>
              <a:t>E.g.2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6AEFDD25-28E7-5BDA-191E-EB04F47BD9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1524000"/>
            <a:ext cx="1828800" cy="10969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IN" altLang="en-US" sz="1800"/>
          </a:p>
        </p:txBody>
      </p:sp>
      <p:sp>
        <p:nvSpPr>
          <p:cNvPr id="15364" name="Text Box 4">
            <a:extLst>
              <a:ext uri="{FF2B5EF4-FFF2-40B4-BE49-F238E27FC236}">
                <a16:creationId xmlns:a16="http://schemas.microsoft.com/office/drawing/2014/main" id="{45E3D599-0962-448B-45C7-C2CF760385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1812925"/>
            <a:ext cx="1676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000"/>
              <a:t>Users</a:t>
            </a:r>
          </a:p>
        </p:txBody>
      </p:sp>
      <p:sp>
        <p:nvSpPr>
          <p:cNvPr id="15365" name="Rectangle 5">
            <a:extLst>
              <a:ext uri="{FF2B5EF4-FFF2-40B4-BE49-F238E27FC236}">
                <a16:creationId xmlns:a16="http://schemas.microsoft.com/office/drawing/2014/main" id="{FDD940C8-C665-E814-2F4C-F91F08C451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1524000"/>
            <a:ext cx="1981200" cy="10969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IN" altLang="en-US" sz="1800"/>
          </a:p>
        </p:txBody>
      </p:sp>
      <p:sp>
        <p:nvSpPr>
          <p:cNvPr id="15366" name="Text Box 6">
            <a:extLst>
              <a:ext uri="{FF2B5EF4-FFF2-40B4-BE49-F238E27FC236}">
                <a16:creationId xmlns:a16="http://schemas.microsoft.com/office/drawing/2014/main" id="{6828D75E-AEDE-A07A-3FEB-8DE29C0853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1828800"/>
            <a:ext cx="19812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400"/>
              <a:t>Permissions</a:t>
            </a:r>
          </a:p>
        </p:txBody>
      </p:sp>
      <p:sp>
        <p:nvSpPr>
          <p:cNvPr id="15367" name="Line 7">
            <a:extLst>
              <a:ext uri="{FF2B5EF4-FFF2-40B4-BE49-F238E27FC236}">
                <a16:creationId xmlns:a16="http://schemas.microsoft.com/office/drawing/2014/main" id="{BCE6E3DA-9752-FC27-9D9F-33DF4C900CAB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2057400"/>
            <a:ext cx="3276600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5368" name="Text Box 8">
            <a:extLst>
              <a:ext uri="{FF2B5EF4-FFF2-40B4-BE49-F238E27FC236}">
                <a16:creationId xmlns:a16="http://schemas.microsoft.com/office/drawing/2014/main" id="{AB1460A5-2E9B-3124-E75A-D4B53F9198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1676400"/>
            <a:ext cx="2895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000" b="1" i="1"/>
              <a:t>Have </a:t>
            </a:r>
          </a:p>
        </p:txBody>
      </p:sp>
      <p:sp>
        <p:nvSpPr>
          <p:cNvPr id="15369" name="Rectangle 9">
            <a:extLst>
              <a:ext uri="{FF2B5EF4-FFF2-40B4-BE49-F238E27FC236}">
                <a16:creationId xmlns:a16="http://schemas.microsoft.com/office/drawing/2014/main" id="{3999E7F6-FBCB-3119-C579-E03DE3A1B5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3200400"/>
            <a:ext cx="8229600" cy="2743200"/>
          </a:xfrm>
          <a:noFill/>
        </p:spPr>
        <p:txBody>
          <a:bodyPr/>
          <a:lstStyle/>
          <a:p>
            <a:pPr eaLnBrk="1" hangingPunct="1"/>
            <a:r>
              <a:rPr lang="en-US" altLang="en-US"/>
              <a:t>An user will have one or multiple permissions.</a:t>
            </a:r>
          </a:p>
          <a:p>
            <a:pPr eaLnBrk="1" hangingPunct="1"/>
            <a:r>
              <a:rPr lang="en-US" altLang="en-US"/>
              <a:t>At the same time a single permission could be given to multiple users!!</a:t>
            </a:r>
          </a:p>
        </p:txBody>
      </p:sp>
      <p:sp>
        <p:nvSpPr>
          <p:cNvPr id="15370" name="Line 10">
            <a:extLst>
              <a:ext uri="{FF2B5EF4-FFF2-40B4-BE49-F238E27FC236}">
                <a16:creationId xmlns:a16="http://schemas.microsoft.com/office/drawing/2014/main" id="{554E95F7-CD57-BD3F-4EE5-3D349D5716DA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1905000"/>
            <a:ext cx="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5371" name="Line 11">
            <a:extLst>
              <a:ext uri="{FF2B5EF4-FFF2-40B4-BE49-F238E27FC236}">
                <a16:creationId xmlns:a16="http://schemas.microsoft.com/office/drawing/2014/main" id="{C72E7D7F-AD47-4AE3-6E45-74883E68C040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00" y="1905000"/>
            <a:ext cx="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5372" name="Line 12">
            <a:extLst>
              <a:ext uri="{FF2B5EF4-FFF2-40B4-BE49-F238E27FC236}">
                <a16:creationId xmlns:a16="http://schemas.microsoft.com/office/drawing/2014/main" id="{9B07B230-1216-5A3D-AA6D-D844B97E2C0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943600" y="1905000"/>
            <a:ext cx="15240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5373" name="Line 13">
            <a:extLst>
              <a:ext uri="{FF2B5EF4-FFF2-40B4-BE49-F238E27FC236}">
                <a16:creationId xmlns:a16="http://schemas.microsoft.com/office/drawing/2014/main" id="{2F267322-4811-E713-0E80-E9D6047F071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943600" y="2057400"/>
            <a:ext cx="15240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5374" name="Line 14">
            <a:extLst>
              <a:ext uri="{FF2B5EF4-FFF2-40B4-BE49-F238E27FC236}">
                <a16:creationId xmlns:a16="http://schemas.microsoft.com/office/drawing/2014/main" id="{B99A0681-91AD-90C8-2B73-58F8A6270120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1905000"/>
            <a:ext cx="15240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5375" name="Line 15">
            <a:extLst>
              <a:ext uri="{FF2B5EF4-FFF2-40B4-BE49-F238E27FC236}">
                <a16:creationId xmlns:a16="http://schemas.microsoft.com/office/drawing/2014/main" id="{D3BFF57B-4EFC-7A1C-3E96-C23E1E1133B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19400" y="2057400"/>
            <a:ext cx="15240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CEEABCA1-D3A1-C047-3974-4EB0400C2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Link Table/ Junction Table / Bridge Table / Associative Table</a:t>
            </a:r>
            <a:endParaRPr lang="en-IN" alt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7B1BAB-16C8-8621-FDD5-A2C222D6C3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IN" b="1" dirty="0"/>
              <a:t>Junction/Link/Bridge/Associative </a:t>
            </a:r>
            <a:r>
              <a:rPr lang="en-IN" dirty="0"/>
              <a:t>table is used when dealing with many-to-many relationships in a database.</a:t>
            </a:r>
          </a:p>
          <a:p>
            <a:pPr marL="0" indent="0" eaLnBrk="1" hangingPunct="1">
              <a:buFontTx/>
              <a:buNone/>
              <a:defRPr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1F40EF-DEDD-73CC-A4F0-8EEB07415B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657600"/>
            <a:ext cx="57150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2B70615-9BC9-AF3E-4E90-46806172AF42}"/>
              </a:ext>
            </a:extLst>
          </p:cNvPr>
          <p:cNvSpPr/>
          <p:nvPr/>
        </p:nvSpPr>
        <p:spPr>
          <a:xfrm>
            <a:off x="3368675" y="5021263"/>
            <a:ext cx="1600200" cy="3889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200" dirty="0">
              <a:solidFill>
                <a:schemeClr val="tx1"/>
              </a:solidFill>
            </a:endParaRPr>
          </a:p>
          <a:p>
            <a:pPr algn="ctr" eaLnBrk="1" hangingPunct="1">
              <a:defRPr/>
            </a:pPr>
            <a:r>
              <a:rPr lang="en-US" sz="1200" dirty="0" err="1">
                <a:solidFill>
                  <a:schemeClr val="tx1"/>
                </a:solidFill>
              </a:rPr>
              <a:t>Date_of_Permission</a:t>
            </a:r>
            <a:r>
              <a:rPr lang="en-US" dirty="0" err="1"/>
              <a:t>t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9CACBE2-2C0E-837D-4747-60B279127DF5}"/>
              </a:ext>
            </a:extLst>
          </p:cNvPr>
          <p:cNvSpPr/>
          <p:nvPr/>
        </p:nvSpPr>
        <p:spPr>
          <a:xfrm>
            <a:off x="3368675" y="5410200"/>
            <a:ext cx="1604963" cy="2000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200" dirty="0" err="1">
                <a:solidFill>
                  <a:schemeClr val="tx1"/>
                </a:solidFill>
              </a:rPr>
              <a:t>Assigned_By</a:t>
            </a:r>
            <a:r>
              <a:rPr lang="en-US" dirty="0" err="1"/>
              <a:t>t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F77526-23F7-BD45-7DA8-BD2A87667C70}"/>
              </a:ext>
            </a:extLst>
          </p:cNvPr>
          <p:cNvSpPr/>
          <p:nvPr/>
        </p:nvSpPr>
        <p:spPr>
          <a:xfrm>
            <a:off x="3368675" y="5610225"/>
            <a:ext cx="1600200" cy="3413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200" dirty="0">
                <a:solidFill>
                  <a:schemeClr val="tx1"/>
                </a:solidFill>
              </a:rPr>
              <a:t>Reason </a:t>
            </a:r>
            <a:r>
              <a:rPr lang="en-US" dirty="0"/>
              <a:t>t</a:t>
            </a:r>
            <a:endParaRPr lang="en-IN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4369221-C1C9-6574-2DBD-074E52C470CF}"/>
              </a:ext>
            </a:extLst>
          </p:cNvPr>
          <p:cNvCxnSpPr/>
          <p:nvPr/>
        </p:nvCxnSpPr>
        <p:spPr>
          <a:xfrm flipV="1">
            <a:off x="4000500" y="3482975"/>
            <a:ext cx="1143000" cy="4572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612A894-D477-B6A7-8A7F-B105E27F87B4}"/>
              </a:ext>
            </a:extLst>
          </p:cNvPr>
          <p:cNvSpPr txBox="1"/>
          <p:nvPr/>
        </p:nvSpPr>
        <p:spPr>
          <a:xfrm>
            <a:off x="5061625" y="3219855"/>
            <a:ext cx="2667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J / L / B / A Table</a:t>
            </a:r>
            <a:endParaRPr lang="en-IN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A01DF401-35C1-0AC4-C089-67DEF6F496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solidFill>
                  <a:schemeClr val="tx1"/>
                </a:solidFill>
                <a:latin typeface="Arial Black" panose="020B0A04020102020204" pitchFamily="34" charset="0"/>
              </a:rPr>
              <a:t>Entity-Relationship Model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0080EE0F-8EAA-4AAD-87BB-2E98870005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b="1"/>
              <a:t>used for conceptual data modeling </a:t>
            </a:r>
          </a:p>
          <a:p>
            <a:pPr eaLnBrk="1" hangingPunct="1"/>
            <a:endParaRPr lang="en-US" altLang="en-US" b="1"/>
          </a:p>
          <a:p>
            <a:pPr eaLnBrk="1" hangingPunct="1"/>
            <a:r>
              <a:rPr lang="en-US" altLang="en-US" b="1"/>
              <a:t>developed by Peter Chen in 1976 </a:t>
            </a:r>
          </a:p>
          <a:p>
            <a:pPr eaLnBrk="1" hangingPunct="1"/>
            <a:endParaRPr lang="en-US" altLang="en-US" b="1"/>
          </a:p>
          <a:p>
            <a:pPr eaLnBrk="1" hangingPunct="1"/>
            <a:r>
              <a:rPr lang="en-US" altLang="en-US" b="1"/>
              <a:t>made up of entities, relationships, and attributes </a:t>
            </a:r>
          </a:p>
          <a:p>
            <a:pPr eaLnBrk="1" hangingPunct="1"/>
            <a:endParaRPr lang="en-US" altLang="en-US" b="1"/>
          </a:p>
          <a:p>
            <a:pPr eaLnBrk="1" hangingPunct="1">
              <a:buFontTx/>
              <a:buNone/>
            </a:pP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6E2176E9-8E5B-FD3D-8C45-FE04C41B42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solidFill>
                  <a:schemeClr val="tx1"/>
                </a:solidFill>
                <a:latin typeface="Arial Black" panose="020B0A04020102020204" pitchFamily="34" charset="0"/>
              </a:rPr>
              <a:t>Entities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58D3B087-D8E4-7C4B-24A4-56EBB2FA14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1800" b="1"/>
              <a:t>What is an entity?</a:t>
            </a:r>
          </a:p>
          <a:p>
            <a:pPr eaLnBrk="1" hangingPunct="1">
              <a:lnSpc>
                <a:spcPct val="80000"/>
              </a:lnSpc>
            </a:pPr>
            <a:endParaRPr lang="en-US" altLang="en-US" sz="1800" b="1"/>
          </a:p>
          <a:p>
            <a:pPr lvl="1" eaLnBrk="1" hangingPunct="1">
              <a:lnSpc>
                <a:spcPct val="80000"/>
              </a:lnSpc>
            </a:pPr>
            <a:r>
              <a:rPr lang="en-US" altLang="en-US" sz="1800" b="1"/>
              <a:t>person, place, object, event, or concept about which an organization (or users) want to maintain data about (or track)</a:t>
            </a:r>
          </a:p>
          <a:p>
            <a:pPr lvl="1" eaLnBrk="1" hangingPunct="1">
              <a:lnSpc>
                <a:spcPct val="80000"/>
              </a:lnSpc>
            </a:pPr>
            <a:endParaRPr lang="en-US" altLang="en-US" sz="1800" b="1"/>
          </a:p>
          <a:p>
            <a:pPr eaLnBrk="1" hangingPunct="1">
              <a:lnSpc>
                <a:spcPct val="80000"/>
              </a:lnSpc>
            </a:pPr>
            <a:r>
              <a:rPr lang="en-US" altLang="en-US" sz="1800" b="1"/>
              <a:t>Examples: </a:t>
            </a:r>
          </a:p>
          <a:p>
            <a:pPr eaLnBrk="1" hangingPunct="1">
              <a:lnSpc>
                <a:spcPct val="80000"/>
              </a:lnSpc>
            </a:pPr>
            <a:endParaRPr lang="en-US" altLang="en-US" sz="1800" b="1"/>
          </a:p>
          <a:p>
            <a:pPr lvl="1" eaLnBrk="1" hangingPunct="1">
              <a:lnSpc>
                <a:spcPct val="80000"/>
              </a:lnSpc>
            </a:pPr>
            <a:r>
              <a:rPr lang="en-US" altLang="en-US" sz="1800" b="1"/>
              <a:t>Person: EMPLOYEE, STUDENT, PATIENT </a:t>
            </a:r>
          </a:p>
          <a:p>
            <a:pPr lvl="2" eaLnBrk="1" hangingPunct="1">
              <a:lnSpc>
                <a:spcPct val="80000"/>
              </a:lnSpc>
            </a:pPr>
            <a:endParaRPr lang="en-US" altLang="en-US" sz="1800" b="1"/>
          </a:p>
          <a:p>
            <a:pPr lvl="1" eaLnBrk="1" hangingPunct="1">
              <a:lnSpc>
                <a:spcPct val="80000"/>
              </a:lnSpc>
            </a:pPr>
            <a:r>
              <a:rPr lang="en-US" altLang="en-US" sz="1800" b="1"/>
              <a:t>Place: STATE, REGION, COUNTRY </a:t>
            </a:r>
          </a:p>
          <a:p>
            <a:pPr lvl="2" eaLnBrk="1" hangingPunct="1">
              <a:lnSpc>
                <a:spcPct val="80000"/>
              </a:lnSpc>
            </a:pPr>
            <a:endParaRPr lang="en-US" altLang="en-US" sz="1800" b="1"/>
          </a:p>
          <a:p>
            <a:pPr lvl="1" eaLnBrk="1" hangingPunct="1">
              <a:lnSpc>
                <a:spcPct val="80000"/>
              </a:lnSpc>
            </a:pPr>
            <a:r>
              <a:rPr lang="en-US" altLang="en-US" sz="1800" b="1"/>
              <a:t>Object: MACHINE, BUILDING, AUTOMOBILE </a:t>
            </a:r>
          </a:p>
          <a:p>
            <a:pPr lvl="2" eaLnBrk="1" hangingPunct="1">
              <a:lnSpc>
                <a:spcPct val="80000"/>
              </a:lnSpc>
            </a:pPr>
            <a:endParaRPr lang="en-US" altLang="en-US" sz="1800" b="1"/>
          </a:p>
          <a:p>
            <a:pPr lvl="1" eaLnBrk="1" hangingPunct="1">
              <a:lnSpc>
                <a:spcPct val="80000"/>
              </a:lnSpc>
            </a:pPr>
            <a:r>
              <a:rPr lang="en-US" altLang="en-US" sz="1800" b="1"/>
              <a:t>Event: SALE, REGISTRATION, RENEWAL </a:t>
            </a:r>
          </a:p>
          <a:p>
            <a:pPr lvl="2" eaLnBrk="1" hangingPunct="1">
              <a:lnSpc>
                <a:spcPct val="80000"/>
              </a:lnSpc>
            </a:pPr>
            <a:endParaRPr lang="en-US" altLang="en-US" sz="1800" b="1"/>
          </a:p>
          <a:p>
            <a:pPr lvl="1" eaLnBrk="1" hangingPunct="1">
              <a:lnSpc>
                <a:spcPct val="80000"/>
              </a:lnSpc>
            </a:pPr>
            <a:r>
              <a:rPr lang="en-US" altLang="en-US" sz="1800" b="1"/>
              <a:t>Concept: ACCOUNT, COURSE, WORK CENTER </a:t>
            </a:r>
          </a:p>
          <a:p>
            <a:pPr eaLnBrk="1" hangingPunct="1">
              <a:lnSpc>
                <a:spcPct val="80000"/>
              </a:lnSpc>
            </a:pPr>
            <a:endParaRPr lang="en-US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1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1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1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1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14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14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2F66B97-34EF-D105-8BA6-97F52F9D34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/>
              <a:t>Attributes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86574810-5770-47E7-1964-592AB83BF4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Properties of an entity are attributes.</a:t>
            </a:r>
          </a:p>
          <a:p>
            <a:pPr eaLnBrk="1" hangingPunct="1"/>
            <a:r>
              <a:rPr lang="en-US" altLang="en-US"/>
              <a:t>Attributes tell the characteristics of that entity.</a:t>
            </a:r>
          </a:p>
          <a:p>
            <a:pPr eaLnBrk="1" hangingPunct="1"/>
            <a:r>
              <a:rPr lang="en-US" altLang="en-US"/>
              <a:t>Every entity has at least one attribute</a:t>
            </a:r>
          </a:p>
          <a:p>
            <a:pPr eaLnBrk="1" hangingPunct="1"/>
            <a:r>
              <a:rPr lang="en-US" altLang="en-US"/>
              <a:t>Example </a:t>
            </a:r>
            <a:r>
              <a:rPr lang="en-US" altLang="en-US">
                <a:sym typeface="Wingdings" panose="05000000000000000000" pitchFamily="2" charset="2"/>
              </a:rPr>
              <a:t> </a:t>
            </a:r>
          </a:p>
          <a:p>
            <a:pPr lvl="1" eaLnBrk="1" hangingPunct="1"/>
            <a:r>
              <a:rPr lang="en-US" altLang="en-US">
                <a:sym typeface="Wingdings" panose="05000000000000000000" pitchFamily="2" charset="2"/>
              </a:rPr>
              <a:t>Student entity has the rollno, name attributes.</a:t>
            </a:r>
          </a:p>
          <a:p>
            <a:pPr lvl="1" eaLnBrk="1" hangingPunct="1"/>
            <a:r>
              <a:rPr lang="en-US" altLang="en-US">
                <a:sym typeface="Wingdings" panose="05000000000000000000" pitchFamily="2" charset="2"/>
              </a:rPr>
              <a:t>Customer entity has custid, qty, date_of_transaction attributes. 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65437CF0-018A-2F90-13BF-97A614723C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solidFill>
                  <a:schemeClr val="tx1"/>
                </a:solidFill>
                <a:latin typeface="Arial Black" panose="020B0A04020102020204" pitchFamily="34" charset="0"/>
              </a:rPr>
              <a:t>Relationships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660019A2-DC78-188A-BAF5-EE5F85EB96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b="1"/>
              <a:t>are an association between instances of one or more entity types of interest to the organization</a:t>
            </a:r>
          </a:p>
          <a:p>
            <a:pPr lvl="1" eaLnBrk="1" hangingPunct="1"/>
            <a:r>
              <a:rPr lang="en-US" altLang="en-US" b="1"/>
              <a:t>One-to-one  (1:1)</a:t>
            </a:r>
          </a:p>
          <a:p>
            <a:pPr lvl="1" eaLnBrk="1" hangingPunct="1"/>
            <a:r>
              <a:rPr lang="en-US" altLang="en-US" b="1"/>
              <a:t>One-to-many (1:M)</a:t>
            </a:r>
          </a:p>
          <a:p>
            <a:pPr lvl="1" eaLnBrk="1" hangingPunct="1"/>
            <a:r>
              <a:rPr lang="en-US" altLang="en-US" b="1"/>
              <a:t>Many-to-many (M:N)</a:t>
            </a:r>
          </a:p>
          <a:p>
            <a:pPr lvl="1" eaLnBrk="1" hangingPunct="1">
              <a:buFontTx/>
              <a:buNone/>
            </a:pPr>
            <a:endParaRPr lang="en-US" altLang="en-US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7E248783-1D92-E8C2-5FF4-1396748A81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ER Notations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6C0929F0-677B-5955-B900-0F22FB0E6A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endParaRPr lang="en-US" altLang="en-US"/>
          </a:p>
        </p:txBody>
      </p:sp>
      <p:pic>
        <p:nvPicPr>
          <p:cNvPr id="7172" name="Picture 4">
            <a:extLst>
              <a:ext uri="{FF2B5EF4-FFF2-40B4-BE49-F238E27FC236}">
                <a16:creationId xmlns:a16="http://schemas.microsoft.com/office/drawing/2014/main" id="{D942256F-077B-DB95-9D55-8BFB627720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676400"/>
            <a:ext cx="7239000" cy="427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341B53A6-DAF7-5200-AB78-29D4721A84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solidFill>
                  <a:schemeClr val="tx1"/>
                </a:solidFill>
                <a:latin typeface="Arial Black" panose="020B0A04020102020204" pitchFamily="34" charset="0"/>
              </a:rPr>
              <a:t>One-to-One relationship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3A39BF8E-1F13-11B2-311B-85606707EE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b="1"/>
              <a:t>described as 1:1 </a:t>
            </a:r>
          </a:p>
          <a:p>
            <a:pPr eaLnBrk="1" hangingPunct="1"/>
            <a:r>
              <a:rPr lang="en-US" altLang="en-US" b="1"/>
              <a:t>a single-entity instance of one entity type is related to a single entity instance of another type </a:t>
            </a:r>
          </a:p>
          <a:p>
            <a:pPr eaLnBrk="1" hangingPunct="1"/>
            <a:r>
              <a:rPr lang="en-US" altLang="en-US" b="1"/>
              <a:t>primary key of one would be foreign key in the other</a:t>
            </a:r>
          </a:p>
          <a:p>
            <a:pPr eaLnBrk="1" hangingPunct="1">
              <a:buFontTx/>
              <a:buNone/>
            </a:pPr>
            <a:endParaRPr lang="en-US" altLang="en-US"/>
          </a:p>
          <a:p>
            <a:pPr eaLnBrk="1" hangingPunct="1">
              <a:buFontTx/>
              <a:buNone/>
            </a:pPr>
            <a:endParaRPr lang="en-US" altLang="en-US"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4A4D8DB0-C270-DCFE-C851-C302E15CC7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914400"/>
          </a:xfrm>
        </p:spPr>
        <p:txBody>
          <a:bodyPr/>
          <a:lstStyle/>
          <a:p>
            <a:pPr eaLnBrk="1" hangingPunct="1"/>
            <a:r>
              <a:rPr lang="en-US" altLang="en-US" b="1">
                <a:solidFill>
                  <a:srgbClr val="0000FF"/>
                </a:solidFill>
              </a:rPr>
              <a:t>One-to-One Relationship</a:t>
            </a:r>
          </a:p>
        </p:txBody>
      </p:sp>
      <p:grpSp>
        <p:nvGrpSpPr>
          <p:cNvPr id="9219" name="Group 3">
            <a:extLst>
              <a:ext uri="{FF2B5EF4-FFF2-40B4-BE49-F238E27FC236}">
                <a16:creationId xmlns:a16="http://schemas.microsoft.com/office/drawing/2014/main" id="{4DA9BA10-01AB-97A6-AC4B-2DCFB2E90D4D}"/>
              </a:ext>
            </a:extLst>
          </p:cNvPr>
          <p:cNvGrpSpPr>
            <a:grpSpLocks/>
          </p:cNvGrpSpPr>
          <p:nvPr/>
        </p:nvGrpSpPr>
        <p:grpSpPr bwMode="auto">
          <a:xfrm>
            <a:off x="990600" y="1524000"/>
            <a:ext cx="1828800" cy="1096963"/>
            <a:chOff x="624" y="1536"/>
            <a:chExt cx="1152" cy="672"/>
          </a:xfrm>
        </p:grpSpPr>
        <p:sp>
          <p:nvSpPr>
            <p:cNvPr id="9228" name="Rectangle 4">
              <a:extLst>
                <a:ext uri="{FF2B5EF4-FFF2-40B4-BE49-F238E27FC236}">
                  <a16:creationId xmlns:a16="http://schemas.microsoft.com/office/drawing/2014/main" id="{2E1B4847-92D6-67F4-26DA-EF1BFE9CDB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1536"/>
              <a:ext cx="1152" cy="67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IN" altLang="en-US" sz="1800"/>
            </a:p>
          </p:txBody>
        </p:sp>
        <p:sp>
          <p:nvSpPr>
            <p:cNvPr id="9229" name="Text Box 5">
              <a:extLst>
                <a:ext uri="{FF2B5EF4-FFF2-40B4-BE49-F238E27FC236}">
                  <a16:creationId xmlns:a16="http://schemas.microsoft.com/office/drawing/2014/main" id="{41E6C019-0C38-571D-AE71-E6DBD6C49C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" y="1680"/>
              <a:ext cx="1056" cy="2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2400"/>
                <a:t>Employee</a:t>
              </a:r>
            </a:p>
          </p:txBody>
        </p:sp>
      </p:grpSp>
      <p:grpSp>
        <p:nvGrpSpPr>
          <p:cNvPr id="9220" name="Group 6">
            <a:extLst>
              <a:ext uri="{FF2B5EF4-FFF2-40B4-BE49-F238E27FC236}">
                <a16:creationId xmlns:a16="http://schemas.microsoft.com/office/drawing/2014/main" id="{841819F7-0AEC-596E-CE66-C9E70467C3BB}"/>
              </a:ext>
            </a:extLst>
          </p:cNvPr>
          <p:cNvGrpSpPr>
            <a:grpSpLocks/>
          </p:cNvGrpSpPr>
          <p:nvPr/>
        </p:nvGrpSpPr>
        <p:grpSpPr bwMode="auto">
          <a:xfrm>
            <a:off x="6096000" y="1524000"/>
            <a:ext cx="1828800" cy="1096963"/>
            <a:chOff x="3840" y="1536"/>
            <a:chExt cx="1152" cy="672"/>
          </a:xfrm>
        </p:grpSpPr>
        <p:sp>
          <p:nvSpPr>
            <p:cNvPr id="9226" name="Rectangle 7">
              <a:extLst>
                <a:ext uri="{FF2B5EF4-FFF2-40B4-BE49-F238E27FC236}">
                  <a16:creationId xmlns:a16="http://schemas.microsoft.com/office/drawing/2014/main" id="{D9BF994E-6D39-8777-A470-C61D59307C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1536"/>
              <a:ext cx="1152" cy="67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IN" altLang="en-US" sz="1800"/>
            </a:p>
          </p:txBody>
        </p:sp>
        <p:sp>
          <p:nvSpPr>
            <p:cNvPr id="9227" name="Text Box 8">
              <a:extLst>
                <a:ext uri="{FF2B5EF4-FFF2-40B4-BE49-F238E27FC236}">
                  <a16:creationId xmlns:a16="http://schemas.microsoft.com/office/drawing/2014/main" id="{F8DF9EE4-D732-1D24-40F8-4810676756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0" y="1680"/>
              <a:ext cx="1152" cy="2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2400"/>
                <a:t>Office</a:t>
              </a:r>
            </a:p>
          </p:txBody>
        </p:sp>
      </p:grpSp>
      <p:sp>
        <p:nvSpPr>
          <p:cNvPr id="9221" name="Line 9">
            <a:extLst>
              <a:ext uri="{FF2B5EF4-FFF2-40B4-BE49-F238E27FC236}">
                <a16:creationId xmlns:a16="http://schemas.microsoft.com/office/drawing/2014/main" id="{B7EC5149-56FE-60B4-E117-06AB2340E0E5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2057400"/>
            <a:ext cx="3276600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9222" name="Text Box 10">
            <a:extLst>
              <a:ext uri="{FF2B5EF4-FFF2-40B4-BE49-F238E27FC236}">
                <a16:creationId xmlns:a16="http://schemas.microsoft.com/office/drawing/2014/main" id="{F856FF4E-2043-45D4-C8D0-588AEA82D6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1676400"/>
            <a:ext cx="2209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000" b="1" i="1"/>
              <a:t>is assigned to</a:t>
            </a:r>
          </a:p>
        </p:txBody>
      </p:sp>
      <p:sp>
        <p:nvSpPr>
          <p:cNvPr id="9223" name="Rectangle 11">
            <a:extLst>
              <a:ext uri="{FF2B5EF4-FFF2-40B4-BE49-F238E27FC236}">
                <a16:creationId xmlns:a16="http://schemas.microsoft.com/office/drawing/2014/main" id="{708B1F44-4AB3-3BEE-C0EE-8C5FE18DC4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3124200"/>
            <a:ext cx="8610600" cy="2438400"/>
          </a:xfrm>
          <a:noFill/>
        </p:spPr>
        <p:txBody>
          <a:bodyPr/>
          <a:lstStyle/>
          <a:p>
            <a:pPr eaLnBrk="1" hangingPunct="1"/>
            <a:r>
              <a:rPr lang="en-US" altLang="en-US"/>
              <a:t>Every employee is assigned to exactly one office and every office is assigned one employee. (i.e. In the office entity the same employees information will come only once)</a:t>
            </a:r>
          </a:p>
        </p:txBody>
      </p:sp>
      <p:sp>
        <p:nvSpPr>
          <p:cNvPr id="9224" name="Line 13">
            <a:extLst>
              <a:ext uri="{FF2B5EF4-FFF2-40B4-BE49-F238E27FC236}">
                <a16:creationId xmlns:a16="http://schemas.microsoft.com/office/drawing/2014/main" id="{C1512F55-0F9F-A436-A4C6-3352EB37B4FB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00" y="1905000"/>
            <a:ext cx="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9225" name="Line 15">
            <a:extLst>
              <a:ext uri="{FF2B5EF4-FFF2-40B4-BE49-F238E27FC236}">
                <a16:creationId xmlns:a16="http://schemas.microsoft.com/office/drawing/2014/main" id="{300DFE3D-6CBA-9542-59E0-0CC201D4B8DF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1800" y="1905000"/>
            <a:ext cx="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778EACA7-F383-728E-5D01-CC87DCF337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solidFill>
                  <a:schemeClr val="tx1"/>
                </a:solidFill>
                <a:latin typeface="Arial Black" panose="020B0A04020102020204" pitchFamily="34" charset="0"/>
              </a:rPr>
              <a:t>One-to-Many relationship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F8F76350-24BD-DB52-FD80-09EB6405CB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b="1"/>
              <a:t>described as 1:M </a:t>
            </a:r>
          </a:p>
          <a:p>
            <a:pPr eaLnBrk="1" hangingPunct="1"/>
            <a:r>
              <a:rPr lang="en-US" altLang="en-US" b="1"/>
              <a:t>a single instance of one entity related to many instances of another entity </a:t>
            </a:r>
          </a:p>
          <a:p>
            <a:pPr eaLnBrk="1" hangingPunct="1"/>
            <a:r>
              <a:rPr lang="en-US" altLang="en-US" b="1"/>
              <a:t>parent-child relationship</a:t>
            </a:r>
          </a:p>
          <a:p>
            <a:pPr lvl="1" eaLnBrk="1" hangingPunct="1"/>
            <a:r>
              <a:rPr lang="en-US" altLang="en-US" b="1"/>
              <a:t>parent is the one side (primary table)</a:t>
            </a:r>
          </a:p>
          <a:p>
            <a:pPr lvl="1" eaLnBrk="1" hangingPunct="1"/>
            <a:r>
              <a:rPr lang="en-US" altLang="en-US" b="1"/>
              <a:t>child is the many side (related table)</a:t>
            </a:r>
          </a:p>
          <a:p>
            <a:pPr eaLnBrk="1" hangingPunct="1"/>
            <a:r>
              <a:rPr lang="en-US" altLang="en-US" b="1"/>
              <a:t>place key of parent table in child table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535</Words>
  <Application>Microsoft Office PowerPoint</Application>
  <PresentationFormat>On-screen Show (4:3)</PresentationFormat>
  <Paragraphs>94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Arial Black</vt:lpstr>
      <vt:lpstr>Impact</vt:lpstr>
      <vt:lpstr>Wingdings</vt:lpstr>
      <vt:lpstr>Default Design</vt:lpstr>
      <vt:lpstr> </vt:lpstr>
      <vt:lpstr>Entity-Relationship Model</vt:lpstr>
      <vt:lpstr>Entities</vt:lpstr>
      <vt:lpstr>Attributes</vt:lpstr>
      <vt:lpstr>Relationships</vt:lpstr>
      <vt:lpstr>ER Notations</vt:lpstr>
      <vt:lpstr>One-to-One relationship</vt:lpstr>
      <vt:lpstr>One-to-One Relationship</vt:lpstr>
      <vt:lpstr>One-to-Many relationship</vt:lpstr>
      <vt:lpstr>One to Many Relationship</vt:lpstr>
      <vt:lpstr>One to Many Relationship</vt:lpstr>
      <vt:lpstr>Many-to-Many relationship</vt:lpstr>
      <vt:lpstr>PowerPoint Presentation</vt:lpstr>
      <vt:lpstr>Many to Many Relationship E.g.2</vt:lpstr>
      <vt:lpstr>Link Table/ Junction Table / Bridge Table / Associative Table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 Diagram</dc:title>
  <dc:creator>Mandar</dc:creator>
  <cp:lastModifiedBy>Mandar Mulay</cp:lastModifiedBy>
  <cp:revision>37</cp:revision>
  <dcterms:created xsi:type="dcterms:W3CDTF">2010-05-06T09:57:24Z</dcterms:created>
  <dcterms:modified xsi:type="dcterms:W3CDTF">2024-06-13T12:13:49Z</dcterms:modified>
</cp:coreProperties>
</file>