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552"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0" y="50599"/>
            <a:ext cx="9829800" cy="940001"/>
          </a:xfrm>
          <a:prstGeom prst="rect">
            <a:avLst/>
          </a:prstGeom>
        </p:spPr>
        <p:txBody>
          <a:bodyPr vert="horz" wrap="square" lIns="0" tIns="16510" rIns="0" bIns="0" rtlCol="0">
            <a:spAutoFit/>
          </a:bodyPr>
          <a:lstStyle/>
          <a:p>
            <a:pPr marL="3213735" algn="just">
              <a:spcBef>
                <a:spcPts val="130"/>
              </a:spcBef>
            </a:pPr>
            <a:r>
              <a:rPr lang="en-US" sz="2800" b="1" dirty="0">
                <a:solidFill>
                  <a:srgbClr val="0F0F0F"/>
                </a:solidFill>
                <a:latin typeface="Times New Roman" panose="02020603050405020304" pitchFamily="18" charset="0"/>
                <a:cs typeface="Times New Roman" panose="02020603050405020304" pitchFamily="18" charset="0"/>
              </a:rPr>
              <a:t>Employee Turnover Analysis using Excel</a:t>
            </a:r>
            <a:r>
              <a:rPr lang="en-US" sz="2800"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736982" y="2991293"/>
            <a:ext cx="8610600" cy="1938992"/>
          </a:xfrm>
          <a:prstGeom prst="rect">
            <a:avLst/>
          </a:prstGeom>
          <a:noFill/>
        </p:spPr>
        <p:txBody>
          <a:bodyPr wrap="square" rtlCol="0">
            <a:spAutoFit/>
          </a:bodyPr>
          <a:lstStyle/>
          <a:p>
            <a:r>
              <a:rPr lang="en-US" sz="2400" dirty="0">
                <a:latin typeface="Times New Roman" pitchFamily="18" charset="0"/>
                <a:cs typeface="Times New Roman" pitchFamily="18" charset="0"/>
              </a:rPr>
              <a:t>STUDENT NAME	: PERARASAN A</a:t>
            </a:r>
          </a:p>
          <a:p>
            <a:r>
              <a:rPr lang="en-US" sz="2400" dirty="0">
                <a:latin typeface="Times New Roman" pitchFamily="18" charset="0"/>
                <a:cs typeface="Times New Roman" pitchFamily="18" charset="0"/>
              </a:rPr>
              <a:t>REGISTER NO	</a:t>
            </a:r>
            <a:r>
              <a:rPr lang="en-US" sz="2400">
                <a:latin typeface="Times New Roman" pitchFamily="18" charset="0"/>
                <a:cs typeface="Times New Roman" pitchFamily="18" charset="0"/>
              </a:rPr>
              <a:t>: 312210532</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DEPARTMENT	: B.COM (ACCOUNTING AND FINANCE)</a:t>
            </a:r>
          </a:p>
          <a:p>
            <a:r>
              <a:rPr lang="en-US" sz="2400" dirty="0">
                <a:latin typeface="Times New Roman" pitchFamily="18" charset="0"/>
                <a:cs typeface="Times New Roman" pitchFamily="18" charset="0"/>
              </a:rPr>
              <a:t>COLLEGE		: SRM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636119D3-9058-4DEE-9F5F-1E5DEDBEA520}"/>
              </a:ext>
            </a:extLst>
          </p:cNvPr>
          <p:cNvSpPr txBox="1"/>
          <p:nvPr/>
        </p:nvSpPr>
        <p:spPr>
          <a:xfrm>
            <a:off x="739775" y="1049337"/>
            <a:ext cx="8794750" cy="5970865"/>
          </a:xfrm>
          <a:prstGeom prst="rect">
            <a:avLst/>
          </a:prstGeom>
          <a:noFill/>
        </p:spPr>
        <p:txBody>
          <a:bodyPr wrap="square" rtlCol="0">
            <a:spAutoFit/>
          </a:bodyPr>
          <a:lstStyle/>
          <a:p>
            <a:pPr algn="just"/>
            <a:r>
              <a:rPr lang="en-IN" sz="2800" b="1" dirty="0">
                <a:latin typeface="Times New Roman" pitchFamily="18" charset="0"/>
                <a:cs typeface="Times New Roman" pitchFamily="18" charset="0"/>
              </a:rPr>
              <a:t>Data Collection:</a:t>
            </a:r>
          </a:p>
          <a:p>
            <a:pPr algn="just"/>
            <a:r>
              <a:rPr lang="en-IN" sz="2800" dirty="0">
                <a:latin typeface="Times New Roman" pitchFamily="18" charset="0"/>
                <a:cs typeface="Times New Roman" pitchFamily="18" charset="0"/>
              </a:rPr>
              <a:t>“Kaggle= Employee Turnover Analysis.</a:t>
            </a:r>
          </a:p>
          <a:p>
            <a:pPr algn="just"/>
            <a:endParaRPr lang="en-IN" sz="2800" dirty="0">
              <a:latin typeface="Times New Roman" pitchFamily="18" charset="0"/>
              <a:cs typeface="Times New Roman" pitchFamily="18" charset="0"/>
            </a:endParaRPr>
          </a:p>
          <a:p>
            <a:pPr algn="just"/>
            <a:r>
              <a:rPr lang="en-IN" sz="2800" b="1" dirty="0">
                <a:latin typeface="Times New Roman" pitchFamily="18" charset="0"/>
                <a:cs typeface="Times New Roman" pitchFamily="18" charset="0"/>
              </a:rPr>
              <a:t>Features Collection:</a:t>
            </a:r>
          </a:p>
          <a:p>
            <a:pPr marL="342900" indent="-342900" algn="just">
              <a:buFont typeface="+mj-lt"/>
              <a:buAutoNum type="alphaLcPeriod"/>
            </a:pPr>
            <a:endParaRPr lang="en-IN" sz="2800" dirty="0">
              <a:latin typeface="Times New Roman" pitchFamily="18" charset="0"/>
              <a:cs typeface="Times New Roman" pitchFamily="18" charset="0"/>
            </a:endParaRPr>
          </a:p>
          <a:p>
            <a:pPr marL="342900" indent="-342900" algn="just">
              <a:buFont typeface="+mj-lt"/>
              <a:buAutoNum type="alphaLcPeriod"/>
            </a:pPr>
            <a:r>
              <a:rPr lang="en-IN" sz="2800" dirty="0">
                <a:latin typeface="Times New Roman" pitchFamily="18" charset="0"/>
                <a:cs typeface="Times New Roman" pitchFamily="18" charset="0"/>
              </a:rPr>
              <a:t>Performance Score = Numerical Value</a:t>
            </a:r>
          </a:p>
          <a:p>
            <a:pPr marL="342900" indent="-342900" algn="just">
              <a:buFont typeface="+mj-lt"/>
              <a:buAutoNum type="alphaLcPeriod"/>
            </a:pPr>
            <a:r>
              <a:rPr lang="en-IN" sz="2800" dirty="0">
                <a:latin typeface="Times New Roman" pitchFamily="18" charset="0"/>
                <a:cs typeface="Times New Roman" pitchFamily="18" charset="0"/>
              </a:rPr>
              <a:t>Gender Code</a:t>
            </a:r>
          </a:p>
          <a:p>
            <a:pPr marL="342900" indent="-342900" algn="just">
              <a:buFont typeface="+mj-lt"/>
              <a:buAutoNum type="alphaLcPeriod"/>
            </a:pPr>
            <a:r>
              <a:rPr lang="en-IN" sz="2800" dirty="0">
                <a:latin typeface="Times New Roman" pitchFamily="18" charset="0"/>
                <a:cs typeface="Times New Roman" pitchFamily="18" charset="0"/>
              </a:rPr>
              <a:t>Employee Type </a:t>
            </a:r>
          </a:p>
          <a:p>
            <a:pPr marL="342900" indent="-342900" algn="just">
              <a:buFont typeface="+mj-lt"/>
              <a:buAutoNum type="alphaLcPeriod"/>
            </a:pPr>
            <a:r>
              <a:rPr lang="en-IN" sz="2800" dirty="0">
                <a:latin typeface="Times New Roman" pitchFamily="18" charset="0"/>
                <a:cs typeface="Times New Roman" pitchFamily="18" charset="0"/>
              </a:rPr>
              <a:t>Department Type</a:t>
            </a:r>
          </a:p>
          <a:p>
            <a:pPr marL="342900" indent="-342900" algn="just">
              <a:buFont typeface="+mj-lt"/>
              <a:buAutoNum type="alphaLcPeriod"/>
            </a:pPr>
            <a:r>
              <a:rPr lang="en-IN" sz="2800" dirty="0">
                <a:latin typeface="Times New Roman" pitchFamily="18" charset="0"/>
                <a:cs typeface="Times New Roman" pitchFamily="18" charset="0"/>
              </a:rPr>
              <a:t>Start Date</a:t>
            </a:r>
          </a:p>
          <a:p>
            <a:pPr marL="342900" indent="-342900" algn="just">
              <a:buFont typeface="+mj-lt"/>
              <a:buAutoNum type="alphaLcPeriod"/>
            </a:pPr>
            <a:r>
              <a:rPr lang="en-IN" sz="2800" dirty="0">
                <a:latin typeface="Times New Roman" pitchFamily="18" charset="0"/>
                <a:cs typeface="Times New Roman" pitchFamily="18" charset="0"/>
              </a:rPr>
              <a:t>Quarters</a:t>
            </a:r>
          </a:p>
          <a:p>
            <a:pPr marL="342900" indent="-342900" algn="just">
              <a:buFont typeface="+mj-lt"/>
              <a:buAutoNum type="alphaLcPeriod"/>
            </a:pPr>
            <a:r>
              <a:rPr lang="en-IN" sz="2800" dirty="0">
                <a:latin typeface="Times New Roman" pitchFamily="18" charset="0"/>
                <a:cs typeface="Times New Roman" pitchFamily="18" charset="0"/>
              </a:rPr>
              <a:t>End Date</a:t>
            </a:r>
          </a:p>
          <a:p>
            <a:pPr marL="342900" indent="-342900" algn="just">
              <a:buFont typeface="+mj-lt"/>
              <a:buAutoNum type="alphaLcPeriod"/>
            </a:pPr>
            <a:r>
              <a:rPr lang="en-IN" sz="2800" dirty="0">
                <a:latin typeface="Times New Roman" pitchFamily="18" charset="0"/>
                <a:cs typeface="Times New Roman" pitchFamily="18" charset="0"/>
              </a:rPr>
              <a:t>Year</a:t>
            </a:r>
          </a:p>
          <a:p>
            <a:pPr marL="342900" indent="-342900">
              <a:buFont typeface="+mj-lt"/>
              <a:buAutoNum type="alphaLcPeriod"/>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DFFE847F-F545-4DF8-9270-DB28804C9C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221052"/>
            <a:ext cx="7391400" cy="488247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8E340A5-800B-45E9-A68E-C2EBF9D8EC90}"/>
              </a:ext>
            </a:extLst>
          </p:cNvPr>
          <p:cNvSpPr txBox="1"/>
          <p:nvPr/>
        </p:nvSpPr>
        <p:spPr>
          <a:xfrm>
            <a:off x="755332" y="1143634"/>
            <a:ext cx="8693468" cy="5078313"/>
          </a:xfrm>
          <a:prstGeom prst="rect">
            <a:avLst/>
          </a:prstGeom>
          <a:noFill/>
        </p:spPr>
        <p:txBody>
          <a:bodyPr wrap="square" rtlCol="0">
            <a:spAutoFit/>
          </a:bodyPr>
          <a:lstStyle/>
          <a:p>
            <a:pPr algn="just"/>
            <a:r>
              <a:rPr lang="en-GB" dirty="0">
                <a:latin typeface="Times New Roman" pitchFamily="18" charset="0"/>
                <a:cs typeface="Times New Roman" pitchFamily="18" charset="0"/>
              </a:rPr>
              <a:t>The bar graph reveals significant insights into the distribution of performance scores across various departments, employee types, and over different years.</a:t>
            </a:r>
          </a:p>
          <a:p>
            <a:pPr algn="just">
              <a:buFont typeface="+mj-lt"/>
              <a:buAutoNum type="arabicPeriod"/>
            </a:pPr>
            <a:endParaRPr lang="en-GB" b="1" dirty="0">
              <a:latin typeface="Times New Roman" pitchFamily="18" charset="0"/>
              <a:cs typeface="Times New Roman" pitchFamily="18" charset="0"/>
            </a:endParaRPr>
          </a:p>
          <a:p>
            <a:pPr algn="just">
              <a:buFont typeface="+mj-lt"/>
              <a:buAutoNum type="arabicPeriod"/>
            </a:pPr>
            <a:r>
              <a:rPr lang="en-GB" b="1" dirty="0">
                <a:latin typeface="Times New Roman" pitchFamily="18" charset="0"/>
                <a:cs typeface="Times New Roman" pitchFamily="18" charset="0"/>
              </a:rPr>
              <a:t>High Concentration in Production and IT/IS Departments:</a:t>
            </a:r>
            <a:endParaRPr lang="en-GB" dirty="0">
              <a:latin typeface="Times New Roman" pitchFamily="18" charset="0"/>
              <a:cs typeface="Times New Roman" pitchFamily="18" charset="0"/>
            </a:endParaRPr>
          </a:p>
          <a:p>
            <a:pPr marL="742950" lvl="1" indent="-285750" algn="just">
              <a:buFont typeface="Arial" pitchFamily="34" charset="0"/>
              <a:buChar char="•"/>
            </a:pPr>
            <a:r>
              <a:rPr lang="en-GB" dirty="0">
                <a:latin typeface="Times New Roman" pitchFamily="18" charset="0"/>
                <a:cs typeface="Times New Roman" pitchFamily="18" charset="0"/>
              </a:rPr>
              <a:t>The Production and IT/IS departments show the highest concentration of performance scores, particularly among Full-Time employees. This suggests that these departments might have more rigorous or frequent performance evaluations, or that they have a larger workforce compared to other departments.</a:t>
            </a:r>
          </a:p>
          <a:p>
            <a:pPr algn="just">
              <a:buFont typeface="+mj-lt"/>
              <a:buAutoNum type="arabicPeriod"/>
            </a:pPr>
            <a:r>
              <a:rPr lang="en-GB" b="1" dirty="0">
                <a:latin typeface="Times New Roman" pitchFamily="18" charset="0"/>
                <a:cs typeface="Times New Roman" pitchFamily="18" charset="0"/>
              </a:rPr>
              <a:t>Limited Performance Scores for Contract and Part-Time Employees:</a:t>
            </a:r>
            <a:endParaRPr lang="en-GB" dirty="0">
              <a:latin typeface="Times New Roman" pitchFamily="18" charset="0"/>
              <a:cs typeface="Times New Roman" pitchFamily="18" charset="0"/>
            </a:endParaRPr>
          </a:p>
          <a:p>
            <a:pPr marL="742950" lvl="1" indent="-285750" algn="just">
              <a:buFont typeface="Arial" pitchFamily="34" charset="0"/>
              <a:buChar char="•"/>
            </a:pPr>
            <a:r>
              <a:rPr lang="en-GB" dirty="0">
                <a:latin typeface="Times New Roman" pitchFamily="18" charset="0"/>
                <a:cs typeface="Times New Roman" pitchFamily="18" charset="0"/>
              </a:rPr>
              <a:t>There are noticeably fewer performance scores recorded for Contract and Part-Time employees across all departments. This could indicate that these employee types undergo less frequent performance evaluations or that fewer of them are employed.</a:t>
            </a:r>
          </a:p>
          <a:p>
            <a:pPr algn="just">
              <a:buFont typeface="+mj-lt"/>
              <a:buAutoNum type="arabicPeriod"/>
            </a:pPr>
            <a:r>
              <a:rPr lang="en-GB" b="1" dirty="0">
                <a:latin typeface="Times New Roman" pitchFamily="18" charset="0"/>
                <a:cs typeface="Times New Roman" pitchFamily="18" charset="0"/>
              </a:rPr>
              <a:t>Stable Performance Scores Over Time:</a:t>
            </a:r>
            <a:endParaRPr lang="en-GB" dirty="0">
              <a:latin typeface="Times New Roman" pitchFamily="18" charset="0"/>
              <a:cs typeface="Times New Roman" pitchFamily="18" charset="0"/>
            </a:endParaRPr>
          </a:p>
          <a:p>
            <a:pPr marL="742950" lvl="1" indent="-285750" algn="just">
              <a:buFont typeface="Arial" pitchFamily="34" charset="0"/>
              <a:buChar char="•"/>
            </a:pPr>
            <a:r>
              <a:rPr lang="en-GB" dirty="0">
                <a:latin typeface="Times New Roman" pitchFamily="18" charset="0"/>
                <a:cs typeface="Times New Roman" pitchFamily="18" charset="0"/>
              </a:rPr>
              <a:t>The performance scores across the years appear relatively stable with some fluctuations. This stability suggests consistency in performance evaluation processes, though it also implies that there may not be significant improvements or declines in performance over the observed period.</a:t>
            </a:r>
          </a:p>
          <a:p>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479573" y="3000641"/>
            <a:ext cx="10488572" cy="7694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Turnover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168BEDD5-5256-4D62-A704-1B41B04B39DB}"/>
              </a:ext>
            </a:extLst>
          </p:cNvPr>
          <p:cNvSpPr txBox="1"/>
          <p:nvPr/>
        </p:nvSpPr>
        <p:spPr>
          <a:xfrm>
            <a:off x="228600" y="1695450"/>
            <a:ext cx="7905750" cy="3385542"/>
          </a:xfrm>
          <a:prstGeom prst="rect">
            <a:avLst/>
          </a:prstGeom>
          <a:noFill/>
        </p:spPr>
        <p:txBody>
          <a:bodyPr wrap="square" rtlCol="0">
            <a:spAutoFit/>
          </a:bodyPr>
          <a:lstStyle/>
          <a:p>
            <a:pPr algn="just"/>
            <a:r>
              <a:rPr lang="en-GB" sz="2800" dirty="0"/>
              <a:t> </a:t>
            </a:r>
            <a:r>
              <a:rPr lang="en-GB" sz="2800" dirty="0">
                <a:latin typeface="Times New Roman" pitchFamily="18" charset="0"/>
                <a:cs typeface="Times New Roman" pitchFamily="18" charset="0"/>
              </a:rPr>
              <a:t>To understand and Mitigate Employee Turnover</a:t>
            </a:r>
          </a:p>
          <a:p>
            <a:endParaRPr lang="en-GB" sz="2800" dirty="0">
              <a:latin typeface="Times New Roman" pitchFamily="18" charset="0"/>
              <a:cs typeface="Times New Roman" pitchFamily="18" charset="0"/>
            </a:endParaRPr>
          </a:p>
          <a:p>
            <a:pPr algn="just"/>
            <a:r>
              <a:rPr lang="en-GB" sz="2800" dirty="0">
                <a:latin typeface="Times New Roman" pitchFamily="18" charset="0"/>
                <a:cs typeface="Times New Roman" pitchFamily="18" charset="0"/>
              </a:rPr>
              <a:t>The analyse the distribution of performance scores across different departments categorized by employee type (Contract, Start date, Quarters, End date) over multiple years. The performance scores are segmented by gender, employee type and department.</a:t>
            </a:r>
          </a:p>
          <a:p>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046988"/>
          </a:xfrm>
          <a:prstGeom prst="rect">
            <a:avLst/>
          </a:prstGeom>
          <a:noFill/>
        </p:spPr>
        <p:txBody>
          <a:bodyPr wrap="square" rtlCol="0">
            <a:spAutoFit/>
          </a:bodyPr>
          <a:lstStyle/>
          <a:p>
            <a:pPr algn="just"/>
            <a:r>
              <a:rPr lang="en-GB" sz="2400" b="0" i="0" dirty="0">
                <a:solidFill>
                  <a:srgbClr val="0D0D0D"/>
                </a:solidFill>
                <a:effectLst/>
                <a:latin typeface="Times New Roman" panose="02020603050405020304" pitchFamily="18" charset="0"/>
                <a:cs typeface="Times New Roman" panose="02020603050405020304" pitchFamily="18" charset="0"/>
              </a:rPr>
              <a:t>The Production department has the highest concentration of performance scores, particularly among Full-Time employees.IT/IS also shows a notable concentration of scores, primarily for Full-Time employees. There are fewer performance scores recorded for Contract and Part-Time employees across all departments. The count of performance scores appears relatively stable over time across most departments, with some minor fluctuations.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6691948"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Times New Roman" pitchFamily="18" charset="0"/>
                <a:cs typeface="Times New Roman" pitchFamily="18" charset="0"/>
              </a:rPr>
              <a:t>W</a:t>
            </a:r>
            <a:r>
              <a:rPr sz="3200" spc="-20" dirty="0">
                <a:latin typeface="Times New Roman" pitchFamily="18" charset="0"/>
                <a:cs typeface="Times New Roman" pitchFamily="18" charset="0"/>
              </a:rPr>
              <a:t>H</a:t>
            </a:r>
            <a:r>
              <a:rPr sz="3200" spc="20" dirty="0">
                <a:latin typeface="Times New Roman" pitchFamily="18" charset="0"/>
                <a:cs typeface="Times New Roman" pitchFamily="18" charset="0"/>
              </a:rPr>
              <a:t>O</a:t>
            </a:r>
            <a:r>
              <a:rPr sz="3200" spc="-235" dirty="0">
                <a:latin typeface="Times New Roman" pitchFamily="18" charset="0"/>
                <a:cs typeface="Times New Roman" pitchFamily="18" charset="0"/>
              </a:rPr>
              <a:t> </a:t>
            </a:r>
            <a:r>
              <a:rPr sz="3200" spc="-10" dirty="0">
                <a:latin typeface="Times New Roman" pitchFamily="18" charset="0"/>
                <a:cs typeface="Times New Roman" pitchFamily="18" charset="0"/>
              </a:rPr>
              <a:t>AR</a:t>
            </a:r>
            <a:r>
              <a:rPr sz="3200" spc="15" dirty="0">
                <a:latin typeface="Times New Roman" pitchFamily="18" charset="0"/>
                <a:cs typeface="Times New Roman" pitchFamily="18" charset="0"/>
              </a:rPr>
              <a:t>E</a:t>
            </a:r>
            <a:r>
              <a:rPr sz="3200" spc="-35" dirty="0">
                <a:latin typeface="Times New Roman" pitchFamily="18" charset="0"/>
                <a:cs typeface="Times New Roman" pitchFamily="18" charset="0"/>
              </a:rPr>
              <a:t> </a:t>
            </a:r>
            <a:r>
              <a:rPr sz="3200" spc="-10" dirty="0">
                <a:latin typeface="Times New Roman" pitchFamily="18" charset="0"/>
                <a:cs typeface="Times New Roman" pitchFamily="18" charset="0"/>
              </a:rPr>
              <a:t>T</a:t>
            </a:r>
            <a:r>
              <a:rPr sz="3200" spc="-15" dirty="0">
                <a:latin typeface="Times New Roman" pitchFamily="18" charset="0"/>
                <a:cs typeface="Times New Roman" pitchFamily="18" charset="0"/>
              </a:rPr>
              <a:t>H</a:t>
            </a:r>
            <a:r>
              <a:rPr sz="3200" spc="15" dirty="0">
                <a:latin typeface="Times New Roman" pitchFamily="18" charset="0"/>
                <a:cs typeface="Times New Roman" pitchFamily="18" charset="0"/>
              </a:rPr>
              <a:t>E</a:t>
            </a:r>
            <a:r>
              <a:rPr sz="3200" spc="-35" dirty="0">
                <a:latin typeface="Times New Roman" pitchFamily="18" charset="0"/>
                <a:cs typeface="Times New Roman" pitchFamily="18" charset="0"/>
              </a:rPr>
              <a:t> </a:t>
            </a:r>
            <a:r>
              <a:rPr sz="3200" spc="-20" dirty="0">
                <a:latin typeface="Times New Roman" pitchFamily="18" charset="0"/>
                <a:cs typeface="Times New Roman" pitchFamily="18" charset="0"/>
              </a:rPr>
              <a:t>E</a:t>
            </a:r>
            <a:r>
              <a:rPr sz="3200" spc="30" dirty="0">
                <a:latin typeface="Times New Roman" pitchFamily="18" charset="0"/>
                <a:cs typeface="Times New Roman" pitchFamily="18" charset="0"/>
              </a:rPr>
              <a:t>N</a:t>
            </a:r>
            <a:r>
              <a:rPr sz="3200" spc="15" dirty="0">
                <a:latin typeface="Times New Roman" pitchFamily="18" charset="0"/>
                <a:cs typeface="Times New Roman" pitchFamily="18" charset="0"/>
              </a:rPr>
              <a:t>D</a:t>
            </a:r>
            <a:r>
              <a:rPr sz="3200" spc="-45" dirty="0">
                <a:latin typeface="Times New Roman" pitchFamily="18" charset="0"/>
                <a:cs typeface="Times New Roman" pitchFamily="18" charset="0"/>
              </a:rPr>
              <a:t> </a:t>
            </a:r>
            <a:r>
              <a:rPr sz="3200" dirty="0">
                <a:latin typeface="Times New Roman" pitchFamily="18" charset="0"/>
                <a:cs typeface="Times New Roman" pitchFamily="18" charset="0"/>
              </a:rPr>
              <a:t>U</a:t>
            </a:r>
            <a:r>
              <a:rPr sz="3200" spc="10" dirty="0">
                <a:latin typeface="Times New Roman" pitchFamily="18" charset="0"/>
                <a:cs typeface="Times New Roman" pitchFamily="18" charset="0"/>
              </a:rPr>
              <a:t>S</a:t>
            </a:r>
            <a:r>
              <a:rPr sz="3200" spc="-25" dirty="0">
                <a:latin typeface="Times New Roman" pitchFamily="18" charset="0"/>
                <a:cs typeface="Times New Roman" pitchFamily="18" charset="0"/>
              </a:rPr>
              <a:t>E</a:t>
            </a:r>
            <a:r>
              <a:rPr sz="3200" spc="-10" dirty="0">
                <a:latin typeface="Times New Roman" pitchFamily="18" charset="0"/>
                <a:cs typeface="Times New Roman" pitchFamily="18" charset="0"/>
              </a:rPr>
              <a:t>R</a:t>
            </a:r>
            <a:r>
              <a:rPr sz="3200" spc="5" dirty="0">
                <a:latin typeface="Times New Roman" pitchFamily="18" charset="0"/>
                <a:cs typeface="Times New Roman" pitchFamily="18" charset="0"/>
              </a:rPr>
              <a:t>S?</a:t>
            </a:r>
            <a:endParaRPr sz="3200" dirty="0">
              <a:latin typeface="Times New Roman" pitchFamily="18" charset="0"/>
              <a:cs typeface="Times New Roman"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C19D04F1-2B63-4F1A-8720-DAE3E1B33B03}"/>
              </a:ext>
            </a:extLst>
          </p:cNvPr>
          <p:cNvSpPr txBox="1"/>
          <p:nvPr/>
        </p:nvSpPr>
        <p:spPr>
          <a:xfrm>
            <a:off x="723900" y="1555552"/>
            <a:ext cx="8953500" cy="4616648"/>
          </a:xfrm>
          <a:prstGeom prst="rect">
            <a:avLst/>
          </a:prstGeom>
          <a:noFill/>
        </p:spPr>
        <p:txBody>
          <a:bodyPr wrap="square" rtlCol="0">
            <a:spAutoFit/>
          </a:bodyPr>
          <a:lstStyle/>
          <a:p>
            <a:pPr algn="just">
              <a:lnSpc>
                <a:spcPct val="150000"/>
              </a:lnSpc>
            </a:pPr>
            <a:r>
              <a:rPr lang="en-GB" sz="2800" dirty="0">
                <a:latin typeface="Times New Roman" pitchFamily="18" charset="0"/>
                <a:cs typeface="Times New Roman" pitchFamily="18" charset="0"/>
              </a:rPr>
              <a:t>The end users of the information in the bar graph are likely to include:</a:t>
            </a:r>
          </a:p>
          <a:p>
            <a:pPr marL="342900" indent="-342900" algn="just">
              <a:lnSpc>
                <a:spcPct val="150000"/>
              </a:lnSpc>
              <a:buAutoNum type="arabicPeriod"/>
            </a:pPr>
            <a:r>
              <a:rPr lang="en-US" sz="2800" dirty="0">
                <a:latin typeface="Times New Roman" pitchFamily="18" charset="0"/>
                <a:cs typeface="Times New Roman" pitchFamily="18" charset="0"/>
              </a:rPr>
              <a:t>Human Resources (HR) Managers</a:t>
            </a:r>
          </a:p>
          <a:p>
            <a:pPr marL="342900" indent="-342900" algn="just">
              <a:lnSpc>
                <a:spcPct val="150000"/>
              </a:lnSpc>
              <a:buAutoNum type="arabicPeriod"/>
            </a:pPr>
            <a:r>
              <a:rPr lang="en-US" sz="2800" dirty="0">
                <a:latin typeface="Times New Roman" pitchFamily="18" charset="0"/>
                <a:cs typeface="Times New Roman" pitchFamily="18" charset="0"/>
              </a:rPr>
              <a:t>Department Heads</a:t>
            </a:r>
          </a:p>
          <a:p>
            <a:pPr marL="342900" indent="-342900" algn="just">
              <a:lnSpc>
                <a:spcPct val="150000"/>
              </a:lnSpc>
              <a:buAutoNum type="arabicPeriod"/>
            </a:pPr>
            <a:r>
              <a:rPr lang="en-US" sz="2800" dirty="0">
                <a:latin typeface="Times New Roman" pitchFamily="18" charset="0"/>
                <a:cs typeface="Times New Roman" pitchFamily="18" charset="0"/>
              </a:rPr>
              <a:t>Executives and Leadership</a:t>
            </a:r>
          </a:p>
          <a:p>
            <a:pPr marL="342900" indent="-342900" algn="just">
              <a:lnSpc>
                <a:spcPct val="150000"/>
              </a:lnSpc>
              <a:buAutoNum type="arabicPeriod"/>
            </a:pPr>
            <a:r>
              <a:rPr lang="en-US" sz="2800" dirty="0">
                <a:latin typeface="Times New Roman" pitchFamily="18" charset="0"/>
                <a:cs typeface="Times New Roman" pitchFamily="18" charset="0"/>
              </a:rPr>
              <a:t>Diversity and Inclusion Officers</a:t>
            </a:r>
          </a:p>
          <a:p>
            <a:pPr marL="342900" indent="-342900" algn="just">
              <a:lnSpc>
                <a:spcPct val="150000"/>
              </a:lnSpc>
              <a:buAutoNum type="arabicPeriod"/>
            </a:pPr>
            <a:r>
              <a:rPr lang="en-US" sz="2800" dirty="0">
                <a:latin typeface="Times New Roman" pitchFamily="18" charset="0"/>
                <a:cs typeface="Times New Roman" pitchFamily="18" charset="0"/>
              </a:rPr>
              <a:t>Data Analysts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BE221F9B-4323-4DFF-BF8F-DE3A017A9380}"/>
              </a:ext>
            </a:extLst>
          </p:cNvPr>
          <p:cNvSpPr txBox="1"/>
          <p:nvPr/>
        </p:nvSpPr>
        <p:spPr>
          <a:xfrm>
            <a:off x="2987747" y="1525548"/>
            <a:ext cx="5396023" cy="4985980"/>
          </a:xfrm>
          <a:prstGeom prst="rect">
            <a:avLst/>
          </a:prstGeom>
          <a:noFill/>
        </p:spPr>
        <p:txBody>
          <a:bodyPr wrap="square" rtlCol="0">
            <a:spAutoFit/>
          </a:bodyPr>
          <a:lstStyle/>
          <a:p>
            <a:endParaRPr lang="en-GB" sz="1800" spc="10" dirty="0"/>
          </a:p>
          <a:p>
            <a:pPr algn="just"/>
            <a:endParaRPr lang="en-GB" sz="2000" spc="10" dirty="0"/>
          </a:p>
          <a:p>
            <a:pPr algn="just"/>
            <a:r>
              <a:rPr lang="en-GB" sz="2000" b="1" spc="10" dirty="0">
                <a:latin typeface="Times New Roman" pitchFamily="18" charset="0"/>
                <a:cs typeface="Times New Roman" pitchFamily="18" charset="0"/>
              </a:rPr>
              <a:t>O</a:t>
            </a:r>
            <a:r>
              <a:rPr lang="en-GB" sz="2000" b="1" spc="25" dirty="0">
                <a:latin typeface="Times New Roman" pitchFamily="18" charset="0"/>
                <a:cs typeface="Times New Roman" pitchFamily="18" charset="0"/>
              </a:rPr>
              <a:t>U</a:t>
            </a:r>
            <a:r>
              <a:rPr lang="en-GB" sz="2000" b="1" dirty="0">
                <a:latin typeface="Times New Roman" pitchFamily="18" charset="0"/>
                <a:cs typeface="Times New Roman" pitchFamily="18" charset="0"/>
              </a:rPr>
              <a:t>R</a:t>
            </a:r>
            <a:r>
              <a:rPr lang="en-GB" sz="2000" b="1" spc="5" dirty="0">
                <a:latin typeface="Times New Roman" pitchFamily="18" charset="0"/>
                <a:cs typeface="Times New Roman" pitchFamily="18" charset="0"/>
              </a:rPr>
              <a:t> </a:t>
            </a:r>
            <a:r>
              <a:rPr lang="en-GB" sz="2000" b="1" spc="25" dirty="0">
                <a:latin typeface="Times New Roman" pitchFamily="18" charset="0"/>
                <a:cs typeface="Times New Roman" pitchFamily="18" charset="0"/>
              </a:rPr>
              <a:t>S</a:t>
            </a:r>
            <a:r>
              <a:rPr lang="en-GB" sz="2000" b="1" spc="10" dirty="0">
                <a:latin typeface="Times New Roman" pitchFamily="18" charset="0"/>
                <a:cs typeface="Times New Roman" pitchFamily="18" charset="0"/>
              </a:rPr>
              <a:t>O</a:t>
            </a:r>
            <a:r>
              <a:rPr lang="en-GB" sz="2000" b="1" spc="25" dirty="0">
                <a:latin typeface="Times New Roman" pitchFamily="18" charset="0"/>
                <a:cs typeface="Times New Roman" pitchFamily="18" charset="0"/>
              </a:rPr>
              <a:t>LU</a:t>
            </a:r>
            <a:r>
              <a:rPr lang="en-GB" sz="2000" b="1" spc="-35" dirty="0">
                <a:latin typeface="Times New Roman" pitchFamily="18" charset="0"/>
                <a:cs typeface="Times New Roman" pitchFamily="18" charset="0"/>
              </a:rPr>
              <a:t>T</a:t>
            </a:r>
            <a:r>
              <a:rPr lang="en-GB" sz="2000" b="1" spc="-30" dirty="0">
                <a:latin typeface="Times New Roman" pitchFamily="18" charset="0"/>
                <a:cs typeface="Times New Roman" pitchFamily="18" charset="0"/>
              </a:rPr>
              <a:t>I</a:t>
            </a:r>
            <a:r>
              <a:rPr lang="en-GB" sz="2000" b="1" spc="10" dirty="0">
                <a:latin typeface="Times New Roman" pitchFamily="18" charset="0"/>
                <a:cs typeface="Times New Roman" pitchFamily="18" charset="0"/>
              </a:rPr>
              <a:t>O</a:t>
            </a:r>
            <a:r>
              <a:rPr lang="en-GB" sz="2000" b="1" dirty="0">
                <a:latin typeface="Times New Roman" pitchFamily="18" charset="0"/>
                <a:cs typeface="Times New Roman" pitchFamily="18" charset="0"/>
              </a:rPr>
              <a:t>N</a:t>
            </a:r>
            <a:r>
              <a:rPr lang="en-GB" sz="2000" b="1" spc="-345" dirty="0">
                <a:latin typeface="Times New Roman" pitchFamily="18" charset="0"/>
                <a:cs typeface="Times New Roman" pitchFamily="18" charset="0"/>
              </a:rPr>
              <a:t> </a:t>
            </a:r>
            <a:r>
              <a:rPr lang="en-GB" sz="2000" b="1" spc="-35" dirty="0">
                <a:latin typeface="Times New Roman" pitchFamily="18" charset="0"/>
                <a:cs typeface="Times New Roman" pitchFamily="18" charset="0"/>
              </a:rPr>
              <a:t>A</a:t>
            </a:r>
            <a:r>
              <a:rPr lang="en-GB" sz="2000" b="1" spc="-5" dirty="0">
                <a:latin typeface="Times New Roman" pitchFamily="18" charset="0"/>
                <a:cs typeface="Times New Roman" pitchFamily="18" charset="0"/>
              </a:rPr>
              <a:t>N</a:t>
            </a:r>
            <a:r>
              <a:rPr lang="en-GB" sz="2000" b="1" dirty="0">
                <a:latin typeface="Times New Roman" pitchFamily="18" charset="0"/>
                <a:cs typeface="Times New Roman" pitchFamily="18" charset="0"/>
              </a:rPr>
              <a:t>D</a:t>
            </a:r>
            <a:r>
              <a:rPr lang="en-GB" sz="2000" b="1" spc="35" dirty="0">
                <a:latin typeface="Times New Roman" pitchFamily="18" charset="0"/>
                <a:cs typeface="Times New Roman" pitchFamily="18" charset="0"/>
              </a:rPr>
              <a:t> </a:t>
            </a:r>
            <a:r>
              <a:rPr lang="en-GB" sz="2000" b="1" spc="-30" dirty="0">
                <a:latin typeface="Times New Roman" pitchFamily="18" charset="0"/>
                <a:cs typeface="Times New Roman" pitchFamily="18" charset="0"/>
              </a:rPr>
              <a:t>I</a:t>
            </a:r>
            <a:r>
              <a:rPr lang="en-GB" sz="2000" b="1" spc="-35" dirty="0">
                <a:latin typeface="Times New Roman" pitchFamily="18" charset="0"/>
                <a:cs typeface="Times New Roman" pitchFamily="18" charset="0"/>
              </a:rPr>
              <a:t>T</a:t>
            </a:r>
            <a:r>
              <a:rPr lang="en-GB" sz="2000" b="1" dirty="0">
                <a:latin typeface="Times New Roman" pitchFamily="18" charset="0"/>
                <a:cs typeface="Times New Roman" pitchFamily="18" charset="0"/>
              </a:rPr>
              <a:t>S</a:t>
            </a:r>
            <a:r>
              <a:rPr lang="en-GB" sz="2000" b="1" spc="60" dirty="0">
                <a:latin typeface="Times New Roman" pitchFamily="18" charset="0"/>
                <a:cs typeface="Times New Roman" pitchFamily="18" charset="0"/>
              </a:rPr>
              <a:t> </a:t>
            </a:r>
            <a:r>
              <a:rPr lang="en-GB" sz="2000" b="1" spc="-295" dirty="0">
                <a:latin typeface="Times New Roman" pitchFamily="18" charset="0"/>
                <a:cs typeface="Times New Roman" pitchFamily="18" charset="0"/>
              </a:rPr>
              <a:t>V </a:t>
            </a:r>
            <a:r>
              <a:rPr lang="en-GB" sz="2000" b="1" spc="-35" dirty="0">
                <a:latin typeface="Times New Roman" pitchFamily="18" charset="0"/>
                <a:cs typeface="Times New Roman" pitchFamily="18" charset="0"/>
              </a:rPr>
              <a:t>A</a:t>
            </a:r>
            <a:r>
              <a:rPr lang="en-GB" sz="2000" b="1" spc="25" dirty="0">
                <a:latin typeface="Times New Roman" pitchFamily="18" charset="0"/>
                <a:cs typeface="Times New Roman" pitchFamily="18" charset="0"/>
              </a:rPr>
              <a:t>LU</a:t>
            </a:r>
            <a:r>
              <a:rPr lang="en-GB" sz="2000" b="1" dirty="0">
                <a:latin typeface="Times New Roman" pitchFamily="18" charset="0"/>
                <a:cs typeface="Times New Roman" pitchFamily="18" charset="0"/>
              </a:rPr>
              <a:t>E</a:t>
            </a:r>
            <a:r>
              <a:rPr lang="en-GB" sz="2000" b="1" spc="-65" dirty="0">
                <a:latin typeface="Times New Roman" pitchFamily="18" charset="0"/>
                <a:cs typeface="Times New Roman" pitchFamily="18" charset="0"/>
              </a:rPr>
              <a:t> </a:t>
            </a:r>
            <a:r>
              <a:rPr lang="en-GB" sz="2000" b="1" spc="-15" dirty="0">
                <a:latin typeface="Times New Roman" pitchFamily="18" charset="0"/>
                <a:cs typeface="Times New Roman" pitchFamily="18" charset="0"/>
              </a:rPr>
              <a:t>P</a:t>
            </a:r>
            <a:r>
              <a:rPr lang="en-GB" sz="2000" b="1" spc="-30" dirty="0">
                <a:latin typeface="Times New Roman" pitchFamily="18" charset="0"/>
                <a:cs typeface="Times New Roman" pitchFamily="18" charset="0"/>
              </a:rPr>
              <a:t>R</a:t>
            </a:r>
            <a:r>
              <a:rPr lang="en-GB" sz="2000" b="1" spc="10" dirty="0">
                <a:latin typeface="Times New Roman" pitchFamily="18" charset="0"/>
                <a:cs typeface="Times New Roman" pitchFamily="18" charset="0"/>
              </a:rPr>
              <a:t>O</a:t>
            </a:r>
            <a:r>
              <a:rPr lang="en-GB" sz="2000" b="1" spc="-15" dirty="0">
                <a:latin typeface="Times New Roman" pitchFamily="18" charset="0"/>
                <a:cs typeface="Times New Roman" pitchFamily="18" charset="0"/>
              </a:rPr>
              <a:t>P</a:t>
            </a:r>
            <a:r>
              <a:rPr lang="en-GB" sz="2000" b="1" spc="10" dirty="0">
                <a:latin typeface="Times New Roman" pitchFamily="18" charset="0"/>
                <a:cs typeface="Times New Roman" pitchFamily="18" charset="0"/>
              </a:rPr>
              <a:t>O</a:t>
            </a:r>
            <a:r>
              <a:rPr lang="en-GB" sz="2000" b="1" spc="25" dirty="0">
                <a:latin typeface="Times New Roman" pitchFamily="18" charset="0"/>
                <a:cs typeface="Times New Roman" pitchFamily="18" charset="0"/>
              </a:rPr>
              <a:t>S</a:t>
            </a:r>
            <a:r>
              <a:rPr lang="en-GB" sz="2000" b="1" spc="-30" dirty="0">
                <a:latin typeface="Times New Roman" pitchFamily="18" charset="0"/>
                <a:cs typeface="Times New Roman" pitchFamily="18" charset="0"/>
              </a:rPr>
              <a:t>I</a:t>
            </a:r>
            <a:r>
              <a:rPr lang="en-GB" sz="2000" b="1" spc="-35" dirty="0">
                <a:latin typeface="Times New Roman" pitchFamily="18" charset="0"/>
                <a:cs typeface="Times New Roman" pitchFamily="18" charset="0"/>
              </a:rPr>
              <a:t>T</a:t>
            </a:r>
            <a:r>
              <a:rPr lang="en-GB" sz="2000" b="1" spc="-30" dirty="0">
                <a:latin typeface="Times New Roman" pitchFamily="18" charset="0"/>
                <a:cs typeface="Times New Roman" pitchFamily="18" charset="0"/>
              </a:rPr>
              <a:t>I</a:t>
            </a:r>
            <a:r>
              <a:rPr lang="en-GB" sz="2000" b="1" spc="10" dirty="0">
                <a:latin typeface="Times New Roman" pitchFamily="18" charset="0"/>
                <a:cs typeface="Times New Roman" pitchFamily="18" charset="0"/>
              </a:rPr>
              <a:t>O</a:t>
            </a:r>
            <a:r>
              <a:rPr lang="en-GB" sz="2000" b="1" dirty="0">
                <a:latin typeface="Times New Roman" pitchFamily="18" charset="0"/>
                <a:cs typeface="Times New Roman" pitchFamily="18" charset="0"/>
              </a:rPr>
              <a:t>N IS AS FOLLOWS:</a:t>
            </a:r>
          </a:p>
          <a:p>
            <a:pPr algn="just"/>
            <a:endParaRPr lang="en-GB" sz="2000" dirty="0"/>
          </a:p>
          <a:p>
            <a:pPr marL="342900" indent="-342900" algn="just">
              <a:buAutoNum type="arabicPeriod"/>
            </a:pPr>
            <a:r>
              <a:rPr lang="en-US" sz="2000" dirty="0"/>
              <a:t>Data-Driven Decision-Making</a:t>
            </a:r>
          </a:p>
          <a:p>
            <a:pPr marL="342900" indent="-342900" algn="just">
              <a:buAutoNum type="arabicPeriod"/>
            </a:pPr>
            <a:r>
              <a:rPr lang="en-US" sz="2000" dirty="0"/>
              <a:t>Enhanced Performance Management</a:t>
            </a:r>
          </a:p>
          <a:p>
            <a:pPr marL="342900" indent="-342900" algn="just">
              <a:buAutoNum type="arabicPeriod"/>
            </a:pPr>
            <a:r>
              <a:rPr lang="en-US" sz="2000" dirty="0"/>
              <a:t>Promoting Equity and Inclusion</a:t>
            </a:r>
          </a:p>
          <a:p>
            <a:pPr marL="342900" indent="-342900" algn="just">
              <a:buAutoNum type="arabicPeriod"/>
            </a:pPr>
            <a:r>
              <a:rPr lang="en-GB" sz="2000" dirty="0"/>
              <a:t>Historical Insights and Trend Analysis</a:t>
            </a:r>
          </a:p>
          <a:p>
            <a:pPr marL="342900" indent="-342900" algn="just">
              <a:buAutoNum type="arabicPeriod"/>
            </a:pPr>
            <a:r>
              <a:rPr lang="en-US" sz="2000" dirty="0"/>
              <a:t>Resource Optimization</a:t>
            </a:r>
          </a:p>
          <a:p>
            <a:pPr algn="just"/>
            <a:endParaRPr lang="en-GB" sz="2000" dirty="0"/>
          </a:p>
          <a:p>
            <a:pPr algn="just"/>
            <a:r>
              <a:rPr lang="en-GB" sz="2000" dirty="0"/>
              <a:t>Our solution delivers actionable insights that help organizations improve overall performance, promote fairness, and optimize resource utilization, ultimately driving better business outcomes</a:t>
            </a:r>
            <a:r>
              <a:rPr lang="en-GB" dirty="0"/>
              <a:t>.</a:t>
            </a:r>
            <a:endParaRPr lang="en-GB"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33B9C94-FD4C-47A6-B66D-97A25051751F}"/>
              </a:ext>
            </a:extLst>
          </p:cNvPr>
          <p:cNvSpPr txBox="1"/>
          <p:nvPr/>
        </p:nvSpPr>
        <p:spPr>
          <a:xfrm>
            <a:off x="755332" y="1143634"/>
            <a:ext cx="8845868" cy="7294305"/>
          </a:xfrm>
          <a:prstGeom prst="rect">
            <a:avLst/>
          </a:prstGeom>
          <a:noFill/>
        </p:spPr>
        <p:txBody>
          <a:bodyPr wrap="square" rtlCol="0">
            <a:spAutoFit/>
          </a:bodyPr>
          <a:lstStyle/>
          <a:p>
            <a:pPr marL="285750" indent="-285750" algn="just">
              <a:buFont typeface="Arial" panose="020B0604020202020204" pitchFamily="34" charset="0"/>
              <a:buChar char="•"/>
            </a:pPr>
            <a:r>
              <a:rPr lang="en-IN" b="1" dirty="0">
                <a:latin typeface="Times New Roman" pitchFamily="18" charset="0"/>
                <a:cs typeface="Times New Roman" pitchFamily="18" charset="0"/>
              </a:rPr>
              <a:t>Employees:</a:t>
            </a:r>
          </a:p>
          <a:p>
            <a:pPr algn="just"/>
            <a:endParaRPr lang="en-IN" dirty="0">
              <a:latin typeface="Times New Roman" pitchFamily="18" charset="0"/>
              <a:cs typeface="Times New Roman" pitchFamily="18" charset="0"/>
            </a:endParaRPr>
          </a:p>
          <a:p>
            <a:pPr marL="285750" indent="-285750" algn="just">
              <a:buFont typeface="Wingdings" panose="05000000000000000000" pitchFamily="2" charset="2"/>
              <a:buChar char="ü"/>
            </a:pPr>
            <a:r>
              <a:rPr lang="en-IN" dirty="0">
                <a:latin typeface="Times New Roman" pitchFamily="18" charset="0"/>
                <a:cs typeface="Times New Roman" pitchFamily="18" charset="0"/>
              </a:rPr>
              <a:t>Employee ID</a:t>
            </a:r>
          </a:p>
          <a:p>
            <a:pPr marL="285750" indent="-285750" algn="just">
              <a:buFont typeface="Wingdings" panose="05000000000000000000" pitchFamily="2" charset="2"/>
              <a:buChar char="ü"/>
            </a:pPr>
            <a:r>
              <a:rPr lang="en-IN" dirty="0">
                <a:latin typeface="Times New Roman" pitchFamily="18" charset="0"/>
                <a:cs typeface="Times New Roman" pitchFamily="18" charset="0"/>
              </a:rPr>
              <a:t>Gender Code</a:t>
            </a:r>
          </a:p>
          <a:p>
            <a:pPr marL="285750" indent="-285750" algn="just">
              <a:buFont typeface="Wingdings" panose="05000000000000000000" pitchFamily="2" charset="2"/>
              <a:buChar char="ü"/>
            </a:pPr>
            <a:r>
              <a:rPr lang="en-IN" dirty="0">
                <a:latin typeface="Times New Roman" pitchFamily="18" charset="0"/>
                <a:cs typeface="Times New Roman" pitchFamily="18" charset="0"/>
              </a:rPr>
              <a:t>Employee type</a:t>
            </a:r>
          </a:p>
          <a:p>
            <a:pPr algn="just"/>
            <a:endParaRPr lang="en-IN" dirty="0">
              <a:latin typeface="Times New Roman" pitchFamily="18" charset="0"/>
              <a:cs typeface="Times New Roman" pitchFamily="18" charset="0"/>
            </a:endParaRPr>
          </a:p>
          <a:p>
            <a:pPr marL="285750" indent="-285750" algn="just">
              <a:buFont typeface="Arial" panose="020B0604020202020204" pitchFamily="34" charset="0"/>
              <a:buChar char="•"/>
            </a:pPr>
            <a:r>
              <a:rPr lang="en-IN" dirty="0">
                <a:latin typeface="Times New Roman" pitchFamily="18" charset="0"/>
                <a:cs typeface="Times New Roman" pitchFamily="18" charset="0"/>
              </a:rPr>
              <a:t>Departments:</a:t>
            </a:r>
          </a:p>
          <a:p>
            <a:pPr algn="just"/>
            <a:endParaRPr lang="en-IN" dirty="0">
              <a:latin typeface="Times New Roman" pitchFamily="18" charset="0"/>
              <a:cs typeface="Times New Roman" pitchFamily="18" charset="0"/>
            </a:endParaRPr>
          </a:p>
          <a:p>
            <a:pPr marL="285750" indent="-285750" algn="just">
              <a:buFont typeface="Wingdings" panose="05000000000000000000" pitchFamily="2" charset="2"/>
              <a:buChar char="ü"/>
            </a:pPr>
            <a:r>
              <a:rPr lang="en-IN" dirty="0">
                <a:latin typeface="Times New Roman" pitchFamily="18" charset="0"/>
                <a:cs typeface="Times New Roman" pitchFamily="18" charset="0"/>
              </a:rPr>
              <a:t>Department ID</a:t>
            </a:r>
          </a:p>
          <a:p>
            <a:pPr marL="285750" indent="-285750" algn="just">
              <a:buFont typeface="Wingdings" panose="05000000000000000000" pitchFamily="2" charset="2"/>
              <a:buChar char="ü"/>
            </a:pPr>
            <a:r>
              <a:rPr lang="en-IN" dirty="0">
                <a:latin typeface="Times New Roman" pitchFamily="18" charset="0"/>
                <a:cs typeface="Times New Roman" pitchFamily="18" charset="0"/>
              </a:rPr>
              <a:t>Department Name</a:t>
            </a:r>
          </a:p>
          <a:p>
            <a:pPr marL="285750" indent="-285750" algn="just">
              <a:buFont typeface="Arial" panose="020B0604020202020204" pitchFamily="34" charset="0"/>
              <a:buChar char="•"/>
            </a:pPr>
            <a:r>
              <a:rPr lang="en-IN" dirty="0">
                <a:latin typeface="Times New Roman" pitchFamily="18" charset="0"/>
                <a:cs typeface="Times New Roman" pitchFamily="18" charset="0"/>
              </a:rPr>
              <a:t>Performance Score:</a:t>
            </a:r>
          </a:p>
          <a:p>
            <a:pPr marL="285750" indent="-285750" algn="just">
              <a:buFont typeface="Wingdings" panose="05000000000000000000" pitchFamily="2" charset="2"/>
              <a:buChar char="ü"/>
            </a:pPr>
            <a:r>
              <a:rPr lang="en-IN" dirty="0">
                <a:latin typeface="Times New Roman" pitchFamily="18" charset="0"/>
                <a:cs typeface="Times New Roman" pitchFamily="18" charset="0"/>
              </a:rPr>
              <a:t>Performance Score ID</a:t>
            </a:r>
          </a:p>
          <a:p>
            <a:pPr marL="285750" indent="-285750" algn="just">
              <a:buFont typeface="Wingdings" panose="05000000000000000000" pitchFamily="2" charset="2"/>
              <a:buChar char="ü"/>
            </a:pPr>
            <a:r>
              <a:rPr lang="en-IN" dirty="0">
                <a:latin typeface="Times New Roman" pitchFamily="18" charset="0"/>
                <a:cs typeface="Times New Roman" pitchFamily="18" charset="0"/>
              </a:rPr>
              <a:t>Score Date</a:t>
            </a:r>
          </a:p>
          <a:p>
            <a:pPr marL="285750" indent="-285750" algn="just">
              <a:buFont typeface="Wingdings" panose="05000000000000000000" pitchFamily="2" charset="2"/>
              <a:buChar char="ü"/>
            </a:pPr>
            <a:r>
              <a:rPr lang="en-IN" dirty="0">
                <a:latin typeface="Times New Roman" pitchFamily="18" charset="0"/>
                <a:cs typeface="Times New Roman" pitchFamily="18" charset="0"/>
              </a:rPr>
              <a:t>Year</a:t>
            </a:r>
          </a:p>
          <a:p>
            <a:pPr marL="285750" indent="-285750" algn="just">
              <a:buFont typeface="Wingdings" panose="05000000000000000000" pitchFamily="2" charset="2"/>
              <a:buChar char="ü"/>
            </a:pPr>
            <a:endParaRPr lang="en-IN" dirty="0">
              <a:latin typeface="Times New Roman" pitchFamily="18" charset="0"/>
              <a:cs typeface="Times New Roman" pitchFamily="18" charset="0"/>
            </a:endParaRPr>
          </a:p>
          <a:p>
            <a:pPr marL="285750" indent="-285750" algn="just">
              <a:buFont typeface="Arial" panose="020B0604020202020204" pitchFamily="34" charset="0"/>
              <a:buChar char="•"/>
            </a:pPr>
            <a:r>
              <a:rPr lang="en-IN" dirty="0">
                <a:latin typeface="Times New Roman" pitchFamily="18" charset="0"/>
                <a:cs typeface="Times New Roman" pitchFamily="18" charset="0"/>
              </a:rPr>
              <a:t>Employees Details</a:t>
            </a:r>
          </a:p>
          <a:p>
            <a:pPr marL="285750" indent="-285750" algn="just">
              <a:buFont typeface="Wingdings" panose="05000000000000000000" pitchFamily="2" charset="2"/>
              <a:buChar char="ü"/>
            </a:pPr>
            <a:endParaRPr lang="en-IN" dirty="0">
              <a:latin typeface="Times New Roman" pitchFamily="18" charset="0"/>
              <a:cs typeface="Times New Roman" pitchFamily="18" charset="0"/>
            </a:endParaRPr>
          </a:p>
          <a:p>
            <a:pPr marL="285750" indent="-285750" algn="just">
              <a:buFont typeface="Wingdings" panose="05000000000000000000" pitchFamily="2" charset="2"/>
              <a:buChar char="ü"/>
            </a:pPr>
            <a:r>
              <a:rPr lang="en-IN" dirty="0">
                <a:latin typeface="Times New Roman" pitchFamily="18" charset="0"/>
                <a:cs typeface="Times New Roman" pitchFamily="18" charset="0"/>
              </a:rPr>
              <a:t>Employee ID</a:t>
            </a:r>
          </a:p>
          <a:p>
            <a:pPr marL="285750" indent="-285750" algn="just">
              <a:buFont typeface="Wingdings" panose="05000000000000000000" pitchFamily="2" charset="2"/>
              <a:buChar char="ü"/>
            </a:pPr>
            <a:r>
              <a:rPr lang="en-IN" dirty="0">
                <a:latin typeface="Times New Roman" pitchFamily="18" charset="0"/>
                <a:cs typeface="Times New Roman" pitchFamily="18" charset="0"/>
              </a:rPr>
              <a:t>Start Date</a:t>
            </a:r>
          </a:p>
          <a:p>
            <a:pPr marL="285750" indent="-285750" algn="just">
              <a:buFont typeface="Wingdings" panose="05000000000000000000" pitchFamily="2" charset="2"/>
              <a:buChar char="ü"/>
            </a:pPr>
            <a:r>
              <a:rPr lang="en-IN" dirty="0">
                <a:latin typeface="Times New Roman" pitchFamily="18" charset="0"/>
                <a:cs typeface="Times New Roman" pitchFamily="18" charset="0"/>
              </a:rPr>
              <a:t>End Date</a:t>
            </a:r>
          </a:p>
          <a:p>
            <a:pPr marL="285750" indent="-285750">
              <a:buFont typeface="Wingdings" panose="05000000000000000000" pitchFamily="2" charset="2"/>
              <a:buChar char="ü"/>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Wingdings" panose="05000000000000000000" pitchFamily="2" charset="2"/>
              <a:buChar char="ü"/>
            </a:pPr>
            <a:endParaRPr lang="en-IN"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362200" y="2354703"/>
            <a:ext cx="7239000" cy="2246769"/>
          </a:xfrm>
          <a:prstGeom prst="rect">
            <a:avLst/>
          </a:prstGeom>
          <a:noFill/>
        </p:spPr>
        <p:txBody>
          <a:bodyPr wrap="square" rtlCol="0">
            <a:spAutoFit/>
          </a:bodyPr>
          <a:lstStyle/>
          <a:p>
            <a:pPr algn="just"/>
            <a:r>
              <a:rPr lang="en-GB" sz="2800" dirty="0">
                <a:solidFill>
                  <a:srgbClr val="0D0D0D"/>
                </a:solidFill>
                <a:latin typeface="Times New Roman" panose="02020603050405020304" pitchFamily="18" charset="0"/>
                <a:cs typeface="Times New Roman" panose="02020603050405020304" pitchFamily="18" charset="0"/>
              </a:rPr>
              <a:t>=J2+K2+L2+other components, </a:t>
            </a:r>
          </a:p>
          <a:p>
            <a:pPr algn="just"/>
            <a:r>
              <a:rPr lang="en-GB" sz="2800" dirty="0">
                <a:solidFill>
                  <a:srgbClr val="0D0D0D"/>
                </a:solidFill>
                <a:latin typeface="Times New Roman" panose="02020603050405020304" pitchFamily="18" charset="0"/>
                <a:cs typeface="Times New Roman" panose="02020603050405020304" pitchFamily="18" charset="0"/>
              </a:rPr>
              <a:t>=J2+K2+L2</a:t>
            </a:r>
          </a:p>
          <a:p>
            <a:pPr algn="just"/>
            <a:r>
              <a:rPr lang="en-GB" sz="2800" dirty="0">
                <a:solidFill>
                  <a:srgbClr val="0D0D0D"/>
                </a:solidFill>
                <a:latin typeface="Times New Roman" panose="02020603050405020304" pitchFamily="18" charset="0"/>
                <a:cs typeface="Times New Roman" panose="02020603050405020304" pitchFamily="18" charset="0"/>
              </a:rPr>
              <a:t>=F2-(G2+H2+I2)</a:t>
            </a:r>
          </a:p>
          <a:p>
            <a:pPr algn="just"/>
            <a:r>
              <a:rPr lang="en-GB" sz="2800" b="0" i="0" dirty="0">
                <a:solidFill>
                  <a:srgbClr val="0D0D0D"/>
                </a:solidFill>
                <a:effectLst/>
                <a:latin typeface="Times New Roman" panose="02020603050405020304" pitchFamily="18" charset="0"/>
                <a:cs typeface="Times New Roman" panose="02020603050405020304" pitchFamily="18" charset="0"/>
              </a:rPr>
              <a:t>=IFS( Z * 8 &gt;= 5 "VERY HIGH", Z * 8 &gt;= 4 , "HI GH" Z * 8 &gt;= 3 "MED", TRUE, "LOW")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277</TotalTime>
  <Words>603</Words>
  <Application>Microsoft Office PowerPoint</Application>
  <PresentationFormat>Widescreen</PresentationFormat>
  <Paragraphs>108</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Turnover Analysis using Excel  </vt:lpstr>
      <vt:lpstr>PowerPoint Presentation</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Rishi Jha</cp:lastModifiedBy>
  <cp:revision>17</cp:revision>
  <dcterms:created xsi:type="dcterms:W3CDTF">2024-03-29T15:07:22Z</dcterms:created>
  <dcterms:modified xsi:type="dcterms:W3CDTF">2024-08-31T15:48:13Z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