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5" r:id="rId9"/>
    <p:sldId id="583" r:id="rId10"/>
    <p:sldId id="584"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0" d="100"/>
          <a:sy n="70" d="100"/>
        </p:scale>
        <p:origin x="-708" y="-5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22/05/2025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therohitshelar97/SignLanguageDetectionDeepLearningProject.git" TargetMode="External"/><Relationship Id="rId13" Type="http://schemas.openxmlformats.org/officeDocument/2006/relationships/hyperlink" Target="https://www.geeksforgeeks.org/how-to-calculate-mean-absolute-error-in-python/" TargetMode="External"/><Relationship Id="rId3" Type="http://schemas.openxmlformats.org/officeDocument/2006/relationships/hyperlink" Target="https://www.kaggle.com/datasets/noeyislearning/spam-emails" TargetMode="External"/><Relationship Id="rId7" Type="http://schemas.openxmlformats.org/officeDocument/2006/relationships/hyperlink" Target="https://github.com/thoufiqz55/Auctioned_car" TargetMode="External"/><Relationship Id="rId12" Type="http://schemas.openxmlformats.org/officeDocument/2006/relationships/hyperlink" Target="https://www.geeksforgeeks.org/understanding-logistic-regression/" TargetMode="External"/><Relationship Id="rId2" Type="http://schemas.openxmlformats.org/officeDocument/2006/relationships/hyperlink" Target="https://drive.google.com/drive/u/0/mobile/folders/1bRuM2RJ3CGD5_PtnIr7jVbC5kOJW5o6x?usp=sharing" TargetMode="External"/><Relationship Id="rId16" Type="http://schemas.openxmlformats.org/officeDocument/2006/relationships/hyperlink" Target="https://github.com/PERSONAL-PROJECTS-2000/ClassificationOfEmailsAsHamOrSpam" TargetMode="External"/><Relationship Id="rId1" Type="http://schemas.openxmlformats.org/officeDocument/2006/relationships/slideLayout" Target="../slideLayouts/slideLayout2.xml"/><Relationship Id="rId6" Type="http://schemas.openxmlformats.org/officeDocument/2006/relationships/hyperlink" Target="https://github.com/thoufiqz55/Medical_charges" TargetMode="External"/><Relationship Id="rId11" Type="http://schemas.openxmlformats.org/officeDocument/2006/relationships/hyperlink" Target="https://github.com/mlevin65/INST414.git" TargetMode="External"/><Relationship Id="rId5" Type="http://schemas.openxmlformats.org/officeDocument/2006/relationships/hyperlink" Target="https://www.kaggle.com/datasets/devildyno/email-spam-or-not-classification" TargetMode="External"/><Relationship Id="rId15" Type="http://schemas.openxmlformats.org/officeDocument/2006/relationships/hyperlink" Target="https://www.datacamp.com/tutorial/markdown-in-jupyter-notebook" TargetMode="External"/><Relationship Id="rId10" Type="http://schemas.openxmlformats.org/officeDocument/2006/relationships/hyperlink" Target="https://www.geeksforgeeks.org/detecting-spam-emails-using-tensorflow-in-python/" TargetMode="External"/><Relationship Id="rId4" Type="http://schemas.openxmlformats.org/officeDocument/2006/relationships/hyperlink" Target="https://www.kaggle.com/datasets/bayes2003/emails-for-spam-or-ham-classification-trec-2006?resource=download&amp;select=email_text.csv" TargetMode="External"/><Relationship Id="rId9" Type="http://schemas.openxmlformats.org/officeDocument/2006/relationships/hyperlink" Target="https://youtu.be/FkF2jhaRJIs?si=UhvorVDyxMwIVN1C" TargetMode="External"/><Relationship Id="rId14" Type="http://schemas.openxmlformats.org/officeDocument/2006/relationships/hyperlink" Target="https://www.geeksforgeeks.org/f1-score-in-machine-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1010" y="556398"/>
            <a:ext cx="4779664" cy="2386161"/>
          </a:xfrm>
        </p:spPr>
        <p:txBody>
          <a:bodyPr vert="horz" lIns="91440" tIns="45720" rIns="91440" bIns="45720" rtlCol="0" anchor="ctr">
            <a:normAutofit fontScale="90000"/>
          </a:bodyPr>
          <a:lstStyle/>
          <a:p>
            <a:r>
              <a:rPr lang="en-US" sz="2000" b="1"/>
              <a:t/>
            </a:r>
            <a:br>
              <a:rPr lang="en-US" sz="2000" b="1"/>
            </a:br>
            <a:r>
              <a:rPr lang="en-US" sz="5100" b="1"/>
              <a:t/>
            </a:r>
            <a:br>
              <a:rPr lang="en-US" sz="5100" b="1"/>
            </a:br>
            <a:r>
              <a:rPr lang="en-GB" sz="5100" b="1" cap="all">
                <a:latin typeface="Aptos"/>
              </a:rPr>
              <a:t>CLASSIFICATION OF EMAILS AS HAM OR SPAM</a:t>
            </a:r>
            <a:endParaRPr lang="en-US" sz="5100" dirty="0">
              <a:latin typeface="Aptos"/>
            </a:endParaRPr>
          </a:p>
          <a:p>
            <a:endParaRPr lang="en-US" sz="5100" b="1" kern="1200"/>
          </a:p>
        </p:txBody>
      </p:sp>
      <p:sp>
        <p:nvSpPr>
          <p:cNvPr id="3" name="Subtitle 2"/>
          <p:cNvSpPr>
            <a:spLocks noGrp="1"/>
          </p:cNvSpPr>
          <p:nvPr>
            <p:ph type="subTitle" idx="1"/>
          </p:nvPr>
        </p:nvSpPr>
        <p:spPr>
          <a:xfrm>
            <a:off x="266646" y="3373712"/>
            <a:ext cx="4988391" cy="1466888"/>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a:t>Name:</a:t>
            </a:r>
            <a:r>
              <a:rPr lang="en-GB" sz="1600" b="1" cap="all"/>
              <a:t> PRIYADARSHINY DAS</a:t>
            </a:r>
            <a:endParaRPr lang="en-US" sz="1600" b="1" cap="all"/>
          </a:p>
          <a:p>
            <a:pPr algn="l">
              <a:spcAft>
                <a:spcPts val="600"/>
              </a:spcAft>
            </a:pPr>
            <a:r>
              <a:rPr lang="en-US" sz="1600" b="1" cap="all"/>
              <a:t>College Name:</a:t>
            </a:r>
            <a:r>
              <a:rPr lang="en-GB" sz="1600" b="1" cap="all"/>
              <a:t> TECHNO MAIN SALT LAKE </a:t>
            </a:r>
            <a:endParaRPr lang="en-US" sz="1600" b="1" cap="all"/>
          </a:p>
          <a:p>
            <a:pPr algn="l">
              <a:spcAft>
                <a:spcPts val="600"/>
              </a:spcAft>
            </a:pPr>
            <a:r>
              <a:rPr lang="en-US" sz="1600" b="1" cap="all"/>
              <a:t>Department:</a:t>
            </a:r>
            <a:r>
              <a:rPr lang="en-GB" sz="1600" b="1" cap="all"/>
              <a:t> COMPUTER SCIENCE AND ENGINEERING- CYBER SECURITY </a:t>
            </a:r>
            <a:endParaRPr lang="en-US" sz="1600" b="1" cap="all" dirty="0"/>
          </a:p>
          <a:p>
            <a:pPr algn="l">
              <a:spcAft>
                <a:spcPts val="600"/>
              </a:spcAft>
            </a:pPr>
            <a:r>
              <a:rPr lang="en-US" sz="1600" b="1" cap="all" dirty="0"/>
              <a:t>Email </a:t>
            </a:r>
            <a:r>
              <a:rPr lang="en-US" sz="1600" b="1" cap="all"/>
              <a:t>ID:</a:t>
            </a:r>
            <a:r>
              <a:rPr lang="en-GB" sz="1600" b="1" cap="all"/>
              <a:t> </a:t>
            </a:r>
            <a:r>
              <a:rPr lang="en-GB" sz="1600" b="1">
                <a:latin typeface="Aptos" panose="020B0004020202020204"/>
                <a:cs typeface="Arial"/>
              </a:rPr>
              <a:t>sribashchandradas57@gmail.com</a:t>
            </a:r>
            <a:endParaRPr lang="en-US" sz="1600" b="1" cap="all" dirty="0"/>
          </a:p>
          <a:p>
            <a:pPr algn="l">
              <a:spcAft>
                <a:spcPts val="600"/>
              </a:spcAft>
            </a:pPr>
            <a:r>
              <a:rPr lang="en-US" sz="1600" b="1" cap="all" dirty="0"/>
              <a:t>AICTE Student </a:t>
            </a:r>
            <a:r>
              <a:rPr lang="en-US" sz="1600" b="1" cap="all"/>
              <a:t>ID:</a:t>
            </a:r>
            <a:r>
              <a:rPr lang="en-GB" sz="1600" b="1" cap="all"/>
              <a:t> STU6761195c3ea191734416732</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B4288F3F-AD4C-81EA-1336-D2C00EFCC479}"/>
              </a:ext>
            </a:extLst>
          </p:cNvPr>
          <p:cNvPicPr>
            <a:picLocks noChangeAspect="1"/>
          </p:cNvPicPr>
          <p:nvPr/>
        </p:nvPicPr>
        <p:blipFill>
          <a:blip r:embed="rId2"/>
          <a:srcRect/>
          <a:stretch/>
        </p:blipFill>
        <p:spPr>
          <a:xfrm>
            <a:off x="6190190" y="557360"/>
            <a:ext cx="4509592" cy="5632704"/>
          </a:xfrm>
          <a:prstGeom prst="rect">
            <a:avLst/>
          </a:prstGeom>
        </p:spPr>
      </p:pic>
      <p:sp>
        <p:nvSpPr>
          <p:cNvPr id="4" name="Title 1">
            <a:extLst>
              <a:ext uri="{FF2B5EF4-FFF2-40B4-BE49-F238E27FC236}">
                <a16:creationId xmlns:a16="http://schemas.microsoft.com/office/drawing/2014/main" xmlns="" id="{490E1ABC-3C75-DEE2-BD29-B1885FB52C7F}"/>
              </a:ext>
            </a:extLst>
          </p:cNvPr>
          <p:cNvSpPr>
            <a:spLocks noGrp="1"/>
          </p:cNvSpPr>
          <p:nvPr>
            <p:ph type="ctrTitle"/>
          </p:nvPr>
        </p:nvSpPr>
        <p:spPr>
          <a:xfrm>
            <a:off x="-954720" y="-113990"/>
            <a:ext cx="4779664" cy="2386161"/>
          </a:xfrm>
        </p:spPr>
        <p:txBody>
          <a:bodyPr vert="horz" lIns="91440" tIns="45720" rIns="91440" bIns="45720" rtlCol="0" anchor="ctr">
            <a:normAutofit/>
          </a:bodyPr>
          <a:lstStyle/>
          <a:p>
            <a:r>
              <a:rPr lang="en-US" sz="2000" b="1" kern="1200" dirty="0">
                <a:latin typeface="+mj-lt"/>
                <a:ea typeface="+mj-ea"/>
                <a:cs typeface="+mj-cs"/>
              </a:rPr>
              <a:t>CAPSTONE PROJECT</a:t>
            </a:r>
            <a:r>
              <a:rPr lang="en-US" sz="2000" b="1"/>
              <a:t/>
            </a:r>
            <a:br>
              <a:rPr lang="en-US" sz="2000" b="1"/>
            </a:br>
            <a:r>
              <a:rPr lang="en-US" sz="5100" b="1"/>
              <a:t/>
            </a:r>
            <a:br>
              <a:rPr lang="en-US" sz="5100" b="1"/>
            </a:br>
            <a:endParaRPr lang="en-US" sz="5100" b="1" kern="120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a:extLst>
              <a:ext uri="{FF2B5EF4-FFF2-40B4-BE49-F238E27FC236}">
                <a16:creationId xmlns:a16="http://schemas.microsoft.com/office/drawing/2014/main" xmlns="" id="{87F7BD8A-8B98-F297-C787-0A987B3E9C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9355" y="1640726"/>
            <a:ext cx="3676915" cy="3588620"/>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a16="http://schemas.microsoft.com/office/drawing/2014/main" xmlns="" id="{30372B4D-87AC-9897-0CDC-F33452D20DB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257542" y="1647304"/>
            <a:ext cx="3676916" cy="3563392"/>
          </a:xfrm>
          <a:prstGeom prst="rect">
            <a:avLst/>
          </a:prstGeom>
          <a:effectLst>
            <a:outerShdw blurRad="63500" sx="102000" sy="102000" algn="ctr" rotWithShape="0">
              <a:prstClr val="black">
                <a:alpha val="40000"/>
              </a:prstClr>
            </a:outerShdw>
          </a:effectLst>
        </p:spPr>
      </p:pic>
      <p:pic>
        <p:nvPicPr>
          <p:cNvPr id="7" name="Picture 7">
            <a:extLst>
              <a:ext uri="{FF2B5EF4-FFF2-40B4-BE49-F238E27FC236}">
                <a16:creationId xmlns:a16="http://schemas.microsoft.com/office/drawing/2014/main" xmlns="" id="{CF995909-CC48-9C1C-684C-D3A412BD0AB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085730" y="1659918"/>
            <a:ext cx="3676916" cy="35381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xmlns="" val="40131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xmlns="" id="{DAC89077-8057-7BC0-26E1-308371DD03B8}"/>
              </a:ext>
            </a:extLst>
          </p:cNvPr>
          <p:cNvSpPr>
            <a:spLocks noGrp="1"/>
          </p:cNvSpPr>
          <p:nvPr>
            <p:ph idx="1"/>
          </p:nvPr>
        </p:nvSpPr>
        <p:spPr>
          <a:xfrm>
            <a:off x="368896" y="1826222"/>
            <a:ext cx="7855866" cy="4901217"/>
          </a:xfrm>
        </p:spPr>
        <p:txBody>
          <a:bodyPr vert="horz" lIns="91440" tIns="45720" rIns="91440" bIns="45720" rtlCol="0">
            <a:normAutofit/>
          </a:bodyPr>
          <a:lstStyle/>
          <a:p>
            <a:pPr marL="0" indent="0">
              <a:buNone/>
            </a:pPr>
            <a:r>
              <a:rPr lang="en-GB" sz="1800">
                <a:latin typeface="Franklin Gothic Book"/>
              </a:rPr>
              <a:t>As it may be seen from the evaluation scores alongside, the model is highly effective and efficient defecting spam mails and differentiating them from ham mails with high accuracy. The model may thus be considered ready for practical usage on real-time samples. </a:t>
            </a:r>
          </a:p>
          <a:p>
            <a:pPr marL="0" indent="0">
              <a:buNone/>
            </a:pPr>
            <a:r>
              <a:rPr lang="en-GB" sz="1800">
                <a:latin typeface="Franklin Gothic Book"/>
              </a:rPr>
              <a:t>No challenges were encountered during the implementation of the algorithm to create, train, and test the model and evaluate its performance. It was a smooth process with ample resources. </a:t>
            </a:r>
          </a:p>
          <a:p>
            <a:pPr marL="0" indent="0">
              <a:buNone/>
            </a:pPr>
            <a:r>
              <a:rPr lang="en-GB" sz="1800">
                <a:latin typeface="Franklin Gothic Book"/>
              </a:rPr>
              <a:t>Due to the good evaluation scores, it may be said that the proposed solution was very effective in building a proper functioning model. Aadditionally, as the data was also clean and balanced and due to the feature engineering, the model was able to perform well and deliver satisfactory results. </a:t>
            </a:r>
          </a:p>
          <a:p>
            <a:pPr marL="0" indent="0">
              <a:buNone/>
            </a:pPr>
            <a:r>
              <a:rPr lang="en-GB" sz="1800">
                <a:latin typeface="Franklin Gothic Book"/>
              </a:rPr>
              <a:t>In future, this model can be fine-tuned and special techniques can be used in order to make it even more robust and accurate. </a:t>
            </a:r>
          </a:p>
          <a:p>
            <a:pPr marL="0" indent="0">
              <a:buNone/>
            </a:pPr>
            <a:r>
              <a:rPr lang="en-GB" sz="1800">
                <a:latin typeface="Franklin Gothic Book"/>
              </a:rPr>
              <a:t>Spam mails can be efficiently utilized by cybercriminals to set up and harm others in many dangerous ways and destroy the future of several innocent people. It is thus extremely important for the model to be able to predict spam mails and differentiate them from ham mails absolutely correctly. </a:t>
            </a:r>
          </a:p>
        </p:txBody>
      </p:sp>
      <p:graphicFrame>
        <p:nvGraphicFramePr>
          <p:cNvPr id="7" name="Table 4">
            <a:extLst>
              <a:ext uri="{FF2B5EF4-FFF2-40B4-BE49-F238E27FC236}">
                <a16:creationId xmlns:a16="http://schemas.microsoft.com/office/drawing/2014/main" xmlns="" id="{E2A6A579-BB36-503B-385F-7100AD4F1230}"/>
              </a:ext>
            </a:extLst>
          </p:cNvPr>
          <p:cNvGraphicFramePr>
            <a:graphicFrameLocks noGrp="1"/>
          </p:cNvGraphicFramePr>
          <p:nvPr>
            <p:extLst>
              <p:ext uri="{D42A27DB-BD31-4B8C-83A1-F6EECF244321}">
                <p14:modId xmlns:p14="http://schemas.microsoft.com/office/powerpoint/2010/main" xmlns="" val="2071730717"/>
              </p:ext>
            </p:extLst>
          </p:nvPr>
        </p:nvGraphicFramePr>
        <p:xfrm>
          <a:off x="8363861" y="2323941"/>
          <a:ext cx="3398760" cy="1767840"/>
        </p:xfrm>
        <a:graphic>
          <a:graphicData uri="http://schemas.openxmlformats.org/drawingml/2006/table">
            <a:tbl>
              <a:tblPr firstRow="1" firstCol="1" bandRow="1">
                <a:tableStyleId>{5C22544A-7EE6-4342-B048-85BDC9FD1C3A}</a:tableStyleId>
              </a:tblPr>
              <a:tblGrid>
                <a:gridCol w="899260">
                  <a:extLst>
                    <a:ext uri="{9D8B030D-6E8A-4147-A177-3AD203B41FA5}">
                      <a16:colId xmlns:a16="http://schemas.microsoft.com/office/drawing/2014/main" xmlns="" val="1477315915"/>
                    </a:ext>
                  </a:extLst>
                </a:gridCol>
                <a:gridCol w="574456">
                  <a:extLst>
                    <a:ext uri="{9D8B030D-6E8A-4147-A177-3AD203B41FA5}">
                      <a16:colId xmlns:a16="http://schemas.microsoft.com/office/drawing/2014/main" xmlns="" val="3640491164"/>
                    </a:ext>
                  </a:extLst>
                </a:gridCol>
                <a:gridCol w="574456">
                  <a:extLst>
                    <a:ext uri="{9D8B030D-6E8A-4147-A177-3AD203B41FA5}">
                      <a16:colId xmlns:a16="http://schemas.microsoft.com/office/drawing/2014/main" xmlns="" val="820022914"/>
                    </a:ext>
                  </a:extLst>
                </a:gridCol>
                <a:gridCol w="574456">
                  <a:extLst>
                    <a:ext uri="{9D8B030D-6E8A-4147-A177-3AD203B41FA5}">
                      <a16:colId xmlns:a16="http://schemas.microsoft.com/office/drawing/2014/main" xmlns="" val="3121696181"/>
                    </a:ext>
                  </a:extLst>
                </a:gridCol>
                <a:gridCol w="776132">
                  <a:extLst>
                    <a:ext uri="{9D8B030D-6E8A-4147-A177-3AD203B41FA5}">
                      <a16:colId xmlns:a16="http://schemas.microsoft.com/office/drawing/2014/main" xmlns="" val="856934938"/>
                    </a:ext>
                  </a:extLst>
                </a:gridCol>
              </a:tblGrid>
              <a:tr h="360086">
                <a:tc>
                  <a:txBody>
                    <a:bodyPr/>
                    <a:lstStyle/>
                    <a:p>
                      <a:pPr algn="ctr"/>
                      <a:r>
                        <a:rPr lang="en-GB" sz="1000" i="1"/>
                        <a:t>TRAINING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a16="http://schemas.microsoft.com/office/drawing/2014/main" xmlns="" val="3846210353"/>
                  </a:ext>
                </a:extLst>
              </a:tr>
              <a:tr h="360086">
                <a:tc>
                  <a:txBody>
                    <a:bodyPr/>
                    <a:lstStyle/>
                    <a:p>
                      <a:pPr algn="ctr"/>
                      <a:r>
                        <a:rPr lang="en-GB" sz="1000" b="1"/>
                        <a:t>ACCURACY SCORE</a:t>
                      </a:r>
                      <a:endParaRPr lang="en-US" sz="1000" b="1"/>
                    </a:p>
                  </a:txBody>
                  <a:tcPr anchor="ctr"/>
                </a:tc>
                <a:tc>
                  <a:txBody>
                    <a:bodyPr/>
                    <a:lstStyle/>
                    <a:p>
                      <a:pPr algn="ctr"/>
                      <a:r>
                        <a:rPr lang="en-GB" sz="1000"/>
                        <a:t>0.9824</a:t>
                      </a:r>
                      <a:endParaRPr lang="en-US" sz="1000"/>
                    </a:p>
                  </a:txBody>
                  <a:tcPr anchor="ctr"/>
                </a:tc>
                <a:tc>
                  <a:txBody>
                    <a:bodyPr/>
                    <a:lstStyle/>
                    <a:p>
                      <a:pPr algn="ctr"/>
                      <a:r>
                        <a:rPr lang="en-GB" sz="1000"/>
                        <a:t>0.9958</a:t>
                      </a:r>
                      <a:endParaRPr lang="en-US" sz="1000"/>
                    </a:p>
                  </a:txBody>
                  <a:tcPr anchor="ctr"/>
                </a:tc>
                <a:tc>
                  <a:txBody>
                    <a:bodyPr/>
                    <a:lstStyle/>
                    <a:p>
                      <a:pPr algn="ctr"/>
                      <a:r>
                        <a:rPr lang="en-GB" sz="1000"/>
                        <a:t>0.9840</a:t>
                      </a:r>
                      <a:endParaRPr lang="en-US" sz="1000"/>
                    </a:p>
                  </a:txBody>
                  <a:tcPr anchor="ctr"/>
                </a:tc>
                <a:tc>
                  <a:txBody>
                    <a:bodyPr/>
                    <a:lstStyle/>
                    <a:p>
                      <a:pPr algn="ctr"/>
                      <a:r>
                        <a:rPr lang="en-GB" sz="1000"/>
                        <a:t>1.0</a:t>
                      </a:r>
                      <a:endParaRPr lang="en-US" sz="1000"/>
                    </a:p>
                  </a:txBody>
                  <a:tcPr anchor="ctr"/>
                </a:tc>
                <a:extLst>
                  <a:ext uri="{0D108BD9-81ED-4DB2-BD59-A6C34878D82A}">
                    <a16:rowId xmlns:a16="http://schemas.microsoft.com/office/drawing/2014/main" xmlns="" val="1007906593"/>
                  </a:ext>
                </a:extLst>
              </a:tr>
              <a:tr h="237968">
                <a:tc>
                  <a:txBody>
                    <a:bodyPr/>
                    <a:lstStyle/>
                    <a:p>
                      <a:pPr algn="ctr"/>
                      <a:r>
                        <a:rPr lang="en-GB" sz="1000" b="1"/>
                        <a:t>MAE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224366640"/>
                  </a:ext>
                </a:extLst>
              </a:tr>
              <a:tr h="237968">
                <a:tc>
                  <a:txBody>
                    <a:bodyPr/>
                    <a:lstStyle/>
                    <a:p>
                      <a:pPr algn="ctr"/>
                      <a:r>
                        <a:rPr lang="en-GB" sz="1000" b="1"/>
                        <a:t>MSE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434244094"/>
                  </a:ext>
                </a:extLst>
              </a:tr>
              <a:tr h="237968">
                <a:tc>
                  <a:txBody>
                    <a:bodyPr/>
                    <a:lstStyle/>
                    <a:p>
                      <a:pPr algn="ctr"/>
                      <a:r>
                        <a:rPr lang="en-GB" sz="1000" b="1"/>
                        <a:t>RMSE</a:t>
                      </a:r>
                      <a:endParaRPr lang="en-US" sz="1000" b="1"/>
                    </a:p>
                  </a:txBody>
                  <a:tcPr anchor="ctr"/>
                </a:tc>
                <a:tc>
                  <a:txBody>
                    <a:bodyPr/>
                    <a:lstStyle/>
                    <a:p>
                      <a:pPr algn="ctr"/>
                      <a:r>
                        <a:rPr lang="en-GB" sz="1000"/>
                        <a:t>0.1325</a:t>
                      </a:r>
                      <a:endParaRPr lang="en-US" sz="1000"/>
                    </a:p>
                  </a:txBody>
                  <a:tcPr anchor="ctr"/>
                </a:tc>
                <a:tc>
                  <a:txBody>
                    <a:bodyPr/>
                    <a:lstStyle/>
                    <a:p>
                      <a:pPr algn="ctr"/>
                      <a:r>
                        <a:rPr lang="en-GB" sz="1000"/>
                        <a:t>0.0646</a:t>
                      </a:r>
                      <a:endParaRPr lang="en-US" sz="1000"/>
                    </a:p>
                  </a:txBody>
                  <a:tcPr anchor="ctr"/>
                </a:tc>
                <a:tc>
                  <a:txBody>
                    <a:bodyPr/>
                    <a:lstStyle/>
                    <a:p>
                      <a:pPr algn="ctr"/>
                      <a:r>
                        <a:rPr lang="en-GB" sz="1000"/>
                        <a:t>0.1263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1905635760"/>
                  </a:ext>
                </a:extLst>
              </a:tr>
              <a:tr h="237968">
                <a:tc>
                  <a:txBody>
                    <a:bodyPr/>
                    <a:lstStyle/>
                    <a:p>
                      <a:pPr algn="ctr"/>
                      <a:r>
                        <a:rPr lang="en-GB" sz="1000" b="1"/>
                        <a:t>F1 SCORE</a:t>
                      </a:r>
                      <a:endParaRPr lang="en-US" sz="1000" b="1"/>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extLst>
                  <a:ext uri="{0D108BD9-81ED-4DB2-BD59-A6C34878D82A}">
                    <a16:rowId xmlns:a16="http://schemas.microsoft.com/office/drawing/2014/main" xmlns="" val="150275901"/>
                  </a:ext>
                </a:extLst>
              </a:tr>
            </a:tbl>
          </a:graphicData>
        </a:graphic>
      </p:graphicFrame>
      <p:graphicFrame>
        <p:nvGraphicFramePr>
          <p:cNvPr id="13" name="Table 4">
            <a:extLst>
              <a:ext uri="{FF2B5EF4-FFF2-40B4-BE49-F238E27FC236}">
                <a16:creationId xmlns:a16="http://schemas.microsoft.com/office/drawing/2014/main" xmlns="" id="{EFEE2084-653F-842B-7915-362670DB462A}"/>
              </a:ext>
            </a:extLst>
          </p:cNvPr>
          <p:cNvGraphicFramePr>
            <a:graphicFrameLocks noGrp="1"/>
          </p:cNvGraphicFramePr>
          <p:nvPr>
            <p:extLst>
              <p:ext uri="{D42A27DB-BD31-4B8C-83A1-F6EECF244321}">
                <p14:modId xmlns:p14="http://schemas.microsoft.com/office/powerpoint/2010/main" xmlns="" val="1995716443"/>
              </p:ext>
            </p:extLst>
          </p:nvPr>
        </p:nvGraphicFramePr>
        <p:xfrm>
          <a:off x="8363861" y="4277511"/>
          <a:ext cx="3398759" cy="1767840"/>
        </p:xfrm>
        <a:graphic>
          <a:graphicData uri="http://schemas.openxmlformats.org/drawingml/2006/table">
            <a:tbl>
              <a:tblPr firstRow="1" firstCol="1" bandRow="1">
                <a:tableStyleId>{5C22544A-7EE6-4342-B048-85BDC9FD1C3A}</a:tableStyleId>
              </a:tblPr>
              <a:tblGrid>
                <a:gridCol w="888283">
                  <a:extLst>
                    <a:ext uri="{9D8B030D-6E8A-4147-A177-3AD203B41FA5}">
                      <a16:colId xmlns:a16="http://schemas.microsoft.com/office/drawing/2014/main" xmlns="" val="1477315915"/>
                    </a:ext>
                  </a:extLst>
                </a:gridCol>
                <a:gridCol w="576979">
                  <a:extLst>
                    <a:ext uri="{9D8B030D-6E8A-4147-A177-3AD203B41FA5}">
                      <a16:colId xmlns:a16="http://schemas.microsoft.com/office/drawing/2014/main" xmlns="" val="3640491164"/>
                    </a:ext>
                  </a:extLst>
                </a:gridCol>
                <a:gridCol w="576979">
                  <a:extLst>
                    <a:ext uri="{9D8B030D-6E8A-4147-A177-3AD203B41FA5}">
                      <a16:colId xmlns:a16="http://schemas.microsoft.com/office/drawing/2014/main" xmlns="" val="820022914"/>
                    </a:ext>
                  </a:extLst>
                </a:gridCol>
                <a:gridCol w="576979">
                  <a:extLst>
                    <a:ext uri="{9D8B030D-6E8A-4147-A177-3AD203B41FA5}">
                      <a16:colId xmlns:a16="http://schemas.microsoft.com/office/drawing/2014/main" xmlns="" val="3121696181"/>
                    </a:ext>
                  </a:extLst>
                </a:gridCol>
                <a:gridCol w="779539">
                  <a:extLst>
                    <a:ext uri="{9D8B030D-6E8A-4147-A177-3AD203B41FA5}">
                      <a16:colId xmlns:a16="http://schemas.microsoft.com/office/drawing/2014/main" xmlns="" val="856934938"/>
                    </a:ext>
                  </a:extLst>
                </a:gridCol>
              </a:tblGrid>
              <a:tr h="385613">
                <a:tc>
                  <a:txBody>
                    <a:bodyPr/>
                    <a:lstStyle/>
                    <a:p>
                      <a:pPr algn="ctr"/>
                      <a:r>
                        <a:rPr lang="en-GB" sz="1000" i="1"/>
                        <a:t>TESTING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a16="http://schemas.microsoft.com/office/drawing/2014/main" xmlns="" val="3846210353"/>
                  </a:ext>
                </a:extLst>
              </a:tr>
              <a:tr h="385613">
                <a:tc>
                  <a:txBody>
                    <a:bodyPr/>
                    <a:lstStyle/>
                    <a:p>
                      <a:pPr algn="ctr"/>
                      <a:r>
                        <a:rPr lang="en-GB" sz="1000" b="1"/>
                        <a:t>ACCURACY SCORE</a:t>
                      </a:r>
                      <a:endParaRPr lang="en-US" sz="1000" b="1"/>
                    </a:p>
                  </a:txBody>
                  <a:tcPr anchor="ctr"/>
                </a:tc>
                <a:tc>
                  <a:txBody>
                    <a:bodyPr/>
                    <a:lstStyle/>
                    <a:p>
                      <a:pPr algn="ctr"/>
                      <a:r>
                        <a:rPr lang="en-GB" sz="1000"/>
                        <a:t>0.9464</a:t>
                      </a:r>
                      <a:endParaRPr lang="en-US" sz="1000"/>
                    </a:p>
                  </a:txBody>
                  <a:tcPr anchor="ctr"/>
                </a:tc>
                <a:tc>
                  <a:txBody>
                    <a:bodyPr/>
                    <a:lstStyle/>
                    <a:p>
                      <a:pPr algn="ctr"/>
                      <a:r>
                        <a:rPr lang="en-GB" sz="1000"/>
                        <a:t>0.9805</a:t>
                      </a:r>
                      <a:endParaRPr lang="en-US" sz="1000"/>
                    </a:p>
                  </a:txBody>
                  <a:tcPr anchor="ctr"/>
                </a:tc>
                <a:tc>
                  <a:txBody>
                    <a:bodyPr/>
                    <a:lstStyle/>
                    <a:p>
                      <a:pPr algn="ctr"/>
                      <a:r>
                        <a:rPr lang="en-GB" sz="1000"/>
                        <a:t>0.9716</a:t>
                      </a:r>
                      <a:endParaRPr lang="en-US" sz="1000"/>
                    </a:p>
                  </a:txBody>
                  <a:tcPr anchor="ctr"/>
                </a:tc>
                <a:tc>
                  <a:txBody>
                    <a:bodyPr/>
                    <a:lstStyle/>
                    <a:p>
                      <a:pPr algn="ctr"/>
                      <a:r>
                        <a:rPr lang="en-GB" sz="1000"/>
                        <a:t>1.0</a:t>
                      </a:r>
                      <a:endParaRPr lang="en-US" sz="1000"/>
                    </a:p>
                  </a:txBody>
                  <a:tcPr anchor="ctr"/>
                </a:tc>
                <a:extLst>
                  <a:ext uri="{0D108BD9-81ED-4DB2-BD59-A6C34878D82A}">
                    <a16:rowId xmlns:a16="http://schemas.microsoft.com/office/drawing/2014/main" xmlns="" val="1007906593"/>
                  </a:ext>
                </a:extLst>
              </a:tr>
              <a:tr h="237300">
                <a:tc>
                  <a:txBody>
                    <a:bodyPr/>
                    <a:lstStyle/>
                    <a:p>
                      <a:pPr algn="ctr"/>
                      <a:r>
                        <a:rPr lang="en-GB" sz="1000" b="1"/>
                        <a:t>MAE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224366640"/>
                  </a:ext>
                </a:extLst>
              </a:tr>
              <a:tr h="237300">
                <a:tc>
                  <a:txBody>
                    <a:bodyPr/>
                    <a:lstStyle/>
                    <a:p>
                      <a:pPr algn="ctr"/>
                      <a:r>
                        <a:rPr lang="en-GB" sz="1000" b="1"/>
                        <a:t>MSE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434244094"/>
                  </a:ext>
                </a:extLst>
              </a:tr>
              <a:tr h="237300">
                <a:tc>
                  <a:txBody>
                    <a:bodyPr/>
                    <a:lstStyle/>
                    <a:p>
                      <a:pPr algn="ctr"/>
                      <a:r>
                        <a:rPr lang="en-GB" sz="1000" b="1"/>
                        <a:t>RMSE</a:t>
                      </a:r>
                      <a:endParaRPr lang="en-US" sz="1000" b="1"/>
                    </a:p>
                  </a:txBody>
                  <a:tcPr anchor="ctr"/>
                </a:tc>
                <a:tc>
                  <a:txBody>
                    <a:bodyPr/>
                    <a:lstStyle/>
                    <a:p>
                      <a:pPr algn="ctr"/>
                      <a:r>
                        <a:rPr lang="en-GB" sz="1000"/>
                        <a:t>0.2313</a:t>
                      </a:r>
                      <a:endParaRPr lang="en-US" sz="1000"/>
                    </a:p>
                  </a:txBody>
                  <a:tcPr anchor="ctr"/>
                </a:tc>
                <a:tc>
                  <a:txBody>
                    <a:bodyPr/>
                    <a:lstStyle/>
                    <a:p>
                      <a:pPr algn="ctr"/>
                      <a:r>
                        <a:rPr lang="en-GB" sz="1000"/>
                        <a:t>0.1396</a:t>
                      </a:r>
                      <a:endParaRPr lang="en-US" sz="1000"/>
                    </a:p>
                  </a:txBody>
                  <a:tcPr anchor="ctr"/>
                </a:tc>
                <a:tc>
                  <a:txBody>
                    <a:bodyPr/>
                    <a:lstStyle/>
                    <a:p>
                      <a:pPr algn="ctr"/>
                      <a:r>
                        <a:rPr lang="en-GB" sz="1000"/>
                        <a:t>0.1684</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xmlns="" val="1905635760"/>
                  </a:ext>
                </a:extLst>
              </a:tr>
              <a:tr h="237300">
                <a:tc>
                  <a:txBody>
                    <a:bodyPr/>
                    <a:lstStyle/>
                    <a:p>
                      <a:pPr algn="ctr"/>
                      <a:r>
                        <a:rPr lang="en-GB" sz="1000" b="1"/>
                        <a:t>F1 SCORE</a:t>
                      </a:r>
                      <a:endParaRPr lang="en-US" sz="1000" b="1"/>
                    </a:p>
                  </a:txBody>
                  <a:tcPr anchor="ctr"/>
                </a:tc>
                <a:tc>
                  <a:txBody>
                    <a:bodyPr/>
                    <a:lstStyle/>
                    <a:p>
                      <a:pPr algn="ctr"/>
                      <a:r>
                        <a:rPr lang="en-GB" sz="1000"/>
                        <a:t>0.95</a:t>
                      </a:r>
                      <a:endParaRPr lang="en-US" sz="1000"/>
                    </a:p>
                  </a:txBody>
                  <a:tcPr anchor="ctr"/>
                </a:tc>
                <a:tc>
                  <a:txBody>
                    <a:bodyPr/>
                    <a:lstStyle/>
                    <a:p>
                      <a:pPr algn="ctr"/>
                      <a:r>
                        <a:rPr lang="en-GB" sz="1000"/>
                        <a:t>0.98</a:t>
                      </a:r>
                      <a:endParaRPr lang="en-US" sz="1000"/>
                    </a:p>
                  </a:txBody>
                  <a:tcPr anchor="ctr"/>
                </a:tc>
                <a:tc>
                  <a:txBody>
                    <a:bodyPr/>
                    <a:lstStyle/>
                    <a:p>
                      <a:pPr algn="ctr"/>
                      <a:r>
                        <a:rPr lang="en-GB" sz="1000"/>
                        <a:t>0.97</a:t>
                      </a:r>
                      <a:endParaRPr lang="en-US" sz="1000"/>
                    </a:p>
                  </a:txBody>
                  <a:tcPr anchor="ctr"/>
                </a:tc>
                <a:tc>
                  <a:txBody>
                    <a:bodyPr/>
                    <a:lstStyle/>
                    <a:p>
                      <a:pPr algn="ctr"/>
                      <a:r>
                        <a:rPr lang="en-GB" sz="1000"/>
                        <a:t>1.00</a:t>
                      </a:r>
                      <a:endParaRPr lang="en-US" sz="1000"/>
                    </a:p>
                  </a:txBody>
                  <a:tcPr anchor="ctr"/>
                </a:tc>
                <a:extLst>
                  <a:ext uri="{0D108BD9-81ED-4DB2-BD59-A6C34878D82A}">
                    <a16:rowId xmlns:a16="http://schemas.microsoft.com/office/drawing/2014/main" xmlns="" val="150275901"/>
                  </a:ext>
                </a:extLst>
              </a:tr>
            </a:tbl>
          </a:graphicData>
        </a:graphic>
      </p:graphicFrame>
      <p:sp>
        <p:nvSpPr>
          <p:cNvPr id="15" name="Content Placeholder 2">
            <a:extLst>
              <a:ext uri="{FF2B5EF4-FFF2-40B4-BE49-F238E27FC236}">
                <a16:creationId xmlns:a16="http://schemas.microsoft.com/office/drawing/2014/main" xmlns="" id="{9717FFB4-0E75-0FD9-C610-4FA5FD3BB9A5}"/>
              </a:ext>
            </a:extLst>
          </p:cNvPr>
          <p:cNvSpPr txBox="1">
            <a:spLocks/>
          </p:cNvSpPr>
          <p:nvPr/>
        </p:nvSpPr>
        <p:spPr>
          <a:xfrm>
            <a:off x="8061477" y="1819906"/>
            <a:ext cx="4003525" cy="3748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b="1"/>
              <a:t>MODEL EVALUATION SCORES</a:t>
            </a:r>
            <a:endParaRPr lang="en-US" sz="1800" b="1"/>
          </a:p>
        </p:txBody>
      </p:sp>
      <p:sp>
        <p:nvSpPr>
          <p:cNvPr id="17" name="Rectangle 16">
            <a:extLst>
              <a:ext uri="{FF2B5EF4-FFF2-40B4-BE49-F238E27FC236}">
                <a16:creationId xmlns:a16="http://schemas.microsoft.com/office/drawing/2014/main" xmlns="" id="{0F81854E-0798-52AA-F118-5B9BA65B6BB8}"/>
              </a:ext>
            </a:extLst>
          </p:cNvPr>
          <p:cNvSpPr/>
          <p:nvPr/>
        </p:nvSpPr>
        <p:spPr>
          <a:xfrm>
            <a:off x="8224762" y="1819905"/>
            <a:ext cx="3652762" cy="434866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xmlns="" id="{395F5FD6-AA51-6700-A423-929DC703C081}"/>
              </a:ext>
            </a:extLst>
          </p:cNvPr>
          <p:cNvSpPr>
            <a:spLocks noGrp="1"/>
          </p:cNvSpPr>
          <p:nvPr>
            <p:ph idx="1"/>
          </p:nvPr>
        </p:nvSpPr>
        <p:spPr>
          <a:xfrm>
            <a:off x="838200" y="2240915"/>
            <a:ext cx="10515600" cy="4251960"/>
          </a:xfrm>
        </p:spPr>
        <p:txBody>
          <a:bodyPr vert="horz" lIns="91440" tIns="45720" rIns="91440" bIns="45720" rtlCol="0">
            <a:normAutofit/>
          </a:bodyPr>
          <a:lstStyle/>
          <a:p>
            <a:r>
              <a:rPr lang="en-GB" kern="0">
                <a:effectLst/>
                <a:latin typeface="Calibri" panose="020F0502020204030204" pitchFamily="34" charset="0"/>
                <a:ea typeface="Times New Roman" panose="02020603050405020304" pitchFamily="18" charset="0"/>
                <a:cs typeface="Calibri" panose="020F0502020204030204" pitchFamily="34" charset="0"/>
              </a:rPr>
              <a:t>Leveraging advancements in deep learning to incorporate user feedback and enhancing accuracy and efficiency.</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Fine tuning the model for better performance.</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Using hybrid models that combine different machine learning algorithms to create more robust models.</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Imroving the model's speed and also maintaining the efficiency.</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Usinging the model to detect spam messages in other forms of online communication, such as social media and messaging apps. </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xmlns="" id="{EAD42EC0-4A11-9CC7-691B-2C5FE15024C6}"/>
              </a:ext>
            </a:extLst>
          </p:cNvPr>
          <p:cNvSpPr>
            <a:spLocks noGrp="1"/>
          </p:cNvSpPr>
          <p:nvPr>
            <p:ph idx="1"/>
          </p:nvPr>
        </p:nvSpPr>
        <p:spPr>
          <a:xfrm>
            <a:off x="481102" y="2860379"/>
            <a:ext cx="5533112" cy="3770397"/>
          </a:xfrm>
        </p:spPr>
        <p:txBody>
          <a:bodyPr vert="horz" lIns="91440" tIns="45720" rIns="91440" bIns="45720" rtlCol="0" anchor="t">
            <a:noAutofit/>
          </a:bodyPr>
          <a:lstStyle/>
          <a:p>
            <a:pPr marL="0" indent="0">
              <a:buNone/>
            </a:pPr>
            <a:r>
              <a:rPr lang="en-GB" sz="1600">
                <a:latin typeface="Franklin Gothic Book"/>
              </a:rPr>
              <a:t>Links to datasets:- </a:t>
            </a:r>
          </a:p>
          <a:p>
            <a:r>
              <a:rPr lang="en-GB" sz="1600">
                <a:latin typeface="Franklin Gothic Book"/>
              </a:rPr>
              <a:t>Mail File 1: </a:t>
            </a:r>
            <a:r>
              <a:rPr lang="en-GB" sz="1600">
                <a:latin typeface="Franklin Gothic Book"/>
                <a:hlinkClick r:id="rId2"/>
              </a:rPr>
              <a:t>https://drive.google.com/drive/u/0/mobile/folders/1bRuM2RJ3CGD5_PtnIr7jVbC5kOJW5o6x?usp=sharing</a:t>
            </a:r>
            <a:r>
              <a:rPr lang="en-GB" sz="1600">
                <a:latin typeface="Franklin Gothic Book"/>
              </a:rPr>
              <a:t> </a:t>
            </a:r>
          </a:p>
          <a:p>
            <a:r>
              <a:rPr lang="en-GB" sz="1600">
                <a:latin typeface="Franklin Gothic Book"/>
              </a:rPr>
              <a:t>Mail File 2: </a:t>
            </a:r>
            <a:r>
              <a:rPr lang="en-GB" sz="1600">
                <a:latin typeface="Franklin Gothic Book"/>
                <a:hlinkClick r:id="rId3"/>
              </a:rPr>
              <a:t>https://www.kaggle.com/datasets/noeyislearning/spam-emails</a:t>
            </a:r>
            <a:r>
              <a:rPr lang="en-GB" sz="1600">
                <a:latin typeface="Franklin Gothic Book"/>
              </a:rPr>
              <a:t> </a:t>
            </a:r>
          </a:p>
          <a:p>
            <a:r>
              <a:rPr lang="en-GB" sz="1600">
                <a:latin typeface="Franklin Gothic Book"/>
              </a:rPr>
              <a:t>Mail File 3: </a:t>
            </a:r>
            <a:r>
              <a:rPr lang="en-GB" sz="1600">
                <a:latin typeface="Franklin Gothic Book"/>
                <a:hlinkClick r:id="rId4"/>
              </a:rPr>
              <a:t>https://www.kaggle.com/datasets/bayes2003/emails-for-spam-or-ham-classification-trec-2006?resource=download&amp;select=email_text.csv</a:t>
            </a:r>
            <a:r>
              <a:rPr lang="en-GB" sz="1600">
                <a:latin typeface="Franklin Gothic Book"/>
              </a:rPr>
              <a:t> </a:t>
            </a:r>
          </a:p>
          <a:p>
            <a:r>
              <a:rPr lang="en-GB" sz="1600">
                <a:latin typeface="Franklin Gothic Book"/>
              </a:rPr>
              <a:t>Test Mail File 1: </a:t>
            </a:r>
            <a:r>
              <a:rPr lang="en-GB" sz="1600">
                <a:latin typeface="Franklin Gothic Book"/>
                <a:hlinkClick r:id="rId5"/>
              </a:rPr>
              <a:t>https://www.kaggle.com/datasets/devildyno/email-spam-or-not-classification</a:t>
            </a:r>
            <a:r>
              <a:rPr lang="en-GB" sz="1600">
                <a:latin typeface="Franklin Gothic Book"/>
              </a:rPr>
              <a:t> </a:t>
            </a:r>
            <a:endParaRPr lang="en-IN" sz="1600" dirty="0">
              <a:latin typeface="Franklin Gothic Book"/>
            </a:endParaRPr>
          </a:p>
        </p:txBody>
      </p:sp>
      <p:sp>
        <p:nvSpPr>
          <p:cNvPr id="5" name="Content Placeholder 2">
            <a:extLst>
              <a:ext uri="{FF2B5EF4-FFF2-40B4-BE49-F238E27FC236}">
                <a16:creationId xmlns:a16="http://schemas.microsoft.com/office/drawing/2014/main" xmlns="" id="{987B18E5-5A3E-630A-EC65-E03510F8E34B}"/>
              </a:ext>
            </a:extLst>
          </p:cNvPr>
          <p:cNvSpPr>
            <a:spLocks noGrp="1"/>
          </p:cNvSpPr>
          <p:nvPr>
            <p:ph idx="1"/>
          </p:nvPr>
        </p:nvSpPr>
        <p:spPr>
          <a:xfrm>
            <a:off x="6351526" y="2055813"/>
            <a:ext cx="5536160" cy="4110101"/>
          </a:xfrm>
        </p:spPr>
        <p:txBody>
          <a:bodyPr vert="horz" lIns="91440" tIns="45720" rIns="91440" bIns="45720" rtlCol="0" anchor="t">
            <a:noAutofit/>
          </a:bodyPr>
          <a:lstStyle/>
          <a:p>
            <a:pPr marL="0" indent="0">
              <a:buNone/>
            </a:pPr>
            <a:r>
              <a:rPr lang="en-GB" sz="1400">
                <a:latin typeface="Franklin Gothic Book"/>
              </a:rPr>
              <a:t>Links to the sources of reference material used for this project:- </a:t>
            </a:r>
          </a:p>
          <a:p>
            <a:r>
              <a:rPr lang="en-GB" sz="1400">
                <a:latin typeface="Franklin Gothic Book"/>
                <a:hlinkClick r:id="rId6"/>
              </a:rPr>
              <a:t>https://github.com/thoufiqz55/Medical_charges</a:t>
            </a:r>
            <a:endParaRPr lang="en-GB" sz="1400">
              <a:latin typeface="Franklin Gothic Book"/>
            </a:endParaRPr>
          </a:p>
          <a:p>
            <a:r>
              <a:rPr lang="en-GB" sz="1400">
                <a:latin typeface="Franklin Gothic Book"/>
                <a:hlinkClick r:id="rId7"/>
              </a:rPr>
              <a:t>https://github.com/thoufiqz55/Auctioned_car</a:t>
            </a:r>
            <a:endParaRPr lang="en-GB" sz="1400">
              <a:latin typeface="Franklin Gothic Book"/>
            </a:endParaRPr>
          </a:p>
          <a:p>
            <a:r>
              <a:rPr lang="en-GB" sz="1400">
                <a:latin typeface="Franklin Gothic Book"/>
                <a:hlinkClick r:id="rId8"/>
              </a:rPr>
              <a:t>https://github.com/therohitshelar97/SignLanguageDetectionDeepLearningProject.git</a:t>
            </a:r>
            <a:endParaRPr lang="en-GB" sz="1400">
              <a:latin typeface="Franklin Gothic Book"/>
            </a:endParaRPr>
          </a:p>
          <a:p>
            <a:r>
              <a:rPr lang="en-GB" sz="1400">
                <a:latin typeface="Franklin Gothic Book"/>
                <a:hlinkClick r:id="rId9"/>
              </a:rPr>
              <a:t>https://youtu.be/FkF2jhaRJIs?si=UhvorVDyxMwIVN1C</a:t>
            </a:r>
            <a:endParaRPr lang="en-GB" sz="1400">
              <a:latin typeface="Franklin Gothic Book"/>
            </a:endParaRPr>
          </a:p>
          <a:p>
            <a:r>
              <a:rPr lang="en-GB" sz="1400">
                <a:latin typeface="Franklin Gothic Book"/>
                <a:hlinkClick r:id="rId10"/>
              </a:rPr>
              <a:t>https://www.geeksforgeeks.org/detecting-spam-emails-using-tensorflow-in-python/</a:t>
            </a:r>
            <a:endParaRPr lang="en-GB" sz="1400">
              <a:latin typeface="Franklin Gothic Book"/>
            </a:endParaRPr>
          </a:p>
          <a:p>
            <a:r>
              <a:rPr lang="en-GB" sz="1400">
                <a:latin typeface="Franklin Gothic Book"/>
                <a:hlinkClick r:id="rId11"/>
              </a:rPr>
              <a:t>https://github.com/mlevin65/INST414.git</a:t>
            </a:r>
            <a:endParaRPr lang="en-GB" sz="1400">
              <a:latin typeface="Franklin Gothic Book"/>
            </a:endParaRPr>
          </a:p>
          <a:p>
            <a:r>
              <a:rPr lang="en-GB" sz="1400">
                <a:latin typeface="Franklin Gothic Book"/>
                <a:hlinkClick r:id="rId12"/>
              </a:rPr>
              <a:t>https://www.geeksforgeeks.org/understanding-logistic-regression/</a:t>
            </a:r>
            <a:endParaRPr lang="en-GB" sz="1400">
              <a:latin typeface="Franklin Gothic Book"/>
            </a:endParaRPr>
          </a:p>
          <a:p>
            <a:r>
              <a:rPr lang="en-GB" sz="1400">
                <a:latin typeface="Franklin Gothic Book"/>
                <a:hlinkClick r:id="rId13"/>
              </a:rPr>
              <a:t>https://www.geeksforgeeks.org/how-to-calculate-mean-absolute-error-in-python/</a:t>
            </a:r>
            <a:endParaRPr lang="en-GB" sz="1400">
              <a:latin typeface="Franklin Gothic Book"/>
            </a:endParaRPr>
          </a:p>
          <a:p>
            <a:r>
              <a:rPr lang="en-GB" sz="1400">
                <a:latin typeface="Franklin Gothic Book"/>
                <a:hlinkClick r:id="rId14"/>
              </a:rPr>
              <a:t>https://www.geeksforgeeks.org/f1-score-in-machine-learning/</a:t>
            </a:r>
            <a:endParaRPr lang="en-GB" sz="1400">
              <a:latin typeface="Franklin Gothic Book"/>
            </a:endParaRPr>
          </a:p>
          <a:p>
            <a:r>
              <a:rPr lang="en-GB" sz="1400">
                <a:latin typeface="Franklin Gothic Book"/>
                <a:hlinkClick r:id="rId15"/>
              </a:rPr>
              <a:t>https://www.datacamp.com/tutorial/markdown-in-jupyter-notebook</a:t>
            </a:r>
            <a:r>
              <a:rPr lang="en-GB" sz="1400" dirty="0">
                <a:latin typeface="Franklin Gothic Book"/>
              </a:rPr>
              <a:t>.</a:t>
            </a:r>
            <a:endParaRPr lang="en-GB" sz="1400">
              <a:latin typeface="Franklin Gothic Book"/>
            </a:endParaRPr>
          </a:p>
        </p:txBody>
      </p:sp>
      <p:sp>
        <p:nvSpPr>
          <p:cNvPr id="9" name="Content Placeholder 2">
            <a:extLst>
              <a:ext uri="{FF2B5EF4-FFF2-40B4-BE49-F238E27FC236}">
                <a16:creationId xmlns:a16="http://schemas.microsoft.com/office/drawing/2014/main" xmlns="" id="{5FA0F518-F299-18F2-8240-B6BB96C25CBD}"/>
              </a:ext>
            </a:extLst>
          </p:cNvPr>
          <p:cNvSpPr txBox="1">
            <a:spLocks/>
          </p:cNvSpPr>
          <p:nvPr/>
        </p:nvSpPr>
        <p:spPr>
          <a:xfrm>
            <a:off x="481102" y="1977609"/>
            <a:ext cx="5359373" cy="8827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a:latin typeface="Franklin Gothic Book"/>
              </a:rPr>
              <a:t>Project link:- </a:t>
            </a:r>
          </a:p>
          <a:p>
            <a:r>
              <a:rPr lang="en-GB" sz="1400" b="1">
                <a:latin typeface="Franklin Gothic Book"/>
              </a:rPr>
              <a:t>GitHub: </a:t>
            </a:r>
            <a:r>
              <a:rPr lang="en-GB" sz="1400" b="1">
                <a:latin typeface="Franklin Gothic Book"/>
                <a:hlinkClick r:id="rId16"/>
              </a:rPr>
              <a:t>https://github.com/PERSONAL-PROJECTS-2000/ClassificationOfEmailsAsHamOrSpam</a:t>
            </a:r>
            <a:endParaRPr lang="en-IN" sz="1400" b="1" i="1">
              <a:latin typeface="Franklin Gothic Book"/>
            </a:endParaRPr>
          </a:p>
          <a:p>
            <a:pPr marL="0" indent="0">
              <a:buFont typeface="Arial" panose="020B0604020202020204" pitchFamily="34" charset="0"/>
              <a:buNone/>
            </a:pPr>
            <a:endParaRPr lang="en-IN" sz="1400" b="1" dirty="0">
              <a:latin typeface="Franklin Gothic Book"/>
            </a:endParaRPr>
          </a:p>
        </p:txBody>
      </p:sp>
    </p:spTree>
    <p:extLst>
      <p:ext uri="{BB962C8B-B14F-4D97-AF65-F5344CB8AC3E}">
        <p14:creationId xmlns:p14="http://schemas.microsoft.com/office/powerpoint/2010/main" xmlns=""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endParaRPr lang="en-US" sz="2200">
              <a:latin typeface="Arial"/>
              <a:cs typeface="Arial"/>
            </a:endParaRP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endParaRPr lang="en-US" sz="2200">
              <a:latin typeface="Arial"/>
              <a:cs typeface="Arial"/>
            </a:endParaRP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GB" sz="2200" b="1">
                <a:latin typeface="Arial"/>
                <a:cs typeface="Arial"/>
              </a:rPr>
              <a:t>References</a:t>
            </a:r>
            <a:endParaRPr lang="en-US" sz="2200">
              <a:latin typeface="Arial"/>
              <a:cs typeface="Arial"/>
            </a:endParaRPr>
          </a:p>
        </p:txBody>
      </p:sp>
    </p:spTree>
    <p:extLst>
      <p:ext uri="{BB962C8B-B14F-4D97-AF65-F5344CB8AC3E}">
        <p14:creationId xmlns:p14="http://schemas.microsoft.com/office/powerpoint/2010/main" xmlns=""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928616"/>
          </a:xfrm>
        </p:spPr>
        <p:txBody>
          <a:bodyPr vert="horz" lIns="91440" tIns="45720" rIns="91440" bIns="45720" rtlCol="0" anchor="t">
            <a:noAutofit/>
          </a:bodyPr>
          <a:lstStyle/>
          <a:p>
            <a:pPr marL="0" indent="0">
              <a:buNone/>
            </a:pPr>
            <a:r>
              <a:rPr lang="en-GB" kern="0" dirty="0">
                <a:effectLst/>
                <a:latin typeface="Calibri" panose="020F0502020204030204" pitchFamily="34" charset="0"/>
                <a:ea typeface="Times New Roman" panose="02020603050405020304" pitchFamily="18" charset="0"/>
                <a:cs typeface="Calibri" panose="020F0502020204030204" pitchFamily="34" charset="0"/>
              </a:rPr>
              <a:t>In today's world, email (electronic mail) is one of the most prevalent forms of </a:t>
            </a:r>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digital communication. </a:t>
            </a:r>
            <a:r>
              <a:rPr lang="en-GB" kern="0" dirty="0">
                <a:effectLst/>
                <a:latin typeface="Calibri" panose="020F0502020204030204" pitchFamily="34" charset="0"/>
                <a:ea typeface="Times New Roman" panose="02020603050405020304" pitchFamily="18" charset="0"/>
                <a:cs typeface="Calibri" panose="020F0502020204030204" pitchFamily="34" charset="0"/>
              </a:rPr>
              <a:t>Almost all online sites and portals use emails to communicate with and notify their users, and mainly to announce any promotions or extend offers. For the purpose of advertising, several unsolicited, junk mails are sent in bulk, known as 'spam mails'. Spam mails clutter inboxes and can also pose huge risks as they may contain malicious attachments or links which download malware (viruses, </a:t>
            </a:r>
            <a:r>
              <a:rPr lang="en-GB" kern="0" dirty="0" err="1">
                <a:effectLst/>
                <a:latin typeface="Calibri" panose="020F0502020204030204" pitchFamily="34" charset="0"/>
                <a:ea typeface="Times New Roman" panose="02020603050405020304" pitchFamily="18" charset="0"/>
                <a:cs typeface="Calibri" panose="020F0502020204030204" pitchFamily="34" charset="0"/>
              </a:rPr>
              <a:t>ransomware</a:t>
            </a:r>
            <a:r>
              <a:rPr lang="en-GB" kern="0" dirty="0">
                <a:effectLst/>
                <a:latin typeface="Calibri" panose="020F0502020204030204" pitchFamily="34" charset="0"/>
                <a:ea typeface="Times New Roman" panose="02020603050405020304" pitchFamily="18" charset="0"/>
                <a:cs typeface="Calibri" panose="020F0502020204030204" pitchFamily="34" charset="0"/>
              </a:rPr>
              <a:t>, spyware, etc.) on the recipient's device </a:t>
            </a:r>
            <a:r>
              <a:rPr lang="en-GB" kern="0" dirty="0" smtClean="0">
                <a:effectLst/>
                <a:latin typeface="Calibri" panose="020F0502020204030204" pitchFamily="34" charset="0"/>
                <a:ea typeface="Times New Roman" panose="02020603050405020304" pitchFamily="18" charset="0"/>
                <a:cs typeface="Calibri" panose="020F0502020204030204" pitchFamily="34" charset="0"/>
              </a:rPr>
              <a:t>on being </a:t>
            </a:r>
            <a:r>
              <a:rPr lang="en-GB" kern="0" dirty="0">
                <a:effectLst/>
                <a:latin typeface="Calibri" panose="020F0502020204030204" pitchFamily="34" charset="0"/>
                <a:ea typeface="Times New Roman" panose="02020603050405020304" pitchFamily="18" charset="0"/>
                <a:cs typeface="Calibri" panose="020F0502020204030204" pitchFamily="34" charset="0"/>
              </a:rPr>
              <a:t>clicked. Such mails are used for identity and data theft, which can be used to cause financial losses and severe damage to reputation. It is therefore extremely crucial for users and systems to detect/recognise spam mails and filter/delete them. </a:t>
            </a:r>
            <a:endParaRPr lang="en-GB"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xmlns="" id="{03179BA3-71B9-3658-A017-13A6356FC574}"/>
              </a:ext>
            </a:extLst>
          </p:cNvPr>
          <p:cNvSpPr>
            <a:spLocks noGrp="1"/>
          </p:cNvSpPr>
          <p:nvPr>
            <p:ph idx="1"/>
          </p:nvPr>
        </p:nvSpPr>
        <p:spPr>
          <a:xfrm>
            <a:off x="417576" y="1949221"/>
            <a:ext cx="11353800" cy="5400330"/>
          </a:xfrm>
        </p:spPr>
        <p:txBody>
          <a:bodyPr vert="horz" lIns="91440" tIns="45720" rIns="91440" bIns="45720" rtlCol="0">
            <a:noAutofit/>
          </a:bodyPr>
          <a:lstStyle/>
          <a:p>
            <a:pPr marL="0" indent="0">
              <a:spcBef>
                <a:spcPct val="20000"/>
              </a:spcBef>
              <a:spcAft>
                <a:spcPts val="600"/>
              </a:spcAft>
              <a:buNone/>
            </a:pPr>
            <a:r>
              <a:rPr lang="en-GB" sz="1100">
                <a:latin typeface="Calibri"/>
                <a:ea typeface="Calibri"/>
                <a:cs typeface="Calibri"/>
              </a:rPr>
              <a:t>The proposed solution aims to address the issue of detecting spam mails to put them away in a separate folder and prevent the user from clicking on them. This involves leveraging logistic regression and machine learning techniques to classify emails as ham (non-spam) or spam accurately by studying the catchwords. The solution consists of the following components:-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Data Collection:</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Gathering datasets containing emails classified as ham or spam.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Data Preprocessing:</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P</a:t>
            </a:r>
            <a:r>
              <a:rPr lang="en-IN" sz="1100">
                <a:latin typeface="Calibri"/>
                <a:ea typeface="Calibri"/>
                <a:cs typeface="Calibri"/>
              </a:rPr>
              <a:t>reprocess</a:t>
            </a:r>
            <a:r>
              <a:rPr lang="en-GB" sz="1100">
                <a:latin typeface="Calibri"/>
                <a:ea typeface="Calibri"/>
                <a:cs typeface="Calibri"/>
              </a:rPr>
              <a:t>ing</a:t>
            </a:r>
            <a:r>
              <a:rPr lang="en-IN" sz="1100">
                <a:latin typeface="Calibri"/>
                <a:ea typeface="Calibri"/>
                <a:cs typeface="Calibri"/>
              </a:rPr>
              <a:t> the collected data</a:t>
            </a:r>
            <a:r>
              <a:rPr lang="en-GB" sz="1100">
                <a:latin typeface="Calibri"/>
                <a:ea typeface="Calibri"/>
                <a:cs typeface="Calibri"/>
              </a:rPr>
              <a:t>sets</a:t>
            </a:r>
            <a:r>
              <a:rPr lang="en-IN" sz="1100">
                <a:latin typeface="Calibri"/>
                <a:ea typeface="Calibri"/>
                <a:cs typeface="Calibri"/>
              </a:rPr>
              <a:t> </a:t>
            </a:r>
            <a:r>
              <a:rPr lang="en-GB" sz="1100">
                <a:latin typeface="Calibri"/>
                <a:ea typeface="Calibri"/>
                <a:cs typeface="Calibri"/>
              </a:rPr>
              <a:t>manually </a:t>
            </a:r>
            <a:r>
              <a:rPr lang="en-IN" sz="1100">
                <a:latin typeface="Calibri"/>
                <a:ea typeface="Calibri"/>
                <a:cs typeface="Calibri"/>
              </a:rPr>
              <a:t>to </a:t>
            </a:r>
            <a:r>
              <a:rPr lang="en-GB" sz="1100">
                <a:latin typeface="Calibri"/>
                <a:ea typeface="Calibri"/>
                <a:cs typeface="Calibri"/>
              </a:rPr>
              <a:t>remove any</a:t>
            </a:r>
            <a:r>
              <a:rPr lang="en-IN" sz="1100">
                <a:latin typeface="Calibri"/>
                <a:ea typeface="Calibri"/>
                <a:cs typeface="Calibri"/>
              </a:rPr>
              <a:t> missing values.</a:t>
            </a:r>
            <a:r>
              <a:rPr lang="en-GB" sz="1100">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Balancing the unbalanced datasets. </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Performing f</a:t>
            </a:r>
            <a:r>
              <a:rPr lang="en-IN" sz="1100">
                <a:latin typeface="Calibri"/>
                <a:ea typeface="Calibri"/>
                <a:cs typeface="Calibri"/>
              </a:rPr>
              <a:t>eature engineering to extract </a:t>
            </a:r>
            <a:r>
              <a:rPr lang="en-GB" sz="1100">
                <a:latin typeface="Calibri"/>
                <a:ea typeface="Calibri"/>
                <a:cs typeface="Calibri"/>
              </a:rPr>
              <a:t>the</a:t>
            </a:r>
            <a:r>
              <a:rPr lang="en-IN" sz="1100">
                <a:latin typeface="Calibri"/>
                <a:ea typeface="Calibri"/>
                <a:cs typeface="Calibri"/>
              </a:rPr>
              <a:t> features </a:t>
            </a:r>
            <a:r>
              <a:rPr lang="en-GB" sz="1100">
                <a:latin typeface="Calibri"/>
                <a:ea typeface="Calibri"/>
                <a:cs typeface="Calibri"/>
              </a:rPr>
              <a:t>of</a:t>
            </a:r>
            <a:r>
              <a:rPr lang="en-IN" sz="1100">
                <a:latin typeface="Calibri"/>
                <a:ea typeface="Calibri"/>
                <a:cs typeface="Calibri"/>
              </a:rPr>
              <a:t> the data </a:t>
            </a:r>
            <a:r>
              <a:rPr lang="en-GB" sz="1100">
                <a:latin typeface="Calibri"/>
                <a:ea typeface="Calibri"/>
                <a:cs typeface="Calibri"/>
              </a:rPr>
              <a:t>in a numerical form for the machine learning model to understand and learn. </a:t>
            </a:r>
          </a:p>
          <a:p>
            <a:pPr marL="629920" lvl="1" indent="-305435">
              <a:spcBef>
                <a:spcPct val="20000"/>
              </a:spcBef>
              <a:spcAft>
                <a:spcPts val="600"/>
              </a:spcAft>
              <a:buFont typeface="Arial"/>
              <a:buChar char="•"/>
            </a:pPr>
            <a:r>
              <a:rPr lang="en-GB" sz="1100">
                <a:latin typeface="Calibri"/>
                <a:ea typeface="Calibri"/>
                <a:cs typeface="Calibri"/>
              </a:rPr>
              <a:t>Making the model ignore stopwords to increase effectiveness and efficiency.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Machine Learning Algorithm:</a:t>
            </a:r>
            <a:r>
              <a:rPr lang="en-GB" sz="1100" b="1">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The machine learning algorithm implemented</a:t>
            </a:r>
            <a:r>
              <a:rPr lang="en-GB" sz="1100" b="1">
                <a:latin typeface="Calibri"/>
                <a:ea typeface="Calibri"/>
                <a:cs typeface="Calibri"/>
              </a:rPr>
              <a:t> </a:t>
            </a:r>
            <a:r>
              <a:rPr lang="en-GB" sz="1100">
                <a:latin typeface="Calibri"/>
                <a:ea typeface="Calibri"/>
                <a:cs typeface="Calibri"/>
              </a:rPr>
              <a:t>is Logistic Regression.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Deployment:</a:t>
            </a:r>
            <a:r>
              <a:rPr lang="en-GB" sz="1100" b="1">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The entire project and all related documents and links have been deployed to GitHub.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Evaluation:</a:t>
            </a:r>
            <a:r>
              <a:rPr lang="en-GB" sz="1100">
                <a:latin typeface="Calibri"/>
                <a:ea typeface="Calibri"/>
                <a:cs typeface="Calibri"/>
              </a:rPr>
              <a:t> </a:t>
            </a:r>
            <a:endParaRPr lang="en-GB" sz="1100" b="1">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Assessing the model’s performance based on accuracy score, average accuracy score, Mean Absolute Error, Squared Error, Root Mean Squared Error, F1 Scores, and Confusion Matrix.  </a:t>
            </a:r>
          </a:p>
          <a:p>
            <a:pPr marL="629920" lvl="1" indent="-305435">
              <a:spcBef>
                <a:spcPct val="20000"/>
              </a:spcBef>
              <a:spcAft>
                <a:spcPts val="600"/>
              </a:spcAft>
              <a:buFont typeface="Arial"/>
              <a:buChar char="•"/>
            </a:pPr>
            <a:r>
              <a:rPr lang="en-GB" sz="1100">
                <a:latin typeface="Calibri"/>
                <a:ea typeface="Calibri"/>
                <a:cs typeface="Calibri"/>
              </a:rPr>
              <a:t>The performance  of the model was evaluated based on accuracy scores, Mean Absolute Error values, Mean Squared Error values, Root Mean Squared Error values, Classification Reports, Confusion Matrices, and F1 Scores. </a:t>
            </a:r>
          </a:p>
          <a:p>
            <a:pPr marL="629920" lvl="1" indent="-305435">
              <a:spcBef>
                <a:spcPct val="20000"/>
              </a:spcBef>
              <a:spcAft>
                <a:spcPts val="600"/>
              </a:spcAft>
              <a:buFont typeface="Arial"/>
              <a:buChar char="•"/>
            </a:pPr>
            <a:r>
              <a:rPr lang="en-GB" sz="1100">
                <a:latin typeface="Calibri"/>
                <a:ea typeface="Calibri"/>
                <a:cs typeface="Calibri"/>
              </a:rPr>
              <a:t>Result: Average accuracy score is greater than 98%. </a:t>
            </a:r>
          </a:p>
        </p:txBody>
      </p:sp>
    </p:spTree>
    <p:extLst>
      <p:ext uri="{BB962C8B-B14F-4D97-AF65-F5344CB8AC3E}">
        <p14:creationId xmlns:p14="http://schemas.microsoft.com/office/powerpoint/2010/main" xmlns=""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7657979" y="2111156"/>
            <a:ext cx="4144870" cy="4251960"/>
          </a:xfrm>
        </p:spPr>
        <p:txBody>
          <a:bodyPr vert="horz" lIns="91440" tIns="45720" rIns="91440" bIns="45720" rtlCol="0">
            <a:normAutofit fontScale="85000" lnSpcReduction="20000"/>
          </a:bodyPr>
          <a:lstStyle/>
          <a:p>
            <a:pPr marL="0" indent="0">
              <a:spcBef>
                <a:spcPct val="20000"/>
              </a:spcBef>
              <a:spcAft>
                <a:spcPts val="600"/>
              </a:spcAft>
              <a:buNone/>
            </a:pPr>
            <a:r>
              <a:rPr lang="en-GB" sz="2200" b="1">
                <a:latin typeface="Franklin Gothic Book"/>
              </a:rPr>
              <a:t>Libraries </a:t>
            </a:r>
            <a:r>
              <a:rPr lang="en-IN" sz="2200" b="1">
                <a:latin typeface="Franklin Gothic Book"/>
              </a:rPr>
              <a:t>required to build the model</a:t>
            </a:r>
            <a:r>
              <a:rPr lang="en-GB" sz="2200" b="1">
                <a:latin typeface="Franklin Gothic Book"/>
              </a:rPr>
              <a:t>:- </a:t>
            </a:r>
          </a:p>
          <a:p>
            <a:pPr>
              <a:spcBef>
                <a:spcPct val="20000"/>
              </a:spcBef>
              <a:spcAft>
                <a:spcPts val="600"/>
              </a:spcAft>
            </a:pPr>
            <a:r>
              <a:rPr lang="en-GB" sz="2200">
                <a:latin typeface="Franklin Gothic Book"/>
              </a:rPr>
              <a:t>Math</a:t>
            </a:r>
          </a:p>
          <a:p>
            <a:pPr>
              <a:spcBef>
                <a:spcPct val="20000"/>
              </a:spcBef>
              <a:spcAft>
                <a:spcPts val="600"/>
              </a:spcAft>
            </a:pPr>
            <a:r>
              <a:rPr lang="en-GB" sz="2200">
                <a:latin typeface="Franklin Gothic Book"/>
              </a:rPr>
              <a:t>Pandas</a:t>
            </a:r>
          </a:p>
          <a:p>
            <a:pPr>
              <a:spcBef>
                <a:spcPct val="20000"/>
              </a:spcBef>
              <a:spcAft>
                <a:spcPts val="600"/>
              </a:spcAft>
            </a:pPr>
            <a:r>
              <a:rPr lang="en-GB" sz="2200">
                <a:latin typeface="Franklin Gothic Book"/>
              </a:rPr>
              <a:t>Numpy </a:t>
            </a:r>
          </a:p>
          <a:p>
            <a:pPr>
              <a:spcBef>
                <a:spcPct val="20000"/>
              </a:spcBef>
              <a:spcAft>
                <a:spcPts val="600"/>
              </a:spcAft>
            </a:pPr>
            <a:r>
              <a:rPr lang="en-GB" sz="2200">
                <a:latin typeface="Franklin Gothic Book"/>
              </a:rPr>
              <a:t>Matplotlib</a:t>
            </a:r>
          </a:p>
          <a:p>
            <a:pPr>
              <a:spcBef>
                <a:spcPct val="20000"/>
              </a:spcBef>
              <a:spcAft>
                <a:spcPts val="600"/>
              </a:spcAft>
            </a:pPr>
            <a:r>
              <a:rPr lang="en-GB" sz="2200">
                <a:latin typeface="Franklin Gothic Book"/>
              </a:rPr>
              <a:t>Seaborn</a:t>
            </a:r>
          </a:p>
          <a:p>
            <a:pPr>
              <a:spcBef>
                <a:spcPct val="20000"/>
              </a:spcBef>
              <a:spcAft>
                <a:spcPts val="600"/>
              </a:spcAft>
            </a:pPr>
            <a:r>
              <a:rPr lang="en-GB" sz="2200">
                <a:latin typeface="Franklin Gothic Book"/>
              </a:rPr>
              <a:t>Scikit-learn</a:t>
            </a:r>
          </a:p>
          <a:p>
            <a:pPr>
              <a:spcBef>
                <a:spcPct val="20000"/>
              </a:spcBef>
              <a:spcAft>
                <a:spcPts val="600"/>
              </a:spcAft>
            </a:pPr>
            <a:r>
              <a:rPr lang="en-GB" sz="2200">
                <a:latin typeface="Franklin Gothic Book"/>
              </a:rPr>
              <a:t>LogisticRegression</a:t>
            </a:r>
          </a:p>
          <a:p>
            <a:pPr>
              <a:spcBef>
                <a:spcPct val="20000"/>
              </a:spcBef>
              <a:spcAft>
                <a:spcPts val="600"/>
              </a:spcAft>
            </a:pPr>
            <a:r>
              <a:rPr lang="en-GB" sz="2200">
                <a:latin typeface="Franklin Gothic Book"/>
              </a:rPr>
              <a:t>String</a:t>
            </a:r>
          </a:p>
          <a:p>
            <a:pPr>
              <a:spcBef>
                <a:spcPct val="20000"/>
              </a:spcBef>
              <a:spcAft>
                <a:spcPts val="600"/>
              </a:spcAft>
            </a:pPr>
            <a:r>
              <a:rPr lang="en-GB" sz="2200">
                <a:latin typeface="Franklin Gothic Book"/>
              </a:rPr>
              <a:t>NLTK</a:t>
            </a:r>
          </a:p>
          <a:p>
            <a:pPr>
              <a:spcBef>
                <a:spcPct val="20000"/>
              </a:spcBef>
              <a:spcAft>
                <a:spcPts val="600"/>
              </a:spcAft>
            </a:pPr>
            <a:r>
              <a:rPr lang="en-GB" sz="2200">
                <a:latin typeface="Franklin Gothic Book"/>
              </a:rPr>
              <a:t>wordcloud</a:t>
            </a:r>
          </a:p>
          <a:p>
            <a:pPr>
              <a:spcBef>
                <a:spcPct val="20000"/>
              </a:spcBef>
              <a:spcAft>
                <a:spcPts val="600"/>
              </a:spcAft>
            </a:pPr>
            <a:r>
              <a:rPr lang="en-GB" sz="2200">
                <a:latin typeface="Franklin Gothic Book"/>
              </a:rPr>
              <a:t>warnings</a:t>
            </a:r>
          </a:p>
        </p:txBody>
      </p:sp>
      <p:sp>
        <p:nvSpPr>
          <p:cNvPr id="5" name="Content Placeholder 2">
            <a:extLst>
              <a:ext uri="{FF2B5EF4-FFF2-40B4-BE49-F238E27FC236}">
                <a16:creationId xmlns:a16="http://schemas.microsoft.com/office/drawing/2014/main" xmlns="" id="{EA4AFFCD-9FB5-9466-2BE1-6BE2783E3DBD}"/>
              </a:ext>
            </a:extLst>
          </p:cNvPr>
          <p:cNvSpPr>
            <a:spLocks noGrp="1"/>
          </p:cNvSpPr>
          <p:nvPr>
            <p:ph idx="1"/>
          </p:nvPr>
        </p:nvSpPr>
        <p:spPr>
          <a:xfrm>
            <a:off x="669036" y="2116129"/>
            <a:ext cx="6988943" cy="4251960"/>
          </a:xfrm>
        </p:spPr>
        <p:txBody>
          <a:bodyPr vert="horz" lIns="91440" tIns="45720" rIns="91440" bIns="45720" rtlCol="0">
            <a:normAutofit fontScale="62500" lnSpcReduction="20000"/>
          </a:bodyPr>
          <a:lstStyle/>
          <a:p>
            <a:pPr marL="0" indent="0">
              <a:spcBef>
                <a:spcPct val="20000"/>
              </a:spcBef>
              <a:spcAft>
                <a:spcPts val="600"/>
              </a:spcAft>
              <a:buNone/>
            </a:pPr>
            <a:r>
              <a:rPr lang="en-GB" sz="2200" b="1">
                <a:latin typeface="Franklin Gothic Book"/>
              </a:rPr>
              <a:t>SYSTEM REQUIREMENTS:- </a:t>
            </a:r>
          </a:p>
          <a:p>
            <a:pPr marL="0" indent="0">
              <a:spcBef>
                <a:spcPct val="20000"/>
              </a:spcBef>
              <a:spcAft>
                <a:spcPts val="600"/>
              </a:spcAft>
              <a:buNone/>
            </a:pPr>
            <a:endParaRPr lang="en-US" sz="2200">
              <a:latin typeface="Franklin Gothic Book"/>
            </a:endParaRPr>
          </a:p>
          <a:p>
            <a:pPr marL="457200" indent="-457200">
              <a:spcBef>
                <a:spcPct val="20000"/>
              </a:spcBef>
              <a:spcAft>
                <a:spcPts val="600"/>
              </a:spcAft>
              <a:buAutoNum type="arabicPeriod"/>
            </a:pPr>
            <a:r>
              <a:rPr lang="en-GB" sz="2200" b="1">
                <a:latin typeface="Franklin Gothic Book"/>
              </a:rPr>
              <a:t>HARDWARE REQUIREMENTS:- </a:t>
            </a:r>
          </a:p>
          <a:p>
            <a:pPr>
              <a:spcBef>
                <a:spcPct val="20000"/>
              </a:spcBef>
              <a:spcAft>
                <a:spcPts val="600"/>
              </a:spcAft>
            </a:pPr>
            <a:r>
              <a:rPr lang="en-GB" sz="2200">
                <a:latin typeface="Franklin Gothic Book"/>
              </a:rPr>
              <a:t>CPU: Multi-core processor (Intel i5) </a:t>
            </a:r>
          </a:p>
          <a:p>
            <a:pPr>
              <a:spcBef>
                <a:spcPct val="20000"/>
              </a:spcBef>
              <a:spcAft>
                <a:spcPts val="600"/>
              </a:spcAft>
            </a:pPr>
            <a:r>
              <a:rPr lang="en-GB" sz="2200">
                <a:latin typeface="Franklin Gothic Book"/>
              </a:rPr>
              <a:t>RAM: 8-32 GB </a:t>
            </a:r>
          </a:p>
          <a:p>
            <a:pPr>
              <a:spcBef>
                <a:spcPct val="20000"/>
              </a:spcBef>
              <a:spcAft>
                <a:spcPts val="600"/>
              </a:spcAft>
            </a:pPr>
            <a:r>
              <a:rPr lang="en-GB" sz="2200">
                <a:latin typeface="Franklin Gothic Book"/>
              </a:rPr>
              <a:t>Storage: Solid State Drive/Hard Disk Drive (minimum 100 GB) </a:t>
            </a:r>
          </a:p>
          <a:p>
            <a:pPr>
              <a:spcBef>
                <a:spcPct val="20000"/>
              </a:spcBef>
              <a:spcAft>
                <a:spcPts val="600"/>
              </a:spcAft>
            </a:pPr>
            <a:r>
              <a:rPr lang="en-GB" sz="2200">
                <a:latin typeface="Franklin Gothic Book"/>
              </a:rPr>
              <a:t>GPU: 8-32 GB </a:t>
            </a:r>
          </a:p>
          <a:p>
            <a:pPr>
              <a:spcBef>
                <a:spcPct val="20000"/>
              </a:spcBef>
              <a:spcAft>
                <a:spcPts val="600"/>
              </a:spcAft>
            </a:pPr>
            <a:r>
              <a:rPr lang="en-GB" sz="2200" kern="1200">
                <a:solidFill>
                  <a:srgbClr val="000000"/>
                </a:solidFill>
                <a:effectLst/>
                <a:latin typeface="Franklin Gothic Book" panose="020B0503020102020204" pitchFamily="34" charset="0"/>
                <a:ea typeface="+mn-ea"/>
                <a:cs typeface="+mn-cs"/>
              </a:rPr>
              <a:t>Network: Strong internet connectivity, 160 Mbps. </a:t>
            </a:r>
          </a:p>
          <a:p>
            <a:pPr marL="0" indent="0">
              <a:spcBef>
                <a:spcPct val="20000"/>
              </a:spcBef>
              <a:spcAft>
                <a:spcPts val="600"/>
              </a:spcAft>
              <a:buNone/>
            </a:pPr>
            <a:endParaRPr lang="en-GB" sz="2200" b="1">
              <a:latin typeface="Franklin Gothic Book"/>
            </a:endParaRPr>
          </a:p>
          <a:p>
            <a:pPr marL="457200" indent="-457200">
              <a:spcBef>
                <a:spcPct val="20000"/>
              </a:spcBef>
              <a:spcAft>
                <a:spcPts val="600"/>
              </a:spcAft>
              <a:buAutoNum type="arabicPeriod" startAt="2"/>
            </a:pPr>
            <a:r>
              <a:rPr lang="en-GB" sz="2200" b="1">
                <a:latin typeface="Franklin Gothic Book"/>
              </a:rPr>
              <a:t>SOFTWARE REQUIREMENTS:- </a:t>
            </a:r>
          </a:p>
          <a:p>
            <a:pPr>
              <a:spcBef>
                <a:spcPct val="20000"/>
              </a:spcBef>
              <a:spcAft>
                <a:spcPts val="600"/>
              </a:spcAft>
            </a:pPr>
            <a:r>
              <a:rPr lang="en-GB" sz="2200">
                <a:latin typeface="Franklin Gothic Book"/>
              </a:rPr>
              <a:t>Operating System: Windows/macOS/Linux </a:t>
            </a:r>
          </a:p>
          <a:p>
            <a:pPr>
              <a:spcBef>
                <a:spcPct val="20000"/>
              </a:spcBef>
              <a:spcAft>
                <a:spcPts val="600"/>
              </a:spcAft>
            </a:pPr>
            <a:r>
              <a:rPr lang="en-GB" sz="2200">
                <a:latin typeface="Franklin Gothic Book"/>
              </a:rPr>
              <a:t>Programming Language: Python (version 3.6 or higher) </a:t>
            </a:r>
          </a:p>
          <a:p>
            <a:pPr>
              <a:spcBef>
                <a:spcPct val="20000"/>
              </a:spcBef>
              <a:spcAft>
                <a:spcPts val="600"/>
              </a:spcAft>
            </a:pPr>
            <a:r>
              <a:rPr lang="en-GB" sz="2200">
                <a:latin typeface="Franklin Gothic Book"/>
              </a:rPr>
              <a:t>IDE: JupyterNotebook/Google Colaboratory/PyCharm/Visual Studio Code </a:t>
            </a:r>
          </a:p>
          <a:p>
            <a:pPr>
              <a:spcBef>
                <a:spcPct val="20000"/>
              </a:spcBef>
              <a:spcAft>
                <a:spcPts val="600"/>
              </a:spcAft>
            </a:pPr>
            <a:r>
              <a:rPr lang="en-GB" sz="2200">
                <a:latin typeface="Franklin Gothic Book"/>
              </a:rPr>
              <a:t>Package Manager: pip, conda </a:t>
            </a:r>
          </a:p>
          <a:p>
            <a:pPr>
              <a:spcBef>
                <a:spcPct val="20000"/>
              </a:spcBef>
              <a:spcAft>
                <a:spcPts val="600"/>
              </a:spcAft>
            </a:pPr>
            <a:r>
              <a:rPr lang="en-GB" sz="2200">
                <a:latin typeface="Franklin Gothic Book"/>
              </a:rPr>
              <a:t>Dataset: labelled dataset containing email bodies/subjects classified as ham or spam. </a:t>
            </a:r>
          </a:p>
          <a:p>
            <a:pPr marL="0" indent="0">
              <a:spcBef>
                <a:spcPct val="20000"/>
              </a:spcBef>
              <a:spcAft>
                <a:spcPts val="600"/>
              </a:spcAft>
              <a:buNone/>
            </a:pPr>
            <a:endParaRPr lang="en-GB" sz="2200" b="1">
              <a:latin typeface="Franklin Gothic Book"/>
            </a:endParaRPr>
          </a:p>
        </p:txBody>
      </p:sp>
    </p:spTree>
    <p:extLst>
      <p:ext uri="{BB962C8B-B14F-4D97-AF65-F5344CB8AC3E}">
        <p14:creationId xmlns:p14="http://schemas.microsoft.com/office/powerpoint/2010/main" xmlns=""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xmlns="" id="{B5E97D15-6F2E-E73F-A62F-BF841DAB3212}"/>
              </a:ext>
            </a:extLst>
          </p:cNvPr>
          <p:cNvSpPr>
            <a:spLocks noGrp="1"/>
          </p:cNvSpPr>
          <p:nvPr>
            <p:ph idx="1"/>
          </p:nvPr>
        </p:nvSpPr>
        <p:spPr>
          <a:xfrm>
            <a:off x="237357" y="1847926"/>
            <a:ext cx="11714238" cy="4840450"/>
          </a:xfrm>
        </p:spPr>
        <p:txBody>
          <a:bodyPr vert="horz" lIns="91440" tIns="45720" rIns="91440" bIns="45720" rtlCol="0">
            <a:noAutofit/>
          </a:bodyPr>
          <a:lstStyle/>
          <a:p>
            <a:pPr>
              <a:spcBef>
                <a:spcPct val="20000"/>
              </a:spcBef>
              <a:spcAft>
                <a:spcPts val="600"/>
              </a:spcAft>
            </a:pPr>
            <a:r>
              <a:rPr lang="en-IN" sz="1100" b="1">
                <a:latin typeface="Franklin Gothic Book"/>
              </a:rPr>
              <a:t>Algorithm </a:t>
            </a:r>
            <a:r>
              <a:rPr lang="en-GB" sz="1100" b="1">
                <a:latin typeface="Franklin Gothic Book"/>
              </a:rPr>
              <a:t>Selection</a:t>
            </a:r>
            <a:r>
              <a:rPr lang="en-IN" sz="1100" b="1">
                <a:latin typeface="Franklin Gothic Book"/>
              </a:rPr>
              <a:t>:</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Selected algorithm: Logistic Regression. </a:t>
            </a:r>
          </a:p>
          <a:p>
            <a:pPr marL="629920" lvl="1" indent="-305435">
              <a:spcBef>
                <a:spcPct val="20000"/>
              </a:spcBef>
              <a:spcAft>
                <a:spcPts val="600"/>
              </a:spcAft>
              <a:buFont typeface="Arial"/>
              <a:buChar char="•"/>
            </a:pPr>
            <a:r>
              <a:rPr lang="en-GB" sz="1100">
                <a:latin typeface="Franklin Gothic Book"/>
              </a:rPr>
              <a:t>Logistic Regression is a supervised machine learning algorithm particularly used to solve binary classification problems. It uses a sigmoid function to estimate the probability of an event occurring based on the training data and the input features. It does not directly predict a category/class label, but produces a probability value between 0 and 1, This probability value is then compared to a threshold value. If it is higher than the threshold value, it predicts the positive class, otherwise the negative class. </a:t>
            </a:r>
          </a:p>
          <a:p>
            <a:pPr marL="629920" lvl="1" indent="-305435">
              <a:spcBef>
                <a:spcPct val="20000"/>
              </a:spcBef>
              <a:spcAft>
                <a:spcPts val="600"/>
              </a:spcAft>
              <a:buFont typeface="Arial"/>
              <a:buChar char="•"/>
            </a:pPr>
            <a:r>
              <a:rPr lang="en-GB" sz="1100">
                <a:latin typeface="Franklin Gothic Book"/>
              </a:rPr>
              <a:t>This algorithm was selected due to its simplicity, high efficiency, and interpretability, making it a suitable choice for various classification problems. It performs well with high-dimensional datasets, such as those created from text data, where each word can be a feature. It helps identify which factors are most influential in determining the outcome, providing valuable insights into the data. It provides clear insights into feature importance and the model’s performance, which are valuable in decision-making and for assessing the model’s overall capability respectively.This algorithm can achieve high accuracy levels, sometimes exceeding 99% if the data is clean and well preprocessed. This is an important factor as spam mails need to be correctly detected as they pose several serious threats to privacy and data safety.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Data Input:</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Four datasets (with ‘.csv’extension) of email records, each having two labelled columns, were selected. One column contains the email body/subject, and the other column contains the email’s category (0(ham)/1(spam)). </a:t>
            </a:r>
          </a:p>
          <a:p>
            <a:pPr marL="629920" lvl="1" indent="-305435">
              <a:spcBef>
                <a:spcPct val="20000"/>
              </a:spcBef>
              <a:spcAft>
                <a:spcPts val="600"/>
              </a:spcAft>
              <a:buFont typeface="Arial"/>
              <a:buChar char="•"/>
            </a:pPr>
            <a:r>
              <a:rPr lang="en-GB" sz="1100">
                <a:latin typeface="Franklin Gothic Book"/>
              </a:rPr>
              <a:t>Three of those datasets were considered for input, and one of them was used for testing the model. </a:t>
            </a:r>
          </a:p>
          <a:p>
            <a:pPr marL="629920" lvl="1" indent="-305435">
              <a:spcBef>
                <a:spcPct val="20000"/>
              </a:spcBef>
              <a:spcAft>
                <a:spcPts val="600"/>
              </a:spcAft>
              <a:buFont typeface="Arial"/>
              <a:buChar char="•"/>
            </a:pPr>
            <a:r>
              <a:rPr lang="en-GB" sz="1100">
                <a:latin typeface="Franklin Gothic Book"/>
              </a:rPr>
              <a:t>The TF-IDF technique is used to convert text into numerical feature vectors. </a:t>
            </a:r>
          </a:p>
          <a:p>
            <a:pPr marL="629920" lvl="1" indent="-305435">
              <a:spcBef>
                <a:spcPct val="20000"/>
              </a:spcBef>
              <a:spcAft>
                <a:spcPts val="600"/>
              </a:spcAft>
              <a:buFont typeface="Arial"/>
              <a:buChar char="•"/>
            </a:pPr>
            <a:r>
              <a:rPr lang="en-GB" sz="1100">
                <a:latin typeface="Franklin Gothic Book"/>
              </a:rPr>
              <a:t>The algorithm mainly uses the presence of spam keywords and word frequencies as input features.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Training Process:</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After balancing the preprocessed datasets, they are split into the training and the testing subsets and their features are extracted. The model is then made to learn these features and apply the transformation, after which it predicts the probable category of the emails.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Prediction Process:</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The model takes into consideration the input features and applies the transformation process to the unseen data to convert it into a feature vector. This feature vector is then used to predict the probability of the email being spam or ham on the basis of a threshold value.  </a:t>
            </a:r>
          </a:p>
        </p:txBody>
      </p:sp>
    </p:spTree>
    <p:extLst>
      <p:ext uri="{BB962C8B-B14F-4D97-AF65-F5344CB8AC3E}">
        <p14:creationId xmlns:p14="http://schemas.microsoft.com/office/powerpoint/2010/main" xmlns=""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xmlns="" id="{9F02B974-25C1-50E6-9BA8-0E5E67E4389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49638"/>
          <a:stretch/>
        </p:blipFill>
        <p:spPr>
          <a:xfrm>
            <a:off x="3644550" y="3116450"/>
            <a:ext cx="4191936" cy="3423632"/>
          </a:xfrm>
          <a:prstGeom prst="rect">
            <a:avLst/>
          </a:prstGeom>
          <a:effectLst>
            <a:outerShdw blurRad="63500" sx="102000" sy="102000" algn="ctr" rotWithShape="0">
              <a:prstClr val="black">
                <a:alpha val="40000"/>
              </a:prstClr>
            </a:outerShdw>
          </a:effectLst>
        </p:spPr>
      </p:pic>
      <p:pic>
        <p:nvPicPr>
          <p:cNvPr id="4" name="Picture 4">
            <a:extLst>
              <a:ext uri="{FF2B5EF4-FFF2-40B4-BE49-F238E27FC236}">
                <a16:creationId xmlns:a16="http://schemas.microsoft.com/office/drawing/2014/main" xmlns="" id="{CE4F22D5-2171-154A-11B3-96D39AF56FA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108" y="3116450"/>
            <a:ext cx="3514020" cy="3141947"/>
          </a:xfrm>
          <a:prstGeom prst="rect">
            <a:avLst/>
          </a:prstGeom>
          <a:effectLst>
            <a:outerShdw blurRad="63500" sx="102000" sy="102000" algn="ctr" rotWithShape="0">
              <a:prstClr val="black">
                <a:alpha val="40000"/>
              </a:prstClr>
            </a:outerShdw>
          </a:effectLst>
        </p:spPr>
      </p:pic>
      <p:pic>
        <p:nvPicPr>
          <p:cNvPr id="5" name="Picture 5">
            <a:extLst>
              <a:ext uri="{FF2B5EF4-FFF2-40B4-BE49-F238E27FC236}">
                <a16:creationId xmlns:a16="http://schemas.microsoft.com/office/drawing/2014/main" xmlns="" id="{1FB76149-1AC9-3E8F-199B-4501043640B1}"/>
              </a:ext>
            </a:extLst>
          </p:cNvPr>
          <p:cNvPicPr>
            <a:picLocks noChangeAspect="1"/>
          </p:cNvPicPr>
          <p:nvPr/>
        </p:nvPicPr>
        <p:blipFill rotWithShape="1">
          <a:blip r:embed="rId4">
            <a:extLst>
              <a:ext uri="{28A0092B-C50C-407E-A947-70E740481C1C}">
                <a14:useLocalDpi xmlns:a14="http://schemas.microsoft.com/office/drawing/2010/main" xmlns="" val="0"/>
              </a:ext>
            </a:extLst>
          </a:blip>
          <a:srcRect t="33358" b="31037"/>
          <a:stretch/>
        </p:blipFill>
        <p:spPr>
          <a:xfrm>
            <a:off x="6342615" y="2529896"/>
            <a:ext cx="4075753" cy="374807"/>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a16="http://schemas.microsoft.com/office/drawing/2014/main" xmlns="" id="{AB22FA49-5743-02CA-967F-1B79946493DF}"/>
              </a:ext>
            </a:extLst>
          </p:cNvPr>
          <p:cNvPicPr>
            <a:picLocks noChangeAspect="1"/>
          </p:cNvPicPr>
          <p:nvPr/>
        </p:nvPicPr>
        <p:blipFill rotWithShape="1">
          <a:blip r:embed="rId5">
            <a:extLst>
              <a:ext uri="{28A0092B-C50C-407E-A947-70E740481C1C}">
                <a14:useLocalDpi xmlns:a14="http://schemas.microsoft.com/office/drawing/2010/main" xmlns="" val="0"/>
              </a:ext>
            </a:extLst>
          </a:blip>
          <a:srcRect t="26104" b="27170"/>
          <a:stretch/>
        </p:blipFill>
        <p:spPr>
          <a:xfrm>
            <a:off x="1362868" y="2532181"/>
            <a:ext cx="4486519" cy="374807"/>
          </a:xfrm>
          <a:prstGeom prst="rect">
            <a:avLst/>
          </a:prstGeom>
          <a:effectLst>
            <a:outerShdw blurRad="63500" sx="102000" sy="102000" algn="ctr" rotWithShape="0">
              <a:prstClr val="black">
                <a:alpha val="40000"/>
              </a:prstClr>
            </a:outerShdw>
          </a:effectLst>
        </p:spPr>
      </p:pic>
      <p:pic>
        <p:nvPicPr>
          <p:cNvPr id="7" name="Picture 3">
            <a:extLst>
              <a:ext uri="{FF2B5EF4-FFF2-40B4-BE49-F238E27FC236}">
                <a16:creationId xmlns:a16="http://schemas.microsoft.com/office/drawing/2014/main" xmlns="" id="{BB9711D6-5299-8565-2F93-765417602702}"/>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50332"/>
          <a:stretch/>
        </p:blipFill>
        <p:spPr>
          <a:xfrm>
            <a:off x="7887447" y="3116450"/>
            <a:ext cx="4250544" cy="3423632"/>
          </a:xfrm>
          <a:prstGeom prst="rect">
            <a:avLst/>
          </a:prstGeom>
          <a:effectLst>
            <a:outerShdw blurRad="63500" sx="102000" sy="102000" algn="ctr" rotWithShape="0">
              <a:prstClr val="black">
                <a:alpha val="40000"/>
              </a:prstClr>
            </a:outerShdw>
          </a:effectLst>
        </p:spPr>
      </p:pic>
      <p:sp>
        <p:nvSpPr>
          <p:cNvPr id="12" name="Title 1">
            <a:extLst>
              <a:ext uri="{FF2B5EF4-FFF2-40B4-BE49-F238E27FC236}">
                <a16:creationId xmlns:a16="http://schemas.microsoft.com/office/drawing/2014/main" xmlns="" id="{305553C2-3ACA-9405-1487-D88CAB39D885}"/>
              </a:ext>
            </a:extLst>
          </p:cNvPr>
          <p:cNvSpPr>
            <a:spLocks noGrp="1"/>
          </p:cNvSpPr>
          <p:nvPr>
            <p:ph type="title"/>
          </p:nvPr>
        </p:nvSpPr>
        <p:spPr>
          <a:xfrm>
            <a:off x="2646122" y="1856597"/>
            <a:ext cx="6896707" cy="567425"/>
          </a:xfrm>
        </p:spPr>
        <p:txBody>
          <a:bodyPr>
            <a:normAutofit fontScale="90000"/>
          </a:bodyPr>
          <a:lstStyle/>
          <a:p>
            <a:pPr algn="ctr"/>
            <a:r>
              <a:rPr lang="en-GB" sz="4000" b="1"/>
              <a:t>SCREENSHOTS OF RESULTS</a:t>
            </a:r>
            <a:endParaRPr lang="en-US" sz="4000" b="1"/>
          </a:p>
        </p:txBody>
      </p:sp>
    </p:spTree>
    <p:extLst>
      <p:ext uri="{BB962C8B-B14F-4D97-AF65-F5344CB8AC3E}">
        <p14:creationId xmlns:p14="http://schemas.microsoft.com/office/powerpoint/2010/main" xmlns=""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xmlns="" id="{0BC043C6-9449-15E8-FFA1-3DA7DCC331B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8161" y="1691934"/>
            <a:ext cx="2722268" cy="3474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2">
            <a:extLst>
              <a:ext uri="{FF2B5EF4-FFF2-40B4-BE49-F238E27FC236}">
                <a16:creationId xmlns:a16="http://schemas.microsoft.com/office/drawing/2014/main" xmlns="" id="{76E0C808-CB1A-DD83-4A6E-FF269552391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06708" y="1691931"/>
            <a:ext cx="295301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3">
            <a:extLst>
              <a:ext uri="{FF2B5EF4-FFF2-40B4-BE49-F238E27FC236}">
                <a16:creationId xmlns:a16="http://schemas.microsoft.com/office/drawing/2014/main" xmlns="" id="{02DA2148-2966-AD63-80E2-844CE76216B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096000" y="1691931"/>
            <a:ext cx="2913566"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4">
            <a:extLst>
              <a:ext uri="{FF2B5EF4-FFF2-40B4-BE49-F238E27FC236}">
                <a16:creationId xmlns:a16="http://schemas.microsoft.com/office/drawing/2014/main" xmlns="" id="{2D14D3FC-E026-CC24-8EF1-073F6129E97D}"/>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157956" y="1691932"/>
            <a:ext cx="288588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73879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B9A6FE2-29D1-4D40-0D86-A0A44FEB78E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1469" y="489339"/>
            <a:ext cx="5665530" cy="5879321"/>
          </a:xfrm>
          <a:prstGeom prst="rect">
            <a:avLst/>
          </a:prstGeom>
          <a:effectLst>
            <a:outerShdw blurRad="63500" sx="102000" sy="102000" algn="ctr" rotWithShape="0">
              <a:prstClr val="black">
                <a:alpha val="40000"/>
              </a:prstClr>
            </a:outerShdw>
          </a:effectLst>
        </p:spPr>
      </p:pic>
      <p:pic>
        <p:nvPicPr>
          <p:cNvPr id="7" name="Picture 10">
            <a:extLst>
              <a:ext uri="{FF2B5EF4-FFF2-40B4-BE49-F238E27FC236}">
                <a16:creationId xmlns:a16="http://schemas.microsoft.com/office/drawing/2014/main" xmlns="" id="{5BCF09FB-442D-0F79-5725-F540C501D16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45002" y="489338"/>
            <a:ext cx="5665529" cy="587932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xmlns="" val="149987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1176</Words>
  <Application>Microsoft Office PowerPoint</Application>
  <PresentationFormat>Custom</PresentationFormat>
  <Paragraphs>173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CLASSIFICATION OF EMAILS AS HAM OR SPAM </vt:lpstr>
      <vt:lpstr>OUTLINE</vt:lpstr>
      <vt:lpstr>Problem Statement</vt:lpstr>
      <vt:lpstr>Proposed Solution</vt:lpstr>
      <vt:lpstr>System  Approach</vt:lpstr>
      <vt:lpstr>Algorithm &amp; Deployment</vt:lpstr>
      <vt:lpstr>Result</vt:lpstr>
      <vt:lpstr>Slide 8</vt:lpstr>
      <vt:lpstr>Slide 9</vt:lpstr>
      <vt:lpstr>Slide 10</vt:lpstr>
      <vt:lpstr>Conclusion</vt:lpstr>
      <vt:lpstr>Future scope</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Windows User</cp:lastModifiedBy>
  <cp:revision>29</cp:revision>
  <dcterms:created xsi:type="dcterms:W3CDTF">2013-07-15T20:26:40Z</dcterms:created>
  <dcterms:modified xsi:type="dcterms:W3CDTF">2025-05-21T23:21:15Z</dcterms:modified>
</cp:coreProperties>
</file>