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66" r:id="rId9"/>
    <p:sldId id="2146847056" r:id="rId10"/>
    <p:sldId id="2146847057" r:id="rId11"/>
    <p:sldId id="2146847058" r:id="rId12"/>
    <p:sldId id="2146847059" r:id="rId13"/>
    <p:sldId id="2146847060"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ERSONAL-PROJECTS-2000/SALARY-PREDICTION.git"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Regressor.html" TargetMode="External" /><Relationship Id="rId2" Type="http://schemas.openxmlformats.org/officeDocument/2006/relationships/hyperlink" Target="https://github.com/Pranjali1049/Salary_Prediction/blob/main/Salary%20Prediction.ipynb" TargetMode="External" /><Relationship Id="rId1" Type="http://schemas.openxmlformats.org/officeDocument/2006/relationships/slideLayout" Target="../slideLayouts/slideLayout2.xml" /><Relationship Id="rId6" Type="http://schemas.openxmlformats.org/officeDocument/2006/relationships/hyperlink" Target="http://103.47.12.35/bitstream/handle/1/9318/BT4234_RPT%20-%20Mr.%20Sreenarayanan%20N%20M.pdf?sequence=1&amp;isAllowed=y" TargetMode="External" /><Relationship Id="rId5" Type="http://schemas.openxmlformats.org/officeDocument/2006/relationships/hyperlink" Target="https://naac.iem.edu.in/wp-content/uploads/2024/02/Minor_Project_7A-Avilash-Sengupta.pdf" TargetMode="External" /><Relationship Id="rId4" Type="http://schemas.openxmlformats.org/officeDocument/2006/relationships/hyperlink" Target="https://www.geeksforgeeks.org/random-forest-regression-in-python/"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GB" b="1">
                <a:solidFill>
                  <a:schemeClr val="accent1"/>
                </a:solidFill>
                <a:latin typeface="Arial" panose="020B0604020202020204" pitchFamily="34" charset="0"/>
                <a:cs typeface="Arial" panose="020B0604020202020204" pitchFamily="34" charset="0"/>
              </a:rPr>
              <a:t>EMPLOYEE SALARY PREDICTION</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4314223"/>
            <a:ext cx="7980183" cy="1015663"/>
          </a:xfrm>
          <a:prstGeom prst="rect">
            <a:avLst/>
          </a:prstGeom>
          <a:noFill/>
        </p:spPr>
        <p:txBody>
          <a:bodyPr wrap="square" lIns="91440" tIns="45720" rIns="91440" bIns="45720" rtlCol="0" anchor="t">
            <a:spAutoFit/>
          </a:bodyPr>
          <a:lstStyle/>
          <a:p>
            <a:r>
              <a:rPr lang="en-US" sz="2000" b="1">
                <a:solidFill>
                  <a:schemeClr val="accent3">
                    <a:lumMod val="60000"/>
                    <a:lumOff val="40000"/>
                  </a:schemeClr>
                </a:solidFill>
                <a:latin typeface="Arial" pitchFamily="34" charset="0"/>
                <a:cs typeface="Arial" pitchFamily="34" charset="0"/>
              </a:rPr>
              <a:t>Presented By:</a:t>
            </a:r>
          </a:p>
          <a:p>
            <a:r>
              <a:rPr lang="en-US" sz="2000" b="1">
                <a:solidFill>
                  <a:schemeClr val="accent3">
                    <a:lumMod val="60000"/>
                    <a:lumOff val="40000"/>
                  </a:schemeClr>
                </a:solidFill>
                <a:latin typeface="Arial"/>
                <a:cs typeface="Arial"/>
              </a:rPr>
              <a:t>1. </a:t>
            </a:r>
            <a:r>
              <a:rPr lang="en-GB" sz="2000" b="1">
                <a:solidFill>
                  <a:schemeClr val="accent3">
                    <a:lumMod val="60000"/>
                    <a:lumOff val="40000"/>
                  </a:schemeClr>
                </a:solidFill>
                <a:latin typeface="Arial"/>
                <a:cs typeface="Arial"/>
              </a:rPr>
              <a:t>PRIYADARSHINY DAS</a:t>
            </a:r>
            <a:r>
              <a:rPr lang="en-US" sz="2000" b="1">
                <a:solidFill>
                  <a:schemeClr val="accent3">
                    <a:lumMod val="60000"/>
                    <a:lumOff val="40000"/>
                  </a:schemeClr>
                </a:solidFill>
                <a:latin typeface="Arial"/>
                <a:cs typeface="Arial"/>
              </a:rPr>
              <a:t>-</a:t>
            </a:r>
            <a:r>
              <a:rPr lang="en-GB" sz="2000" b="1">
                <a:solidFill>
                  <a:schemeClr val="accent3">
                    <a:lumMod val="60000"/>
                    <a:lumOff val="40000"/>
                  </a:schemeClr>
                </a:solidFill>
                <a:latin typeface="Arial"/>
                <a:cs typeface="Arial"/>
              </a:rPr>
              <a:t> Techno Main Salt Lake</a:t>
            </a:r>
            <a:r>
              <a:rPr lang="en-US" sz="2000" b="1">
                <a:solidFill>
                  <a:schemeClr val="accent3">
                    <a:lumMod val="60000"/>
                    <a:lumOff val="40000"/>
                  </a:schemeClr>
                </a:solidFill>
                <a:latin typeface="Arial"/>
                <a:cs typeface="Arial"/>
              </a:rPr>
              <a:t>-</a:t>
            </a:r>
            <a:r>
              <a:rPr lang="en-GB" sz="2000" b="1">
                <a:solidFill>
                  <a:schemeClr val="accent3">
                    <a:lumMod val="60000"/>
                    <a:lumOff val="40000"/>
                  </a:schemeClr>
                </a:solidFill>
                <a:latin typeface="Arial"/>
                <a:cs typeface="Arial"/>
              </a:rPr>
              <a:t> </a:t>
            </a:r>
            <a:r>
              <a:rPr lang="en-US" sz="2000" b="1">
                <a:solidFill>
                  <a:schemeClr val="accent3">
                    <a:lumMod val="60000"/>
                    <a:lumOff val="40000"/>
                  </a:schemeClr>
                </a:solidFill>
                <a:latin typeface="Arial"/>
                <a:cs typeface="Arial"/>
              </a:rPr>
              <a:t>Department</a:t>
            </a:r>
            <a:r>
              <a:rPr lang="en-GB" sz="2000" b="1">
                <a:solidFill>
                  <a:schemeClr val="accent3">
                    <a:lumMod val="60000"/>
                    <a:lumOff val="40000"/>
                  </a:schemeClr>
                </a:solidFill>
                <a:latin typeface="Arial"/>
                <a:cs typeface="Arial"/>
              </a:rPr>
              <a:t> Of Computer Science And Engineering- Cyber Security</a:t>
            </a:r>
            <a:endParaRPr lang="en-US" sz="2000" b="1">
              <a:solidFill>
                <a:schemeClr val="accent3">
                  <a:lumMod val="60000"/>
                  <a:lumOff val="40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2">
            <a:extLst>
              <a:ext uri="{FF2B5EF4-FFF2-40B4-BE49-F238E27FC236}">
                <a16:creationId xmlns:a16="http://schemas.microsoft.com/office/drawing/2014/main" id="{4CEF8A5A-A79A-D24E-AB45-DBB735A210FB}"/>
              </a:ext>
            </a:extLst>
          </p:cNvPr>
          <p:cNvPicPr>
            <a:picLocks noChangeAspect="1"/>
          </p:cNvPicPr>
          <p:nvPr/>
        </p:nvPicPr>
        <p:blipFill>
          <a:blip r:embed="rId2"/>
          <a:stretch>
            <a:fillRect/>
          </a:stretch>
        </p:blipFill>
        <p:spPr>
          <a:xfrm>
            <a:off x="3095490" y="1464781"/>
            <a:ext cx="6001020" cy="4691063"/>
          </a:xfrm>
          <a:prstGeom prst="rect">
            <a:avLst/>
          </a:prstGeom>
        </p:spPr>
      </p:pic>
    </p:spTree>
    <p:extLst>
      <p:ext uri="{BB962C8B-B14F-4D97-AF65-F5344CB8AC3E}">
        <p14:creationId xmlns:p14="http://schemas.microsoft.com/office/powerpoint/2010/main" val="177386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GB" sz="4400" b="1">
                <a:solidFill>
                  <a:schemeClr val="accent1"/>
                </a:solidFill>
                <a:latin typeface="Arial"/>
                <a:ea typeface="+mj-lt"/>
                <a:cs typeface="Arial"/>
              </a:rPr>
              <a:t>PROJECt LINK</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25653" y="1482520"/>
            <a:ext cx="11740694" cy="4673324"/>
          </a:xfrm>
        </p:spPr>
        <p:txBody>
          <a:bodyPr>
            <a:normAutofit/>
          </a:bodyPr>
          <a:lstStyle/>
          <a:p>
            <a:pPr marL="0" indent="0">
              <a:buNone/>
            </a:pPr>
            <a:r>
              <a:rPr lang="en-US" sz="2800" b="1"/>
              <a:t>Git</a:t>
            </a:r>
            <a:r>
              <a:rPr lang="en-GB" sz="2800" b="1"/>
              <a:t>H</a:t>
            </a:r>
            <a:r>
              <a:rPr lang="en-US" sz="2800" b="1"/>
              <a:t>ub link</a:t>
            </a:r>
            <a:r>
              <a:rPr lang="en-GB" sz="2800" b="1"/>
              <a:t>: </a:t>
            </a:r>
            <a:endParaRPr lang="en-US" sz="2800" b="1" dirty="0"/>
          </a:p>
          <a:p>
            <a:pPr marL="0" indent="0">
              <a:buNone/>
            </a:pPr>
            <a:r>
              <a:rPr lang="en-US" sz="2800" b="1">
                <a:hlinkClick r:id="rId2"/>
              </a:rPr>
              <a:t>https://github.com/PERSONAL-PROJECTS-2000/SALARY-PREDICTION.git</a:t>
            </a:r>
            <a:endParaRPr lang="en-US" sz="2800" b="1" dirty="0"/>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482520"/>
            <a:ext cx="11029615" cy="4673324"/>
          </a:xfrm>
        </p:spPr>
        <p:txBody>
          <a:bodyPr>
            <a:normAutofit fontScale="85000" lnSpcReduction="20000"/>
          </a:bodyPr>
          <a:lstStyle/>
          <a:p>
            <a:pPr marL="0" indent="0">
              <a:buNone/>
            </a:pPr>
            <a:r>
              <a:rPr lang="en-GB" sz="2800">
                <a:solidFill>
                  <a:srgbClr val="0F0F0F"/>
                </a:solidFill>
                <a:ea typeface="+mn-lt"/>
                <a:cs typeface="+mn-lt"/>
              </a:rPr>
              <a:t>Model scores:- </a:t>
            </a:r>
          </a:p>
          <a:p>
            <a:pPr lvl="1"/>
            <a:r>
              <a:rPr lang="en-GB" sz="2500">
                <a:solidFill>
                  <a:srgbClr val="0F0F0F"/>
                </a:solidFill>
                <a:ea typeface="+mn-lt"/>
                <a:cs typeface="+mn-lt"/>
              </a:rPr>
              <a:t>Training file: 0.873</a:t>
            </a:r>
          </a:p>
          <a:p>
            <a:pPr lvl="1"/>
            <a:r>
              <a:rPr lang="en-GB" sz="2500">
                <a:solidFill>
                  <a:srgbClr val="0F0F0F"/>
                </a:solidFill>
                <a:ea typeface="+mn-lt"/>
                <a:cs typeface="+mn-lt"/>
              </a:rPr>
              <a:t>Test file: 0.944</a:t>
            </a:r>
          </a:p>
          <a:p>
            <a:pPr lvl="1"/>
            <a:r>
              <a:rPr lang="en-GB" sz="2500">
                <a:solidFill>
                  <a:srgbClr val="0F0F0F"/>
                </a:solidFill>
                <a:ea typeface="+mn-lt"/>
                <a:cs typeface="+mn-lt"/>
              </a:rPr>
              <a:t>Final test: 0.0306796445</a:t>
            </a:r>
            <a:endParaRPr lang="en-GB" sz="2800">
              <a:solidFill>
                <a:srgbClr val="0F0F0F"/>
              </a:solidFill>
              <a:ea typeface="+mn-lt"/>
              <a:cs typeface="+mn-lt"/>
            </a:endParaRPr>
          </a:p>
          <a:p>
            <a:pPr marL="0" indent="0">
              <a:buNone/>
            </a:pPr>
            <a:r>
              <a:rPr lang="en-GB" sz="2800">
                <a:solidFill>
                  <a:srgbClr val="0F0F0F"/>
                </a:solidFill>
                <a:ea typeface="+mn-lt"/>
                <a:cs typeface="+mn-lt"/>
              </a:rPr>
              <a:t>The proposed solution is very effective due to its satisfactory scores on the training and test files. It may therefore be concluded that this model is ready for practical usage and can be utilised to estimate proper salary values for jobs. The final test score is almost equal to 0 as it has very little data and a small and inadequate portion of it has been used for training, as this file was customised mainly for testing purpose. </a:t>
            </a:r>
          </a:p>
          <a:p>
            <a:pPr marL="0" indent="0">
              <a:buNone/>
            </a:pPr>
            <a:r>
              <a:rPr lang="en-GB" sz="2800">
                <a:solidFill>
                  <a:srgbClr val="0F0F0F"/>
                </a:solidFill>
                <a:ea typeface="+mn-lt"/>
                <a:cs typeface="+mn-lt"/>
              </a:rPr>
              <a:t>The only challenging part was searching for proper and clean datasets that had proper features and values and could be used for the project. </a:t>
            </a:r>
          </a:p>
          <a:p>
            <a:pPr marL="0" indent="0">
              <a:buNone/>
            </a:pPr>
            <a:endParaRPr lang="en-IN" sz="28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GB" sz="2800" b="1">
                <a:ea typeface="+mn-lt"/>
                <a:cs typeface="+mn-lt"/>
              </a:rPr>
              <a:t>In the future, this model can be expanded by training it further using vast and more accurate datasets for better performance. </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82520"/>
            <a:ext cx="11029615" cy="4673324"/>
          </a:xfrm>
        </p:spPr>
        <p:txBody>
          <a:bodyPr>
            <a:normAutofit lnSpcReduction="10000"/>
          </a:bodyPr>
          <a:lstStyle/>
          <a:p>
            <a:r>
              <a:rPr lang="en-IN" sz="2400">
                <a:hlinkClick r:id="rId2"/>
              </a:rPr>
              <a:t>https://github.com/Pranjali1049/Salary_Prediction/blob/main/Salary%20Prediction.ipynb</a:t>
            </a:r>
            <a:endParaRPr lang="en-GB" sz="2400"/>
          </a:p>
          <a:p>
            <a:r>
              <a:rPr lang="en-IN" sz="2400">
                <a:hlinkClick r:id="rId3"/>
              </a:rPr>
              <a:t>https://scikit-learn.org/stable/modules/generated/sklearn.ensemble.RandomForestRegressor.html</a:t>
            </a:r>
            <a:endParaRPr lang="en-GB" sz="2400"/>
          </a:p>
          <a:p>
            <a:r>
              <a:rPr lang="en-IN" sz="2400">
                <a:hlinkClick r:id="rId4"/>
              </a:rPr>
              <a:t>https://www.geeksforgeeks.org/random-forest-regression-in-python/</a:t>
            </a:r>
            <a:endParaRPr lang="en-GB" sz="2400"/>
          </a:p>
          <a:p>
            <a:r>
              <a:rPr lang="en-IN" sz="2400">
                <a:hlinkClick r:id="rId5"/>
              </a:rPr>
              <a:t>https://naac.iem.edu.in/wp-content/uploads/2024/02/Minor_Project_7A-Avilash-Sengupta.pdf</a:t>
            </a:r>
            <a:endParaRPr lang="en-GB" sz="2400"/>
          </a:p>
          <a:p>
            <a:r>
              <a:rPr lang="en-IN" sz="2400">
                <a:hlinkClick r:id="rId6"/>
              </a:rPr>
              <a:t>http://103.47.12.35/bitstream/handle/1/9318/BT4234_RPT%20-%20Mr.%20Sreenarayanan%20N%20M.pdf?sequence=1&amp;isAllowed=y</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a:latin typeface="Arial"/>
                <a:ea typeface="+mn-lt"/>
                <a:cs typeface="Arial"/>
              </a:rPr>
              <a:t>(Opt</a:t>
            </a:r>
            <a:r>
              <a:rPr lang="en-GB" sz="2000" b="1">
                <a:latin typeface="Arial"/>
                <a:ea typeface="+mn-lt"/>
                <a:cs typeface="Arial"/>
              </a:rPr>
              <a:t>i</a:t>
            </a:r>
            <a:r>
              <a:rPr lang="en-US" sz="2000" b="1">
                <a:latin typeface="Arial"/>
                <a:ea typeface="+mn-lt"/>
                <a:cs typeface="Arial"/>
              </a:rPr>
              <a: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GB" sz="2800" b="1"/>
              <a:t>Salary is definitively one of the most important reasons for a person to be doing a job in today’s world. It is not only the source of one of the most important resources today, but also helps carve out a person’s life and personal position in today’s world, helping to shape a proper and secure lifestyle. Deciding accurate salaries for different job titles and positions is essential for respecting the employee’s hardwork, knowledge, and experience while simultaneously attracting and retaining talent. The core problem is to be able to correctly and precisely estimate salaries for employees based on important factors such as their level of education, knowledge and experience, skills, job title, role, and position, while making sure that both the employee and the employer/organization have proper benefits as a whole. </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IN" sz="2800" b="1">
                <a:solidFill>
                  <a:srgbClr val="0F0F0F"/>
                </a:solidFill>
              </a:rPr>
              <a:t>System requirement</a:t>
            </a:r>
            <a:r>
              <a:rPr lang="en-GB" sz="2800" b="1">
                <a:solidFill>
                  <a:srgbClr val="0F0F0F"/>
                </a:solidFill>
              </a:rPr>
              <a:t>: Jupyter Notebook. </a:t>
            </a:r>
            <a:endParaRPr lang="en-IN" sz="2800" b="1" dirty="0">
              <a:solidFill>
                <a:srgbClr val="0F0F0F"/>
              </a:solidFill>
            </a:endParaRPr>
          </a:p>
          <a:p>
            <a:pPr marL="305435" indent="-305435"/>
            <a:r>
              <a:rPr lang="en-IN" sz="2800" b="1" dirty="0">
                <a:solidFill>
                  <a:srgbClr val="0F0F0F"/>
                </a:solidFill>
              </a:rPr>
              <a:t>Library required to build </a:t>
            </a:r>
            <a:r>
              <a:rPr lang="en-IN" sz="2800" b="1">
                <a:solidFill>
                  <a:srgbClr val="0F0F0F"/>
                </a:solidFill>
              </a:rPr>
              <a:t>the model</a:t>
            </a:r>
            <a:r>
              <a:rPr lang="en-GB" sz="2800" b="1">
                <a:solidFill>
                  <a:srgbClr val="0F0F0F"/>
                </a:solidFill>
              </a:rPr>
              <a:t>: </a:t>
            </a:r>
          </a:p>
          <a:p>
            <a:pPr marL="629435" lvl="1" indent="-305435"/>
            <a:r>
              <a:rPr lang="en-GB" sz="2500" b="1">
                <a:solidFill>
                  <a:srgbClr val="0F0F0F"/>
                </a:solidFill>
              </a:rPr>
              <a:t>Numpy</a:t>
            </a:r>
          </a:p>
          <a:p>
            <a:pPr marL="629435" lvl="1" indent="-305435"/>
            <a:r>
              <a:rPr lang="en-GB" sz="2500" b="1">
                <a:solidFill>
                  <a:srgbClr val="0F0F0F"/>
                </a:solidFill>
              </a:rPr>
              <a:t>Pandas</a:t>
            </a:r>
          </a:p>
          <a:p>
            <a:pPr marL="629435" lvl="1" indent="-305435"/>
            <a:r>
              <a:rPr lang="en-GB" sz="2500" b="1">
                <a:solidFill>
                  <a:srgbClr val="0F0F0F"/>
                </a:solidFill>
              </a:rPr>
              <a:t>Matplotlib</a:t>
            </a:r>
          </a:p>
          <a:p>
            <a:pPr marL="629435" lvl="1" indent="-305435"/>
            <a:r>
              <a:rPr lang="en-GB" sz="2500" b="1">
                <a:solidFill>
                  <a:srgbClr val="0F0F0F"/>
                </a:solidFill>
              </a:rPr>
              <a:t>Seaborn</a:t>
            </a:r>
          </a:p>
          <a:p>
            <a:pPr marL="629435" lvl="1" indent="-305435"/>
            <a:r>
              <a:rPr lang="en-GB" sz="2500" b="1">
                <a:solidFill>
                  <a:srgbClr val="0F0F0F"/>
                </a:solidFill>
              </a:rPr>
              <a:t>Scikit Learn</a:t>
            </a:r>
          </a:p>
          <a:p>
            <a:pPr marL="629435" lvl="1" indent="-305435"/>
            <a:r>
              <a:rPr lang="en-GB" sz="2500" b="1">
                <a:solidFill>
                  <a:srgbClr val="0F0F0F"/>
                </a:solidFill>
              </a:rPr>
              <a:t>LabelEncoder</a:t>
            </a:r>
          </a:p>
          <a:p>
            <a:pPr marL="629435" lvl="1" indent="-305435"/>
            <a:r>
              <a:rPr lang="en-GB" sz="2500" b="1">
                <a:solidFill>
                  <a:srgbClr val="0F0F0F"/>
                </a:solidFill>
              </a:rPr>
              <a:t>GridSearchCV </a:t>
            </a:r>
          </a:p>
          <a:p>
            <a:pPr marL="629435" lvl="1" indent="-305435"/>
            <a:r>
              <a:rPr lang="en-GB" sz="2500" b="1">
                <a:solidFill>
                  <a:srgbClr val="0F0F0F"/>
                </a:solidFill>
              </a:rPr>
              <a:t>RandomForestRegressor </a:t>
            </a:r>
          </a:p>
          <a:p>
            <a:pPr marL="629435" lvl="1" indent="-305435"/>
            <a:r>
              <a:rPr lang="en-GB" sz="2500" b="1">
                <a:solidFill>
                  <a:srgbClr val="0F0F0F"/>
                </a:solidFill>
              </a:rPr>
              <a:t>Warnings</a:t>
            </a:r>
            <a:endParaRPr lang="en-IN" sz="2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GB" sz="2800" b="1"/>
              <a:t>The steps carried out to complete this project are as follows:- </a:t>
            </a:r>
          </a:p>
          <a:p>
            <a:r>
              <a:rPr lang="en-GB" sz="2800" b="1"/>
              <a:t>Collecting the proper datasets and cleaning them slightly (rearranging colums and deleting columns/features that are not required). </a:t>
            </a:r>
          </a:p>
          <a:p>
            <a:r>
              <a:rPr lang="en-GB" sz="2800" b="1"/>
              <a:t>Installing and importing the required libraries. </a:t>
            </a:r>
          </a:p>
          <a:p>
            <a:r>
              <a:rPr lang="en-GB" sz="2800" b="1"/>
              <a:t>Reading the files, learning about their basic details, and preprocessing them to remove missing values. </a:t>
            </a:r>
          </a:p>
          <a:p>
            <a:r>
              <a:rPr lang="en-GB" sz="2800" b="1"/>
              <a:t>Performing exploratory data analysis. </a:t>
            </a:r>
          </a:p>
          <a:p>
            <a:r>
              <a:rPr lang="en-GB" sz="2800" b="1"/>
              <a:t>Encoding the labels. </a:t>
            </a:r>
          </a:p>
          <a:p>
            <a:r>
              <a:rPr lang="en-GB" sz="2800" b="1"/>
              <a:t>Splitting the files into the training and the testing sets. </a:t>
            </a:r>
          </a:p>
          <a:p>
            <a:r>
              <a:rPr lang="en-GB" sz="2800" b="1"/>
              <a:t>Fine-tuning the model. </a:t>
            </a:r>
          </a:p>
          <a:p>
            <a:r>
              <a:rPr lang="en-GB" sz="2800" b="1"/>
              <a:t>Predicting salaries using Random Forest Regression.  </a:t>
            </a:r>
          </a:p>
          <a:p>
            <a:r>
              <a:rPr lang="en-GB" sz="2800" b="1"/>
              <a:t>Evaluating the model’s performance using suitable metrics. </a:t>
            </a:r>
          </a:p>
          <a:p>
            <a:r>
              <a:rPr lang="en-GB" sz="2800" b="1"/>
              <a:t>Performing one final test. </a:t>
            </a: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2">
            <a:extLst>
              <a:ext uri="{FF2B5EF4-FFF2-40B4-BE49-F238E27FC236}">
                <a16:creationId xmlns:a16="http://schemas.microsoft.com/office/drawing/2014/main" id="{2A4B1FC1-D87D-314E-8845-DFE6865F2BF0}"/>
              </a:ext>
            </a:extLst>
          </p:cNvPr>
          <p:cNvPicPr>
            <a:picLocks noChangeAspect="1"/>
          </p:cNvPicPr>
          <p:nvPr/>
        </p:nvPicPr>
        <p:blipFill>
          <a:blip r:embed="rId2"/>
          <a:stretch>
            <a:fillRect/>
          </a:stretch>
        </p:blipFill>
        <p:spPr>
          <a:xfrm>
            <a:off x="208968" y="1255430"/>
            <a:ext cx="3779133" cy="4900414"/>
          </a:xfrm>
          <a:prstGeom prst="rect">
            <a:avLst/>
          </a:prstGeom>
        </p:spPr>
      </p:pic>
      <p:pic>
        <p:nvPicPr>
          <p:cNvPr id="3" name="Picture 3">
            <a:extLst>
              <a:ext uri="{FF2B5EF4-FFF2-40B4-BE49-F238E27FC236}">
                <a16:creationId xmlns:a16="http://schemas.microsoft.com/office/drawing/2014/main" id="{C5688D30-C2DE-A442-8CEB-ACF707100C1B}"/>
              </a:ext>
            </a:extLst>
          </p:cNvPr>
          <p:cNvPicPr>
            <a:picLocks noChangeAspect="1"/>
          </p:cNvPicPr>
          <p:nvPr/>
        </p:nvPicPr>
        <p:blipFill>
          <a:blip r:embed="rId3"/>
          <a:stretch>
            <a:fillRect/>
          </a:stretch>
        </p:blipFill>
        <p:spPr>
          <a:xfrm>
            <a:off x="4159662" y="1255430"/>
            <a:ext cx="7350620" cy="4900414"/>
          </a:xfrm>
          <a:prstGeom prst="rect">
            <a:avLst/>
          </a:prstGeom>
        </p:spPr>
      </p:pic>
    </p:spTree>
    <p:extLst>
      <p:ext uri="{BB962C8B-B14F-4D97-AF65-F5344CB8AC3E}">
        <p14:creationId xmlns:p14="http://schemas.microsoft.com/office/powerpoint/2010/main" val="416315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2">
            <a:extLst>
              <a:ext uri="{FF2B5EF4-FFF2-40B4-BE49-F238E27FC236}">
                <a16:creationId xmlns:a16="http://schemas.microsoft.com/office/drawing/2014/main" id="{54496D6B-3850-5C43-8EA6-0FF28EA642AB}"/>
              </a:ext>
            </a:extLst>
          </p:cNvPr>
          <p:cNvPicPr>
            <a:picLocks noChangeAspect="1"/>
          </p:cNvPicPr>
          <p:nvPr/>
        </p:nvPicPr>
        <p:blipFill>
          <a:blip r:embed="rId2"/>
          <a:stretch>
            <a:fillRect/>
          </a:stretch>
        </p:blipFill>
        <p:spPr>
          <a:xfrm>
            <a:off x="267132" y="1371599"/>
            <a:ext cx="6635400" cy="5378036"/>
          </a:xfrm>
          <a:prstGeom prst="rect">
            <a:avLst/>
          </a:prstGeom>
        </p:spPr>
      </p:pic>
      <p:pic>
        <p:nvPicPr>
          <p:cNvPr id="6" name="Picture 6">
            <a:extLst>
              <a:ext uri="{FF2B5EF4-FFF2-40B4-BE49-F238E27FC236}">
                <a16:creationId xmlns:a16="http://schemas.microsoft.com/office/drawing/2014/main" id="{68E2515F-A2A6-9342-9154-7D6A56C8C1EE}"/>
              </a:ext>
            </a:extLst>
          </p:cNvPr>
          <p:cNvPicPr>
            <a:picLocks noChangeAspect="1"/>
          </p:cNvPicPr>
          <p:nvPr/>
        </p:nvPicPr>
        <p:blipFill>
          <a:blip r:embed="rId3"/>
          <a:stretch>
            <a:fillRect/>
          </a:stretch>
        </p:blipFill>
        <p:spPr>
          <a:xfrm>
            <a:off x="6999812" y="1371600"/>
            <a:ext cx="4610996" cy="2057400"/>
          </a:xfrm>
          <a:prstGeom prst="rect">
            <a:avLst/>
          </a:prstGeom>
        </p:spPr>
      </p:pic>
    </p:spTree>
    <p:extLst>
      <p:ext uri="{BB962C8B-B14F-4D97-AF65-F5344CB8AC3E}">
        <p14:creationId xmlns:p14="http://schemas.microsoft.com/office/powerpoint/2010/main" val="193086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3">
            <a:extLst>
              <a:ext uri="{FF2B5EF4-FFF2-40B4-BE49-F238E27FC236}">
                <a16:creationId xmlns:a16="http://schemas.microsoft.com/office/drawing/2014/main" id="{9C0461BD-A02B-FA4E-B806-243CB0AB107B}"/>
              </a:ext>
            </a:extLst>
          </p:cNvPr>
          <p:cNvPicPr>
            <a:picLocks noChangeAspect="1"/>
          </p:cNvPicPr>
          <p:nvPr/>
        </p:nvPicPr>
        <p:blipFill>
          <a:blip r:embed="rId2"/>
          <a:stretch>
            <a:fillRect/>
          </a:stretch>
        </p:blipFill>
        <p:spPr>
          <a:xfrm>
            <a:off x="3033981" y="967304"/>
            <a:ext cx="8128000" cy="1227224"/>
          </a:xfrm>
          <a:prstGeom prst="rect">
            <a:avLst/>
          </a:prstGeom>
        </p:spPr>
      </p:pic>
      <p:pic>
        <p:nvPicPr>
          <p:cNvPr id="4" name="Picture 5">
            <a:extLst>
              <a:ext uri="{FF2B5EF4-FFF2-40B4-BE49-F238E27FC236}">
                <a16:creationId xmlns:a16="http://schemas.microsoft.com/office/drawing/2014/main" id="{81FD7330-8763-754C-9C14-9B0EAFF498C4}"/>
              </a:ext>
            </a:extLst>
          </p:cNvPr>
          <p:cNvPicPr>
            <a:picLocks noChangeAspect="1"/>
          </p:cNvPicPr>
          <p:nvPr/>
        </p:nvPicPr>
        <p:blipFill>
          <a:blip r:embed="rId3"/>
          <a:stretch>
            <a:fillRect/>
          </a:stretch>
        </p:blipFill>
        <p:spPr>
          <a:xfrm>
            <a:off x="2709501" y="2269992"/>
            <a:ext cx="6772997" cy="4487950"/>
          </a:xfrm>
          <a:prstGeom prst="rect">
            <a:avLst/>
          </a:prstGeom>
        </p:spPr>
      </p:pic>
    </p:spTree>
    <p:extLst>
      <p:ext uri="{BB962C8B-B14F-4D97-AF65-F5344CB8AC3E}">
        <p14:creationId xmlns:p14="http://schemas.microsoft.com/office/powerpoint/2010/main" val="3901576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2">
            <a:extLst>
              <a:ext uri="{FF2B5EF4-FFF2-40B4-BE49-F238E27FC236}">
                <a16:creationId xmlns:a16="http://schemas.microsoft.com/office/drawing/2014/main" id="{0BC4FB7F-A356-094E-B3F4-0FA855ACCAA9}"/>
              </a:ext>
            </a:extLst>
          </p:cNvPr>
          <p:cNvPicPr>
            <a:picLocks noChangeAspect="1"/>
          </p:cNvPicPr>
          <p:nvPr/>
        </p:nvPicPr>
        <p:blipFill>
          <a:blip r:embed="rId2"/>
          <a:stretch>
            <a:fillRect/>
          </a:stretch>
        </p:blipFill>
        <p:spPr>
          <a:xfrm>
            <a:off x="284309" y="1435029"/>
            <a:ext cx="6012087" cy="5079177"/>
          </a:xfrm>
          <a:prstGeom prst="rect">
            <a:avLst/>
          </a:prstGeom>
        </p:spPr>
      </p:pic>
      <p:pic>
        <p:nvPicPr>
          <p:cNvPr id="3" name="Picture 3">
            <a:extLst>
              <a:ext uri="{FF2B5EF4-FFF2-40B4-BE49-F238E27FC236}">
                <a16:creationId xmlns:a16="http://schemas.microsoft.com/office/drawing/2014/main" id="{1C75387E-B560-4F4F-B688-51145D2E9C33}"/>
              </a:ext>
            </a:extLst>
          </p:cNvPr>
          <p:cNvPicPr>
            <a:picLocks noChangeAspect="1"/>
          </p:cNvPicPr>
          <p:nvPr/>
        </p:nvPicPr>
        <p:blipFill>
          <a:blip r:embed="rId3"/>
          <a:stretch>
            <a:fillRect/>
          </a:stretch>
        </p:blipFill>
        <p:spPr>
          <a:xfrm>
            <a:off x="6522771" y="1435029"/>
            <a:ext cx="3619643" cy="5079177"/>
          </a:xfrm>
          <a:prstGeom prst="rect">
            <a:avLst/>
          </a:prstGeom>
        </p:spPr>
      </p:pic>
    </p:spTree>
    <p:extLst>
      <p:ext uri="{BB962C8B-B14F-4D97-AF65-F5344CB8AC3E}">
        <p14:creationId xmlns:p14="http://schemas.microsoft.com/office/powerpoint/2010/main" val="101884154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187</Words>
  <Application>Microsoft Office PowerPoint</Application>
  <PresentationFormat>Widescreen</PresentationFormat>
  <Paragraphs>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EMPLOYEE SALARY PREDICTION</vt:lpstr>
      <vt:lpstr>OUTLINE</vt:lpstr>
      <vt:lpstr>Problem Statement</vt:lpstr>
      <vt:lpstr>System  Approach</vt:lpstr>
      <vt:lpstr>Algorithm &amp; Deployment</vt:lpstr>
      <vt:lpstr>Result</vt:lpstr>
      <vt:lpstr>Result</vt:lpstr>
      <vt:lpstr>Result</vt:lpstr>
      <vt:lpstr>Result</vt:lpstr>
      <vt:lpstr>Result</vt:lpstr>
      <vt:lpstr>PROJECt LINK</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Sribash Chandra Das</cp:lastModifiedBy>
  <cp:revision>45</cp:revision>
  <dcterms:created xsi:type="dcterms:W3CDTF">2021-05-26T16:50:10Z</dcterms:created>
  <dcterms:modified xsi:type="dcterms:W3CDTF">2025-08-20T19:14:04Z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