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73" r:id="rId7"/>
    <p:sldId id="271" r:id="rId8"/>
    <p:sldId id="274" r:id="rId9"/>
    <p:sldId id="275" r:id="rId10"/>
    <p:sldId id="278" r:id="rId11"/>
    <p:sldId id="277" r:id="rId12"/>
    <p:sldId id="279"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rupalem george" initials="pg" lastIdx="2" clrIdx="0">
    <p:extLst>
      <p:ext uri="{19B8F6BF-5375-455C-9EA6-DF929625EA0E}">
        <p15:presenceInfo xmlns:p15="http://schemas.microsoft.com/office/powerpoint/2012/main" userId="da27b8f93e0f4d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p:cViewPr varScale="1">
        <p:scale>
          <a:sx n="73" d="100"/>
          <a:sy n="73" d="100"/>
        </p:scale>
        <p:origin x="1618" y="10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 TargetMode="External"/><Relationship Id="rId2" Type="http://schemas.openxmlformats.org/officeDocument/2006/relationships/hyperlink" Target="https://onlinelibrary.wiley.com/share/DUH4TBNIXKH72RMPINKU?target=10.1155/2023/4853800" TargetMode="External"/><Relationship Id="rId1" Type="http://schemas.openxmlformats.org/officeDocument/2006/relationships/slideLayout" Target="../slideLayouts/slideLayout2.xml"/><Relationship Id="rId4" Type="http://schemas.openxmlformats.org/officeDocument/2006/relationships/hyperlink" Target="https://rstudio-pubs-static.s3.amazonaws.com/383049_1faa93345b324da6a1081506f371a8d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nlinelibrary.wiley.com/share/DUH4TBNIXKH72RMPINKU?target=10.1155/2023/48538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studio-pubs-static.s3.amazonaws.com/383049_1faa93345b324da6a1081506f371a8dd.html" TargetMode="External"/><Relationship Id="rId2" Type="http://schemas.openxmlformats.org/officeDocument/2006/relationships/hyperlink" Target="https://rstud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3200399"/>
          </a:xfrm>
        </p:spPr>
        <p:txBody>
          <a:bodyPr>
            <a:noAutofit/>
          </a:bodyPr>
          <a:lstStyle/>
          <a:p>
            <a:pPr marL="3175">
              <a:spcBef>
                <a:spcPts val="1485"/>
              </a:spcBef>
            </a:pPr>
            <a:br>
              <a:rPr lang="en-US" sz="2000" b="1" spc="-5" dirty="0">
                <a:solidFill>
                  <a:srgbClr val="C00000"/>
                </a:solidFill>
                <a:latin typeface="Times New Roman" pitchFamily="18" charset="0"/>
                <a:cs typeface="Times New Roman" pitchFamily="18" charset="0"/>
              </a:rPr>
            </a:br>
            <a:br>
              <a:rPr lang="en-US" sz="2000" b="1" spc="-5" dirty="0">
                <a:solidFill>
                  <a:srgbClr val="C00000"/>
                </a:solidFill>
                <a:latin typeface="Times New Roman" pitchFamily="18" charset="0"/>
                <a:cs typeface="Times New Roman" pitchFamily="18" charset="0"/>
              </a:rPr>
            </a:br>
            <a:br>
              <a:rPr lang="en-US" sz="2000" b="1" spc="-5" dirty="0">
                <a:solidFill>
                  <a:srgbClr val="C00000"/>
                </a:solidFill>
                <a:latin typeface="Times New Roman" pitchFamily="18" charset="0"/>
                <a:cs typeface="Times New Roman" pitchFamily="18" charset="0"/>
              </a:rPr>
            </a:br>
            <a:br>
              <a:rPr lang="en-US" sz="2000" b="1" spc="-5" dirty="0">
                <a:solidFill>
                  <a:srgbClr val="C00000"/>
                </a:solidFill>
                <a:latin typeface="Times New Roman" pitchFamily="18" charset="0"/>
                <a:cs typeface="Times New Roman" pitchFamily="18" charset="0"/>
              </a:rPr>
            </a:br>
            <a:br>
              <a:rPr lang="en-US" sz="2000" b="1" spc="-5" dirty="0">
                <a:solidFill>
                  <a:srgbClr val="C00000"/>
                </a:solidFill>
                <a:latin typeface="Times New Roman" pitchFamily="18" charset="0"/>
                <a:cs typeface="Times New Roman" pitchFamily="18" charset="0"/>
              </a:rPr>
            </a:br>
            <a:r>
              <a:rPr lang="en-US" sz="1600" b="1" spc="-5" dirty="0" err="1">
                <a:solidFill>
                  <a:srgbClr val="C00000"/>
                </a:solidFill>
                <a:latin typeface="Times New Roman" pitchFamily="18" charset="0"/>
                <a:cs typeface="Times New Roman" pitchFamily="18" charset="0"/>
              </a:rPr>
              <a:t>Malla</a:t>
            </a:r>
            <a:r>
              <a:rPr lang="en-US" sz="1600" b="1" spc="-50" dirty="0">
                <a:solidFill>
                  <a:srgbClr val="C00000"/>
                </a:solidFill>
                <a:latin typeface="Times New Roman" pitchFamily="18" charset="0"/>
                <a:cs typeface="Times New Roman" pitchFamily="18" charset="0"/>
              </a:rPr>
              <a:t> </a:t>
            </a:r>
            <a:r>
              <a:rPr lang="en-US" sz="1600" b="1" spc="-10" dirty="0">
                <a:solidFill>
                  <a:srgbClr val="C00000"/>
                </a:solidFill>
                <a:latin typeface="Times New Roman" pitchFamily="18" charset="0"/>
                <a:cs typeface="Times New Roman" pitchFamily="18" charset="0"/>
              </a:rPr>
              <a:t>Reddy</a:t>
            </a:r>
            <a:r>
              <a:rPr lang="en-US" sz="1600" b="1" spc="20" dirty="0">
                <a:solidFill>
                  <a:srgbClr val="C00000"/>
                </a:solidFill>
                <a:latin typeface="Times New Roman" pitchFamily="18" charset="0"/>
                <a:cs typeface="Times New Roman" pitchFamily="18" charset="0"/>
              </a:rPr>
              <a:t> </a:t>
            </a:r>
            <a:r>
              <a:rPr lang="en-US" sz="1600" b="1" spc="-10" dirty="0">
                <a:solidFill>
                  <a:srgbClr val="C00000"/>
                </a:solidFill>
                <a:latin typeface="Times New Roman" pitchFamily="18" charset="0"/>
                <a:cs typeface="Times New Roman" pitchFamily="18" charset="0"/>
              </a:rPr>
              <a:t>College</a:t>
            </a:r>
            <a:r>
              <a:rPr lang="en-US" sz="1600" b="1" spc="15" dirty="0">
                <a:solidFill>
                  <a:srgbClr val="C00000"/>
                </a:solidFill>
                <a:latin typeface="Times New Roman" pitchFamily="18" charset="0"/>
                <a:cs typeface="Times New Roman" pitchFamily="18" charset="0"/>
              </a:rPr>
              <a:t> </a:t>
            </a:r>
            <a:r>
              <a:rPr lang="en-US" sz="1600" b="1" spc="-10" dirty="0">
                <a:solidFill>
                  <a:srgbClr val="C00000"/>
                </a:solidFill>
                <a:latin typeface="Times New Roman" pitchFamily="18" charset="0"/>
                <a:cs typeface="Times New Roman" pitchFamily="18" charset="0"/>
              </a:rPr>
              <a:t>of</a:t>
            </a:r>
            <a:r>
              <a:rPr lang="en-US" sz="1600" b="1" spc="-35" dirty="0">
                <a:solidFill>
                  <a:srgbClr val="C00000"/>
                </a:solidFill>
                <a:latin typeface="Times New Roman" pitchFamily="18" charset="0"/>
                <a:cs typeface="Times New Roman" pitchFamily="18" charset="0"/>
              </a:rPr>
              <a:t> </a:t>
            </a:r>
            <a:r>
              <a:rPr lang="en-US" sz="1600" b="1" spc="-15" dirty="0">
                <a:solidFill>
                  <a:srgbClr val="C00000"/>
                </a:solidFill>
                <a:latin typeface="Times New Roman" pitchFamily="18" charset="0"/>
                <a:cs typeface="Times New Roman" pitchFamily="18" charset="0"/>
              </a:rPr>
              <a:t>Engineering</a:t>
            </a:r>
            <a:r>
              <a:rPr lang="en-US" sz="1600" b="1" spc="70" dirty="0">
                <a:solidFill>
                  <a:srgbClr val="C00000"/>
                </a:solidFill>
                <a:latin typeface="Times New Roman" pitchFamily="18" charset="0"/>
                <a:cs typeface="Times New Roman" pitchFamily="18" charset="0"/>
              </a:rPr>
              <a:t> </a:t>
            </a:r>
            <a:r>
              <a:rPr lang="en-US" sz="1600" b="1" spc="-5" dirty="0">
                <a:solidFill>
                  <a:srgbClr val="C00000"/>
                </a:solidFill>
                <a:latin typeface="Times New Roman" pitchFamily="18" charset="0"/>
                <a:cs typeface="Times New Roman" pitchFamily="18" charset="0"/>
              </a:rPr>
              <a:t>&amp;</a:t>
            </a:r>
            <a:r>
              <a:rPr lang="en-US" sz="1600" b="1" spc="-20" dirty="0">
                <a:solidFill>
                  <a:srgbClr val="C00000"/>
                </a:solidFill>
                <a:latin typeface="Times New Roman" pitchFamily="18" charset="0"/>
                <a:cs typeface="Times New Roman" pitchFamily="18" charset="0"/>
              </a:rPr>
              <a:t> </a:t>
            </a:r>
            <a:r>
              <a:rPr lang="en-US" sz="1600" b="1" spc="-40" dirty="0">
                <a:solidFill>
                  <a:srgbClr val="C00000"/>
                </a:solidFill>
                <a:latin typeface="Times New Roman" pitchFamily="18" charset="0"/>
                <a:cs typeface="Times New Roman" pitchFamily="18" charset="0"/>
              </a:rPr>
              <a:t>Technology</a:t>
            </a:r>
            <a:br>
              <a:rPr lang="en-US" sz="1600" dirty="0">
                <a:latin typeface="Times New Roman" pitchFamily="18" charset="0"/>
                <a:cs typeface="Times New Roman" pitchFamily="18" charset="0"/>
              </a:rPr>
            </a:br>
            <a:r>
              <a:rPr lang="en-US" sz="1600" b="1" spc="-10" dirty="0">
                <a:solidFill>
                  <a:srgbClr val="0000FF"/>
                </a:solidFill>
                <a:latin typeface="Times New Roman" pitchFamily="18" charset="0"/>
                <a:cs typeface="Times New Roman" pitchFamily="18" charset="0"/>
              </a:rPr>
              <a:t>(Autonomous</a:t>
            </a:r>
            <a:r>
              <a:rPr lang="en-US" sz="1600" b="1" spc="5" dirty="0">
                <a:solidFill>
                  <a:srgbClr val="0000FF"/>
                </a:solidFill>
                <a:latin typeface="Times New Roman" pitchFamily="18" charset="0"/>
                <a:cs typeface="Times New Roman" pitchFamily="18" charset="0"/>
              </a:rPr>
              <a:t> </a:t>
            </a:r>
            <a:r>
              <a:rPr lang="en-US" sz="1600" b="1" spc="-5" dirty="0">
                <a:solidFill>
                  <a:srgbClr val="0000FF"/>
                </a:solidFill>
                <a:latin typeface="Times New Roman" pitchFamily="18" charset="0"/>
                <a:cs typeface="Times New Roman" pitchFamily="18" charset="0"/>
              </a:rPr>
              <a:t>Institution-</a:t>
            </a:r>
            <a:r>
              <a:rPr lang="en-US" sz="1600" b="1" spc="5" dirty="0">
                <a:solidFill>
                  <a:srgbClr val="0000FF"/>
                </a:solidFill>
                <a:latin typeface="Times New Roman" pitchFamily="18" charset="0"/>
                <a:cs typeface="Times New Roman" pitchFamily="18" charset="0"/>
              </a:rPr>
              <a:t> </a:t>
            </a:r>
            <a:r>
              <a:rPr lang="en-US" sz="1600" b="1" dirty="0">
                <a:solidFill>
                  <a:srgbClr val="0000FF"/>
                </a:solidFill>
                <a:latin typeface="Times New Roman" pitchFamily="18" charset="0"/>
                <a:cs typeface="Times New Roman" pitchFamily="18" charset="0"/>
              </a:rPr>
              <a:t>UGC,</a:t>
            </a:r>
            <a:r>
              <a:rPr lang="en-US" sz="1600" b="1" spc="-15" dirty="0">
                <a:solidFill>
                  <a:srgbClr val="0000FF"/>
                </a:solidFill>
                <a:latin typeface="Times New Roman" pitchFamily="18" charset="0"/>
                <a:cs typeface="Times New Roman" pitchFamily="18" charset="0"/>
              </a:rPr>
              <a:t> </a:t>
            </a:r>
            <a:r>
              <a:rPr lang="en-US" sz="1600" b="1" spc="-5" dirty="0">
                <a:solidFill>
                  <a:srgbClr val="0000FF"/>
                </a:solidFill>
                <a:latin typeface="Times New Roman" pitchFamily="18" charset="0"/>
                <a:cs typeface="Times New Roman" pitchFamily="18" charset="0"/>
              </a:rPr>
              <a:t>Govt.</a:t>
            </a:r>
            <a:r>
              <a:rPr lang="en-US" sz="1600" b="1" spc="20" dirty="0">
                <a:solidFill>
                  <a:srgbClr val="0000FF"/>
                </a:solidFill>
                <a:latin typeface="Times New Roman" pitchFamily="18" charset="0"/>
                <a:cs typeface="Times New Roman" pitchFamily="18" charset="0"/>
              </a:rPr>
              <a:t> </a:t>
            </a:r>
            <a:r>
              <a:rPr lang="en-US" sz="1600" b="1" spc="-5" dirty="0">
                <a:solidFill>
                  <a:srgbClr val="0000FF"/>
                </a:solidFill>
                <a:latin typeface="Times New Roman" pitchFamily="18" charset="0"/>
                <a:cs typeface="Times New Roman" pitchFamily="18" charset="0"/>
              </a:rPr>
              <a:t>of</a:t>
            </a:r>
            <a:r>
              <a:rPr lang="en-US" sz="1600" b="1" spc="-15" dirty="0">
                <a:solidFill>
                  <a:srgbClr val="0000FF"/>
                </a:solidFill>
                <a:latin typeface="Times New Roman" pitchFamily="18" charset="0"/>
                <a:cs typeface="Times New Roman" pitchFamily="18" charset="0"/>
              </a:rPr>
              <a:t> </a:t>
            </a:r>
            <a:r>
              <a:rPr lang="en-US" sz="1600" b="1" spc="-5" dirty="0">
                <a:solidFill>
                  <a:srgbClr val="0000FF"/>
                </a:solidFill>
                <a:latin typeface="Times New Roman" pitchFamily="18" charset="0"/>
                <a:cs typeface="Times New Roman" pitchFamily="18" charset="0"/>
              </a:rPr>
              <a:t>India)</a:t>
            </a:r>
            <a:br>
              <a:rPr lang="en-US" sz="1600" dirty="0">
                <a:latin typeface="Times New Roman" pitchFamily="18" charset="0"/>
                <a:cs typeface="Times New Roman" pitchFamily="18" charset="0"/>
              </a:rPr>
            </a:br>
            <a:r>
              <a:rPr lang="en-US" sz="1600" spc="-15" dirty="0">
                <a:latin typeface="Times New Roman" pitchFamily="18" charset="0"/>
                <a:cs typeface="Times New Roman" pitchFamily="18" charset="0"/>
              </a:rPr>
              <a:t>(Affiliated</a:t>
            </a:r>
            <a:r>
              <a:rPr lang="en-US" sz="1600" spc="30" dirty="0">
                <a:latin typeface="Times New Roman" pitchFamily="18" charset="0"/>
                <a:cs typeface="Times New Roman" pitchFamily="18" charset="0"/>
              </a:rPr>
              <a:t> </a:t>
            </a:r>
            <a:r>
              <a:rPr lang="en-US" sz="1600" spc="-5" dirty="0">
                <a:latin typeface="Times New Roman" pitchFamily="18" charset="0"/>
                <a:cs typeface="Times New Roman" pitchFamily="18" charset="0"/>
              </a:rPr>
              <a:t>to</a:t>
            </a:r>
            <a:r>
              <a:rPr lang="en-US" sz="1600" dirty="0">
                <a:latin typeface="Times New Roman" pitchFamily="18" charset="0"/>
                <a:cs typeface="Times New Roman" pitchFamily="18" charset="0"/>
              </a:rPr>
              <a:t> </a:t>
            </a:r>
            <a:r>
              <a:rPr lang="en-US" sz="1600" spc="-10" dirty="0">
                <a:latin typeface="Times New Roman" pitchFamily="18" charset="0"/>
                <a:cs typeface="Times New Roman" pitchFamily="18" charset="0"/>
              </a:rPr>
              <a:t>JNTU-H,</a:t>
            </a:r>
            <a:r>
              <a:rPr lang="en-US" sz="1600" spc="5" dirty="0">
                <a:latin typeface="Times New Roman" pitchFamily="18" charset="0"/>
                <a:cs typeface="Times New Roman" pitchFamily="18" charset="0"/>
              </a:rPr>
              <a:t> </a:t>
            </a:r>
            <a:r>
              <a:rPr lang="en-US" sz="1600" spc="-25" dirty="0">
                <a:latin typeface="Times New Roman" pitchFamily="18" charset="0"/>
                <a:cs typeface="Times New Roman" pitchFamily="18" charset="0"/>
              </a:rPr>
              <a:t>Hyderabad,</a:t>
            </a:r>
            <a:r>
              <a:rPr lang="en-US" sz="1600" spc="-85" dirty="0">
                <a:latin typeface="Times New Roman" pitchFamily="18" charset="0"/>
                <a:cs typeface="Times New Roman" pitchFamily="18" charset="0"/>
              </a:rPr>
              <a:t> </a:t>
            </a:r>
            <a:r>
              <a:rPr lang="en-US" sz="1600" spc="-15" dirty="0">
                <a:latin typeface="Times New Roman" pitchFamily="18" charset="0"/>
                <a:cs typeface="Times New Roman" pitchFamily="18" charset="0"/>
              </a:rPr>
              <a:t>Approved</a:t>
            </a:r>
            <a:r>
              <a:rPr lang="en-US" sz="1600" spc="25" dirty="0">
                <a:latin typeface="Times New Roman" pitchFamily="18" charset="0"/>
                <a:cs typeface="Times New Roman" pitchFamily="18" charset="0"/>
              </a:rPr>
              <a:t> </a:t>
            </a:r>
            <a:r>
              <a:rPr lang="en-US" sz="1600" spc="-10" dirty="0">
                <a:latin typeface="Times New Roman" pitchFamily="18" charset="0"/>
                <a:cs typeface="Times New Roman" pitchFamily="18" charset="0"/>
              </a:rPr>
              <a:t>by</a:t>
            </a:r>
            <a:r>
              <a:rPr lang="en-US" sz="1600" spc="-165" dirty="0">
                <a:latin typeface="Times New Roman" pitchFamily="18" charset="0"/>
                <a:cs typeface="Times New Roman" pitchFamily="18" charset="0"/>
              </a:rPr>
              <a:t> </a:t>
            </a:r>
            <a:r>
              <a:rPr lang="en-US" sz="1600" spc="-15" dirty="0">
                <a:latin typeface="Times New Roman" pitchFamily="18" charset="0"/>
                <a:cs typeface="Times New Roman" pitchFamily="18" charset="0"/>
              </a:rPr>
              <a:t>AICTE,</a:t>
            </a:r>
            <a:r>
              <a:rPr lang="en-US" sz="1600" spc="40" dirty="0">
                <a:latin typeface="Times New Roman" pitchFamily="18" charset="0"/>
                <a:cs typeface="Times New Roman" pitchFamily="18" charset="0"/>
              </a:rPr>
              <a:t> </a:t>
            </a:r>
            <a:r>
              <a:rPr lang="en-US" sz="1600" spc="-15" dirty="0">
                <a:latin typeface="Times New Roman" pitchFamily="18" charset="0"/>
                <a:cs typeface="Times New Roman" pitchFamily="18" charset="0"/>
              </a:rPr>
              <a:t>NBA</a:t>
            </a:r>
            <a:r>
              <a:rPr lang="en-US" sz="1600" spc="-114" dirty="0">
                <a:latin typeface="Times New Roman" pitchFamily="18" charset="0"/>
                <a:cs typeface="Times New Roman" pitchFamily="18" charset="0"/>
              </a:rPr>
              <a:t> </a:t>
            </a:r>
            <a:r>
              <a:rPr lang="en-US" sz="1600" spc="-5" dirty="0">
                <a:latin typeface="Times New Roman" pitchFamily="18" charset="0"/>
                <a:cs typeface="Times New Roman" pitchFamily="18" charset="0"/>
              </a:rPr>
              <a:t>&amp;</a:t>
            </a:r>
            <a:r>
              <a:rPr lang="en-US" sz="1600" dirty="0">
                <a:latin typeface="Times New Roman" pitchFamily="18" charset="0"/>
                <a:cs typeface="Times New Roman" pitchFamily="18" charset="0"/>
              </a:rPr>
              <a:t> </a:t>
            </a:r>
            <a:r>
              <a:rPr lang="en-US" sz="1600" spc="-10" dirty="0">
                <a:latin typeface="Times New Roman" pitchFamily="18" charset="0"/>
                <a:cs typeface="Times New Roman" pitchFamily="18" charset="0"/>
              </a:rPr>
              <a:t>NAAC</a:t>
            </a:r>
            <a:r>
              <a:rPr lang="en-US" sz="1600" spc="25" dirty="0">
                <a:latin typeface="Times New Roman" pitchFamily="18" charset="0"/>
                <a:cs typeface="Times New Roman" pitchFamily="18" charset="0"/>
              </a:rPr>
              <a:t> </a:t>
            </a:r>
            <a:r>
              <a:rPr lang="en-US" sz="1600" spc="-15" dirty="0">
                <a:latin typeface="Times New Roman" pitchFamily="18" charset="0"/>
                <a:cs typeface="Times New Roman" pitchFamily="18" charset="0"/>
              </a:rPr>
              <a:t>with</a:t>
            </a:r>
            <a:r>
              <a:rPr lang="en-US" sz="1600" spc="15" dirty="0">
                <a:latin typeface="Times New Roman" pitchFamily="18" charset="0"/>
                <a:cs typeface="Times New Roman" pitchFamily="18" charset="0"/>
              </a:rPr>
              <a:t> </a:t>
            </a:r>
            <a:r>
              <a:rPr lang="en-US" sz="1600" spc="-60" dirty="0">
                <a:latin typeface="Times New Roman" pitchFamily="18" charset="0"/>
                <a:cs typeface="Times New Roman" pitchFamily="18" charset="0"/>
              </a:rPr>
              <a:t>‘A’</a:t>
            </a:r>
            <a:r>
              <a:rPr lang="en-US" sz="1600" spc="-125" dirty="0">
                <a:latin typeface="Times New Roman" pitchFamily="18" charset="0"/>
                <a:cs typeface="Times New Roman" pitchFamily="18" charset="0"/>
              </a:rPr>
              <a:t> </a:t>
            </a:r>
            <a:r>
              <a:rPr lang="en-US" sz="1600" spc="-20" dirty="0">
                <a:latin typeface="Times New Roman" pitchFamily="18" charset="0"/>
                <a:cs typeface="Times New Roman" pitchFamily="18" charset="0"/>
              </a:rPr>
              <a:t>Grade) </a:t>
            </a:r>
            <a:br>
              <a:rPr lang="en-US" sz="1600" spc="-20" dirty="0">
                <a:latin typeface="Times New Roman" pitchFamily="18" charset="0"/>
                <a:cs typeface="Times New Roman" pitchFamily="18" charset="0"/>
              </a:rPr>
            </a:br>
            <a:r>
              <a:rPr lang="en-US" sz="1600" spc="-370" dirty="0">
                <a:latin typeface="Times New Roman" pitchFamily="18" charset="0"/>
                <a:cs typeface="Times New Roman" pitchFamily="18" charset="0"/>
              </a:rPr>
              <a:t> </a:t>
            </a:r>
            <a:r>
              <a:rPr lang="en-US" sz="1600" spc="-5" dirty="0" err="1">
                <a:latin typeface="Times New Roman" pitchFamily="18" charset="0"/>
                <a:cs typeface="Times New Roman" pitchFamily="18" charset="0"/>
              </a:rPr>
              <a:t>Maisammaguda</a:t>
            </a:r>
            <a:r>
              <a:rPr lang="en-US" sz="1600" spc="-5" dirty="0">
                <a:latin typeface="Times New Roman" pitchFamily="18" charset="0"/>
                <a:cs typeface="Times New Roman" pitchFamily="18" charset="0"/>
              </a:rPr>
              <a:t>, </a:t>
            </a:r>
            <a:r>
              <a:rPr lang="en-US" sz="1600" spc="-35" dirty="0" err="1">
                <a:latin typeface="Times New Roman" pitchFamily="18" charset="0"/>
                <a:cs typeface="Times New Roman" pitchFamily="18" charset="0"/>
              </a:rPr>
              <a:t>Kompally</a:t>
            </a:r>
            <a:r>
              <a:rPr lang="en-US" sz="1600" spc="-35" dirty="0">
                <a:latin typeface="Times New Roman" pitchFamily="18" charset="0"/>
                <a:cs typeface="Times New Roman" pitchFamily="18" charset="0"/>
              </a:rPr>
              <a:t>, </a:t>
            </a:r>
            <a:r>
              <a:rPr lang="en-US" sz="1600" spc="-30" dirty="0" err="1">
                <a:latin typeface="Times New Roman" pitchFamily="18" charset="0"/>
                <a:cs typeface="Times New Roman" pitchFamily="18" charset="0"/>
              </a:rPr>
              <a:t>Dhulapally</a:t>
            </a:r>
            <a:r>
              <a:rPr lang="en-US" sz="1600" spc="-30" dirty="0">
                <a:latin typeface="Times New Roman" pitchFamily="18" charset="0"/>
                <a:cs typeface="Times New Roman" pitchFamily="18" charset="0"/>
              </a:rPr>
              <a:t>, </a:t>
            </a:r>
            <a:r>
              <a:rPr lang="en-US" sz="1600" spc="-10" dirty="0" err="1">
                <a:latin typeface="Times New Roman" pitchFamily="18" charset="0"/>
                <a:cs typeface="Times New Roman" pitchFamily="18" charset="0"/>
              </a:rPr>
              <a:t>Secunderabad</a:t>
            </a:r>
            <a:r>
              <a:rPr lang="en-US" sz="1600" spc="-10" dirty="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spc="-15" dirty="0">
                <a:latin typeface="Times New Roman" pitchFamily="18" charset="0"/>
                <a:cs typeface="Times New Roman" pitchFamily="18" charset="0"/>
              </a:rPr>
              <a:t>500100 </a:t>
            </a:r>
            <a:br>
              <a:rPr lang="en-US" sz="1600" spc="-15" dirty="0">
                <a:latin typeface="Times New Roman" pitchFamily="18" charset="0"/>
                <a:cs typeface="Times New Roman" pitchFamily="18" charset="0"/>
              </a:rPr>
            </a:br>
            <a:br>
              <a:rPr lang="en-US" sz="1600" spc="-15" dirty="0">
                <a:latin typeface="Times New Roman" pitchFamily="18" charset="0"/>
                <a:cs typeface="Times New Roman" pitchFamily="18" charset="0"/>
              </a:rPr>
            </a:br>
            <a:r>
              <a:rPr lang="en-US" sz="1600" spc="-10" dirty="0">
                <a:latin typeface="Times New Roman" pitchFamily="18" charset="0"/>
                <a:cs typeface="Times New Roman" pitchFamily="18" charset="0"/>
              </a:rPr>
              <a:t> </a:t>
            </a:r>
            <a:br>
              <a:rPr lang="en-US" sz="1600" spc="-10" dirty="0">
                <a:latin typeface="Times New Roman" pitchFamily="18" charset="0"/>
                <a:cs typeface="Times New Roman" pitchFamily="18" charset="0"/>
              </a:rPr>
            </a:br>
            <a:r>
              <a:rPr lang="en-US" sz="1600" b="1" spc="-5" dirty="0">
                <a:solidFill>
                  <a:srgbClr val="0606B8"/>
                </a:solidFill>
                <a:latin typeface="Times New Roman" pitchFamily="18" charset="0"/>
                <a:cs typeface="Times New Roman" pitchFamily="18" charset="0"/>
              </a:rPr>
              <a:t>Department</a:t>
            </a:r>
            <a:r>
              <a:rPr lang="en-US" sz="1600" b="1" spc="-30" dirty="0">
                <a:solidFill>
                  <a:srgbClr val="0606B8"/>
                </a:solidFill>
                <a:latin typeface="Times New Roman" pitchFamily="18" charset="0"/>
                <a:cs typeface="Times New Roman" pitchFamily="18" charset="0"/>
              </a:rPr>
              <a:t> </a:t>
            </a:r>
            <a:r>
              <a:rPr lang="en-US" sz="1600" b="1" spc="-5" dirty="0">
                <a:solidFill>
                  <a:srgbClr val="0606B8"/>
                </a:solidFill>
                <a:latin typeface="Times New Roman" pitchFamily="18" charset="0"/>
                <a:cs typeface="Times New Roman" pitchFamily="18" charset="0"/>
              </a:rPr>
              <a:t>of</a:t>
            </a:r>
            <a:r>
              <a:rPr lang="en-US" sz="1600" b="1" spc="-15" dirty="0">
                <a:solidFill>
                  <a:srgbClr val="0606B8"/>
                </a:solidFill>
                <a:latin typeface="Times New Roman" pitchFamily="18" charset="0"/>
                <a:cs typeface="Times New Roman" pitchFamily="18" charset="0"/>
              </a:rPr>
              <a:t> </a:t>
            </a:r>
            <a:r>
              <a:rPr lang="en-US" sz="1600" b="1" spc="-5" dirty="0">
                <a:solidFill>
                  <a:srgbClr val="0606B8"/>
                </a:solidFill>
                <a:latin typeface="Times New Roman" pitchFamily="18" charset="0"/>
                <a:cs typeface="Times New Roman" pitchFamily="18" charset="0"/>
              </a:rPr>
              <a:t>Electronics</a:t>
            </a:r>
            <a:r>
              <a:rPr lang="en-US" sz="1600" b="1" spc="-40" dirty="0">
                <a:solidFill>
                  <a:srgbClr val="0606B8"/>
                </a:solidFill>
                <a:latin typeface="Times New Roman" pitchFamily="18" charset="0"/>
                <a:cs typeface="Times New Roman" pitchFamily="18" charset="0"/>
              </a:rPr>
              <a:t> </a:t>
            </a:r>
            <a:r>
              <a:rPr lang="en-US" sz="1600" b="1" spc="-5" dirty="0">
                <a:solidFill>
                  <a:srgbClr val="0606B8"/>
                </a:solidFill>
                <a:latin typeface="Times New Roman" pitchFamily="18" charset="0"/>
                <a:cs typeface="Times New Roman" pitchFamily="18" charset="0"/>
              </a:rPr>
              <a:t>and</a:t>
            </a:r>
            <a:r>
              <a:rPr lang="en-US" sz="1600" b="1" spc="-15" dirty="0">
                <a:solidFill>
                  <a:srgbClr val="0606B8"/>
                </a:solidFill>
                <a:latin typeface="Times New Roman" pitchFamily="18" charset="0"/>
                <a:cs typeface="Times New Roman" pitchFamily="18" charset="0"/>
              </a:rPr>
              <a:t> </a:t>
            </a:r>
            <a:r>
              <a:rPr lang="en-US" sz="1600" b="1" spc="-5" dirty="0">
                <a:solidFill>
                  <a:srgbClr val="0606B8"/>
                </a:solidFill>
                <a:latin typeface="Times New Roman" pitchFamily="18" charset="0"/>
                <a:cs typeface="Times New Roman" pitchFamily="18" charset="0"/>
              </a:rPr>
              <a:t>Communication</a:t>
            </a:r>
            <a:r>
              <a:rPr lang="en-US" sz="1600" b="1" spc="465" dirty="0">
                <a:solidFill>
                  <a:srgbClr val="0606B8"/>
                </a:solidFill>
                <a:latin typeface="Times New Roman" pitchFamily="18" charset="0"/>
                <a:cs typeface="Times New Roman" pitchFamily="18" charset="0"/>
              </a:rPr>
              <a:t> </a:t>
            </a:r>
            <a:r>
              <a:rPr lang="en-US" sz="1600" b="1" spc="-5" dirty="0">
                <a:solidFill>
                  <a:srgbClr val="0606B8"/>
                </a:solidFill>
                <a:latin typeface="Times New Roman" pitchFamily="18" charset="0"/>
                <a:cs typeface="Times New Roman" pitchFamily="18" charset="0"/>
              </a:rPr>
              <a:t>Engineering</a:t>
            </a:r>
            <a:br>
              <a:rPr lang="en-US" sz="2000" b="1" spc="-5" dirty="0">
                <a:solidFill>
                  <a:srgbClr val="0606B8"/>
                </a:solidFill>
                <a:latin typeface="Times New Roman" pitchFamily="18" charset="0"/>
                <a:cs typeface="Times New Roman" pitchFamily="18" charset="0"/>
              </a:rPr>
            </a:br>
            <a:r>
              <a:rPr lang="en-US" sz="2000" b="1" spc="-10" dirty="0">
                <a:solidFill>
                  <a:srgbClr val="001F5F"/>
                </a:solidFill>
                <a:latin typeface="Times New Roman" panose="02020603050405020304" pitchFamily="18" charset="0"/>
                <a:cs typeface="Times New Roman" panose="02020603050405020304" pitchFamily="18" charset="0"/>
              </a:rPr>
              <a:t>Mini Project-I</a:t>
            </a:r>
            <a:br>
              <a:rPr lang="en-US" sz="2000" dirty="0">
                <a:latin typeface="Trebuchet MS" panose="020B0603020202020204"/>
                <a:cs typeface="Trebuchet MS" panose="020B0603020202020204"/>
              </a:rPr>
            </a:b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Subtitle 2"/>
          <p:cNvSpPr>
            <a:spLocks noGrp="1"/>
          </p:cNvSpPr>
          <p:nvPr>
            <p:ph type="subTitle" idx="1"/>
          </p:nvPr>
        </p:nvSpPr>
        <p:spPr>
          <a:xfrm>
            <a:off x="0" y="2514600"/>
            <a:ext cx="9144000" cy="4343400"/>
          </a:xfrm>
        </p:spPr>
        <p:txBody>
          <a:bodyPr>
            <a:normAutofit/>
          </a:bodyPr>
          <a:lstStyle/>
          <a:p>
            <a:endParaRPr lang="en-IN" b="1" dirty="0">
              <a:solidFill>
                <a:srgbClr val="FF0000"/>
              </a:solidFill>
              <a:latin typeface="Times New Roman" pitchFamily="18" charset="0"/>
              <a:cs typeface="Times New Roman" pitchFamily="18" charset="0"/>
            </a:endParaRPr>
          </a:p>
          <a:p>
            <a:r>
              <a:rPr lang="en-IN" sz="2400" b="1" dirty="0">
                <a:solidFill>
                  <a:srgbClr val="FF0000"/>
                </a:solidFill>
                <a:latin typeface="Times New Roman" pitchFamily="18" charset="0"/>
                <a:cs typeface="Times New Roman" pitchFamily="18" charset="0"/>
              </a:rPr>
              <a:t>AUTISM SPECTRUM DISORDER CLASSIFICATION AND PREDICTION </a:t>
            </a:r>
          </a:p>
          <a:p>
            <a:r>
              <a:rPr lang="en-IN" sz="2000" b="1" dirty="0">
                <a:solidFill>
                  <a:srgbClr val="002060"/>
                </a:solidFill>
                <a:latin typeface="Times New Roman" pitchFamily="18" charset="0"/>
                <a:cs typeface="Times New Roman" pitchFamily="18" charset="0"/>
              </a:rPr>
              <a:t>Batch Members</a:t>
            </a:r>
          </a:p>
          <a:p>
            <a:r>
              <a:rPr lang="en-IN" sz="2000" b="1" dirty="0" err="1">
                <a:solidFill>
                  <a:srgbClr val="002060"/>
                </a:solidFill>
                <a:latin typeface="Times New Roman" pitchFamily="18" charset="0"/>
                <a:cs typeface="Times New Roman" pitchFamily="18" charset="0"/>
              </a:rPr>
              <a:t>M.Ganesh</a:t>
            </a:r>
            <a:r>
              <a:rPr lang="en-IN" sz="2000" b="1" dirty="0">
                <a:solidFill>
                  <a:srgbClr val="002060"/>
                </a:solidFill>
                <a:latin typeface="Times New Roman" pitchFamily="18" charset="0"/>
                <a:cs typeface="Times New Roman" pitchFamily="18" charset="0"/>
              </a:rPr>
              <a:t>		21N31A04D8</a:t>
            </a:r>
          </a:p>
          <a:p>
            <a:r>
              <a:rPr lang="en-IN" sz="2000" b="1" dirty="0" err="1">
                <a:solidFill>
                  <a:srgbClr val="002060"/>
                </a:solidFill>
                <a:latin typeface="Times New Roman" pitchFamily="18" charset="0"/>
                <a:cs typeface="Times New Roman" pitchFamily="18" charset="0"/>
              </a:rPr>
              <a:t>P.George</a:t>
            </a:r>
            <a:r>
              <a:rPr lang="en-IN" sz="2000" b="1" dirty="0">
                <a:solidFill>
                  <a:srgbClr val="002060"/>
                </a:solidFill>
                <a:latin typeface="Times New Roman" pitchFamily="18" charset="0"/>
                <a:cs typeface="Times New Roman" pitchFamily="18" charset="0"/>
              </a:rPr>
              <a:t>		21N31A04G0</a:t>
            </a:r>
          </a:p>
          <a:p>
            <a:r>
              <a:rPr lang="en-IN" sz="2000" b="1" dirty="0" err="1">
                <a:solidFill>
                  <a:srgbClr val="002060"/>
                </a:solidFill>
                <a:latin typeface="Times New Roman" pitchFamily="18" charset="0"/>
                <a:cs typeface="Times New Roman" pitchFamily="18" charset="0"/>
              </a:rPr>
              <a:t>R.Rajshekar</a:t>
            </a:r>
            <a:r>
              <a:rPr lang="en-IN" sz="2000" b="1" dirty="0">
                <a:solidFill>
                  <a:srgbClr val="002060"/>
                </a:solidFill>
                <a:latin typeface="Times New Roman" pitchFamily="18" charset="0"/>
                <a:cs typeface="Times New Roman" pitchFamily="18" charset="0"/>
              </a:rPr>
              <a:t>		21N31A04J7</a:t>
            </a:r>
          </a:p>
          <a:p>
            <a:r>
              <a:rPr lang="en-IN" sz="2000" b="1" dirty="0">
                <a:solidFill>
                  <a:srgbClr val="002060"/>
                </a:solidFill>
                <a:latin typeface="Times New Roman" pitchFamily="18" charset="0"/>
                <a:cs typeface="Times New Roman" pitchFamily="18" charset="0"/>
              </a:rPr>
              <a:t>							</a:t>
            </a:r>
            <a:r>
              <a:rPr lang="en-US" sz="2000" b="1" dirty="0">
                <a:solidFill>
                  <a:srgbClr val="002060"/>
                </a:solidFill>
                <a:latin typeface="Times New Roman" pitchFamily="18" charset="0"/>
                <a:cs typeface="Times New Roman" pitchFamily="18" charset="0"/>
              </a:rPr>
              <a:t>Name of the Guide</a:t>
            </a:r>
          </a:p>
          <a:p>
            <a:r>
              <a:rPr lang="en-US" sz="2000" b="1" dirty="0">
                <a:solidFill>
                  <a:srgbClr val="002060"/>
                </a:solidFill>
                <a:latin typeface="Times New Roman" pitchFamily="18" charset="0"/>
                <a:cs typeface="Times New Roman" pitchFamily="18" charset="0"/>
              </a:rPr>
              <a:t>							Dr. R Chinna Rao</a:t>
            </a:r>
          </a:p>
          <a:p>
            <a:r>
              <a:rPr lang="en-US" sz="2000" b="1" dirty="0">
                <a:solidFill>
                  <a:srgbClr val="002060"/>
                </a:solidFill>
                <a:latin typeface="Times New Roman" pitchFamily="18" charset="0"/>
                <a:cs typeface="Times New Roman" pitchFamily="18" charset="0"/>
              </a:rPr>
              <a:t>							Associate professor</a:t>
            </a:r>
          </a:p>
        </p:txBody>
      </p:sp>
      <p:pic>
        <p:nvPicPr>
          <p:cNvPr id="4" name="Picture 3" descr="MRCET LOGO.jpeg"/>
          <p:cNvPicPr>
            <a:picLocks noChangeAspect="1"/>
          </p:cNvPicPr>
          <p:nvPr/>
        </p:nvPicPr>
        <p:blipFill>
          <a:blip r:embed="rId2"/>
          <a:stretch>
            <a:fillRect/>
          </a:stretch>
        </p:blipFill>
        <p:spPr>
          <a:xfrm>
            <a:off x="3886200" y="-4763"/>
            <a:ext cx="1152525" cy="995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883D-14B5-17F5-7ADE-997E5D3E849E}"/>
              </a:ext>
            </a:extLst>
          </p:cNvPr>
          <p:cNvSpPr>
            <a:spLocks noGrp="1"/>
          </p:cNvSpPr>
          <p:nvPr>
            <p:ph type="title"/>
          </p:nvPr>
        </p:nvSpPr>
        <p:spPr/>
        <p:txBody>
          <a:bodyPr>
            <a:normAutofit/>
          </a:bodyPr>
          <a:lstStyle/>
          <a:p>
            <a:r>
              <a:rPr lang="en-US" sz="4000" b="1" dirty="0">
                <a:solidFill>
                  <a:srgbClr val="7030A0"/>
                </a:solidFill>
              </a:rPr>
              <a:t>Screening Questions</a:t>
            </a:r>
            <a:endParaRPr lang="en-IN" sz="4000" b="1" dirty="0">
              <a:solidFill>
                <a:srgbClr val="7030A0"/>
              </a:solidFill>
            </a:endParaRPr>
          </a:p>
        </p:txBody>
      </p:sp>
      <p:sp>
        <p:nvSpPr>
          <p:cNvPr id="5" name="Rectangle 2">
            <a:extLst>
              <a:ext uri="{FF2B5EF4-FFF2-40B4-BE49-F238E27FC236}">
                <a16:creationId xmlns:a16="http://schemas.microsoft.com/office/drawing/2014/main" id="{99A2F64D-5818-A308-8A08-A02EC766F4FD}"/>
              </a:ext>
            </a:extLst>
          </p:cNvPr>
          <p:cNvSpPr>
            <a:spLocks noGrp="1" noChangeArrowheads="1"/>
          </p:cNvSpPr>
          <p:nvPr>
            <p:ph idx="1"/>
          </p:nvPr>
        </p:nvSpPr>
        <p:spPr bwMode="auto">
          <a:xfrm>
            <a:off x="457200" y="1295400"/>
            <a:ext cx="8229600" cy="448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 the person find it difficult to maintain eye contact?</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 the person prefer to be alone rather than with others?</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 the person struggle with starting or maintaining a conversation?</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 the person find it hard to understand non-verbal communication, like facial expressions or gestures?</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 the person show repetitive movements (e.g., hand flapping)?</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the person overly sensitive to certain sounds, lights, or textures?</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Did the person meet developmental milestones, like talking or walking, on time?</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there a family history of autism spectrum disorder?</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 the person display unusually focused interests or activities?</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 the person received any treatment or interventions for developmental or behavioral concerns? </a:t>
            </a:r>
          </a:p>
        </p:txBody>
      </p:sp>
    </p:spTree>
    <p:extLst>
      <p:ext uri="{BB962C8B-B14F-4D97-AF65-F5344CB8AC3E}">
        <p14:creationId xmlns:p14="http://schemas.microsoft.com/office/powerpoint/2010/main" val="177471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EEBD-A8E7-3A1E-C19E-5E1FCB75D9B6}"/>
              </a:ext>
            </a:extLst>
          </p:cNvPr>
          <p:cNvSpPr>
            <a:spLocks noGrp="1"/>
          </p:cNvSpPr>
          <p:nvPr>
            <p:ph type="title"/>
          </p:nvPr>
        </p:nvSpPr>
        <p:spPr/>
        <p:txBody>
          <a:bodyPr>
            <a:normAutofit/>
          </a:bodyPr>
          <a:lstStyle/>
          <a:p>
            <a:r>
              <a:rPr lang="en-US" sz="4000" b="1" dirty="0">
                <a:solidFill>
                  <a:srgbClr val="7030A0"/>
                </a:solidFill>
              </a:rPr>
              <a:t>Implementation of Software</a:t>
            </a:r>
            <a:endParaRPr lang="en-IN" sz="4000" b="1" dirty="0">
              <a:solidFill>
                <a:srgbClr val="7030A0"/>
              </a:solidFill>
            </a:endParaRPr>
          </a:p>
        </p:txBody>
      </p:sp>
      <p:sp>
        <p:nvSpPr>
          <p:cNvPr id="3" name="Content Placeholder 2">
            <a:extLst>
              <a:ext uri="{FF2B5EF4-FFF2-40B4-BE49-F238E27FC236}">
                <a16:creationId xmlns:a16="http://schemas.microsoft.com/office/drawing/2014/main" id="{C5053BBE-44B9-BC1D-2939-D4D1D762878C}"/>
              </a:ext>
            </a:extLst>
          </p:cNvPr>
          <p:cNvSpPr>
            <a:spLocks noGrp="1"/>
          </p:cNvSpPr>
          <p:nvPr>
            <p:ph idx="1"/>
          </p:nvPr>
        </p:nvSpPr>
        <p:spPr>
          <a:xfrm>
            <a:off x="457200" y="1295400"/>
            <a:ext cx="8229600" cy="4830763"/>
          </a:xfrm>
        </p:spPr>
        <p:txBody>
          <a:bodyPr/>
          <a:lstStyle/>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Software:</a:t>
            </a:r>
            <a:r>
              <a:rPr lang="en-IN" sz="1600" dirty="0">
                <a:latin typeface="Times New Roman" panose="02020603050405020304" pitchFamily="18" charset="0"/>
                <a:cs typeface="Times New Roman" panose="02020603050405020304" pitchFamily="18" charset="0"/>
              </a:rPr>
              <a:t> Python Programming Language</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Environment:</a:t>
            </a:r>
            <a:r>
              <a:rPr lang="en-IN" sz="1600" dirty="0">
                <a:latin typeface="Times New Roman" panose="02020603050405020304" pitchFamily="18" charset="0"/>
                <a:cs typeface="Times New Roman" panose="02020603050405020304" pitchFamily="18" charset="0"/>
              </a:rPr>
              <a:t> Visual Studio Code</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Data Preprocessing</a:t>
            </a:r>
            <a:r>
              <a:rPr lang="en-IN" sz="18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Using Pandas Library for data cleaning, transformation, and feature preparation. </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Data Training: </a:t>
            </a:r>
            <a:r>
              <a:rPr lang="en-IN" sz="1600" dirty="0">
                <a:latin typeface="Times New Roman" panose="02020603050405020304" pitchFamily="18" charset="0"/>
                <a:cs typeface="Times New Roman" panose="02020603050405020304" pitchFamily="18" charset="0"/>
              </a:rPr>
              <a:t>Using Pandas and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Libraries for Data Training and Testing</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Model Development</a:t>
            </a:r>
            <a:r>
              <a:rPr lang="en-IN" sz="18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Implement Random Forest using Scikit-learn Library.</a:t>
            </a:r>
          </a:p>
        </p:txBody>
      </p:sp>
    </p:spTree>
    <p:extLst>
      <p:ext uri="{BB962C8B-B14F-4D97-AF65-F5344CB8AC3E}">
        <p14:creationId xmlns:p14="http://schemas.microsoft.com/office/powerpoint/2010/main" val="18558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AD2-6EF6-38BD-F3CE-067D216E854D}"/>
              </a:ext>
            </a:extLst>
          </p:cNvPr>
          <p:cNvSpPr>
            <a:spLocks noGrp="1"/>
          </p:cNvSpPr>
          <p:nvPr>
            <p:ph type="title"/>
          </p:nvPr>
        </p:nvSpPr>
        <p:spPr/>
        <p:txBody>
          <a:bodyPr/>
          <a:lstStyle/>
          <a:p>
            <a:r>
              <a:rPr lang="en-US" dirty="0">
                <a:solidFill>
                  <a:srgbClr val="7030A0"/>
                </a:solidFill>
              </a:rPr>
              <a:t>Result</a:t>
            </a:r>
            <a:endParaRPr lang="en-IN" dirty="0">
              <a:solidFill>
                <a:srgbClr val="7030A0"/>
              </a:solidFill>
            </a:endParaRPr>
          </a:p>
        </p:txBody>
      </p:sp>
      <p:pic>
        <p:nvPicPr>
          <p:cNvPr id="7" name="Content Placeholder 6">
            <a:extLst>
              <a:ext uri="{FF2B5EF4-FFF2-40B4-BE49-F238E27FC236}">
                <a16:creationId xmlns:a16="http://schemas.microsoft.com/office/drawing/2014/main" id="{F2712F22-2BFF-3BBE-2A2A-7BCFEB46E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1"/>
            <a:ext cx="8229600" cy="4836240"/>
          </a:xfrm>
        </p:spPr>
      </p:pic>
    </p:spTree>
    <p:extLst>
      <p:ext uri="{BB962C8B-B14F-4D97-AF65-F5344CB8AC3E}">
        <p14:creationId xmlns:p14="http://schemas.microsoft.com/office/powerpoint/2010/main" val="250901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IN" b="1" dirty="0">
                <a:solidFill>
                  <a:srgbClr val="7030A0"/>
                </a:solidFill>
                <a:latin typeface="Times New Roman" pitchFamily="18" charset="0"/>
                <a:cs typeface="Times New Roman" pitchFamily="18" charset="0"/>
              </a:rPr>
              <a:t>Tools Required (Software / Hardware)</a:t>
            </a:r>
            <a:br>
              <a:rPr lang="en-IN" b="1" dirty="0">
                <a:solidFill>
                  <a:srgbClr val="7030A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81000" y="1417638"/>
            <a:ext cx="8229600" cy="4525963"/>
          </a:xfrm>
        </p:spPr>
        <p:txBody>
          <a:bodyPr>
            <a:normAutofit/>
          </a:bodyPr>
          <a:lstStyle/>
          <a:p>
            <a:pPr>
              <a:lnSpc>
                <a:spcPct val="150000"/>
              </a:lnSpc>
            </a:pPr>
            <a:r>
              <a:rPr lang="en-US" sz="2000" b="1" u="sng" dirty="0">
                <a:latin typeface="Times New Roman" panose="02020603050405020304" pitchFamily="18" charset="0"/>
                <a:cs typeface="Times New Roman" panose="02020603050405020304" pitchFamily="18" charset="0"/>
              </a:rPr>
              <a:t>Software Requirements:</a:t>
            </a:r>
          </a:p>
          <a:p>
            <a:pPr>
              <a:lnSpc>
                <a:spcPct val="150000"/>
              </a:lnSpc>
            </a:pPr>
            <a:r>
              <a:rPr lang="en-US" sz="1800" b="1" dirty="0">
                <a:latin typeface="Times New Roman" panose="02020603050405020304" pitchFamily="18" charset="0"/>
                <a:cs typeface="Times New Roman" panose="02020603050405020304" pitchFamily="18" charset="0"/>
              </a:rPr>
              <a:t>Operating System: </a:t>
            </a:r>
            <a:r>
              <a:rPr lang="en-US" sz="1600" dirty="0">
                <a:latin typeface="Times New Roman" panose="02020603050405020304" pitchFamily="18" charset="0"/>
                <a:cs typeface="Times New Roman" panose="02020603050405020304" pitchFamily="18" charset="0"/>
              </a:rPr>
              <a:t>Compatible with Windows , macOS , </a:t>
            </a:r>
            <a:r>
              <a:rPr lang="en-US" sz="1600" dirty="0" err="1">
                <a:latin typeface="Times New Roman" panose="02020603050405020304" pitchFamily="18" charset="0"/>
                <a:cs typeface="Times New Roman" panose="02020603050405020304" pitchFamily="18" charset="0"/>
              </a:rPr>
              <a:t>linux</a:t>
            </a:r>
            <a:r>
              <a:rPr lang="en-US" sz="1600" dirty="0">
                <a:latin typeface="Times New Roman" panose="02020603050405020304" pitchFamily="18" charset="0"/>
                <a:cs typeface="Times New Roman" panose="02020603050405020304" pitchFamily="18" charset="0"/>
              </a:rPr>
              <a:t>.</a:t>
            </a:r>
          </a:p>
          <a:p>
            <a:pPr>
              <a:lnSpc>
                <a:spcPct val="150000"/>
              </a:lnSpc>
            </a:pPr>
            <a:r>
              <a:rPr lang="en-US" sz="1800" b="1" dirty="0">
                <a:latin typeface="Times New Roman" panose="02020603050405020304" pitchFamily="18" charset="0"/>
                <a:cs typeface="Times New Roman" panose="02020603050405020304" pitchFamily="18" charset="0"/>
              </a:rPr>
              <a:t>Programming Language :</a:t>
            </a:r>
            <a:r>
              <a:rPr lang="en-US" sz="1600" dirty="0">
                <a:latin typeface="Times New Roman" panose="02020603050405020304" pitchFamily="18" charset="0"/>
                <a:cs typeface="Times New Roman" panose="02020603050405020304" pitchFamily="18" charset="0"/>
              </a:rPr>
              <a:t>Python Program Language</a:t>
            </a:r>
          </a:p>
          <a:p>
            <a:pPr>
              <a:lnSpc>
                <a:spcPct val="150000"/>
              </a:lnSpc>
            </a:pPr>
            <a:r>
              <a:rPr lang="en-US" sz="1800" b="1" dirty="0">
                <a:latin typeface="Times New Roman" panose="02020603050405020304" pitchFamily="18" charset="0"/>
                <a:cs typeface="Times New Roman" panose="02020603050405020304" pitchFamily="18" charset="0"/>
              </a:rPr>
              <a:t>Development Environment : </a:t>
            </a:r>
            <a:r>
              <a:rPr lang="en-US" sz="1600" dirty="0">
                <a:latin typeface="Times New Roman" panose="02020603050405020304" pitchFamily="18" charset="0"/>
                <a:cs typeface="Times New Roman" panose="02020603050405020304" pitchFamily="18" charset="0"/>
              </a:rPr>
              <a:t>VS Code , Python IDLE.</a:t>
            </a:r>
          </a:p>
          <a:p>
            <a:pPr>
              <a:lnSpc>
                <a:spcPct val="150000"/>
              </a:lnSpc>
            </a:pPr>
            <a:r>
              <a:rPr lang="en-US" sz="1800" b="1" u="sng" dirty="0">
                <a:latin typeface="Times New Roman" panose="02020603050405020304" pitchFamily="18" charset="0"/>
                <a:cs typeface="Times New Roman" panose="02020603050405020304" pitchFamily="18" charset="0"/>
              </a:rPr>
              <a:t>Hardware Requirements:</a:t>
            </a:r>
          </a:p>
          <a:p>
            <a:pPr>
              <a:lnSpc>
                <a:spcPct val="150000"/>
              </a:lnSpc>
            </a:pPr>
            <a:r>
              <a:rPr lang="en-US" sz="1800" b="1" dirty="0">
                <a:latin typeface="Times New Roman" panose="02020603050405020304" pitchFamily="18" charset="0"/>
                <a:cs typeface="Times New Roman" panose="02020603050405020304" pitchFamily="18" charset="0"/>
              </a:rPr>
              <a:t>RAM: </a:t>
            </a:r>
            <a:r>
              <a:rPr lang="en-US" sz="1800" dirty="0">
                <a:latin typeface="Times New Roman" panose="02020603050405020304" pitchFamily="18" charset="0"/>
                <a:cs typeface="Times New Roman" panose="02020603050405020304" pitchFamily="18" charset="0"/>
              </a:rPr>
              <a:t>4GB or High</a:t>
            </a:r>
          </a:p>
          <a:p>
            <a:pPr>
              <a:lnSpc>
                <a:spcPct val="150000"/>
              </a:lnSpc>
            </a:pPr>
            <a:r>
              <a:rPr lang="en-US" sz="1800" b="1" dirty="0">
                <a:latin typeface="Times New Roman" panose="02020603050405020304" pitchFamily="18" charset="0"/>
                <a:cs typeface="Times New Roman" panose="02020603050405020304" pitchFamily="18" charset="0"/>
              </a:rPr>
              <a:t>Processor</a:t>
            </a:r>
            <a:r>
              <a:rPr lang="en-US" sz="1800" dirty="0">
                <a:latin typeface="Times New Roman" panose="02020603050405020304" pitchFamily="18" charset="0"/>
                <a:cs typeface="Times New Roman" panose="02020603050405020304" pitchFamily="18" charset="0"/>
              </a:rPr>
              <a:t>: Intel i5 or Above</a:t>
            </a:r>
            <a:endParaRPr lang="en-US" sz="1800" b="1"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Hard Disk: </a:t>
            </a:r>
            <a:r>
              <a:rPr lang="en-US" sz="1800" dirty="0">
                <a:latin typeface="Times New Roman" panose="02020603050405020304" pitchFamily="18" charset="0"/>
                <a:cs typeface="Times New Roman" panose="02020603050405020304" pitchFamily="18" charset="0"/>
              </a:rPr>
              <a:t>4GB or Above</a:t>
            </a: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7030A0"/>
                </a:solidFill>
                <a:latin typeface="Times New Roman" pitchFamily="18" charset="0"/>
                <a:cs typeface="Times New Roman" pitchFamily="18" charset="0"/>
              </a:rPr>
              <a:t>References</a:t>
            </a:r>
            <a:br>
              <a:rPr lang="en-US" b="1" dirty="0">
                <a:solidFill>
                  <a:srgbClr val="7030A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9828" y="1524000"/>
            <a:ext cx="8229600" cy="4525963"/>
          </a:xfrm>
        </p:spPr>
        <p:txBody>
          <a:bodyPr>
            <a:normAutofit/>
          </a:bodyPr>
          <a:lstStyle/>
          <a:p>
            <a:pPr algn="just">
              <a:lnSpc>
                <a:spcPct val="150000"/>
              </a:lnSpc>
              <a:buAutoNum type="arabicPeriod"/>
            </a:pPr>
            <a:r>
              <a:rPr lang="en-US" sz="1800" dirty="0">
                <a:latin typeface="Times New Roman" panose="02020603050405020304" pitchFamily="18" charset="0"/>
                <a:cs typeface="Times New Roman" panose="02020603050405020304" pitchFamily="18" charset="0"/>
              </a:rPr>
              <a:t>M. S. Qureshi, M. B. Qureshi, J. Asghar, F. Alam, and A. </a:t>
            </a:r>
            <a:r>
              <a:rPr lang="en-US" sz="1800" dirty="0" err="1">
                <a:latin typeface="Times New Roman" panose="02020603050405020304" pitchFamily="18" charset="0"/>
                <a:cs typeface="Times New Roman" panose="02020603050405020304" pitchFamily="18" charset="0"/>
              </a:rPr>
              <a:t>Aljarbouh</a:t>
            </a:r>
            <a:r>
              <a:rPr lang="en-US" sz="1800" dirty="0">
                <a:latin typeface="Times New Roman" panose="02020603050405020304" pitchFamily="18" charset="0"/>
                <a:cs typeface="Times New Roman" panose="02020603050405020304" pitchFamily="18" charset="0"/>
              </a:rPr>
              <a:t>, "Prediction and Analysis of Autism Spectrum Disorder Using Machine Learning," </a:t>
            </a:r>
            <a:r>
              <a:rPr lang="en-US" sz="1800" i="1" dirty="0">
                <a:latin typeface="Times New Roman" panose="02020603050405020304" pitchFamily="18" charset="0"/>
                <a:cs typeface="Times New Roman" panose="02020603050405020304" pitchFamily="18" charset="0"/>
              </a:rPr>
              <a:t>2023</a:t>
            </a:r>
            <a:r>
              <a:rPr lang="en-US" sz="1800" dirty="0">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https://onlinelibrary.wiley.com/share/DUH4TBNIXKH72RMPINKU?target=10.1155/2023/4853800</a:t>
            </a:r>
            <a:r>
              <a:rPr lang="en-US" sz="1800" dirty="0">
                <a:solidFill>
                  <a:schemeClr val="tx2"/>
                </a:solidFill>
                <a:latin typeface="Times New Roman" panose="02020603050405020304" pitchFamily="18" charset="0"/>
                <a:cs typeface="Times New Roman" panose="02020603050405020304" pitchFamily="18" charset="0"/>
              </a:rPr>
              <a:t>. </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2.</a:t>
            </a:r>
            <a:r>
              <a:rPr lang="en-IN" dirty="0"/>
              <a:t> </a:t>
            </a:r>
            <a:r>
              <a:rPr lang="en-IN" sz="1800" dirty="0">
                <a:latin typeface="Times New Roman" panose="02020603050405020304" pitchFamily="18" charset="0"/>
                <a:cs typeface="Times New Roman" panose="02020603050405020304" pitchFamily="18" charset="0"/>
              </a:rPr>
              <a:t>B. McNamara, C. Lora, D. Yang, F. Flores, and P. Daly, "Evaluating Decision Tree vs. Random Forest for Autism Spectrum Disorder Classification," </a:t>
            </a:r>
            <a:r>
              <a:rPr lang="en-IN" sz="1800" i="1" dirty="0">
                <a:latin typeface="Times New Roman" panose="02020603050405020304" pitchFamily="18" charset="0"/>
                <a:cs typeface="Times New Roman" panose="02020603050405020304" pitchFamily="18" charset="0"/>
              </a:rPr>
              <a:t>2018</a:t>
            </a:r>
            <a:r>
              <a:rPr lang="en-IN" sz="1800" dirty="0">
                <a:latin typeface="Times New Roman" panose="02020603050405020304" pitchFamily="18" charset="0"/>
                <a:cs typeface="Times New Roman" panose="02020603050405020304" pitchFamily="18" charset="0"/>
              </a:rPr>
              <a:t>. </a:t>
            </a:r>
          </a:p>
          <a:p>
            <a:pPr marL="0" indent="0" algn="just">
              <a:lnSpc>
                <a:spcPct val="150000"/>
              </a:lnSpc>
              <a:buNone/>
            </a:pPr>
            <a:r>
              <a:rPr lang="en-IN" sz="1800"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https://rstudi</a:t>
            </a:r>
            <a:r>
              <a:rPr lang="en-IN" sz="1800" dirty="0">
                <a:solidFill>
                  <a:schemeClr val="tx2"/>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ostatic.s3.amazonaws.com/383049_1faa93345b324da6a1081506f371a8dd.html</a:t>
            </a:r>
            <a:endParaRPr lang="en-IN" sz="1800" dirty="0">
              <a:solidFill>
                <a:schemeClr val="tx2"/>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Times New Roman" pitchFamily="18" charset="0"/>
                <a:cs typeface="Times New Roman" pitchFamily="18" charset="0"/>
              </a:rPr>
              <a:t>CONTENT</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447800"/>
            <a:ext cx="9144000" cy="5410200"/>
          </a:xfrm>
        </p:spPr>
        <p:txBody>
          <a:bodyPr>
            <a:normAutofit/>
          </a:bodyPr>
          <a:lstStyle/>
          <a:p>
            <a:r>
              <a:rPr lang="en-IN" sz="2800" b="1" dirty="0">
                <a:solidFill>
                  <a:srgbClr val="7030A0"/>
                </a:solidFill>
                <a:latin typeface="Times New Roman" pitchFamily="18" charset="0"/>
                <a:cs typeface="Times New Roman" pitchFamily="18" charset="0"/>
              </a:rPr>
              <a:t>Objectives</a:t>
            </a:r>
          </a:p>
          <a:p>
            <a:r>
              <a:rPr lang="en-IN" sz="2800" b="1" dirty="0">
                <a:solidFill>
                  <a:srgbClr val="7030A0"/>
                </a:solidFill>
                <a:latin typeface="Times New Roman" pitchFamily="18" charset="0"/>
                <a:cs typeface="Times New Roman" pitchFamily="18" charset="0"/>
              </a:rPr>
              <a:t>Abstract</a:t>
            </a:r>
          </a:p>
          <a:p>
            <a:r>
              <a:rPr lang="en-IN" sz="2800" b="1" dirty="0">
                <a:solidFill>
                  <a:srgbClr val="7030A0"/>
                </a:solidFill>
                <a:latin typeface="Times New Roman" pitchFamily="18" charset="0"/>
                <a:cs typeface="Times New Roman" pitchFamily="18" charset="0"/>
              </a:rPr>
              <a:t>Literature Review</a:t>
            </a:r>
          </a:p>
          <a:p>
            <a:r>
              <a:rPr lang="en-IN" sz="2800" b="1" dirty="0">
                <a:solidFill>
                  <a:srgbClr val="7030A0"/>
                </a:solidFill>
                <a:latin typeface="Times New Roman" pitchFamily="18" charset="0"/>
                <a:cs typeface="Times New Roman" pitchFamily="18" charset="0"/>
              </a:rPr>
              <a:t>Block diagram</a:t>
            </a:r>
          </a:p>
          <a:p>
            <a:r>
              <a:rPr lang="en-IN" sz="2800" b="1" dirty="0">
                <a:solidFill>
                  <a:srgbClr val="7030A0"/>
                </a:solidFill>
                <a:latin typeface="Times New Roman" pitchFamily="18" charset="0"/>
                <a:cs typeface="Times New Roman" pitchFamily="18" charset="0"/>
              </a:rPr>
              <a:t>Design Methodology</a:t>
            </a:r>
          </a:p>
          <a:p>
            <a:r>
              <a:rPr lang="en-IN" sz="2800" b="1" dirty="0">
                <a:solidFill>
                  <a:srgbClr val="7030A0"/>
                </a:solidFill>
                <a:latin typeface="Times New Roman" pitchFamily="18" charset="0"/>
                <a:cs typeface="Times New Roman" pitchFamily="18" charset="0"/>
              </a:rPr>
              <a:t>Implementation of Software</a:t>
            </a:r>
          </a:p>
          <a:p>
            <a:r>
              <a:rPr lang="en-IN" sz="2800" b="1" dirty="0">
                <a:solidFill>
                  <a:srgbClr val="7030A0"/>
                </a:solidFill>
                <a:latin typeface="Times New Roman" pitchFamily="18" charset="0"/>
                <a:cs typeface="Times New Roman" pitchFamily="18" charset="0"/>
              </a:rPr>
              <a:t>Tools Required (Software / Hardware)</a:t>
            </a:r>
          </a:p>
          <a:p>
            <a:r>
              <a:rPr lang="en-IN" sz="2800" b="1" dirty="0">
                <a:solidFill>
                  <a:srgbClr val="7030A0"/>
                </a:solidFill>
                <a:latin typeface="Times New Roman" pitchFamily="18" charset="0"/>
                <a:cs typeface="Times New Roman" pitchFamily="18" charset="0"/>
              </a:rPr>
              <a:t>References</a:t>
            </a:r>
            <a:endParaRPr lang="en-US" sz="2800" b="1"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b="1" dirty="0">
                <a:solidFill>
                  <a:srgbClr val="7030A0"/>
                </a:solidFill>
                <a:latin typeface="Times New Roman" pitchFamily="18" charset="0"/>
                <a:cs typeface="Times New Roman" pitchFamily="18" charset="0"/>
              </a:rPr>
              <a:t>Objectives</a:t>
            </a:r>
            <a:endParaRPr lang="en-US" dirty="0"/>
          </a:p>
        </p:txBody>
      </p:sp>
      <p:sp>
        <p:nvSpPr>
          <p:cNvPr id="3" name="Content Placeholder 2"/>
          <p:cNvSpPr>
            <a:spLocks noGrp="1"/>
          </p:cNvSpPr>
          <p:nvPr>
            <p:ph idx="1"/>
          </p:nvPr>
        </p:nvSpPr>
        <p:spPr/>
        <p:txBody>
          <a:bodyPr>
            <a:normAutofit/>
          </a:bodyPr>
          <a:lstStyle/>
          <a:p>
            <a:pPr lvl="1" algn="just">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Autism Spectrum Disorder (ASD) is a developmental disorder that affects communication, behavior, and social interactions. </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lvl="1" algn="just">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Early and accurate detection is crucial for effective intervention and support. We will make our model in order to increase the performance and accuracy.</a:t>
            </a:r>
          </a:p>
          <a:p>
            <a:pPr lvl="1" algn="just">
              <a:lnSpc>
                <a:spcPct val="17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Machine learning and data analysis techniques in Python can significantly aid in the detection of autism by identifying patterns and anomalies in behavioral and developmental data.</a:t>
            </a:r>
          </a:p>
          <a:p>
            <a:pPr marL="457200" lvl="1" indent="0">
              <a:buNone/>
            </a:pPr>
            <a:r>
              <a:rPr lang="en-US" dirty="0"/>
              <a:t>	</a:t>
            </a:r>
          </a:p>
          <a:p>
            <a:pPr marL="457200" lvl="1" indent="0">
              <a:buNone/>
            </a:pPr>
            <a:endParaRPr lang="en-US"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solidFill>
                  <a:srgbClr val="7030A0"/>
                </a:solidFill>
                <a:latin typeface="Times New Roman" pitchFamily="18" charset="0"/>
                <a:cs typeface="Times New Roman" pitchFamily="18" charset="0"/>
              </a:rPr>
            </a:br>
            <a:r>
              <a:rPr lang="en-IN" b="1" dirty="0">
                <a:solidFill>
                  <a:srgbClr val="7030A0"/>
                </a:solidFill>
                <a:latin typeface="Times New Roman" pitchFamily="18" charset="0"/>
                <a:cs typeface="Times New Roman" pitchFamily="18" charset="0"/>
              </a:rPr>
              <a:t>Abstract</a:t>
            </a:r>
            <a:br>
              <a:rPr lang="en-IN" b="1" dirty="0">
                <a:solidFill>
                  <a:srgbClr val="7030A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project utilizes machine learning techniques in Python to develop an automated system for detecting Autism Spectrum Disorder (ASD). </a:t>
            </a:r>
          </a:p>
          <a:p>
            <a:pPr algn="just">
              <a:lnSpc>
                <a:spcPct val="150000"/>
              </a:lnSpc>
            </a:pPr>
            <a:r>
              <a:rPr lang="en-US" sz="1600" dirty="0">
                <a:latin typeface="Times New Roman" panose="02020603050405020304" pitchFamily="18" charset="0"/>
                <a:cs typeface="Times New Roman" panose="02020603050405020304" pitchFamily="18" charset="0"/>
              </a:rPr>
              <a:t>The output of the autism detection project includes a well-trained machine learning model capable of accurately classifying individuals as having Autism Spectrum Disorder (ASD) or not, based on input features </a:t>
            </a:r>
          </a:p>
          <a:p>
            <a:pPr algn="just">
              <a:lnSpc>
                <a:spcPct val="150000"/>
              </a:lnSpc>
            </a:pPr>
            <a:r>
              <a:rPr lang="en-US" sz="1600" dirty="0">
                <a:latin typeface="Times New Roman" panose="02020603050405020304" pitchFamily="18" charset="0"/>
                <a:cs typeface="Times New Roman" panose="02020603050405020304" pitchFamily="18" charset="0"/>
              </a:rPr>
              <a:t>The motive of the autism detection project is to leverage machine learning and data analysis techniques to develop an automated, accurate, and efficient system for early detection of Autism Spectrum Disorder (ASD).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3AD8-230A-191F-7B87-2585E66053F6}"/>
              </a:ext>
            </a:extLst>
          </p:cNvPr>
          <p:cNvSpPr>
            <a:spLocks noGrp="1"/>
          </p:cNvSpPr>
          <p:nvPr>
            <p:ph type="title"/>
          </p:nvPr>
        </p:nvSpPr>
        <p:spPr/>
        <p:txBody>
          <a:bodyPr>
            <a:normAutofit/>
          </a:bodyPr>
          <a:lstStyle/>
          <a:p>
            <a:r>
              <a:rPr lang="en-IN" sz="4000" b="1" dirty="0">
                <a:solidFill>
                  <a:srgbClr val="7030A0"/>
                </a:solidFill>
                <a:latin typeface="Times New Roman" pitchFamily="18" charset="0"/>
                <a:cs typeface="Times New Roman" pitchFamily="18" charset="0"/>
              </a:rPr>
              <a:t>Literature Review</a:t>
            </a:r>
            <a:endParaRPr lang="en-IN" sz="4000" dirty="0"/>
          </a:p>
        </p:txBody>
      </p:sp>
      <p:sp>
        <p:nvSpPr>
          <p:cNvPr id="3" name="Content Placeholder 2">
            <a:extLst>
              <a:ext uri="{FF2B5EF4-FFF2-40B4-BE49-F238E27FC236}">
                <a16:creationId xmlns:a16="http://schemas.microsoft.com/office/drawing/2014/main" id="{776F583E-A1E9-45D1-69D8-46C8BFEE2219}"/>
              </a:ext>
            </a:extLst>
          </p:cNvPr>
          <p:cNvSpPr>
            <a:spLocks noGrp="1"/>
          </p:cNvSpPr>
          <p:nvPr>
            <p:ph idx="1"/>
          </p:nvPr>
        </p:nvSpPr>
        <p:spPr>
          <a:xfrm>
            <a:off x="457200" y="1143000"/>
            <a:ext cx="8229600" cy="5440362"/>
          </a:xfrm>
        </p:spPr>
        <p:txBody>
          <a:bodyPr>
            <a:norm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Title: </a:t>
            </a:r>
            <a:r>
              <a:rPr lang="en-US" sz="1800" u="sng" dirty="0">
                <a:latin typeface="Times New Roman" panose="02020603050405020304" pitchFamily="18" charset="0"/>
                <a:cs typeface="Times New Roman" panose="02020603050405020304" pitchFamily="18" charset="0"/>
              </a:rPr>
              <a:t>Prediction and Analysis of Autism Spectrum Disorder Using Machine Learning</a:t>
            </a:r>
          </a:p>
          <a:p>
            <a:pPr algn="just">
              <a:lnSpc>
                <a:spcPct val="150000"/>
              </a:lnSpc>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Muhammad Shuaib Qureshi , 1 Muhammad Bilal Qureshi , 2 Junaid Asghar,3Fatima Alam, 4 and Ayman </a:t>
            </a:r>
            <a:r>
              <a:rPr lang="en-US" sz="1600" dirty="0" err="1">
                <a:latin typeface="Times New Roman" panose="02020603050405020304" pitchFamily="18" charset="0"/>
                <a:cs typeface="Times New Roman" panose="02020603050405020304" pitchFamily="18" charset="0"/>
              </a:rPr>
              <a:t>Aljarbouh</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Year of Publication: </a:t>
            </a:r>
            <a:r>
              <a:rPr lang="en-US" sz="1600" dirty="0">
                <a:latin typeface="Times New Roman" panose="02020603050405020304" pitchFamily="18" charset="0"/>
                <a:cs typeface="Times New Roman" panose="02020603050405020304" pitchFamily="18" charset="0"/>
              </a:rPr>
              <a:t>2023</a:t>
            </a:r>
            <a:endParaRPr lang="en-US" sz="1600"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Methods</a:t>
            </a:r>
            <a:r>
              <a:rPr lang="en-US" sz="1600" dirty="0">
                <a:latin typeface="Times New Roman" panose="02020603050405020304" pitchFamily="18" charset="0"/>
                <a:cs typeface="Times New Roman" panose="02020603050405020304" pitchFamily="18" charset="0"/>
              </a:rPr>
              <a:t>: Compared Random Forest, SVM, Decision Trees using behavioral datasets.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Results</a:t>
            </a:r>
            <a:r>
              <a:rPr lang="en-US" sz="1600" dirty="0">
                <a:latin typeface="Times New Roman" panose="02020603050405020304" pitchFamily="18" charset="0"/>
                <a:cs typeface="Times New Roman" panose="02020603050405020304" pitchFamily="18" charset="0"/>
              </a:rPr>
              <a:t>: Random Forest showed the highest accuracy in predicting ASD.</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Challenges</a:t>
            </a:r>
            <a:r>
              <a:rPr lang="en-US" sz="1600" dirty="0">
                <a:latin typeface="Times New Roman" panose="02020603050405020304" pitchFamily="18" charset="0"/>
                <a:cs typeface="Times New Roman" panose="02020603050405020304" pitchFamily="18" charset="0"/>
              </a:rPr>
              <a:t>: Data quality issues (missing values, class imbalance) and model interpretability in clinical settings.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Conclusion</a:t>
            </a:r>
            <a:r>
              <a:rPr lang="en-US" sz="1600" dirty="0">
                <a:latin typeface="Times New Roman" panose="02020603050405020304" pitchFamily="18" charset="0"/>
                <a:cs typeface="Times New Roman" panose="02020603050405020304" pitchFamily="18" charset="0"/>
              </a:rPr>
              <a:t>: Machine learning can assist early ASD diagnosis; future work involves improving data integration and model accuracy for clinical applications.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Paper</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2"/>
              </a:rPr>
              <a:t>https://onlinelibrary.wiley.com/share/DUH4TBNIXKH72RMPINKU?target=10.1155/2023/4853800</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66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64A08-4905-8771-5F5B-16F3720652C0}"/>
              </a:ext>
            </a:extLst>
          </p:cNvPr>
          <p:cNvSpPr>
            <a:spLocks noGrp="1"/>
          </p:cNvSpPr>
          <p:nvPr>
            <p:ph idx="1"/>
          </p:nvPr>
        </p:nvSpPr>
        <p:spPr>
          <a:xfrm>
            <a:off x="228600" y="152400"/>
            <a:ext cx="8534400" cy="6172200"/>
          </a:xfrm>
        </p:spPr>
        <p:txBody>
          <a:bodyPr>
            <a:normAutofit/>
          </a:bodyPr>
          <a:lstStyle/>
          <a:p>
            <a:pPr marL="0" indent="0" algn="just">
              <a:lnSpc>
                <a:spcPct val="170000"/>
              </a:lnSpc>
              <a:buNone/>
            </a:pPr>
            <a:r>
              <a:rPr lang="en-US" sz="1900" b="1" dirty="0">
                <a:latin typeface="Times New Roman" panose="02020603050405020304" pitchFamily="18" charset="0"/>
                <a:cs typeface="Times New Roman" panose="02020603050405020304" pitchFamily="18" charset="0"/>
              </a:rPr>
              <a:t>Title:</a:t>
            </a:r>
            <a:r>
              <a:rPr lang="en-US" sz="1900" dirty="0">
                <a:latin typeface="Times New Roman" panose="02020603050405020304" pitchFamily="18" charset="0"/>
                <a:cs typeface="Times New Roman" panose="02020603050405020304" pitchFamily="18" charset="0"/>
              </a:rPr>
              <a:t> </a:t>
            </a:r>
            <a:r>
              <a:rPr lang="en-US" sz="1800" u="sng" dirty="0">
                <a:latin typeface="Times New Roman" panose="02020603050405020304" pitchFamily="18" charset="0"/>
                <a:cs typeface="Times New Roman" panose="02020603050405020304" pitchFamily="18" charset="0"/>
              </a:rPr>
              <a:t>Evaluating Decision Tree vs. Random Forest for Autism Spectrum Disorder Classification</a:t>
            </a:r>
          </a:p>
          <a:p>
            <a:pPr algn="just">
              <a:lnSpc>
                <a:spcPct val="170000"/>
              </a:lnSpc>
            </a:pPr>
            <a:r>
              <a:rPr lang="en-US" sz="1600" b="1" dirty="0">
                <a:latin typeface="Times New Roman" panose="02020603050405020304" pitchFamily="18" charset="0"/>
                <a:cs typeface="Times New Roman" panose="02020603050405020304" pitchFamily="18" charset="0"/>
              </a:rPr>
              <a:t>Author</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Brian McNamara, Camila Lora, </a:t>
            </a:r>
            <a:r>
              <a:rPr lang="en-US" sz="1600" dirty="0" err="1">
                <a:latin typeface="Times New Roman" panose="02020603050405020304" pitchFamily="18" charset="0"/>
                <a:cs typeface="Times New Roman" panose="02020603050405020304" pitchFamily="18" charset="0"/>
              </a:rPr>
              <a:t>Donyoung</a:t>
            </a:r>
            <a:r>
              <a:rPr lang="en-US" sz="1600" dirty="0">
                <a:latin typeface="Times New Roman" panose="02020603050405020304" pitchFamily="18" charset="0"/>
                <a:cs typeface="Times New Roman" panose="02020603050405020304" pitchFamily="18" charset="0"/>
              </a:rPr>
              <a:t> Yang, Fabiana Flores, Paul Daly </a:t>
            </a:r>
          </a:p>
          <a:p>
            <a:pPr algn="just">
              <a:lnSpc>
                <a:spcPct val="170000"/>
              </a:lnSpc>
            </a:pPr>
            <a:r>
              <a:rPr lang="en-US" sz="1600" b="1" dirty="0">
                <a:latin typeface="Times New Roman" panose="02020603050405020304" pitchFamily="18" charset="0"/>
                <a:cs typeface="Times New Roman" panose="02020603050405020304" pitchFamily="18" charset="0"/>
              </a:rPr>
              <a:t>Year of publication</a:t>
            </a:r>
            <a:r>
              <a:rPr lang="en-US" sz="1600" dirty="0">
                <a:latin typeface="Times New Roman" panose="02020603050405020304" pitchFamily="18" charset="0"/>
                <a:cs typeface="Times New Roman" panose="02020603050405020304" pitchFamily="18" charset="0"/>
              </a:rPr>
              <a:t>: 2018</a:t>
            </a:r>
          </a:p>
          <a:p>
            <a:pPr algn="just">
              <a:lnSpc>
                <a:spcPct val="170000"/>
              </a:lnSpc>
            </a:pPr>
            <a:r>
              <a:rPr lang="en-US" sz="1600" b="1" dirty="0">
                <a:latin typeface="Times New Roman" panose="02020603050405020304" pitchFamily="18" charset="0"/>
                <a:cs typeface="Times New Roman" panose="02020603050405020304" pitchFamily="18" charset="0"/>
              </a:rPr>
              <a:t>Methods:</a:t>
            </a:r>
            <a:r>
              <a:rPr lang="en-US" sz="1600" dirty="0">
                <a:latin typeface="Times New Roman" panose="02020603050405020304" pitchFamily="18" charset="0"/>
                <a:cs typeface="Times New Roman" panose="02020603050405020304" pitchFamily="18" charset="0"/>
              </a:rPr>
              <a:t> Addressed missing values, removed outliers, selected relevant variables, and split data into training/testing subsets and Used methods to choose the most suitable models and evaluate performance.</a:t>
            </a:r>
          </a:p>
          <a:p>
            <a:pPr algn="just">
              <a:lnSpc>
                <a:spcPct val="170000"/>
              </a:lnSpc>
            </a:pPr>
            <a:r>
              <a:rPr lang="en-US" sz="1600" b="1" dirty="0">
                <a:latin typeface="Times New Roman" panose="02020603050405020304" pitchFamily="18" charset="0"/>
                <a:cs typeface="Times New Roman" panose="02020603050405020304" pitchFamily="18" charset="0"/>
              </a:rPr>
              <a:t>Results: </a:t>
            </a:r>
            <a:r>
              <a:rPr lang="en-US" sz="1600" dirty="0">
                <a:latin typeface="Times New Roman" panose="02020603050405020304" pitchFamily="18" charset="0"/>
                <a:cs typeface="Times New Roman" panose="02020603050405020304" pitchFamily="18" charset="0"/>
              </a:rPr>
              <a:t>Random Forest significantly outperformed Decision Tree, with fewer false positives and false negatives.</a:t>
            </a:r>
          </a:p>
          <a:p>
            <a:pPr algn="just">
              <a:lnSpc>
                <a:spcPct val="170000"/>
              </a:lnSpc>
            </a:pPr>
            <a:r>
              <a:rPr lang="en-US" sz="1600" b="1" dirty="0">
                <a:latin typeface="Times New Roman" panose="02020603050405020304" pitchFamily="18" charset="0"/>
                <a:cs typeface="Times New Roman" panose="02020603050405020304" pitchFamily="18" charset="0"/>
              </a:rPr>
              <a:t>Challenges: </a:t>
            </a:r>
            <a:r>
              <a:rPr lang="en-US" sz="1600" dirty="0">
                <a:latin typeface="Times New Roman" panose="02020603050405020304" pitchFamily="18" charset="0"/>
                <a:cs typeface="Times New Roman" panose="02020603050405020304" pitchFamily="18" charset="0"/>
              </a:rPr>
              <a:t>The dataset was heavily biased towards negative responses.</a:t>
            </a:r>
          </a:p>
          <a:p>
            <a:pPr algn="just">
              <a:lnSpc>
                <a:spcPct val="170000"/>
              </a:lnSpc>
            </a:pPr>
            <a:r>
              <a:rPr lang="en-US" sz="1600" b="1" dirty="0">
                <a:latin typeface="Times New Roman" panose="02020603050405020304" pitchFamily="18" charset="0"/>
                <a:cs typeface="Times New Roman" panose="02020603050405020304" pitchFamily="18" charset="0"/>
              </a:rPr>
              <a:t>Conclusion: </a:t>
            </a:r>
            <a:r>
              <a:rPr lang="en-US" sz="1600" dirty="0">
                <a:latin typeface="Times New Roman" panose="02020603050405020304" pitchFamily="18" charset="0"/>
                <a:cs typeface="Times New Roman" panose="02020603050405020304" pitchFamily="18" charset="0"/>
              </a:rPr>
              <a:t>Random Forest is more accurate for ASD classification; further research with balanced data is needed to enhance prediction.</a:t>
            </a:r>
          </a:p>
          <a:p>
            <a:pPr algn="just">
              <a:lnSpc>
                <a:spcPct val="170000"/>
              </a:lnSpc>
            </a:pPr>
            <a:r>
              <a:rPr lang="en-US" sz="1600" b="1" dirty="0">
                <a:latin typeface="Times New Roman" panose="02020603050405020304" pitchFamily="18" charset="0"/>
                <a:cs typeface="Times New Roman" panose="02020603050405020304" pitchFamily="18" charset="0"/>
              </a:rPr>
              <a:t>Paper: </a:t>
            </a:r>
            <a:r>
              <a:rPr lang="en-IN" sz="1400" dirty="0">
                <a:latin typeface="Times New Roman" panose="02020603050405020304" pitchFamily="18" charset="0"/>
                <a:cs typeface="Times New Roman" panose="02020603050405020304" pitchFamily="18" charset="0"/>
                <a:hlinkClick r:id="rId2"/>
              </a:rPr>
              <a:t>https://rstudi</a:t>
            </a:r>
            <a:r>
              <a:rPr lang="en-IN" sz="1400" dirty="0">
                <a:latin typeface="Times New Roman" panose="02020603050405020304" pitchFamily="18" charset="0"/>
                <a:cs typeface="Times New Roman" panose="02020603050405020304" pitchFamily="18" charset="0"/>
                <a:hlinkClick r:id="rId3"/>
              </a:rPr>
              <a:t>o-pubs-static.s3.amazonaws.com/383049_1faa93345b324da6a1081506f371a8dd.html</a:t>
            </a:r>
            <a:endParaRPr lang="en-US" sz="14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207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89FA-84D6-82C1-E2C7-3DEEF8836478}"/>
              </a:ext>
            </a:extLst>
          </p:cNvPr>
          <p:cNvSpPr>
            <a:spLocks noGrp="1"/>
          </p:cNvSpPr>
          <p:nvPr>
            <p:ph type="title" idx="4294967295"/>
          </p:nvPr>
        </p:nvSpPr>
        <p:spPr>
          <a:xfrm>
            <a:off x="0" y="274638"/>
            <a:ext cx="8229600" cy="1143000"/>
          </a:xfrm>
        </p:spPr>
        <p:txBody>
          <a:bodyPr>
            <a:normAutofit/>
          </a:bodyPr>
          <a:lstStyle/>
          <a:p>
            <a:r>
              <a:rPr lang="en-US" sz="4000" b="1" dirty="0">
                <a:solidFill>
                  <a:srgbClr val="7030A0"/>
                </a:solidFill>
                <a:latin typeface="Times New Roman" pitchFamily="18" charset="0"/>
                <a:cs typeface="Times New Roman" pitchFamily="18" charset="0"/>
              </a:rPr>
              <a:t>   B</a:t>
            </a:r>
            <a:r>
              <a:rPr lang="en-IN" sz="4000" b="1" dirty="0">
                <a:solidFill>
                  <a:srgbClr val="7030A0"/>
                </a:solidFill>
                <a:latin typeface="Times New Roman" pitchFamily="18" charset="0"/>
                <a:cs typeface="Times New Roman" pitchFamily="18" charset="0"/>
              </a:rPr>
              <a:t>lock Diagram</a:t>
            </a:r>
            <a:endParaRPr lang="en-IN" sz="4000" dirty="0"/>
          </a:p>
        </p:txBody>
      </p:sp>
      <p:sp>
        <p:nvSpPr>
          <p:cNvPr id="5" name="Oval 4">
            <a:extLst>
              <a:ext uri="{FF2B5EF4-FFF2-40B4-BE49-F238E27FC236}">
                <a16:creationId xmlns:a16="http://schemas.microsoft.com/office/drawing/2014/main" id="{68F8F453-62F6-5586-2A0F-B350E5917263}"/>
              </a:ext>
            </a:extLst>
          </p:cNvPr>
          <p:cNvSpPr/>
          <p:nvPr/>
        </p:nvSpPr>
        <p:spPr>
          <a:xfrm>
            <a:off x="3733800" y="1286909"/>
            <a:ext cx="1371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a:t>
            </a:r>
            <a:endParaRPr lang="en-IN" dirty="0"/>
          </a:p>
        </p:txBody>
      </p:sp>
      <p:sp>
        <p:nvSpPr>
          <p:cNvPr id="6" name="Rectangle 5">
            <a:extLst>
              <a:ext uri="{FF2B5EF4-FFF2-40B4-BE49-F238E27FC236}">
                <a16:creationId xmlns:a16="http://schemas.microsoft.com/office/drawing/2014/main" id="{B1304EF8-DDEA-0EB4-4F70-6DEEF636AC49}"/>
              </a:ext>
            </a:extLst>
          </p:cNvPr>
          <p:cNvSpPr/>
          <p:nvPr/>
        </p:nvSpPr>
        <p:spPr>
          <a:xfrm>
            <a:off x="3283831" y="2063990"/>
            <a:ext cx="2285987" cy="404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a:t>
            </a:r>
            <a:endParaRPr lang="en-IN" dirty="0"/>
          </a:p>
        </p:txBody>
      </p:sp>
      <p:sp>
        <p:nvSpPr>
          <p:cNvPr id="7" name="Rectangle 6">
            <a:extLst>
              <a:ext uri="{FF2B5EF4-FFF2-40B4-BE49-F238E27FC236}">
                <a16:creationId xmlns:a16="http://schemas.microsoft.com/office/drawing/2014/main" id="{58BF330E-AEED-D085-6C2C-80F3A9A81A0A}"/>
              </a:ext>
            </a:extLst>
          </p:cNvPr>
          <p:cNvSpPr/>
          <p:nvPr/>
        </p:nvSpPr>
        <p:spPr>
          <a:xfrm>
            <a:off x="3467100" y="2794069"/>
            <a:ext cx="1905000" cy="533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Training &amp; Testing</a:t>
            </a:r>
            <a:endParaRPr lang="en-IN" dirty="0"/>
          </a:p>
        </p:txBody>
      </p:sp>
      <p:sp>
        <p:nvSpPr>
          <p:cNvPr id="8" name="Rectangle 7">
            <a:extLst>
              <a:ext uri="{FF2B5EF4-FFF2-40B4-BE49-F238E27FC236}">
                <a16:creationId xmlns:a16="http://schemas.microsoft.com/office/drawing/2014/main" id="{6F8AB3E4-7F42-E03F-D90F-3E0449C9088A}"/>
              </a:ext>
            </a:extLst>
          </p:cNvPr>
          <p:cNvSpPr/>
          <p:nvPr/>
        </p:nvSpPr>
        <p:spPr>
          <a:xfrm>
            <a:off x="3086100" y="3590855"/>
            <a:ext cx="2667000" cy="4873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Random  Forest Algorithm</a:t>
            </a:r>
            <a:endParaRPr lang="en-IN" dirty="0"/>
          </a:p>
        </p:txBody>
      </p:sp>
      <p:sp>
        <p:nvSpPr>
          <p:cNvPr id="11" name="Rectangle 10">
            <a:extLst>
              <a:ext uri="{FF2B5EF4-FFF2-40B4-BE49-F238E27FC236}">
                <a16:creationId xmlns:a16="http://schemas.microsoft.com/office/drawing/2014/main" id="{55D1933F-7E79-9174-8850-FC0BADA7FBB1}"/>
              </a:ext>
            </a:extLst>
          </p:cNvPr>
          <p:cNvSpPr/>
          <p:nvPr/>
        </p:nvSpPr>
        <p:spPr>
          <a:xfrm>
            <a:off x="3371850" y="4341711"/>
            <a:ext cx="2095500" cy="4873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 Deployment</a:t>
            </a:r>
            <a:endParaRPr lang="en-IN" dirty="0"/>
          </a:p>
        </p:txBody>
      </p:sp>
      <p:sp>
        <p:nvSpPr>
          <p:cNvPr id="12" name="Oval 11">
            <a:extLst>
              <a:ext uri="{FF2B5EF4-FFF2-40B4-BE49-F238E27FC236}">
                <a16:creationId xmlns:a16="http://schemas.microsoft.com/office/drawing/2014/main" id="{85DAB2D9-A653-5290-123E-F482AAB48686}"/>
              </a:ext>
            </a:extLst>
          </p:cNvPr>
          <p:cNvSpPr/>
          <p:nvPr/>
        </p:nvSpPr>
        <p:spPr>
          <a:xfrm>
            <a:off x="3810000" y="5196681"/>
            <a:ext cx="1219200" cy="4873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Output</a:t>
            </a:r>
            <a:endParaRPr lang="en-IN" dirty="0"/>
          </a:p>
        </p:txBody>
      </p:sp>
      <p:cxnSp>
        <p:nvCxnSpPr>
          <p:cNvPr id="14" name="Straight Arrow Connector 13">
            <a:extLst>
              <a:ext uri="{FF2B5EF4-FFF2-40B4-BE49-F238E27FC236}">
                <a16:creationId xmlns:a16="http://schemas.microsoft.com/office/drawing/2014/main" id="{67035124-3D5A-9B4B-B02D-194F2DE458FA}"/>
              </a:ext>
            </a:extLst>
          </p:cNvPr>
          <p:cNvCxnSpPr>
            <a:cxnSpLocks/>
            <a:stCxn id="5" idx="4"/>
            <a:endCxn id="6" idx="0"/>
          </p:cNvCxnSpPr>
          <p:nvPr/>
        </p:nvCxnSpPr>
        <p:spPr>
          <a:xfrm>
            <a:off x="4419600" y="1820309"/>
            <a:ext cx="7225" cy="243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C3A58E6-FC4C-2FA2-620D-CD3736F0977F}"/>
              </a:ext>
            </a:extLst>
          </p:cNvPr>
          <p:cNvCxnSpPr>
            <a:cxnSpLocks/>
            <a:endCxn id="7" idx="0"/>
          </p:cNvCxnSpPr>
          <p:nvPr/>
        </p:nvCxnSpPr>
        <p:spPr>
          <a:xfrm>
            <a:off x="4419600" y="2459421"/>
            <a:ext cx="0" cy="334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E1194CF-5E37-333F-E699-7091B6B37062}"/>
              </a:ext>
            </a:extLst>
          </p:cNvPr>
          <p:cNvCxnSpPr>
            <a:cxnSpLocks/>
            <a:endCxn id="11" idx="0"/>
          </p:cNvCxnSpPr>
          <p:nvPr/>
        </p:nvCxnSpPr>
        <p:spPr>
          <a:xfrm>
            <a:off x="4419600" y="4103147"/>
            <a:ext cx="0" cy="238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22CDB70-3699-35F4-E236-C5883E7FD9AF}"/>
              </a:ext>
            </a:extLst>
          </p:cNvPr>
          <p:cNvCxnSpPr>
            <a:cxnSpLocks/>
            <a:stCxn id="11" idx="2"/>
            <a:endCxn id="12" idx="0"/>
          </p:cNvCxnSpPr>
          <p:nvPr/>
        </p:nvCxnSpPr>
        <p:spPr>
          <a:xfrm>
            <a:off x="4419600" y="4829073"/>
            <a:ext cx="0" cy="367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51A11C6-8A80-BE7E-F472-7069128C4C64}"/>
              </a:ext>
            </a:extLst>
          </p:cNvPr>
          <p:cNvCxnSpPr>
            <a:cxnSpLocks/>
            <a:stCxn id="7" idx="2"/>
            <a:endCxn id="8" idx="0"/>
          </p:cNvCxnSpPr>
          <p:nvPr/>
        </p:nvCxnSpPr>
        <p:spPr>
          <a:xfrm>
            <a:off x="4419600" y="3327361"/>
            <a:ext cx="0" cy="263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603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A91E-BA3D-3BE8-3AF1-7053DBD9A6FF}"/>
              </a:ext>
            </a:extLst>
          </p:cNvPr>
          <p:cNvSpPr>
            <a:spLocks noGrp="1"/>
          </p:cNvSpPr>
          <p:nvPr>
            <p:ph type="title"/>
          </p:nvPr>
        </p:nvSpPr>
        <p:spPr/>
        <p:txBody>
          <a:bodyPr>
            <a:normAutofit/>
          </a:bodyPr>
          <a:lstStyle/>
          <a:p>
            <a:r>
              <a:rPr lang="en-US" sz="4000" b="1" dirty="0">
                <a:solidFill>
                  <a:srgbClr val="7030A0"/>
                </a:solidFill>
                <a:latin typeface="Times New Roman" panose="02020603050405020304" pitchFamily="18" charset="0"/>
                <a:cs typeface="Times New Roman" panose="02020603050405020304" pitchFamily="18" charset="0"/>
              </a:rPr>
              <a:t>Design Methodology</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41BF3D-8ABC-5F90-F084-08ED6C4DBA12}"/>
              </a:ext>
            </a:extLst>
          </p:cNvPr>
          <p:cNvSpPr>
            <a:spLocks noGrp="1"/>
          </p:cNvSpPr>
          <p:nvPr>
            <p:ph idx="1"/>
          </p:nvPr>
        </p:nvSpPr>
        <p:spPr>
          <a:xfrm>
            <a:off x="457200" y="1143000"/>
            <a:ext cx="8229600" cy="5440362"/>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Problem Definition </a:t>
            </a:r>
            <a:r>
              <a:rPr lang="en-US" sz="1600" dirty="0">
                <a:latin typeface="Times New Roman" panose="02020603050405020304" pitchFamily="18" charset="0"/>
                <a:cs typeface="Times New Roman" panose="02020603050405020304" pitchFamily="18" charset="0"/>
              </a:rPr>
              <a:t>: Identify the specific goal of the project, such as predicting the likelihood of Autism Spectrum Disorder (ASD) based on behavioral and demographic data.</a:t>
            </a:r>
          </a:p>
          <a:p>
            <a:pPr algn="just">
              <a:lnSpc>
                <a:spcPct val="150000"/>
              </a:lnSpc>
            </a:pPr>
            <a:r>
              <a:rPr lang="en-US" sz="1800" b="1" dirty="0">
                <a:latin typeface="Times New Roman" panose="02020603050405020304" pitchFamily="18" charset="0"/>
                <a:cs typeface="Times New Roman" panose="02020603050405020304" pitchFamily="18" charset="0"/>
              </a:rPr>
              <a:t>Data Collection</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Source behavioral datasets with relevant features for ASD prediction. Ensure data quality and relevance to the project's objectives.</a:t>
            </a:r>
          </a:p>
          <a:p>
            <a:pPr algn="just">
              <a:lnSpc>
                <a:spcPct val="150000"/>
              </a:lnSpc>
            </a:pPr>
            <a:r>
              <a:rPr lang="en-US" sz="1800" b="1" dirty="0">
                <a:latin typeface="Times New Roman" panose="02020603050405020304" pitchFamily="18" charset="0"/>
                <a:cs typeface="Times New Roman" panose="02020603050405020304" pitchFamily="18" charset="0"/>
              </a:rPr>
              <a:t>Data pre-processing</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is a technique in which transform the raw data into a meaningful and understandable format. </a:t>
            </a:r>
          </a:p>
          <a:p>
            <a:pPr algn="just">
              <a:lnSpc>
                <a:spcPct val="150000"/>
              </a:lnSpc>
            </a:pPr>
            <a:r>
              <a:rPr lang="en-US" sz="1800" b="1" dirty="0">
                <a:latin typeface="Times New Roman" panose="02020603050405020304" pitchFamily="18" charset="0"/>
                <a:cs typeface="Times New Roman" panose="02020603050405020304" pitchFamily="18" charset="0"/>
              </a:rPr>
              <a:t>Training and Testing Model</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whole dataset has been split into two parts i.e. one part is training the dataset and the other one is testing dataset. </a:t>
            </a:r>
          </a:p>
          <a:p>
            <a:pPr algn="just">
              <a:lnSpc>
                <a:spcPct val="150000"/>
              </a:lnSpc>
            </a:pPr>
            <a:r>
              <a:rPr lang="en-US" sz="1800" b="1" dirty="0">
                <a:latin typeface="Times New Roman" panose="02020603050405020304" pitchFamily="18" charset="0"/>
                <a:cs typeface="Times New Roman" panose="02020603050405020304" pitchFamily="18" charset="0"/>
              </a:rPr>
              <a:t>Random Forest Algorithm: </a:t>
            </a:r>
            <a:r>
              <a:rPr lang="en-US" sz="1600" dirty="0">
                <a:latin typeface="Times New Roman" panose="02020603050405020304" pitchFamily="18" charset="0"/>
                <a:cs typeface="Times New Roman" panose="02020603050405020304" pitchFamily="18" charset="0"/>
              </a:rPr>
              <a:t>The Random Forest algorithm is an ensemble learning method used for classification and regression tasks. It combines multiple decision trees to improve performance and control overfitting.</a:t>
            </a:r>
          </a:p>
        </p:txBody>
      </p:sp>
    </p:spTree>
    <p:extLst>
      <p:ext uri="{BB962C8B-B14F-4D97-AF65-F5344CB8AC3E}">
        <p14:creationId xmlns:p14="http://schemas.microsoft.com/office/powerpoint/2010/main" val="418586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2AA08-9B3E-BC03-C294-E66DE9D44598}"/>
              </a:ext>
            </a:extLst>
          </p:cNvPr>
          <p:cNvSpPr>
            <a:spLocks noGrp="1"/>
          </p:cNvSpPr>
          <p:nvPr>
            <p:ph idx="1"/>
          </p:nvPr>
        </p:nvSpPr>
        <p:spPr>
          <a:xfrm>
            <a:off x="304800" y="457200"/>
            <a:ext cx="8229600" cy="6096000"/>
          </a:xfrm>
        </p:spPr>
        <p:txBody>
          <a:bodyPr>
            <a:norm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Decision Trees</a:t>
            </a:r>
            <a:r>
              <a:rPr lang="en-US" sz="1600" dirty="0">
                <a:latin typeface="Times New Roman" panose="02020603050405020304" pitchFamily="18" charset="0"/>
                <a:cs typeface="Times New Roman" panose="02020603050405020304" pitchFamily="18" charset="0"/>
              </a:rPr>
              <a:t>: Each trained decision tree makes a prediction based on its learned patterns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800" b="1" dirty="0">
              <a:latin typeface="Times New Roman" panose="02020603050405020304" pitchFamily="18" charset="0"/>
              <a:cs typeface="Times New Roman" panose="02020603050405020304" pitchFamily="18" charset="0"/>
            </a:endParaRPr>
          </a:p>
          <a:p>
            <a:pPr algn="just">
              <a:lnSpc>
                <a:spcPct val="150000"/>
              </a:lnSpc>
            </a:pP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b="1">
                <a:latin typeface="Times New Roman" panose="02020603050405020304" pitchFamily="18" charset="0"/>
                <a:cs typeface="Times New Roman" panose="02020603050405020304" pitchFamily="18" charset="0"/>
              </a:rPr>
              <a:t>Output</a:t>
            </a:r>
            <a:r>
              <a:rPr lang="en-US" sz="18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output of the Random Forest model will provide a prediction of whether an individual is likely to have Autism Spectrum Disorder (ASD) based on their behavioral and demographic features, along with the probability score indicating the confidence level of the prediction.</a:t>
            </a:r>
            <a:endParaRPr lang="en-IN" sz="1600" b="1"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80B2CB9-F6B5-6071-A702-F569B5A77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990600"/>
            <a:ext cx="5639587" cy="2667000"/>
          </a:xfrm>
          <a:prstGeom prst="rect">
            <a:avLst/>
          </a:prstGeom>
        </p:spPr>
      </p:pic>
    </p:spTree>
    <p:extLst>
      <p:ext uri="{BB962C8B-B14F-4D97-AF65-F5344CB8AC3E}">
        <p14:creationId xmlns:p14="http://schemas.microsoft.com/office/powerpoint/2010/main" val="1150602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1144</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Office Theme</vt:lpstr>
      <vt:lpstr>     Malla Reddy College of Engineering &amp; Technology (Autonomous Institution- UGC, Govt. of India) (Affiliated to JNTU-H, Hyderabad, Approved by AICTE, NBA &amp; NAAC with ‘A’ Grade)   Maisammaguda, Kompally, Dhulapally, Secunderabad – 500100     Department of Electronics and Communication Engineering Mini Project-I  </vt:lpstr>
      <vt:lpstr>CONTENT</vt:lpstr>
      <vt:lpstr>Objectives</vt:lpstr>
      <vt:lpstr> Abstract </vt:lpstr>
      <vt:lpstr>Literature Review</vt:lpstr>
      <vt:lpstr>PowerPoint Presentation</vt:lpstr>
      <vt:lpstr>   Block Diagram</vt:lpstr>
      <vt:lpstr>Design Methodology</vt:lpstr>
      <vt:lpstr>PowerPoint Presentation</vt:lpstr>
      <vt:lpstr>Screening Questions</vt:lpstr>
      <vt:lpstr>Implementation of Software</vt:lpstr>
      <vt:lpstr>Result</vt:lpstr>
      <vt:lpstr>Tools Required (Software / Hardware)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 (Autonomous Institution- UGC, Govt. of India) (Affiliated to JNTU-H, Hyderabad, Approved by AICTE, NBA &amp; NAAC with ‘A’ Grade)  Maisammaguda, Kompally, Dhulapally, Secunderabad – 500100    Department of Electronics and Communication Engineering</dc:title>
  <dc:creator>Ganesh Mekala</dc:creator>
  <cp:lastModifiedBy>Ganesh Mekala</cp:lastModifiedBy>
  <cp:revision>16</cp:revision>
  <dcterms:created xsi:type="dcterms:W3CDTF">2006-08-16T00:00:00Z</dcterms:created>
  <dcterms:modified xsi:type="dcterms:W3CDTF">2024-10-14T01:31:21Z</dcterms:modified>
</cp:coreProperties>
</file>