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Abadi MT Condensed Light" panose="020B0306030101010103" pitchFamily="34" charset="7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veat" pitchFamily="2" charset="0"/>
      <p:regular r:id="rId15"/>
      <p:bold r:id="rId16"/>
    </p:embeddedFont>
    <p:embeddedFont>
      <p:font typeface="Comfortaa" pitchFamily="2" charset="0"/>
      <p:regular r:id="rId17"/>
      <p:bold r:id="rId18"/>
    </p:embeddedFont>
    <p:embeddedFont>
      <p:font typeface="Comic Sans MS" panose="030F0902030302020204" pitchFamily="66" charset="0"/>
      <p:regular r:id="rId19"/>
    </p:embeddedFont>
    <p:embeddedFont>
      <p:font typeface="EB Garamond ExtraBold" panose="020F0502020204030204" pitchFamily="34" charset="0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sMtrVEGnwyV4/VXETYGFiakVh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7"/>
  </p:normalViewPr>
  <p:slideViewPr>
    <p:cSldViewPr snapToGrid="0">
      <p:cViewPr varScale="1">
        <p:scale>
          <a:sx n="76" d="100"/>
          <a:sy n="76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52767d10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1d52767d109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7" name="Google Shape;57;g1d52767d10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f32f8b899_3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1f32f8b899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64dec265d_2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64dec265d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fac453249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dfac4532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64dec26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264dec2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661f4be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661f4bec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51661f4bec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7f4670f8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7f4670f8e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37f4670f8e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c7c89f51c_0_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1cc7c89f51c_0_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1cc7c89f51c_0_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c7c89f51c_0_4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1cc7c89f51c_0_4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1cc7c89f51c_0_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c7c89f51c_0_4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c7c89f51c_0_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1cc7c89f51c_0_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cc7c89f51c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cc7c89f51c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1cc7c89f51c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c7c89f51c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cc7c89f51c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1cc7c89f51c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1cc7c89f51c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c7c89f51c_0_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cc7c89f51c_0_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c7c89f51c_0_2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1cc7c89f51c_0_2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cc7c89f51c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c7c89f51c_0_2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g1cc7c89f51c_0_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c7c89f51c_0_31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cc7c89f51c_0_3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1cc7c89f51c_0_3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1cc7c89f51c_0_3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1cc7c89f51c_0_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cc7c89f51c_0_37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1cc7c89f51c_0_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c7c89f51c_0_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1cc7c89f51c_0_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1cc7c89f51c_0_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767d109_0_1"/>
          <p:cNvSpPr txBox="1"/>
          <p:nvPr/>
        </p:nvSpPr>
        <p:spPr>
          <a:xfrm>
            <a:off x="5744875" y="1771725"/>
            <a:ext cx="54102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My Journal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Macmillan P. Gulayan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0" name="Google Shape;60;g1d52767d109_0_1" descr="550+ White Texture Pictures | Download Free Images on Unsplash"/>
          <p:cNvPicPr preferRelativeResize="0"/>
          <p:nvPr/>
        </p:nvPicPr>
        <p:blipFill rotWithShape="1">
          <a:blip r:embed="rId3">
            <a:alphaModFix/>
          </a:blip>
          <a:srcRect b="15540"/>
          <a:stretch/>
        </p:blipFill>
        <p:spPr>
          <a:xfrm>
            <a:off x="-43700" y="-305275"/>
            <a:ext cx="13002200" cy="73137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" name="Google Shape;61;g1d52767d109_0_1"/>
          <p:cNvPicPr preferRelativeResize="0"/>
          <p:nvPr/>
        </p:nvPicPr>
        <p:blipFill rotWithShape="1">
          <a:blip r:embed="rId4">
            <a:alphaModFix/>
          </a:blip>
          <a:srcRect l="14578" r="37811"/>
          <a:stretch/>
        </p:blipFill>
        <p:spPr>
          <a:xfrm>
            <a:off x="3672533" y="-536450"/>
            <a:ext cx="6019776" cy="79308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62" name="Google Shape;62;g1d52767d109_0_1"/>
          <p:cNvSpPr txBox="1"/>
          <p:nvPr/>
        </p:nvSpPr>
        <p:spPr>
          <a:xfrm rot="10800000" flipH="1">
            <a:off x="1525148" y="10773225"/>
            <a:ext cx="12192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d52767d109_0_1"/>
          <p:cNvSpPr txBox="1"/>
          <p:nvPr/>
        </p:nvSpPr>
        <p:spPr>
          <a:xfrm>
            <a:off x="296973" y="3132359"/>
            <a:ext cx="509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6ED77D-FA29-986D-8FF0-F322FA6D6F9B}"/>
              </a:ext>
            </a:extLst>
          </p:cNvPr>
          <p:cNvSpPr txBox="1"/>
          <p:nvPr/>
        </p:nvSpPr>
        <p:spPr>
          <a:xfrm>
            <a:off x="4762586" y="2005165"/>
            <a:ext cx="3774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dirty="0" err="1">
                <a:solidFill>
                  <a:srgbClr val="5E3A26"/>
                </a:solidFill>
                <a:effectLst/>
                <a:latin typeface="Cooper Black" panose="0208090404030B020404" pitchFamily="18" charset="77"/>
              </a:rPr>
              <a:t>Perkembangan</a:t>
            </a:r>
            <a:r>
              <a:rPr lang="en-ID" sz="3200" dirty="0">
                <a:solidFill>
                  <a:srgbClr val="5E3A26"/>
                </a:solidFill>
                <a:effectLst/>
                <a:latin typeface="Cooper Black" panose="0208090404030B020404" pitchFamily="18" charset="77"/>
              </a:rPr>
              <a:t> </a:t>
            </a:r>
            <a:r>
              <a:rPr lang="en-ID" sz="3200" dirty="0" err="1">
                <a:solidFill>
                  <a:srgbClr val="5E3A26"/>
                </a:solidFill>
                <a:effectLst/>
                <a:latin typeface="Cooper Black" panose="0208090404030B020404" pitchFamily="18" charset="77"/>
              </a:rPr>
              <a:t>Teknologi</a:t>
            </a:r>
            <a:r>
              <a:rPr lang="en-ID" sz="3200" dirty="0">
                <a:solidFill>
                  <a:srgbClr val="5E3A26"/>
                </a:solidFill>
                <a:effectLst/>
                <a:latin typeface="Cooper Black" panose="0208090404030B020404" pitchFamily="18" charset="77"/>
              </a:rPr>
              <a:t> Pada Teknik </a:t>
            </a:r>
            <a:r>
              <a:rPr lang="en-ID" sz="3200" dirty="0" err="1">
                <a:solidFill>
                  <a:srgbClr val="5E3A26"/>
                </a:solidFill>
                <a:effectLst/>
                <a:latin typeface="Cooper Black" panose="0208090404030B020404" pitchFamily="18" charset="77"/>
              </a:rPr>
              <a:t>Jaringan</a:t>
            </a:r>
            <a:r>
              <a:rPr lang="en-ID" sz="3200" dirty="0">
                <a:solidFill>
                  <a:srgbClr val="5E3A26"/>
                </a:solidFill>
                <a:effectLst/>
                <a:latin typeface="Cooper Black" panose="0208090404030B020404" pitchFamily="18" charset="77"/>
              </a:rPr>
              <a:t> </a:t>
            </a:r>
            <a:r>
              <a:rPr lang="en-ID" sz="3200" dirty="0" err="1">
                <a:solidFill>
                  <a:srgbClr val="5E3A26"/>
                </a:solidFill>
                <a:effectLst/>
                <a:latin typeface="Cooper Black" panose="0208090404030B020404" pitchFamily="18" charset="77"/>
              </a:rPr>
              <a:t>Komputer</a:t>
            </a:r>
            <a:r>
              <a:rPr lang="en-ID" sz="3200" dirty="0">
                <a:solidFill>
                  <a:srgbClr val="5E3A26"/>
                </a:solidFill>
                <a:effectLst/>
                <a:latin typeface="Cooper Black" panose="0208090404030B020404" pitchFamily="18" charset="77"/>
              </a:rPr>
              <a:t> dan Telekomunikasi Microwave Link</a:t>
            </a:r>
            <a:endParaRPr lang="en-ID" sz="3200" dirty="0">
              <a:effectLst/>
              <a:latin typeface="Cooper Black" panose="0208090404030B020404" pitchFamily="18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21f32f8b899_3_6" descr="550+ White Texture Pictures | Download Free Images on Unsplash"/>
          <p:cNvPicPr preferRelativeResize="0"/>
          <p:nvPr/>
        </p:nvPicPr>
        <p:blipFill rotWithShape="1">
          <a:blip r:embed="rId3">
            <a:alphaModFix/>
          </a:blip>
          <a:srcRect b="15540"/>
          <a:stretch/>
        </p:blipFill>
        <p:spPr>
          <a:xfrm>
            <a:off x="-521050" y="-39105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21f32f8b899_3_6"/>
          <p:cNvSpPr txBox="1"/>
          <p:nvPr/>
        </p:nvSpPr>
        <p:spPr>
          <a:xfrm>
            <a:off x="1929713" y="2807750"/>
            <a:ext cx="317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0" name="Google Shape;70;g21f32f8b899_3_6" descr="Picture of the author"/>
          <p:cNvPicPr preferRelativeResize="0"/>
          <p:nvPr/>
        </p:nvPicPr>
        <p:blipFill rotWithShape="1">
          <a:blip r:embed="rId4">
            <a:alphaModFix/>
          </a:blip>
          <a:srcRect l="-387680" t="-301880" r="387680" b="301879"/>
          <a:stretch/>
        </p:blipFill>
        <p:spPr>
          <a:xfrm rot="1013700">
            <a:off x="6150970" y="689202"/>
            <a:ext cx="724448" cy="6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21f32f8b899_3_6"/>
          <p:cNvSpPr txBox="1"/>
          <p:nvPr/>
        </p:nvSpPr>
        <p:spPr>
          <a:xfrm>
            <a:off x="6771025" y="599138"/>
            <a:ext cx="457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2" name="Google Shape;72;g21f32f8b899_3_6"/>
          <p:cNvSpPr txBox="1"/>
          <p:nvPr/>
        </p:nvSpPr>
        <p:spPr>
          <a:xfrm>
            <a:off x="1833950" y="2061375"/>
            <a:ext cx="3741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g21f32f8b899_3_6"/>
          <p:cNvSpPr txBox="1"/>
          <p:nvPr/>
        </p:nvSpPr>
        <p:spPr>
          <a:xfrm>
            <a:off x="4581050" y="5016025"/>
            <a:ext cx="76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21f32f8b899_3_6"/>
          <p:cNvSpPr txBox="1"/>
          <p:nvPr/>
        </p:nvSpPr>
        <p:spPr>
          <a:xfrm>
            <a:off x="7555300" y="2524200"/>
            <a:ext cx="2684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5" name="Google Shape;75;g21f32f8b899_3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099" y="289700"/>
            <a:ext cx="4577100" cy="601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21f32f8b899_3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2675" y="1282975"/>
            <a:ext cx="3994400" cy="3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1f32f8b899_3_6"/>
          <p:cNvPicPr preferRelativeResize="0"/>
          <p:nvPr/>
        </p:nvPicPr>
        <p:blipFill rotWithShape="1">
          <a:blip r:embed="rId7">
            <a:alphaModFix/>
          </a:blip>
          <a:srcRect b="21966"/>
          <a:stretch/>
        </p:blipFill>
        <p:spPr>
          <a:xfrm rot="-871910">
            <a:off x="6664549" y="4263227"/>
            <a:ext cx="3032727" cy="236659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21f32f8b899_3_6"/>
          <p:cNvSpPr txBox="1"/>
          <p:nvPr/>
        </p:nvSpPr>
        <p:spPr>
          <a:xfrm>
            <a:off x="6416150" y="1844213"/>
            <a:ext cx="4003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Motto in life </a:t>
            </a:r>
            <a:b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A Negative mind will never give you positive life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9" name="Google Shape;79;g21f32f8b899_3_6"/>
          <p:cNvPicPr preferRelativeResize="0"/>
          <p:nvPr/>
        </p:nvPicPr>
        <p:blipFill rotWithShape="1">
          <a:blip r:embed="rId8">
            <a:alphaModFix/>
          </a:blip>
          <a:srcRect r="1613"/>
          <a:stretch/>
        </p:blipFill>
        <p:spPr>
          <a:xfrm>
            <a:off x="-845535" y="-127000"/>
            <a:ext cx="13343468" cy="71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1f32f8b899_3_6"/>
          <p:cNvSpPr txBox="1"/>
          <p:nvPr/>
        </p:nvSpPr>
        <p:spPr>
          <a:xfrm>
            <a:off x="1519475" y="853300"/>
            <a:ext cx="3994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g21f32f8b899_3_6"/>
          <p:cNvSpPr txBox="1"/>
          <p:nvPr/>
        </p:nvSpPr>
        <p:spPr>
          <a:xfrm>
            <a:off x="1862375" y="4189513"/>
            <a:ext cx="31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1f32f8b899_3_6"/>
          <p:cNvSpPr txBox="1"/>
          <p:nvPr/>
        </p:nvSpPr>
        <p:spPr>
          <a:xfrm>
            <a:off x="1037325" y="790625"/>
            <a:ext cx="415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g21f32f8b899_3_6"/>
          <p:cNvSpPr txBox="1"/>
          <p:nvPr/>
        </p:nvSpPr>
        <p:spPr>
          <a:xfrm>
            <a:off x="791337" y="790625"/>
            <a:ext cx="4422589" cy="590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000" kern="100" dirty="0"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ID" sz="2000" kern="100" dirty="0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ID" sz="2000" kern="100" dirty="0" err="1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Mengenal</a:t>
            </a:r>
            <a:r>
              <a:rPr lang="en-ID" sz="2000" kern="100" dirty="0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Microwave Link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000" kern="100" dirty="0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Microwave Link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komunikasi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gelombang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radio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berkomunikasi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Rentang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frekekuensi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gelombang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mikro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mengirimkan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informasi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antara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dua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lokasi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. Microwave Link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industri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Seperti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penyiaran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tautan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gelombang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mikro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mengirim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informasi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program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studio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lokasi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pemancar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bisa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jadi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jarak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nya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ber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mil - mil.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D" sz="2000" kern="100" dirty="0">
              <a:effectLst/>
              <a:latin typeface="Segoe Print" panose="02000800000000000000" pitchFamily="2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Google Shape;84;g21f32f8b899_3_6"/>
          <p:cNvSpPr txBox="1"/>
          <p:nvPr/>
        </p:nvSpPr>
        <p:spPr>
          <a:xfrm>
            <a:off x="6513194" y="415180"/>
            <a:ext cx="4544407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teknologi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penyedia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layanan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internet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nirkabel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tautan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gelombang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mikro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menyediakan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akses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internet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kecepatan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tinggi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tanpa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koneksi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kabel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Antena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Microwave -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fungsi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menerima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memancarkan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gelombang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micro / radio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BTS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Base Station Controller (BSC),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Base Transceiver Station (BTS)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BTS.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Microwave System -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microwave system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dibagi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dua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bagian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yaitu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indoor unit dan outdoor unit. Indoor unit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berada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shelter dan Outdoor unit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berada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melekat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pada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antena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Microwave.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000" kern="100" dirty="0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9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2264dec265d_2_10" descr="550+ White Texture Pictures | Download Free Images on Unsplash"/>
          <p:cNvPicPr preferRelativeResize="0"/>
          <p:nvPr/>
        </p:nvPicPr>
        <p:blipFill rotWithShape="1">
          <a:blip r:embed="rId3">
            <a:alphaModFix/>
          </a:blip>
          <a:srcRect b="1554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264dec265d_2_10"/>
          <p:cNvPicPr preferRelativeResize="0"/>
          <p:nvPr/>
        </p:nvPicPr>
        <p:blipFill rotWithShape="1">
          <a:blip r:embed="rId4">
            <a:alphaModFix/>
          </a:blip>
          <a:srcRect r="1613"/>
          <a:stretch/>
        </p:blipFill>
        <p:spPr>
          <a:xfrm>
            <a:off x="-467101" y="-188790"/>
            <a:ext cx="13302567" cy="73007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264dec265d_2_10"/>
          <p:cNvSpPr txBox="1"/>
          <p:nvPr/>
        </p:nvSpPr>
        <p:spPr>
          <a:xfrm>
            <a:off x="1929713" y="2807750"/>
            <a:ext cx="317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2" name="Google Shape;92;g2264dec265d_2_10" descr="Picture of the author"/>
          <p:cNvPicPr preferRelativeResize="0"/>
          <p:nvPr/>
        </p:nvPicPr>
        <p:blipFill rotWithShape="1">
          <a:blip r:embed="rId5">
            <a:alphaModFix/>
          </a:blip>
          <a:srcRect l="-387680" t="-301880" r="387680" b="301879"/>
          <a:stretch/>
        </p:blipFill>
        <p:spPr>
          <a:xfrm rot="1013700">
            <a:off x="6150970" y="689202"/>
            <a:ext cx="724448" cy="6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264dec265d_2_10"/>
          <p:cNvSpPr txBox="1"/>
          <p:nvPr/>
        </p:nvSpPr>
        <p:spPr>
          <a:xfrm>
            <a:off x="6865900" y="534445"/>
            <a:ext cx="4577100" cy="553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400" kern="100" dirty="0"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ID" sz="2400" kern="100" dirty="0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ID" sz="2400" kern="100" dirty="0" err="1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Komponen</a:t>
            </a:r>
            <a:r>
              <a:rPr lang="en-ID" sz="2400" kern="100" dirty="0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Microwave Link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D" sz="2400" kern="100" dirty="0">
              <a:latin typeface="Abadi MT Condensed Light" panose="020B0306030101010103" pitchFamily="34" charset="77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Di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Microwave Link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terdapat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beberapa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komponen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berikut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komponen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utama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Microwave Link 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1. Indoor Unit (IDU)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berfungsi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sebagai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modulator-demodulator signal.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Selain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berfungsi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sebagai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forward error correction (FEC). Indoor unit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biasanya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letakan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gedung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Outdoot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Unit (ODU)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berfungsi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melakukan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konversi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signal digital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termodulasi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mempunyai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frekuensi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rendah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frekuensi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tinggi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Daya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Outdoor Unit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dicatu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Indoor unit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melalui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kabel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koaksial</a:t>
            </a:r>
            <a:r>
              <a:rPr lang="en-ID" sz="20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4" name="Google Shape;94;g2264dec265d_2_10"/>
          <p:cNvSpPr txBox="1"/>
          <p:nvPr/>
        </p:nvSpPr>
        <p:spPr>
          <a:xfrm>
            <a:off x="1518875" y="998563"/>
            <a:ext cx="4577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38761D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95" name="Google Shape;95;g2264dec265d_2_10"/>
          <p:cNvSpPr txBox="1"/>
          <p:nvPr/>
        </p:nvSpPr>
        <p:spPr>
          <a:xfrm>
            <a:off x="4532875" y="5030325"/>
            <a:ext cx="76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264dec265d_2_10"/>
          <p:cNvSpPr txBox="1"/>
          <p:nvPr/>
        </p:nvSpPr>
        <p:spPr>
          <a:xfrm>
            <a:off x="1252881" y="504155"/>
            <a:ext cx="4086058" cy="566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400" kern="100" dirty="0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en-ID" sz="2400" kern="100" dirty="0" err="1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Apa</a:t>
            </a:r>
            <a:r>
              <a:rPr lang="en-ID" sz="2400" kern="100" dirty="0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en-ID" sz="2400" kern="100" dirty="0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broadband 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400" kern="100" dirty="0">
                <a:effectLst/>
                <a:latin typeface="Comic Sans MS" panose="030F09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Tautan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gelombang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mikro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sangat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beradaptasi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tautan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tersebut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broadband. Broadband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jangkauan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frekuensi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begitu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luas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mengirim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data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menerima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data,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selain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koneksi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internet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transimisi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berkecepatan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tinggi</a:t>
            </a:r>
            <a:r>
              <a:rPr lang="en-ID" sz="28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7" name="Google Shape;97;g2264dec265d_2_10"/>
          <p:cNvSpPr txBox="1"/>
          <p:nvPr/>
        </p:nvSpPr>
        <p:spPr>
          <a:xfrm>
            <a:off x="6960850" y="2162275"/>
            <a:ext cx="4387200" cy="3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1dfac453249_0_74" descr="550+ White Texture Pictures | Download Free Images on Unsplash"/>
          <p:cNvPicPr preferRelativeResize="0"/>
          <p:nvPr/>
        </p:nvPicPr>
        <p:blipFill rotWithShape="1">
          <a:blip r:embed="rId3">
            <a:alphaModFix/>
          </a:blip>
          <a:srcRect b="1554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dfac453249_0_74"/>
          <p:cNvPicPr preferRelativeResize="0"/>
          <p:nvPr/>
        </p:nvPicPr>
        <p:blipFill rotWithShape="1">
          <a:blip r:embed="rId4">
            <a:alphaModFix/>
          </a:blip>
          <a:srcRect r="1613"/>
          <a:stretch/>
        </p:blipFill>
        <p:spPr>
          <a:xfrm>
            <a:off x="-524933" y="-135467"/>
            <a:ext cx="13326533" cy="71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dfac453249_0_74"/>
          <p:cNvSpPr txBox="1"/>
          <p:nvPr/>
        </p:nvSpPr>
        <p:spPr>
          <a:xfrm>
            <a:off x="1929713" y="2807750"/>
            <a:ext cx="317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20" name="Google Shape;120;g1dfac453249_0_74" descr="Picture of the author"/>
          <p:cNvPicPr preferRelativeResize="0"/>
          <p:nvPr/>
        </p:nvPicPr>
        <p:blipFill rotWithShape="1">
          <a:blip r:embed="rId5">
            <a:alphaModFix/>
          </a:blip>
          <a:srcRect l="-387680" t="-301880" r="387680" b="301879"/>
          <a:stretch/>
        </p:blipFill>
        <p:spPr>
          <a:xfrm rot="1013700">
            <a:off x="6150970" y="689202"/>
            <a:ext cx="724448" cy="6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dfac453249_0_74"/>
          <p:cNvSpPr txBox="1"/>
          <p:nvPr/>
        </p:nvSpPr>
        <p:spPr>
          <a:xfrm>
            <a:off x="6771025" y="599138"/>
            <a:ext cx="457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2" name="Google Shape;122;g1dfac453249_0_74"/>
          <p:cNvSpPr txBox="1"/>
          <p:nvPr/>
        </p:nvSpPr>
        <p:spPr>
          <a:xfrm>
            <a:off x="1102958" y="445619"/>
            <a:ext cx="4471992" cy="646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Antena</a:t>
            </a:r>
            <a:endParaRPr lang="en-ID" sz="2400" kern="100" dirty="0">
              <a:effectLst/>
              <a:latin typeface="Abadi MT Condensed Light" panose="020B0306030101010103" pitchFamily="34" charset="77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antena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berguna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mentransfer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energi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elektromagnetik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ruang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bebas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saluran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transimisi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sebaliknya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4. Waveguide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berguna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meminimalisir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redaman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(loss)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yaitu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salah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satu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kunci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ID" sz="2400" kern="100" dirty="0">
                <a:effectLst/>
                <a:latin typeface="Abadi MT Condensed Light" panose="020B0306030101010103" pitchFamily="34" charset="77"/>
                <a:ea typeface="等线" panose="02010600030101010101" pitchFamily="2" charset="-122"/>
                <a:cs typeface="Times New Roman" panose="02020603050405020304" pitchFamily="18" charset="0"/>
              </a:rPr>
              <a:t> link microwave.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ID" sz="2400" kern="100" dirty="0">
              <a:effectLst/>
              <a:latin typeface="Abadi MT Condensed Light" panose="020B0306030101010103" pitchFamily="34" charset="77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5. Menara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Digunakan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untuk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menompang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Microwave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Antena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,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perhitungan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dalam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jumlah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antena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dan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beban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total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harus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benar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agar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tidak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melampaui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kapasitas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beban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maksimum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dari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menara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ID" sz="2400" kern="100" dirty="0">
              <a:effectLst/>
              <a:latin typeface="Comic Sans MS" panose="030F09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Google Shape;123;g1dfac453249_0_74"/>
          <p:cNvSpPr txBox="1"/>
          <p:nvPr/>
        </p:nvSpPr>
        <p:spPr>
          <a:xfrm>
            <a:off x="1833950" y="2061375"/>
            <a:ext cx="3741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g1dfac453249_0_74"/>
          <p:cNvSpPr txBox="1"/>
          <p:nvPr/>
        </p:nvSpPr>
        <p:spPr>
          <a:xfrm>
            <a:off x="6912725" y="325223"/>
            <a:ext cx="4293699" cy="516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ID" sz="2000" b="1" dirty="0">
                <a:latin typeface="Comic Sans MS" panose="030F0902030302020204" pitchFamily="66" charset="0"/>
              </a:rPr>
              <a:t>D. </a:t>
            </a:r>
            <a:r>
              <a:rPr lang="en-ID" sz="2000" b="1" dirty="0" err="1">
                <a:latin typeface="Comic Sans MS" panose="030F0902030302020204" pitchFamily="66" charset="0"/>
              </a:rPr>
              <a:t>Saluran</a:t>
            </a:r>
            <a:r>
              <a:rPr lang="en-ID" sz="2000" b="1" dirty="0">
                <a:latin typeface="Comic Sans MS" panose="030F0902030302020204" pitchFamily="66" charset="0"/>
              </a:rPr>
              <a:t> Pada Microwave Link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ID" sz="2400" dirty="0" err="1">
                <a:latin typeface="Abadi MT Condensed Light" panose="020B0306030101010103" pitchFamily="34" charset="77"/>
              </a:rPr>
              <a:t>Berikut</a:t>
            </a:r>
            <a:r>
              <a:rPr lang="en-ID" sz="2400" dirty="0"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latin typeface="Abadi MT Condensed Light" panose="020B0306030101010103" pitchFamily="34" charset="77"/>
              </a:rPr>
              <a:t>ini</a:t>
            </a:r>
            <a:r>
              <a:rPr lang="en-ID" sz="2400" dirty="0"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latin typeface="Abadi MT Condensed Light" panose="020B0306030101010103" pitchFamily="34" charset="77"/>
              </a:rPr>
              <a:t>beberapa</a:t>
            </a:r>
            <a:r>
              <a:rPr lang="en-ID" sz="2400" dirty="0"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latin typeface="Abadi MT Condensed Light" panose="020B0306030101010103" pitchFamily="34" charset="77"/>
              </a:rPr>
              <a:t>saluran</a:t>
            </a:r>
            <a:r>
              <a:rPr lang="en-ID" sz="2400" dirty="0">
                <a:latin typeface="Abadi MT Condensed Light" panose="020B0306030101010103" pitchFamily="34" charset="77"/>
              </a:rPr>
              <a:t> pada Microwave Link, </a:t>
            </a:r>
            <a:r>
              <a:rPr lang="en-ID" sz="2400" dirty="0" err="1">
                <a:latin typeface="Abadi MT Condensed Light" panose="020B0306030101010103" pitchFamily="34" charset="77"/>
              </a:rPr>
              <a:t>saluran</a:t>
            </a:r>
            <a:r>
              <a:rPr lang="en-ID" sz="2400" dirty="0">
                <a:latin typeface="Abadi MT Condensed Light" panose="020B0306030101010103" pitchFamily="34" charset="77"/>
              </a:rPr>
              <a:t> microwave </a:t>
            </a:r>
            <a:r>
              <a:rPr lang="en-ID" sz="2400" dirty="0" err="1">
                <a:latin typeface="Abadi MT Condensed Light" panose="020B0306030101010103" pitchFamily="34" charset="77"/>
              </a:rPr>
              <a:t>dapat</a:t>
            </a:r>
            <a:r>
              <a:rPr lang="en-ID" sz="2400" dirty="0">
                <a:latin typeface="Abadi MT Condensed Light" panose="020B0306030101010103" pitchFamily="34" charset="77"/>
              </a:rPr>
              <a:t> di </a:t>
            </a:r>
            <a:r>
              <a:rPr lang="en-ID" sz="2400" dirty="0" err="1">
                <a:latin typeface="Abadi MT Condensed Light" panose="020B0306030101010103" pitchFamily="34" charset="77"/>
              </a:rPr>
              <a:t>bagi</a:t>
            </a:r>
            <a:r>
              <a:rPr lang="en-ID" sz="2400" dirty="0"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latin typeface="Abadi MT Condensed Light" panose="020B0306030101010103" pitchFamily="34" charset="77"/>
              </a:rPr>
              <a:t>menjadi</a:t>
            </a:r>
            <a:r>
              <a:rPr lang="en-ID" sz="2400" dirty="0">
                <a:latin typeface="Abadi MT Condensed Light" panose="020B0306030101010103" pitchFamily="34" charset="77"/>
              </a:rPr>
              <a:t> 3 </a:t>
            </a:r>
            <a:r>
              <a:rPr lang="en-ID" sz="2400" dirty="0" err="1">
                <a:latin typeface="Abadi MT Condensed Light" panose="020B0306030101010103" pitchFamily="34" charset="77"/>
              </a:rPr>
              <a:t>kategori</a:t>
            </a:r>
            <a:r>
              <a:rPr lang="en-ID" sz="2400" dirty="0"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latin typeface="Abadi MT Condensed Light" panose="020B0306030101010103" pitchFamily="34" charset="77"/>
              </a:rPr>
              <a:t>yaitu</a:t>
            </a:r>
            <a:r>
              <a:rPr lang="en-ID" sz="2400" dirty="0">
                <a:latin typeface="Abadi MT Condensed Light" panose="020B0306030101010103" pitchFamily="34" charset="77"/>
              </a:rPr>
              <a:t> :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ID" sz="2400" dirty="0">
                <a:latin typeface="Abadi MT Condensed Light" panose="020B0306030101010103" pitchFamily="34" charset="77"/>
              </a:rPr>
              <a:t>1. Long Haul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ID" sz="2400" dirty="0">
                <a:latin typeface="Abadi MT Condensed Light" panose="020B0306030101010103" pitchFamily="34" charset="77"/>
              </a:rPr>
              <a:t>- Long Haul </a:t>
            </a:r>
            <a:r>
              <a:rPr lang="en-ID" sz="2400" dirty="0" err="1">
                <a:latin typeface="Abadi MT Condensed Light" panose="020B0306030101010103" pitchFamily="34" charset="77"/>
              </a:rPr>
              <a:t>memiliki</a:t>
            </a:r>
            <a:r>
              <a:rPr lang="en-ID" sz="2400" dirty="0"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latin typeface="Abadi MT Condensed Light" panose="020B0306030101010103" pitchFamily="34" charset="77"/>
              </a:rPr>
              <a:t>frekuensi</a:t>
            </a:r>
            <a:r>
              <a:rPr lang="en-ID" sz="2400" dirty="0"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latin typeface="Abadi MT Condensed Light" panose="020B0306030101010103" pitchFamily="34" charset="77"/>
              </a:rPr>
              <a:t>kerja</a:t>
            </a:r>
            <a:r>
              <a:rPr lang="en-ID" sz="2400" dirty="0">
                <a:latin typeface="Abadi MT Condensed Light" panose="020B0306030101010103" pitchFamily="34" charset="77"/>
              </a:rPr>
              <a:t> 2-10GHz, dan pada </a:t>
            </a:r>
            <a:r>
              <a:rPr lang="en-ID" sz="2400" dirty="0" err="1">
                <a:latin typeface="Abadi MT Condensed Light" panose="020B0306030101010103" pitchFamily="34" charset="77"/>
              </a:rPr>
              <a:t>kondisi</a:t>
            </a:r>
            <a:r>
              <a:rPr lang="en-ID" sz="2400" dirty="0"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latin typeface="Abadi MT Condensed Light" panose="020B0306030101010103" pitchFamily="34" charset="77"/>
              </a:rPr>
              <a:t>iklim</a:t>
            </a:r>
            <a:r>
              <a:rPr lang="en-ID" sz="2400" dirty="0">
                <a:latin typeface="Abadi MT Condensed Light" panose="020B0306030101010103" pitchFamily="34" charset="77"/>
              </a:rPr>
              <a:t> dan </a:t>
            </a:r>
            <a:r>
              <a:rPr lang="en-ID" sz="2400" dirty="0" err="1">
                <a:latin typeface="Abadi MT Condensed Light" panose="020B0306030101010103" pitchFamily="34" charset="77"/>
              </a:rPr>
              <a:t>frekuensi</a:t>
            </a:r>
            <a:r>
              <a:rPr lang="en-ID" sz="2400" dirty="0">
                <a:latin typeface="Abadi MT Condensed Light" panose="020B0306030101010103" pitchFamily="34" charset="77"/>
              </a:rPr>
              <a:t> yang normal </a:t>
            </a:r>
            <a:r>
              <a:rPr lang="en-ID" sz="2400" dirty="0" err="1">
                <a:latin typeface="Abadi MT Condensed Light" panose="020B0306030101010103" pitchFamily="34" charset="77"/>
              </a:rPr>
              <a:t>dapat</a:t>
            </a:r>
            <a:r>
              <a:rPr lang="en-ID" sz="2400" dirty="0"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latin typeface="Abadi MT Condensed Light" panose="020B0306030101010103" pitchFamily="34" charset="77"/>
              </a:rPr>
              <a:t>menempuh</a:t>
            </a:r>
            <a:r>
              <a:rPr lang="en-ID" sz="2400" dirty="0"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latin typeface="Abadi MT Condensed Light" panose="020B0306030101010103" pitchFamily="34" charset="77"/>
              </a:rPr>
              <a:t>hingga</a:t>
            </a:r>
            <a:r>
              <a:rPr lang="en-ID" sz="2400" dirty="0"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latin typeface="Abadi MT Condensed Light" panose="020B0306030101010103" pitchFamily="34" charset="77"/>
              </a:rPr>
              <a:t>rentang</a:t>
            </a:r>
            <a:r>
              <a:rPr lang="en-ID" sz="2400" dirty="0">
                <a:latin typeface="Abadi MT Condensed Light" panose="020B0306030101010103" pitchFamily="34" charset="77"/>
              </a:rPr>
              <a:t> 45km - 80km. </a:t>
            </a:r>
            <a:r>
              <a:rPr lang="en-ID" sz="2400" dirty="0" err="1">
                <a:latin typeface="Abadi MT Condensed Light" panose="020B0306030101010103" pitchFamily="34" charset="77"/>
              </a:rPr>
              <a:t>Frekuensi</a:t>
            </a:r>
            <a:r>
              <a:rPr lang="en-ID" sz="2400" dirty="0">
                <a:latin typeface="Abadi MT Condensed Light" panose="020B0306030101010103" pitchFamily="34" charset="77"/>
              </a:rPr>
              <a:t> yang </a:t>
            </a:r>
            <a:r>
              <a:rPr lang="en-ID" sz="2400" dirty="0" err="1">
                <a:latin typeface="Abadi MT Condensed Light" panose="020B0306030101010103" pitchFamily="34" charset="77"/>
              </a:rPr>
              <a:t>dipergunakan</a:t>
            </a:r>
            <a:r>
              <a:rPr lang="en-ID" sz="2400" dirty="0"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latin typeface="Abadi MT Condensed Light" panose="020B0306030101010103" pitchFamily="34" charset="77"/>
              </a:rPr>
              <a:t>yaitu</a:t>
            </a:r>
            <a:r>
              <a:rPr lang="en-ID" sz="2400" dirty="0">
                <a:latin typeface="Abadi MT Condensed Light" panose="020B0306030101010103" pitchFamily="34" charset="77"/>
              </a:rPr>
              <a:t> 2, 7, dan 10 GHz.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264dec265d_0_0" descr="550+ White Texture Pictures | Download Free Images on Unsplash"/>
          <p:cNvPicPr preferRelativeResize="0"/>
          <p:nvPr/>
        </p:nvPicPr>
        <p:blipFill rotWithShape="1">
          <a:blip r:embed="rId3">
            <a:alphaModFix/>
          </a:blip>
          <a:srcRect b="1554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264dec265d_0_0"/>
          <p:cNvPicPr preferRelativeResize="0"/>
          <p:nvPr/>
        </p:nvPicPr>
        <p:blipFill rotWithShape="1">
          <a:blip r:embed="rId4">
            <a:alphaModFix/>
          </a:blip>
          <a:srcRect r="1613"/>
          <a:stretch/>
        </p:blipFill>
        <p:spPr>
          <a:xfrm>
            <a:off x="-151475" y="-1"/>
            <a:ext cx="12192000" cy="69707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264dec265d_0_0"/>
          <p:cNvSpPr txBox="1"/>
          <p:nvPr/>
        </p:nvSpPr>
        <p:spPr>
          <a:xfrm>
            <a:off x="1929713" y="2807750"/>
            <a:ext cx="317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7" name="Google Shape;137;g2264dec265d_0_0" descr="Picture of the author"/>
          <p:cNvPicPr preferRelativeResize="0"/>
          <p:nvPr/>
        </p:nvPicPr>
        <p:blipFill rotWithShape="1">
          <a:blip r:embed="rId5">
            <a:alphaModFix/>
          </a:blip>
          <a:srcRect l="-387680" t="-301880" r="387680" b="301879"/>
          <a:stretch/>
        </p:blipFill>
        <p:spPr>
          <a:xfrm rot="1013700">
            <a:off x="6150970" y="689202"/>
            <a:ext cx="724448" cy="6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264dec265d_0_0"/>
          <p:cNvSpPr txBox="1"/>
          <p:nvPr/>
        </p:nvSpPr>
        <p:spPr>
          <a:xfrm>
            <a:off x="1415900" y="598938"/>
            <a:ext cx="4577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8761D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    </a:t>
            </a:r>
            <a:endParaRPr sz="1900">
              <a:solidFill>
                <a:srgbClr val="38761D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9" name="Google Shape;139;g2264dec265d_0_0"/>
          <p:cNvSpPr txBox="1"/>
          <p:nvPr/>
        </p:nvSpPr>
        <p:spPr>
          <a:xfrm>
            <a:off x="1833950" y="2061375"/>
            <a:ext cx="3741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g2264dec265d_0_0"/>
          <p:cNvSpPr txBox="1"/>
          <p:nvPr/>
        </p:nvSpPr>
        <p:spPr>
          <a:xfrm>
            <a:off x="4532875" y="5857675"/>
            <a:ext cx="76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264dec265d_0_0"/>
          <p:cNvSpPr txBox="1"/>
          <p:nvPr/>
        </p:nvSpPr>
        <p:spPr>
          <a:xfrm>
            <a:off x="1641075" y="2656875"/>
            <a:ext cx="334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636F5-6372-15B9-443E-B7DBFCFFB166}"/>
              </a:ext>
            </a:extLst>
          </p:cNvPr>
          <p:cNvSpPr txBox="1"/>
          <p:nvPr/>
        </p:nvSpPr>
        <p:spPr>
          <a:xfrm>
            <a:off x="1264426" y="820504"/>
            <a:ext cx="405418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2. Medium Haul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Medium Haul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memiliki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frekuensi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kerja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11-20GHz,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panjang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hop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antara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40km dan 20km.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Frekuensi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yang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digunakan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adalah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13, 15, dan 18 GHz.</a:t>
            </a:r>
          </a:p>
          <a:p>
            <a:endParaRPr lang="en-ID" sz="2400" dirty="0">
              <a:effectLst/>
              <a:latin typeface="Abadi MT Condensed Light" panose="020B0306030101010103" pitchFamily="34" charset="77"/>
            </a:endParaRP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3. Short Haul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Short Haul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menjangkau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jarak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paling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pendek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, dan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bekerja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pada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jangkauan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frekuensi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tinggi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(23-58 GHz).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Frekuensi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yang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digunakan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adalah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23, 26, 27, 38, 55 dan 58 GHz.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ABEA9-564E-A50B-BC22-F143E00EF8F3}"/>
              </a:ext>
            </a:extLst>
          </p:cNvPr>
          <p:cNvSpPr txBox="1"/>
          <p:nvPr/>
        </p:nvSpPr>
        <p:spPr>
          <a:xfrm>
            <a:off x="6513194" y="781800"/>
            <a:ext cx="426290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effectLst/>
                <a:latin typeface="Comic Sans MS" panose="030F0902030302020204" pitchFamily="66" charset="0"/>
              </a:rPr>
              <a:t>5. </a:t>
            </a:r>
            <a:r>
              <a:rPr lang="en-ID" sz="2000" dirty="0" err="1">
                <a:effectLst/>
                <a:latin typeface="Comic Sans MS" panose="030F0902030302020204" pitchFamily="66" charset="0"/>
              </a:rPr>
              <a:t>Definisi</a:t>
            </a:r>
            <a:r>
              <a:rPr lang="en-ID" sz="2000" dirty="0">
                <a:effectLst/>
                <a:latin typeface="Comic Sans MS" panose="030F0902030302020204" pitchFamily="66" charset="0"/>
              </a:rPr>
              <a:t> dan </a:t>
            </a:r>
            <a:r>
              <a:rPr lang="en-ID" sz="2000" dirty="0" err="1">
                <a:effectLst/>
                <a:latin typeface="Comic Sans MS" panose="030F0902030302020204" pitchFamily="66" charset="0"/>
              </a:rPr>
              <a:t>Singkatan</a:t>
            </a:r>
            <a:r>
              <a:rPr lang="en-ID" sz="2000" dirty="0">
                <a:effectLst/>
                <a:latin typeface="Comic Sans MS" panose="030F0902030302020204" pitchFamily="66" charset="0"/>
              </a:rPr>
              <a:t> </a:t>
            </a:r>
            <a:r>
              <a:rPr lang="en-ID" sz="2000" dirty="0" err="1">
                <a:effectLst/>
                <a:latin typeface="Comic Sans MS" panose="030F0902030302020204" pitchFamily="66" charset="0"/>
              </a:rPr>
              <a:t>Jaringan</a:t>
            </a:r>
            <a:r>
              <a:rPr lang="en-ID" sz="2000" dirty="0">
                <a:effectLst/>
                <a:latin typeface="Comic Sans MS" panose="030F0902030302020204" pitchFamily="66" charset="0"/>
              </a:rPr>
              <a:t> Microwave Link</a:t>
            </a:r>
          </a:p>
          <a:p>
            <a:br>
              <a:rPr lang="en-ID" sz="2000" dirty="0">
                <a:effectLst/>
                <a:latin typeface="Comic Sans MS" panose="030F0902030302020204" pitchFamily="66" charset="0"/>
              </a:rPr>
            </a:br>
            <a:r>
              <a:rPr lang="en-ID" sz="1800" dirty="0">
                <a:effectLst/>
                <a:latin typeface="Abadi MT Condensed Light" panose="020B0306030101010103" pitchFamily="34" charset="77"/>
              </a:rPr>
              <a:t>- Backbone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telekomunikasi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adalah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komunikasi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radio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terestrial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yang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dipakai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untuk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kapasitas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besar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(SDH STM-</a:t>
            </a:r>
          </a:p>
          <a:p>
            <a:endParaRPr lang="en-ID" sz="1800" dirty="0">
              <a:latin typeface="Abadi MT Condensed Light" panose="020B0306030101010103" pitchFamily="34" charset="77"/>
            </a:endParaRPr>
          </a:p>
          <a:p>
            <a:r>
              <a:rPr lang="en-ID" sz="1800" dirty="0">
                <a:effectLst/>
                <a:latin typeface="Abadi MT Condensed Light" panose="020B0306030101010103" pitchFamily="34" charset="77"/>
              </a:rPr>
              <a:t>1).</a:t>
            </a:r>
          </a:p>
          <a:p>
            <a:r>
              <a:rPr lang="en-ID" sz="1800" dirty="0">
                <a:effectLst/>
                <a:latin typeface="Abadi MT Condensed Light" panose="020B0306030101010103" pitchFamily="34" charset="77"/>
              </a:rPr>
              <a:t>-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Transmision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Link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adalah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komunikasi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radio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terestrial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yang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dipakai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untuk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kapasitas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kecil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dan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menengah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.</a:t>
            </a:r>
          </a:p>
          <a:p>
            <a:r>
              <a:rPr lang="en-ID" sz="1800" dirty="0">
                <a:effectLst/>
                <a:latin typeface="Abadi MT Condensed Light" panose="020B0306030101010103" pitchFamily="34" charset="77"/>
              </a:rPr>
              <a:t>- Microwave Link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adalah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sistem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komunikasi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radio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titik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ke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titik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(point to point)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melalui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gelombang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mikro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yang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antara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lain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digunakan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pada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sistem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backbone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telekomunikasi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, dan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transmision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link,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serta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mempunyai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fungsi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untuk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mentransmisikan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informasi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dari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satu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stasiun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/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titik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ke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stasiun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/</a:t>
            </a:r>
            <a:r>
              <a:rPr lang="en-ID" sz="1800" dirty="0" err="1">
                <a:effectLst/>
                <a:latin typeface="Abadi MT Condensed Light" panose="020B0306030101010103" pitchFamily="34" charset="77"/>
              </a:rPr>
              <a:t>titik</a:t>
            </a:r>
            <a:r>
              <a:rPr lang="en-ID" sz="1800" dirty="0">
                <a:effectLst/>
                <a:latin typeface="Abadi MT Condensed Light" panose="020B0306030101010103" pitchFamily="34" charset="77"/>
              </a:rPr>
              <a:t> lain (point to point).</a:t>
            </a: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1661f4bec_0_9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51661f4bec_0_9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g251661f4bec_0_97" descr="550+ White Texture Pictures | Download Free Images on Unsplash"/>
          <p:cNvPicPr preferRelativeResize="0"/>
          <p:nvPr/>
        </p:nvPicPr>
        <p:blipFill rotWithShape="1">
          <a:blip r:embed="rId3">
            <a:alphaModFix/>
          </a:blip>
          <a:srcRect b="1554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0" name="Google Shape;150;g251661f4bec_0_97"/>
          <p:cNvPicPr preferRelativeResize="0"/>
          <p:nvPr/>
        </p:nvPicPr>
        <p:blipFill rotWithShape="1">
          <a:blip r:embed="rId4">
            <a:alphaModFix/>
          </a:blip>
          <a:srcRect r="1613"/>
          <a:stretch/>
        </p:blipFill>
        <p:spPr>
          <a:xfrm>
            <a:off x="0" y="56375"/>
            <a:ext cx="122833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51661f4bec_0_97"/>
          <p:cNvSpPr txBox="1"/>
          <p:nvPr/>
        </p:nvSpPr>
        <p:spPr>
          <a:xfrm>
            <a:off x="1862950" y="2393050"/>
            <a:ext cx="320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51661f4bec_0_97"/>
          <p:cNvSpPr txBox="1"/>
          <p:nvPr/>
        </p:nvSpPr>
        <p:spPr>
          <a:xfrm>
            <a:off x="1495013" y="668725"/>
            <a:ext cx="3901500" cy="424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Studio Transmitter Link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adalah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komunikasi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dari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titik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ke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titik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(point to point) yang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menghubungkan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stasiun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penyiaran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(studio)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dari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suatu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lembaga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penyiaran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ke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sarana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pemancar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dan/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atau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sarana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transmisi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(transmitter)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untuk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menyalurkan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siaran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.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Spurious Emission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adalah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emisi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gelombang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radio di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luar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bandwidth yang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ditentukan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.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Antena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merupakan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sub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perangkat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radio yang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berfungsi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untuk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memancarkan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atau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menerima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suatu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sinyal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frekuensi</a:t>
            </a:r>
            <a:r>
              <a:rPr lang="en-ID" sz="2400" dirty="0">
                <a:effectLst/>
                <a:latin typeface="Abadi MT Condensed Light" panose="020B0306030101010103" pitchFamily="34" charset="77"/>
              </a:rPr>
              <a:t> radio.</a:t>
            </a:r>
          </a:p>
        </p:txBody>
      </p:sp>
      <p:sp>
        <p:nvSpPr>
          <p:cNvPr id="153" name="Google Shape;153;g251661f4bec_0_97"/>
          <p:cNvSpPr txBox="1"/>
          <p:nvPr/>
        </p:nvSpPr>
        <p:spPr>
          <a:xfrm>
            <a:off x="1441450" y="3351625"/>
            <a:ext cx="4050000" cy="19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54" name="Google Shape;154;g251661f4bec_0_97"/>
          <p:cNvSpPr txBox="1"/>
          <p:nvPr/>
        </p:nvSpPr>
        <p:spPr>
          <a:xfrm>
            <a:off x="6891525" y="3351625"/>
            <a:ext cx="4191000" cy="25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251661f4bec_0_97"/>
          <p:cNvSpPr txBox="1"/>
          <p:nvPr/>
        </p:nvSpPr>
        <p:spPr>
          <a:xfrm>
            <a:off x="6891525" y="632792"/>
            <a:ext cx="3950399" cy="4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400" dirty="0" err="1">
                <a:effectLst/>
                <a:latin typeface="Comic Sans MS" panose="030F0902030302020204" pitchFamily="66" charset="0"/>
              </a:rPr>
              <a:t>Singkatan-singkatan</a:t>
            </a:r>
            <a:r>
              <a:rPr lang="en-ID" sz="2400" dirty="0">
                <a:latin typeface="Comic Sans MS" panose="030F0902030302020204" pitchFamily="66" charset="0"/>
              </a:rPr>
              <a:t> :</a:t>
            </a:r>
            <a:endParaRPr lang="en-ID" sz="2400" dirty="0">
              <a:effectLst/>
              <a:latin typeface="Comic Sans MS" panose="030F0902030302020204" pitchFamily="66" charset="0"/>
            </a:endParaRPr>
          </a:p>
          <a:p>
            <a:endParaRPr lang="en-ID" sz="2400" dirty="0">
              <a:latin typeface="Abadi MT Condensed Light" panose="020B0306030101010103" pitchFamily="34" charset="77"/>
            </a:endParaRP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ATM : Asynchronous Transfer Mode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BER : Bit Error Rate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CBR : Constant Bit Rate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CS : Channel Separation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dB : Decibel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dBm : Decibel </a:t>
            </a:r>
            <a:r>
              <a:rPr lang="en-ID" sz="2400" dirty="0" err="1">
                <a:effectLst/>
                <a:latin typeface="Abadi MT Condensed Light" panose="020B0306030101010103" pitchFamily="34" charset="77"/>
              </a:rPr>
              <a:t>mili</a:t>
            </a:r>
            <a:endParaRPr lang="en-ID" sz="2400" dirty="0">
              <a:effectLst/>
              <a:latin typeface="Abadi MT Condensed Light" panose="020B0306030101010103" pitchFamily="34" charset="77"/>
            </a:endParaRP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EWS : Engineering Work Station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GE : Gigabit Ethernet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GUI : Graphical User Interface</a:t>
            </a:r>
          </a:p>
          <a:p>
            <a:r>
              <a:rPr lang="en-ID" sz="2400" dirty="0">
                <a:effectLst/>
                <a:latin typeface="Abadi MT Condensed Light" panose="020B0306030101010103" pitchFamily="34" charset="77"/>
              </a:rPr>
              <a:t>- IP   : Internet Protocol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37f4670f8e_0_53" descr="550+ White Texture Pictures | Download Free Images on Unsplash"/>
          <p:cNvPicPr preferRelativeResize="0"/>
          <p:nvPr/>
        </p:nvPicPr>
        <p:blipFill rotWithShape="1">
          <a:blip r:embed="rId3">
            <a:alphaModFix/>
          </a:blip>
          <a:srcRect b="1554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g237f4670f8e_0_53"/>
          <p:cNvSpPr txBox="1"/>
          <p:nvPr/>
        </p:nvSpPr>
        <p:spPr>
          <a:xfrm>
            <a:off x="7013450" y="737625"/>
            <a:ext cx="4023300" cy="22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280FC-E1C7-2349-3C10-FE0AF5DF4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71" y="737625"/>
            <a:ext cx="3995531" cy="5327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3AA377-2B49-E1B1-FC11-42F6B3DCCCA5}"/>
              </a:ext>
            </a:extLst>
          </p:cNvPr>
          <p:cNvSpPr txBox="1"/>
          <p:nvPr/>
        </p:nvSpPr>
        <p:spPr>
          <a:xfrm>
            <a:off x="5413098" y="1318977"/>
            <a:ext cx="6122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Cooper Black" panose="0208090404030B020404" pitchFamily="18" charset="77"/>
              </a:rPr>
              <a:t>Terima</a:t>
            </a:r>
            <a:r>
              <a:rPr lang="en-US" sz="6600" dirty="0">
                <a:latin typeface="Cooper Black" panose="0208090404030B020404" pitchFamily="18" charset="77"/>
              </a:rPr>
              <a:t> Kasih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80A07-5067-F7A7-264D-9CF588297ADD}"/>
              </a:ext>
            </a:extLst>
          </p:cNvPr>
          <p:cNvSpPr txBox="1"/>
          <p:nvPr/>
        </p:nvSpPr>
        <p:spPr>
          <a:xfrm>
            <a:off x="5655952" y="2703494"/>
            <a:ext cx="5380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Segoe Print" panose="02000800000000000000" pitchFamily="2" charset="0"/>
            </a:endParaRPr>
          </a:p>
          <a:p>
            <a:r>
              <a:rPr lang="en-US" sz="2800" dirty="0">
                <a:latin typeface="Segoe Print" panose="02000800000000000000" pitchFamily="2" charset="0"/>
              </a:rPr>
              <a:t>Quote :</a:t>
            </a:r>
          </a:p>
          <a:p>
            <a:endParaRPr lang="en-US" sz="2800" dirty="0">
              <a:latin typeface="Segoe Print" panose="02000800000000000000" pitchFamily="2" charset="0"/>
            </a:endParaRPr>
          </a:p>
          <a:p>
            <a:r>
              <a:rPr lang="en-US" sz="3600" dirty="0">
                <a:latin typeface="Segoe Print" panose="02000800000000000000" pitchFamily="2" charset="0"/>
              </a:rPr>
              <a:t>Woke Up and Grateful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251E1-0E6F-DB15-469F-C382D4EF410F}"/>
              </a:ext>
            </a:extLst>
          </p:cNvPr>
          <p:cNvSpPr txBox="1"/>
          <p:nvPr/>
        </p:nvSpPr>
        <p:spPr>
          <a:xfrm>
            <a:off x="9368872" y="4738015"/>
            <a:ext cx="1667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-</a:t>
            </a:r>
            <a:r>
              <a:rPr lang="en-US" sz="2000" dirty="0">
                <a:latin typeface="Lucida Calligraphy" panose="03010101010101010101" pitchFamily="66" charset="77"/>
              </a:rPr>
              <a:t>zee jkt48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E6850E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761</Words>
  <Application>Microsoft Macintosh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Comic Sans MS</vt:lpstr>
      <vt:lpstr>Comfortaa</vt:lpstr>
      <vt:lpstr>Arial</vt:lpstr>
      <vt:lpstr>Segoe Print</vt:lpstr>
      <vt:lpstr>EB Garamond ExtraBold</vt:lpstr>
      <vt:lpstr>Roboto</vt:lpstr>
      <vt:lpstr>Caveat</vt:lpstr>
      <vt:lpstr>Calibri</vt:lpstr>
      <vt:lpstr>Abadi MT Condensed Light</vt:lpstr>
      <vt:lpstr>Cooper Black</vt:lpstr>
      <vt:lpstr>Lucida Calligraphy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Kirana Dewi</dc:creator>
  <cp:lastModifiedBy>farelhdrn@gmail.com</cp:lastModifiedBy>
  <cp:revision>2</cp:revision>
  <dcterms:created xsi:type="dcterms:W3CDTF">2022-02-15T05:21:43Z</dcterms:created>
  <dcterms:modified xsi:type="dcterms:W3CDTF">2023-08-02T14:14:00Z</dcterms:modified>
</cp:coreProperties>
</file>