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E88-22AD-F86E-4F68-7BCBB31C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1742445"/>
            <a:ext cx="9448800" cy="182509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 err="1"/>
              <a:t>Perkembangan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r>
              <a:rPr lang="en-US" i="1" dirty="0"/>
              <a:t> </a:t>
            </a:r>
            <a:r>
              <a:rPr lang="en-US" i="1" dirty="0" err="1"/>
              <a:t>seluler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8686-4F27-67E7-51C6-A4E7F92F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5732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By : Favian Hakim Perwira</a:t>
            </a:r>
          </a:p>
          <a:p>
            <a:r>
              <a:rPr lang="en-US" b="1" dirty="0"/>
              <a:t>TKJ 10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9109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EFDC4-971E-7B4D-6F07-D08896EFC5E9}"/>
              </a:ext>
            </a:extLst>
          </p:cNvPr>
          <p:cNvSpPr txBox="1"/>
          <p:nvPr/>
        </p:nvSpPr>
        <p:spPr>
          <a:xfrm>
            <a:off x="1422400" y="2509520"/>
            <a:ext cx="1007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TERIMA KASIH ATAS PERHATIANNYA</a:t>
            </a:r>
            <a:endParaRPr lang="en-ID" sz="4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E5A2-DCD1-124C-B1F4-800C1E82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0" y="3429000"/>
            <a:ext cx="5974080" cy="31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4007-3BBE-F7E1-669B-0FA26869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BCADBB-6755-9DB3-74F9-3EBE3EBA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472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ID" b="1" i="0" dirty="0">
                <a:effectLst/>
                <a:latin typeface="Imprint MT Shadow" panose="04020605060303030202" pitchFamily="82" charset="0"/>
              </a:rPr>
              <a:t>Mobile Network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atau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1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1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1" i="0" dirty="0" err="1">
                <a:effectLst/>
                <a:latin typeface="Imprint MT Shadow" panose="04020605060303030202" pitchFamily="82" charset="0"/>
              </a:rPr>
              <a:t>Seluler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adalah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komunikasi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yang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menghubungkan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antar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pengguna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secara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nirkabel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menggunakan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gelombang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radio.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ini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didistribusikan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di area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daratan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dengan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setidaknya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satu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transceiver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tetap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yang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berperan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sebagai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stasiun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.</a:t>
            </a:r>
            <a:endParaRPr lang="en-ID" dirty="0">
              <a:latin typeface="Imprint MT Shadow" panose="0402060506030303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F0AA5-D6E0-89CE-2060-3E9BAB99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39" y="3429000"/>
            <a:ext cx="4846321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9AF8-1A88-E2A4-1A66-5F639D4C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0" y="764373"/>
            <a:ext cx="8549640" cy="1293028"/>
          </a:xfrm>
        </p:spPr>
        <p:txBody>
          <a:bodyPr>
            <a:normAutofit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genarasi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kelima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ABF-EA86-D1F9-80F4-6F535B9B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1" i="0" u="none" strike="noStrike" dirty="0" err="1">
                <a:effectLst/>
                <a:latin typeface="inter"/>
              </a:rPr>
              <a:t>Jaringan</a:t>
            </a:r>
            <a:r>
              <a:rPr lang="en-ID" b="1" i="0" u="none" strike="noStrike" dirty="0">
                <a:effectLst/>
                <a:latin typeface="inter"/>
              </a:rPr>
              <a:t> </a:t>
            </a:r>
            <a:r>
              <a:rPr lang="en-ID" b="1" i="0" u="none" strike="noStrike" dirty="0" err="1">
                <a:effectLst/>
                <a:latin typeface="inter"/>
              </a:rPr>
              <a:t>Seluler</a:t>
            </a:r>
            <a:r>
              <a:rPr lang="en-ID" b="1" i="0" u="none" strike="noStrike" dirty="0">
                <a:effectLst/>
                <a:latin typeface="inter"/>
              </a:rPr>
              <a:t> 1G: AMPS (</a:t>
            </a:r>
            <a:r>
              <a:rPr lang="en-ID" b="1" i="0" u="none" strike="noStrike" dirty="0" err="1">
                <a:effectLst/>
                <a:latin typeface="inter"/>
              </a:rPr>
              <a:t>Generasi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Pertama</a:t>
            </a:r>
            <a:r>
              <a:rPr lang="en-ID" b="1" i="0" u="none" strike="noStrike" dirty="0">
                <a:effectLst/>
                <a:latin typeface="inter"/>
              </a:rPr>
              <a:t>)(1979)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i="0" u="none" strike="noStrike" dirty="0" err="1">
                <a:effectLst/>
                <a:latin typeface="inter"/>
              </a:rPr>
              <a:t>Jaringan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Seluler</a:t>
            </a:r>
            <a:r>
              <a:rPr lang="en-ID" b="0" i="0" u="none" strike="noStrike" dirty="0">
                <a:effectLst/>
                <a:latin typeface="inter"/>
              </a:rPr>
              <a:t> </a:t>
            </a:r>
            <a:r>
              <a:rPr lang="en-ID" b="1" i="0" u="none" strike="noStrike" dirty="0">
                <a:effectLst/>
                <a:latin typeface="inter"/>
              </a:rPr>
              <a:t>2G: GSM &amp; CDMA (</a:t>
            </a:r>
            <a:r>
              <a:rPr lang="en-ID" b="1" i="0" u="none" strike="noStrike" dirty="0" err="1">
                <a:effectLst/>
                <a:latin typeface="inter"/>
              </a:rPr>
              <a:t>Generasi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Kedua</a:t>
            </a:r>
            <a:r>
              <a:rPr lang="en-ID" b="1" i="0" u="none" strike="noStrike" dirty="0">
                <a:effectLst/>
                <a:latin typeface="inter"/>
              </a:rPr>
              <a:t>)(1991)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 Seluler 3G: WCDMA (Generasi Ketiga)(1998)</a:t>
            </a: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 Seluler 4G (Generasi Keempat)(2008)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inter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 Seluler 5G (Generasi Kelima)(2019)</a:t>
            </a: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sv-SE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0D04A-1D24-D02E-D094-7AA96A31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99" y="3688080"/>
            <a:ext cx="5188931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04C-A047-93E7-393C-C155EAEE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60" y="1036320"/>
            <a:ext cx="9362440" cy="1021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 </a:t>
            </a:r>
            <a:r>
              <a:rPr lang="en-ID" sz="3200" b="1" i="0" u="none" strike="noStrike" dirty="0">
                <a:effectLst/>
                <a:latin typeface="inter"/>
              </a:rPr>
              <a:t> </a:t>
            </a:r>
            <a:r>
              <a:rPr lang="en-ID" sz="3200" b="1" i="0" u="none" strike="noStrike" dirty="0" err="1">
                <a:effectLst/>
                <a:latin typeface="inter"/>
              </a:rPr>
              <a:t>Jaringan</a:t>
            </a:r>
            <a:r>
              <a:rPr lang="en-ID" sz="3200" b="1" i="0" u="none" strike="noStrike" dirty="0">
                <a:effectLst/>
                <a:latin typeface="inter"/>
              </a:rPr>
              <a:t> </a:t>
            </a:r>
            <a:r>
              <a:rPr lang="en-ID" sz="3200" b="1" i="0" u="none" strike="noStrike" dirty="0" err="1">
                <a:effectLst/>
                <a:latin typeface="inter"/>
              </a:rPr>
              <a:t>Seluler</a:t>
            </a:r>
            <a:r>
              <a:rPr lang="en-ID" sz="3200" b="1" i="0" u="none" strike="noStrike" dirty="0">
                <a:effectLst/>
                <a:latin typeface="inter"/>
              </a:rPr>
              <a:t> 1G: AMPS (</a:t>
            </a:r>
            <a:r>
              <a:rPr lang="en-ID" sz="3200" b="1" i="0" u="none" strike="noStrike" dirty="0" err="1">
                <a:effectLst/>
                <a:latin typeface="inter"/>
              </a:rPr>
              <a:t>Generasi</a:t>
            </a:r>
            <a:r>
              <a:rPr lang="en-ID" sz="3200" b="1" i="0" u="none" strike="noStrike" dirty="0">
                <a:effectLst/>
                <a:latin typeface="inter"/>
              </a:rPr>
              <a:t> </a:t>
            </a:r>
            <a:r>
              <a:rPr lang="en-ID" sz="3200" b="1" i="0" u="none" strike="noStrike" dirty="0" err="1">
                <a:effectLst/>
                <a:latin typeface="inter"/>
              </a:rPr>
              <a:t>Pertama</a:t>
            </a:r>
            <a:r>
              <a:rPr lang="en-ID" sz="3200" b="1" i="0" u="none" strike="noStrike" dirty="0">
                <a:effectLst/>
                <a:latin typeface="inter"/>
              </a:rPr>
              <a:t>)</a:t>
            </a:r>
            <a:br>
              <a:rPr lang="en-ID" sz="3200" b="1" i="0" u="none" strike="noStrike" dirty="0">
                <a:effectLst/>
                <a:latin typeface="inter"/>
              </a:rPr>
            </a:b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6806-4D95-AB90-663F-39A72C99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Jepang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1979 oleh Nippon Telegraph dan Telephone</a:t>
            </a:r>
          </a:p>
          <a:p>
            <a:r>
              <a:rPr lang="en-ID" b="0" i="0" dirty="0" err="1">
                <a:effectLst/>
                <a:latin typeface="inter"/>
              </a:rPr>
              <a:t>Generasi</a:t>
            </a:r>
            <a:r>
              <a:rPr lang="en-ID" b="0" i="0" dirty="0">
                <a:effectLst/>
                <a:latin typeface="inter"/>
              </a:rPr>
              <a:t> 1G </a:t>
            </a:r>
            <a:r>
              <a:rPr lang="en-ID" b="0" i="0" dirty="0" err="1">
                <a:effectLst/>
                <a:latin typeface="inter"/>
              </a:rPr>
              <a:t>memanfaatkan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FDMA (Frequency Division Multiple Access), FDMA </a:t>
            </a:r>
            <a:r>
              <a:rPr lang="en-ID" b="0" i="0" dirty="0" err="1">
                <a:effectLst/>
                <a:latin typeface="inter"/>
              </a:rPr>
              <a:t>bisa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membagi-bagi</a:t>
            </a:r>
            <a:r>
              <a:rPr lang="en-ID" b="0" i="0" dirty="0">
                <a:effectLst/>
                <a:latin typeface="inter"/>
              </a:rPr>
              <a:t> range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sehingga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pengguna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bisa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berbicara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yang lain di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tersendiri</a:t>
            </a:r>
            <a:r>
              <a:rPr lang="en-ID" b="0" i="0" dirty="0">
                <a:effectLst/>
                <a:latin typeface="inter"/>
              </a:rPr>
              <a:t>, dan </a:t>
            </a:r>
            <a:r>
              <a:rPr lang="en-ID" b="0" i="0" dirty="0" err="1">
                <a:effectLst/>
                <a:latin typeface="inter"/>
              </a:rPr>
              <a:t>tidak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bercampur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lainnya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dirty="0" err="1">
                <a:latin typeface="inter"/>
              </a:rPr>
              <a:t>K</a:t>
            </a:r>
            <a:r>
              <a:rPr lang="en-ID" b="0" i="0" dirty="0" err="1">
                <a:effectLst/>
                <a:latin typeface="inter"/>
              </a:rPr>
              <a:t>ecepatan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hingga</a:t>
            </a:r>
            <a:r>
              <a:rPr lang="en-ID" b="0" i="0" dirty="0">
                <a:effectLst/>
                <a:latin typeface="inter"/>
              </a:rPr>
              <a:t> 14,4 Kbps. 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koneksi</a:t>
            </a:r>
            <a:r>
              <a:rPr lang="en-ID" b="0" i="0" dirty="0">
                <a:effectLst/>
                <a:latin typeface="inter"/>
              </a:rPr>
              <a:t> 1G </a:t>
            </a:r>
            <a:r>
              <a:rPr lang="en-ID" b="0" i="0" dirty="0" err="1">
                <a:effectLst/>
                <a:latin typeface="inter"/>
              </a:rPr>
              <a:t>kemudian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NMT (Nordic Mobile Telephone) dan AMPS (Advanced Mobile Phone Service)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E49D-106C-E085-3405-9039C799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93" y="4490720"/>
            <a:ext cx="3914907" cy="22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B026-ACA9-AC0A-FAA9-1DEE01D3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764373"/>
            <a:ext cx="9718040" cy="1293028"/>
          </a:xfrm>
        </p:spPr>
        <p:txBody>
          <a:bodyPr>
            <a:normAutofit/>
          </a:bodyPr>
          <a:lstStyle/>
          <a:p>
            <a:r>
              <a:rPr lang="en-ID" sz="2900" b="1" i="0" u="none" strike="noStrike" dirty="0">
                <a:effectLst/>
                <a:latin typeface="inter"/>
              </a:rPr>
              <a:t>2. </a:t>
            </a:r>
            <a:r>
              <a:rPr lang="en-ID" sz="2900" b="1" i="0" u="none" strike="noStrike" dirty="0" err="1">
                <a:effectLst/>
                <a:latin typeface="inter"/>
              </a:rPr>
              <a:t>Jaringan</a:t>
            </a:r>
            <a:r>
              <a:rPr lang="en-ID" sz="2900" b="1" i="0" u="none" strike="noStrike" dirty="0">
                <a:effectLst/>
                <a:latin typeface="inter"/>
              </a:rPr>
              <a:t> </a:t>
            </a:r>
            <a:r>
              <a:rPr lang="en-ID" sz="2900" b="1" i="0" u="none" strike="noStrike" dirty="0" err="1">
                <a:effectLst/>
                <a:latin typeface="inter"/>
              </a:rPr>
              <a:t>Seluler</a:t>
            </a:r>
            <a:r>
              <a:rPr lang="en-ID" sz="2900" b="0" i="0" u="none" strike="noStrike" dirty="0">
                <a:effectLst/>
                <a:latin typeface="inter"/>
              </a:rPr>
              <a:t> </a:t>
            </a:r>
            <a:r>
              <a:rPr lang="en-ID" sz="2900" b="1" i="0" u="none" strike="noStrike" dirty="0">
                <a:effectLst/>
                <a:latin typeface="inter"/>
              </a:rPr>
              <a:t>2G: GSM &amp; CDMA (</a:t>
            </a:r>
            <a:r>
              <a:rPr lang="en-ID" sz="2900" b="1" i="0" u="none" strike="noStrike" dirty="0" err="1">
                <a:effectLst/>
                <a:latin typeface="inter"/>
              </a:rPr>
              <a:t>Generasi</a:t>
            </a:r>
            <a:r>
              <a:rPr lang="en-ID" sz="2900" b="1" i="0" u="none" strike="noStrike" dirty="0">
                <a:effectLst/>
                <a:latin typeface="inter"/>
              </a:rPr>
              <a:t> </a:t>
            </a:r>
            <a:r>
              <a:rPr lang="en-ID" sz="2900" b="1" i="0" u="none" strike="noStrike" dirty="0" err="1">
                <a:effectLst/>
                <a:latin typeface="inter"/>
              </a:rPr>
              <a:t>Kedua</a:t>
            </a:r>
            <a:r>
              <a:rPr lang="en-ID" sz="2900" b="1" i="0" u="none" strike="noStrike" dirty="0">
                <a:effectLst/>
                <a:latin typeface="inter"/>
              </a:rPr>
              <a:t>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C6D-1E83-53DD-F512-30AC9341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180079"/>
          </a:xfrm>
        </p:spPr>
        <p:txBody>
          <a:bodyPr/>
          <a:lstStyle/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iperkenalkan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1991 di Finlandia </a:t>
            </a:r>
            <a:r>
              <a:rPr lang="en-ID" dirty="0">
                <a:latin typeface="inter"/>
              </a:rPr>
              <a:t>y</a:t>
            </a:r>
            <a:r>
              <a:rPr lang="en-ID" b="0" i="0" dirty="0">
                <a:effectLst/>
                <a:latin typeface="inter"/>
              </a:rPr>
              <a:t>ang </a:t>
            </a:r>
            <a:r>
              <a:rPr lang="en-ID" b="0" i="0" dirty="0" err="1">
                <a:effectLst/>
                <a:latin typeface="inter"/>
              </a:rPr>
              <a:t>d</a:t>
            </a:r>
            <a:r>
              <a:rPr lang="en-ID" dirty="0" err="1">
                <a:latin typeface="inter"/>
              </a:rPr>
              <a:t>i</a:t>
            </a:r>
            <a:r>
              <a:rPr lang="en-ID" b="0" i="0" dirty="0" err="1">
                <a:effectLst/>
                <a:latin typeface="inter"/>
              </a:rPr>
              <a:t>tandai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mulai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digunakannya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gelombang</a:t>
            </a:r>
            <a:r>
              <a:rPr lang="en-ID" b="0" i="0" dirty="0">
                <a:effectLst/>
                <a:latin typeface="inter"/>
              </a:rPr>
              <a:t> digital.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2G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GSM (Global System for Mobiles) dan CDMA (Code Division Multiple Access)</a:t>
            </a:r>
          </a:p>
          <a:p>
            <a:r>
              <a:rPr lang="en-ID" b="0" i="0" dirty="0" err="1">
                <a:effectLst/>
                <a:latin typeface="inter"/>
              </a:rPr>
              <a:t>mendukung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pengiriman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teks</a:t>
            </a:r>
            <a:r>
              <a:rPr lang="en-ID" b="0" i="0" dirty="0">
                <a:effectLst/>
                <a:latin typeface="inter"/>
              </a:rPr>
              <a:t> (SMS) dan </a:t>
            </a:r>
            <a:r>
              <a:rPr lang="en-ID" b="0" i="0" dirty="0" err="1">
                <a:effectLst/>
                <a:latin typeface="inter"/>
              </a:rPr>
              <a:t>suara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sekaligus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b="0" i="0" dirty="0" err="1">
                <a:effectLst/>
                <a:latin typeface="inter"/>
              </a:rPr>
              <a:t>Generasi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memiliki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memiliki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fitur</a:t>
            </a:r>
            <a:r>
              <a:rPr lang="en-ID" b="0" i="0" dirty="0">
                <a:effectLst/>
                <a:latin typeface="inter"/>
              </a:rPr>
              <a:t> CSD </a:t>
            </a:r>
            <a:r>
              <a:rPr lang="en-ID" b="0" i="0" dirty="0" err="1">
                <a:effectLst/>
                <a:latin typeface="inter"/>
              </a:rPr>
              <a:t>sehingga</a:t>
            </a:r>
            <a:r>
              <a:rPr lang="en-ID" b="0" i="0" dirty="0">
                <a:effectLst/>
                <a:latin typeface="inter"/>
              </a:rPr>
              <a:t> transfer data </a:t>
            </a:r>
            <a:r>
              <a:rPr lang="en-ID" b="0" i="0" dirty="0" err="1">
                <a:effectLst/>
                <a:latin typeface="inter"/>
              </a:rPr>
              <a:t>lebih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cepat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sekitar</a:t>
            </a:r>
            <a:r>
              <a:rPr lang="en-ID" b="0" i="0" dirty="0">
                <a:effectLst/>
                <a:latin typeface="inter"/>
              </a:rPr>
              <a:t> 14.4 kbps.</a:t>
            </a:r>
          </a:p>
          <a:p>
            <a:r>
              <a:rPr lang="en-ID" dirty="0" err="1">
                <a:latin typeface="inter"/>
              </a:rPr>
              <a:t>M</a:t>
            </a:r>
            <a:r>
              <a:rPr lang="en-ID" b="0" i="0" dirty="0" err="1">
                <a:effectLst/>
                <a:latin typeface="inter"/>
              </a:rPr>
              <a:t>emanfaatkan</a:t>
            </a:r>
            <a:r>
              <a:rPr lang="en-ID" b="0" i="0" dirty="0">
                <a:effectLst/>
                <a:latin typeface="inter"/>
              </a:rPr>
              <a:t> circuit switching.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3F13-BA3F-AABA-1A1C-A4476FBA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90720"/>
            <a:ext cx="3098800" cy="22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45F-5A39-3E2F-CCB2-EC12DC70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dirty="0">
                <a:latin typeface="inter"/>
              </a:rPr>
              <a:t>3. </a:t>
            </a:r>
            <a:r>
              <a:rPr lang="sv-SE" sz="2900" b="1" i="0" u="none" strike="noStrike" dirty="0">
                <a:effectLst/>
                <a:latin typeface="inter"/>
              </a:rPr>
              <a:t>Jaringan Seluler 3G: WCDMA (Generasi Ketiga)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89BE-99AB-18DD-1A7C-715D0AA4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jaringan</a:t>
            </a:r>
            <a:r>
              <a:rPr lang="en-ID" b="0" i="0" dirty="0">
                <a:effectLst/>
                <a:latin typeface="inter"/>
              </a:rPr>
              <a:t> 3G </a:t>
            </a:r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1998 dan </a:t>
            </a:r>
            <a:r>
              <a:rPr lang="en-ID" b="0" i="0" dirty="0" err="1">
                <a:effectLst/>
                <a:latin typeface="inter"/>
              </a:rPr>
              <a:t>diperkenalkan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2001 di </a:t>
            </a:r>
            <a:r>
              <a:rPr lang="en-ID" b="0" i="0" dirty="0" err="1">
                <a:effectLst/>
                <a:latin typeface="inter"/>
              </a:rPr>
              <a:t>Jepang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b="0" i="0" dirty="0" err="1">
                <a:effectLst/>
                <a:latin typeface="inter"/>
              </a:rPr>
              <a:t>adanya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dukungan</a:t>
            </a:r>
            <a:r>
              <a:rPr lang="en-ID" b="0" i="0" dirty="0">
                <a:effectLst/>
                <a:latin typeface="inter"/>
              </a:rPr>
              <a:t> mobile internet dan roaming (</a:t>
            </a:r>
            <a:r>
              <a:rPr lang="en-ID" b="0" i="0" dirty="0" err="1">
                <a:effectLst/>
                <a:latin typeface="inter"/>
              </a:rPr>
              <a:t>Akses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luar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jangkauan</a:t>
            </a:r>
            <a:r>
              <a:rPr lang="en-ID" b="0" i="0" dirty="0">
                <a:effectLst/>
                <a:latin typeface="inter"/>
              </a:rPr>
              <a:t>).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3G </a:t>
            </a:r>
            <a:r>
              <a:rPr lang="en-ID" b="0" i="0" dirty="0" err="1">
                <a:effectLst/>
                <a:latin typeface="inter"/>
              </a:rPr>
              <a:t>awalnya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dikenal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WCDMA (Wideband Code Division Multiple Access).</a:t>
            </a:r>
          </a:p>
          <a:p>
            <a:r>
              <a:rPr lang="sv-SE" b="0" i="0" dirty="0">
                <a:effectLst/>
                <a:latin typeface="inter"/>
              </a:rPr>
              <a:t>Kecepatan internet hingga 2 Mbps 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88D41-72DF-A0F1-C5E5-D4AE5C05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3769360"/>
            <a:ext cx="40741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FF27-30F8-B071-700C-38DE333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i="0" u="none" strike="noStrike" dirty="0">
                <a:effectLst/>
                <a:latin typeface="inter"/>
              </a:rPr>
              <a:t>4. Jaringan Seluler 4G (Generasi Keempat)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A5C5-BE62-4280-0BD9-1C50F5E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jaringan</a:t>
            </a:r>
            <a:r>
              <a:rPr lang="en-ID" b="0" i="0" dirty="0">
                <a:effectLst/>
                <a:latin typeface="inter"/>
              </a:rPr>
              <a:t> 4G </a:t>
            </a:r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2008 dan </a:t>
            </a:r>
            <a:r>
              <a:rPr lang="en-ID" b="0" i="0" dirty="0" err="1">
                <a:effectLst/>
                <a:latin typeface="inter"/>
              </a:rPr>
              <a:t>dikomersilkan</a:t>
            </a:r>
            <a:r>
              <a:rPr lang="en-ID" b="0" i="0" dirty="0">
                <a:effectLst/>
                <a:latin typeface="inter"/>
              </a:rPr>
              <a:t> di Stockholm, </a:t>
            </a:r>
            <a:r>
              <a:rPr lang="en-ID" b="0" i="0" dirty="0" err="1">
                <a:effectLst/>
                <a:latin typeface="inter"/>
              </a:rPr>
              <a:t>Swedia</a:t>
            </a:r>
            <a:r>
              <a:rPr lang="en-ID" b="0" i="0" dirty="0">
                <a:effectLst/>
                <a:latin typeface="inter"/>
              </a:rPr>
              <a:t>, Oslo, dan </a:t>
            </a:r>
            <a:r>
              <a:rPr lang="en-ID" b="0" i="0" dirty="0" err="1">
                <a:effectLst/>
                <a:latin typeface="inter"/>
              </a:rPr>
              <a:t>Norwegia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2009.</a:t>
            </a:r>
          </a:p>
          <a:p>
            <a:r>
              <a:rPr lang="en-ID" dirty="0">
                <a:latin typeface="inter"/>
              </a:rPr>
              <a:t>B</a:t>
            </a:r>
            <a:r>
              <a:rPr lang="en-ID" b="0" i="0" dirty="0">
                <a:effectLst/>
                <a:latin typeface="inter"/>
              </a:rPr>
              <a:t>isa </a:t>
            </a:r>
            <a:r>
              <a:rPr lang="en-ID" b="0" i="0" dirty="0" err="1">
                <a:effectLst/>
                <a:latin typeface="inter"/>
              </a:rPr>
              <a:t>digunakan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berbagai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macam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perangkat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menggunakan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gelombang</a:t>
            </a:r>
            <a:r>
              <a:rPr lang="en-ID" b="0" i="0" dirty="0">
                <a:effectLst/>
                <a:latin typeface="inter"/>
              </a:rPr>
              <a:t> digital.</a:t>
            </a:r>
          </a:p>
          <a:p>
            <a:r>
              <a:rPr lang="it-IT" b="0" i="0" dirty="0">
                <a:effectLst/>
                <a:latin typeface="inter"/>
              </a:rPr>
              <a:t> </a:t>
            </a:r>
            <a:r>
              <a:rPr lang="it-IT" dirty="0">
                <a:latin typeface="inter"/>
              </a:rPr>
              <a:t>M</a:t>
            </a:r>
            <a:r>
              <a:rPr lang="it-IT" b="0" i="0" dirty="0">
                <a:effectLst/>
                <a:latin typeface="inter"/>
              </a:rPr>
              <a:t>enerima panggilan di atas frekuensi VoLTE (Voice over LTE).</a:t>
            </a:r>
          </a:p>
          <a:p>
            <a:r>
              <a:rPr lang="en-ID" dirty="0">
                <a:latin typeface="inter"/>
              </a:rPr>
              <a:t>B</a:t>
            </a:r>
            <a:r>
              <a:rPr lang="en-ID" b="0" i="0" dirty="0">
                <a:effectLst/>
                <a:latin typeface="inter"/>
              </a:rPr>
              <a:t>isa </a:t>
            </a:r>
            <a:r>
              <a:rPr lang="en-ID" b="0" i="0" dirty="0" err="1">
                <a:effectLst/>
                <a:latin typeface="inter"/>
              </a:rPr>
              <a:t>digunakan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berbagai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kepentingan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seperti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perangkat</a:t>
            </a:r>
            <a:r>
              <a:rPr lang="en-ID" b="0" i="0" dirty="0">
                <a:effectLst/>
                <a:latin typeface="inter"/>
              </a:rPr>
              <a:t> IoT (Internet of Things).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9D34-5FDD-0509-1F49-DAC70228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222"/>
            <a:ext cx="390144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649-1BFB-2436-CE9A-166F8ED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i="0" u="none" strike="noStrike" dirty="0">
                <a:effectLst/>
                <a:latin typeface="inter"/>
              </a:rPr>
              <a:t>5. Jaringan Seluler 5G (Generasi Kelima)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E92A-8C49-C989-7821-7A2A571B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i="0" dirty="0">
                <a:effectLst/>
                <a:latin typeface="inter"/>
              </a:rPr>
              <a:t>Dikembangkan pertama kali di Korea Selatan pada tahun 2019.</a:t>
            </a:r>
          </a:p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idasarkan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Orthogonal Frequency-Division Multiplexing (OFDM), </a:t>
            </a:r>
            <a:r>
              <a:rPr lang="en-ID" dirty="0" err="1">
                <a:latin typeface="inter"/>
              </a:rPr>
              <a:t>t</a:t>
            </a:r>
            <a:r>
              <a:rPr lang="en-ID" b="0" i="0" dirty="0" err="1">
                <a:effectLst/>
                <a:latin typeface="inter"/>
              </a:rPr>
              <a:t>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merupakan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sebuah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metode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modulasi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sinyal</a:t>
            </a:r>
            <a:r>
              <a:rPr lang="en-ID" b="0" i="0" dirty="0">
                <a:effectLst/>
                <a:latin typeface="inter"/>
              </a:rPr>
              <a:t> digital di </a:t>
            </a:r>
            <a:r>
              <a:rPr lang="en-ID" b="0" i="0" dirty="0" err="1">
                <a:effectLst/>
                <a:latin typeface="inter"/>
              </a:rPr>
              <a:t>saluran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kanal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berbeda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mengurangi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gangguan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sinyal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apat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diterapkan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jenis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layanan</a:t>
            </a:r>
            <a:r>
              <a:rPr lang="en-ID" b="0" i="0" dirty="0">
                <a:effectLst/>
                <a:latin typeface="inter"/>
              </a:rPr>
              <a:t> Mobile Broadband </a:t>
            </a:r>
            <a:r>
              <a:rPr lang="en-ID" b="0" i="0" dirty="0" err="1">
                <a:effectLst/>
                <a:latin typeface="inter"/>
              </a:rPr>
              <a:t>maupun</a:t>
            </a:r>
            <a:r>
              <a:rPr lang="en-ID" b="0" i="0" dirty="0">
                <a:effectLst/>
                <a:latin typeface="inter"/>
              </a:rPr>
              <a:t> Fixed Broadband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Fixed Wireless Access (FWA). </a:t>
            </a:r>
          </a:p>
          <a:p>
            <a:r>
              <a:rPr lang="en-ID" dirty="0" err="1">
                <a:latin typeface="inter"/>
              </a:rPr>
              <a:t>Kecepatan</a:t>
            </a:r>
            <a:r>
              <a:rPr lang="en-ID" dirty="0">
                <a:latin typeface="inter"/>
              </a:rPr>
              <a:t> di </a:t>
            </a:r>
            <a:r>
              <a:rPr lang="en-ID" dirty="0" err="1">
                <a:latin typeface="inter"/>
              </a:rPr>
              <a:t>atas</a:t>
            </a:r>
            <a:r>
              <a:rPr lang="en-ID">
                <a:latin typeface="inter"/>
              </a:rPr>
              <a:t> 1GbPS</a:t>
            </a:r>
            <a:r>
              <a:rPr lang="en-ID" dirty="0">
                <a:latin typeface="inter"/>
              </a:rPr>
              <a:t>.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541CD-C1A8-CD13-09E1-D2C7C87A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4328490"/>
            <a:ext cx="3373120" cy="2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7D5435-6A28-712D-5D70-882E538B8FD0}"/>
              </a:ext>
            </a:extLst>
          </p:cNvPr>
          <p:cNvSpPr txBox="1"/>
          <p:nvPr/>
        </p:nvSpPr>
        <p:spPr>
          <a:xfrm>
            <a:off x="3718560" y="1400909"/>
            <a:ext cx="62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Georgia" panose="02040502050405020303" pitchFamily="18" charset="0"/>
              </a:rPr>
              <a:t>Ada </a:t>
            </a:r>
            <a:r>
              <a:rPr lang="en-US" sz="3600" i="1" dirty="0" err="1">
                <a:latin typeface="Georgia" panose="02040502050405020303" pitchFamily="18" charset="0"/>
              </a:rPr>
              <a:t>pertanyaan</a:t>
            </a:r>
            <a:r>
              <a:rPr lang="en-US" sz="3600" i="1" dirty="0">
                <a:latin typeface="Georgia" panose="02040502050405020303" pitchFamily="18" charset="0"/>
              </a:rPr>
              <a:t>?</a:t>
            </a:r>
            <a:endParaRPr lang="en-ID" sz="3600" i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9E9C5-2D79-B86D-E00C-898477FF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52675"/>
            <a:ext cx="6858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034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472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Georgia</vt:lpstr>
      <vt:lpstr>Imprint MT Shadow</vt:lpstr>
      <vt:lpstr>inter</vt:lpstr>
      <vt:lpstr>Vapor Trail</vt:lpstr>
      <vt:lpstr> Perkembangan jaringan seluler</vt:lpstr>
      <vt:lpstr>Pengertian jaringan seluler</vt:lpstr>
      <vt:lpstr>Perkembangan jaringan dari genarasi awal hingga kelima</vt:lpstr>
      <vt:lpstr>1.  Jaringan Seluler 1G: AMPS (Generasi Pertama) </vt:lpstr>
      <vt:lpstr>2. Jaringan Seluler 2G: GSM &amp; CDMA (Generasi Kedua)</vt:lpstr>
      <vt:lpstr>3. Jaringan Seluler 3G: WCDMA (Generasi Ketiga)</vt:lpstr>
      <vt:lpstr>4. Jaringan Seluler 4G (Generasi Keempat)</vt:lpstr>
      <vt:lpstr>5. Jaringan Seluler 5G (Generasi Kelima)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jaringan seluler</dc:title>
  <dc:creator>Favian Perwira</dc:creator>
  <cp:lastModifiedBy>Favian Perwira</cp:lastModifiedBy>
  <cp:revision>3</cp:revision>
  <dcterms:created xsi:type="dcterms:W3CDTF">2023-08-03T11:51:28Z</dcterms:created>
  <dcterms:modified xsi:type="dcterms:W3CDTF">2023-08-04T02:09:15Z</dcterms:modified>
</cp:coreProperties>
</file>