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ZwCNz1N4d6bgZGdvD/6Nq/4uc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slide" Target="/ppt/slides/slide2.xml"/><Relationship Id="rId7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slide" Target="/ppt/slides/slide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-58637" y="-695308"/>
            <a:ext cx="1926732" cy="16174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-3061632" y="5596"/>
            <a:ext cx="2770909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444500" sx="106000" rotWithShape="0" algn="l" dist="63500" sy="106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-3061632" y="46147"/>
            <a:ext cx="2770909" cy="9736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0" sx="106000" rotWithShape="0" algn="l" dist="63500" sy="106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-2384524" y="408600"/>
            <a:ext cx="1864659" cy="369332"/>
          </a:xfrm>
          <a:prstGeom prst="rect">
            <a:avLst/>
          </a:prstGeom>
          <a:noFill/>
          <a:ln>
            <a:noFill/>
          </a:ln>
          <a:effectLst>
            <a:outerShdw blurRad="444500" sx="106000" rotWithShape="0" algn="l" dist="63500" sy="106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PERKENALAN</a:t>
            </a:r>
            <a:endParaRPr/>
          </a:p>
        </p:txBody>
      </p:sp>
      <p:cxnSp>
        <p:nvCxnSpPr>
          <p:cNvPr id="93" name="Google Shape;93;p1"/>
          <p:cNvCxnSpPr/>
          <p:nvPr/>
        </p:nvCxnSpPr>
        <p:spPr>
          <a:xfrm>
            <a:off x="-2715883" y="1261741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0" sx="106000" rotWithShape="0" algn="l" dist="63500" sy="106000">
              <a:srgbClr val="000000">
                <a:alpha val="40000"/>
              </a:srgbClr>
            </a:outerShdw>
          </a:effectLst>
        </p:spPr>
      </p:cxn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92312" y="988267"/>
            <a:ext cx="959848" cy="2887543"/>
          </a:xfrm>
          <a:prstGeom prst="rect">
            <a:avLst/>
          </a:prstGeom>
          <a:noFill/>
          <a:ln>
            <a:noFill/>
          </a:ln>
          <a:effectLst>
            <a:outerShdw blurRad="355600" sx="78000" rotWithShape="0" algn="ctr" dir="5820000" dist="850900" sy="78000">
              <a:srgbClr val="7030A0"/>
            </a:outerShdw>
          </a:effectLst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93727" y="-55029"/>
            <a:ext cx="4636289" cy="92725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-2626571" y="1769527"/>
            <a:ext cx="2106706" cy="369332"/>
          </a:xfrm>
          <a:prstGeom prst="rect">
            <a:avLst/>
          </a:prstGeom>
          <a:noFill/>
          <a:ln>
            <a:noFill/>
          </a:ln>
          <a:effectLst>
            <a:outerShdw blurRad="444500" sx="106000" rotWithShape="0" algn="l" dist="63500" sy="106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MATERI</a:t>
            </a:r>
            <a:endParaRPr/>
          </a:p>
        </p:txBody>
      </p:sp>
      <p:cxnSp>
        <p:nvCxnSpPr>
          <p:cNvPr id="97" name="Google Shape;97;p1"/>
          <p:cNvCxnSpPr/>
          <p:nvPr/>
        </p:nvCxnSpPr>
        <p:spPr>
          <a:xfrm>
            <a:off x="-2653312" y="2409791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0" sx="106000" rotWithShape="0" algn="l" dist="63500" sy="106000">
              <a:srgbClr val="000000">
                <a:alpha val="40000"/>
              </a:srgbClr>
            </a:outerShdw>
          </a:effectLst>
        </p:spPr>
      </p:cxnSp>
      <p:sp>
        <p:nvSpPr>
          <p:cNvPr id="98" name="Google Shape;98;p1"/>
          <p:cNvSpPr txBox="1"/>
          <p:nvPr/>
        </p:nvSpPr>
        <p:spPr>
          <a:xfrm>
            <a:off x="-2339701" y="2834541"/>
            <a:ext cx="1532965" cy="646331"/>
          </a:xfrm>
          <a:prstGeom prst="rect">
            <a:avLst/>
          </a:prstGeom>
          <a:noFill/>
          <a:ln>
            <a:noFill/>
          </a:ln>
          <a:effectLst>
            <a:outerShdw blurRad="444500" sx="106000" rotWithShape="0" algn="l" dist="63500" sy="106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PENUTUP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9" name="Google Shape;99;p1"/>
          <p:cNvCxnSpPr/>
          <p:nvPr/>
        </p:nvCxnSpPr>
        <p:spPr>
          <a:xfrm>
            <a:off x="-2653312" y="3494176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0" sx="106000" rotWithShape="0" algn="l" dist="63500" sy="106000">
              <a:srgbClr val="000000">
                <a:alpha val="40000"/>
              </a:srgbClr>
            </a:outerShdw>
          </a:effectLst>
        </p:spPr>
      </p:cxnSp>
      <p:sp>
        <p:nvSpPr>
          <p:cNvPr id="100" name="Google Shape;100;p1">
            <a:hlinkClick action="ppaction://hlinksldjump" r:id="rId6"/>
          </p:cNvPr>
          <p:cNvSpPr/>
          <p:nvPr/>
        </p:nvSpPr>
        <p:spPr>
          <a:xfrm>
            <a:off x="9184153" y="1261742"/>
            <a:ext cx="1865369" cy="507786"/>
          </a:xfrm>
          <a:prstGeom prst="roundRect">
            <a:avLst>
              <a:gd fmla="val 5000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MENU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121835" y="1066352"/>
            <a:ext cx="78085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SELAMAT DATANG DIKELAS Kewirausahaan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7171488" y="4671702"/>
            <a:ext cx="3378366" cy="2700959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6701" y="-4553544"/>
            <a:ext cx="5331573" cy="4498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/>
          <p:nvPr/>
        </p:nvSpPr>
        <p:spPr>
          <a:xfrm>
            <a:off x="-2" y="8058"/>
            <a:ext cx="2770909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36600" sx="106000" rotWithShape="0" algn="l" dist="228600" sy="106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0" y="2425638"/>
            <a:ext cx="2770909" cy="9896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581632" y="1627036"/>
            <a:ext cx="1864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PERKENALAN</a:t>
            </a:r>
            <a:endParaRPr/>
          </a:p>
        </p:txBody>
      </p:sp>
      <p:cxnSp>
        <p:nvCxnSpPr>
          <p:cNvPr id="253" name="Google Shape;253;p10"/>
          <p:cNvCxnSpPr/>
          <p:nvPr/>
        </p:nvCxnSpPr>
        <p:spPr>
          <a:xfrm>
            <a:off x="339585" y="99861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4" name="Google Shape;25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869" y="779022"/>
            <a:ext cx="959848" cy="2887543"/>
          </a:xfrm>
          <a:prstGeom prst="rect">
            <a:avLst/>
          </a:prstGeom>
          <a:noFill/>
          <a:ln>
            <a:noFill/>
          </a:ln>
          <a:effectLst>
            <a:outerShdw blurRad="355600" sx="78000" rotWithShape="0" algn="ctr" dir="5820000" dist="850900" sy="78000">
              <a:srgbClr val="7030A0"/>
            </a:outerShdw>
          </a:effectLst>
        </p:spPr>
      </p:pic>
      <p:pic>
        <p:nvPicPr>
          <p:cNvPr id="255" name="Google Shape;25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7580" y="43917"/>
            <a:ext cx="4636289" cy="92725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0"/>
          <p:cNvSpPr txBox="1"/>
          <p:nvPr/>
        </p:nvSpPr>
        <p:spPr>
          <a:xfrm>
            <a:off x="460609" y="2826372"/>
            <a:ext cx="2106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MATERI</a:t>
            </a:r>
            <a:endParaRPr/>
          </a:p>
        </p:txBody>
      </p:sp>
      <p:cxnSp>
        <p:nvCxnSpPr>
          <p:cNvPr id="257" name="Google Shape;257;p10"/>
          <p:cNvCxnSpPr/>
          <p:nvPr/>
        </p:nvCxnSpPr>
        <p:spPr>
          <a:xfrm>
            <a:off x="433870" y="238572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8" name="Google Shape;258;p10"/>
          <p:cNvSpPr txBox="1"/>
          <p:nvPr/>
        </p:nvSpPr>
        <p:spPr>
          <a:xfrm>
            <a:off x="747480" y="3988600"/>
            <a:ext cx="15329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PENUTUP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9" name="Google Shape;259;p10"/>
          <p:cNvCxnSpPr/>
          <p:nvPr/>
        </p:nvCxnSpPr>
        <p:spPr>
          <a:xfrm>
            <a:off x="433870" y="3470112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" name="Google Shape;260;p10"/>
          <p:cNvCxnSpPr/>
          <p:nvPr/>
        </p:nvCxnSpPr>
        <p:spPr>
          <a:xfrm>
            <a:off x="424749" y="62393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1" name="Google Shape;261;p10"/>
          <p:cNvCxnSpPr/>
          <p:nvPr/>
        </p:nvCxnSpPr>
        <p:spPr>
          <a:xfrm>
            <a:off x="484500" y="139007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10"/>
          <p:cNvSpPr txBox="1"/>
          <p:nvPr/>
        </p:nvSpPr>
        <p:spPr>
          <a:xfrm>
            <a:off x="3171269" y="1532964"/>
            <a:ext cx="656216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Sekian Presentasi dari kami,Mohon maaf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Bila ada kesalahan kata dan penyebutan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Mohon dimaafkan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/>
          <p:nvPr/>
        </p:nvSpPr>
        <p:spPr>
          <a:xfrm>
            <a:off x="4403351" y="1996368"/>
            <a:ext cx="4528458" cy="1306286"/>
          </a:xfrm>
          <a:prstGeom prst="roundRect">
            <a:avLst>
              <a:gd fmla="val 16667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-2" y="8058"/>
            <a:ext cx="2770909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36600" sx="106000" rotWithShape="0" algn="l" dist="228600" sy="106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-3" y="47831"/>
            <a:ext cx="2770909" cy="9896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581632" y="1627036"/>
            <a:ext cx="1864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PERKENALAN</a:t>
            </a:r>
            <a:endParaRPr/>
          </a:p>
        </p:txBody>
      </p:sp>
      <p:cxnSp>
        <p:nvCxnSpPr>
          <p:cNvPr id="112" name="Google Shape;112;p2"/>
          <p:cNvCxnSpPr/>
          <p:nvPr/>
        </p:nvCxnSpPr>
        <p:spPr>
          <a:xfrm>
            <a:off x="339585" y="99861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3" name="Google Shape;1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869" y="779022"/>
            <a:ext cx="959848" cy="2887543"/>
          </a:xfrm>
          <a:prstGeom prst="rect">
            <a:avLst/>
          </a:prstGeom>
          <a:noFill/>
          <a:ln>
            <a:noFill/>
          </a:ln>
          <a:effectLst>
            <a:outerShdw blurRad="355600" sx="78000" rotWithShape="0" algn="ctr" dir="5820000" dist="850900" sy="78000">
              <a:srgbClr val="7030A0"/>
            </a:outerShdw>
          </a:effectLst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7580" y="43917"/>
            <a:ext cx="4636289" cy="92725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460609" y="2826372"/>
            <a:ext cx="2106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MATERI</a:t>
            </a:r>
            <a:endParaRPr/>
          </a:p>
        </p:txBody>
      </p:sp>
      <p:cxnSp>
        <p:nvCxnSpPr>
          <p:cNvPr id="116" name="Google Shape;116;p2"/>
          <p:cNvCxnSpPr/>
          <p:nvPr/>
        </p:nvCxnSpPr>
        <p:spPr>
          <a:xfrm>
            <a:off x="433870" y="238572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2"/>
          <p:cNvSpPr txBox="1"/>
          <p:nvPr/>
        </p:nvSpPr>
        <p:spPr>
          <a:xfrm>
            <a:off x="747480" y="3988600"/>
            <a:ext cx="15329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PENUTUP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8" name="Google Shape;118;p2"/>
          <p:cNvCxnSpPr/>
          <p:nvPr/>
        </p:nvCxnSpPr>
        <p:spPr>
          <a:xfrm>
            <a:off x="433870" y="3470112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2"/>
          <p:cNvCxnSpPr/>
          <p:nvPr/>
        </p:nvCxnSpPr>
        <p:spPr>
          <a:xfrm>
            <a:off x="424749" y="62393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2"/>
          <p:cNvCxnSpPr/>
          <p:nvPr/>
        </p:nvCxnSpPr>
        <p:spPr>
          <a:xfrm>
            <a:off x="484500" y="139007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2"/>
          <p:cNvSpPr txBox="1"/>
          <p:nvPr/>
        </p:nvSpPr>
        <p:spPr>
          <a:xfrm>
            <a:off x="4651545" y="2087708"/>
            <a:ext cx="403206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Ada pepatah mengatakan bahwa tak kenal maka tak sayang,untuk itu,mari kenalan dulu yuk</a:t>
            </a:r>
            <a:endParaRPr/>
          </a:p>
        </p:txBody>
      </p:sp>
      <p:sp>
        <p:nvSpPr>
          <p:cNvPr id="122" name="Google Shape;122;p2">
            <a:hlinkClick action="ppaction://hlinksldjump" r:id="rId6"/>
          </p:cNvPr>
          <p:cNvSpPr/>
          <p:nvPr/>
        </p:nvSpPr>
        <p:spPr>
          <a:xfrm>
            <a:off x="9980023" y="3386765"/>
            <a:ext cx="959848" cy="55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Next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>
            <a:off x="-2" y="8058"/>
            <a:ext cx="2770909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36600" sx="106000" rotWithShape="0" algn="l" dist="228600" sy="106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0" y="1402750"/>
            <a:ext cx="2770909" cy="9896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581632" y="1627036"/>
            <a:ext cx="1864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PERKENALAN</a:t>
            </a:r>
            <a:endParaRPr/>
          </a:p>
        </p:txBody>
      </p:sp>
      <p:cxnSp>
        <p:nvCxnSpPr>
          <p:cNvPr id="130" name="Google Shape;130;p3"/>
          <p:cNvCxnSpPr/>
          <p:nvPr/>
        </p:nvCxnSpPr>
        <p:spPr>
          <a:xfrm>
            <a:off x="339585" y="99861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1" name="Google Shape;13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869" y="779022"/>
            <a:ext cx="959848" cy="2887543"/>
          </a:xfrm>
          <a:prstGeom prst="rect">
            <a:avLst/>
          </a:prstGeom>
          <a:noFill/>
          <a:ln>
            <a:noFill/>
          </a:ln>
          <a:effectLst>
            <a:outerShdw blurRad="355600" sx="78000" rotWithShape="0" algn="ctr" dir="5820000" dist="850900" sy="78000">
              <a:srgbClr val="7030A0"/>
            </a:outerShdw>
          </a:effectLst>
        </p:spPr>
      </p:pic>
      <p:pic>
        <p:nvPicPr>
          <p:cNvPr id="132" name="Google Shape;13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7580" y="43917"/>
            <a:ext cx="4636289" cy="92725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/>
          <p:nvPr/>
        </p:nvSpPr>
        <p:spPr>
          <a:xfrm>
            <a:off x="460609" y="2826372"/>
            <a:ext cx="2106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MATERI</a:t>
            </a:r>
            <a:endParaRPr/>
          </a:p>
        </p:txBody>
      </p:sp>
      <p:cxnSp>
        <p:nvCxnSpPr>
          <p:cNvPr id="134" name="Google Shape;134;p3"/>
          <p:cNvCxnSpPr/>
          <p:nvPr/>
        </p:nvCxnSpPr>
        <p:spPr>
          <a:xfrm>
            <a:off x="433870" y="238572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3"/>
          <p:cNvSpPr txBox="1"/>
          <p:nvPr/>
        </p:nvSpPr>
        <p:spPr>
          <a:xfrm>
            <a:off x="747480" y="3988600"/>
            <a:ext cx="15329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PENUTUP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6" name="Google Shape;136;p3"/>
          <p:cNvCxnSpPr/>
          <p:nvPr/>
        </p:nvCxnSpPr>
        <p:spPr>
          <a:xfrm>
            <a:off x="433870" y="3470112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3"/>
          <p:cNvCxnSpPr/>
          <p:nvPr/>
        </p:nvCxnSpPr>
        <p:spPr>
          <a:xfrm>
            <a:off x="424749" y="62393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3"/>
          <p:cNvCxnSpPr/>
          <p:nvPr/>
        </p:nvCxnSpPr>
        <p:spPr>
          <a:xfrm>
            <a:off x="484500" y="139007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3"/>
          <p:cNvSpPr txBox="1"/>
          <p:nvPr/>
        </p:nvSpPr>
        <p:spPr>
          <a:xfrm>
            <a:off x="2591206" y="2207482"/>
            <a:ext cx="60263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Nama anggota kelompok: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     1.Yohanes nareindra Adipradana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      </a:t>
            </a:r>
            <a:endParaRPr/>
          </a:p>
        </p:txBody>
      </p:sp>
      <p:sp>
        <p:nvSpPr>
          <p:cNvPr id="140" name="Google Shape;140;p3"/>
          <p:cNvSpPr txBox="1"/>
          <p:nvPr/>
        </p:nvSpPr>
        <p:spPr>
          <a:xfrm>
            <a:off x="3608633" y="1390077"/>
            <a:ext cx="27709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3249435" y="2946146"/>
            <a:ext cx="2112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2.Farros Al Afif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3">
            <a:hlinkClick action="ppaction://hlinksldjump" r:id="rId6"/>
          </p:cNvPr>
          <p:cNvSpPr/>
          <p:nvPr/>
        </p:nvSpPr>
        <p:spPr>
          <a:xfrm>
            <a:off x="10181194" y="6866058"/>
            <a:ext cx="1041991" cy="785423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Next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3253573" y="3331629"/>
            <a:ext cx="27709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3.Rayendra agastya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>
            <a:off x="-2" y="8058"/>
            <a:ext cx="2770909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36600" sx="106000" rotWithShape="0" algn="l" dist="228600" sy="106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0" y="2425638"/>
            <a:ext cx="2770909" cy="9896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581632" y="1627036"/>
            <a:ext cx="1864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PERKENALAN</a:t>
            </a:r>
            <a:endParaRPr/>
          </a:p>
        </p:txBody>
      </p:sp>
      <p:cxnSp>
        <p:nvCxnSpPr>
          <p:cNvPr id="151" name="Google Shape;151;p4"/>
          <p:cNvCxnSpPr/>
          <p:nvPr/>
        </p:nvCxnSpPr>
        <p:spPr>
          <a:xfrm>
            <a:off x="339585" y="99861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2" name="Google Shape;15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869" y="779022"/>
            <a:ext cx="959848" cy="2887543"/>
          </a:xfrm>
          <a:prstGeom prst="rect">
            <a:avLst/>
          </a:prstGeom>
          <a:noFill/>
          <a:ln>
            <a:noFill/>
          </a:ln>
          <a:effectLst>
            <a:outerShdw blurRad="355600" sx="78000" rotWithShape="0" algn="ctr" dir="5820000" dist="850900" sy="78000">
              <a:srgbClr val="7030A0"/>
            </a:outerShdw>
          </a:effectLst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7580" y="43917"/>
            <a:ext cx="4636289" cy="92725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 txBox="1"/>
          <p:nvPr/>
        </p:nvSpPr>
        <p:spPr>
          <a:xfrm>
            <a:off x="460609" y="2826372"/>
            <a:ext cx="2106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MATERI</a:t>
            </a:r>
            <a:endParaRPr/>
          </a:p>
        </p:txBody>
      </p:sp>
      <p:cxnSp>
        <p:nvCxnSpPr>
          <p:cNvPr id="155" name="Google Shape;155;p4"/>
          <p:cNvCxnSpPr/>
          <p:nvPr/>
        </p:nvCxnSpPr>
        <p:spPr>
          <a:xfrm>
            <a:off x="433870" y="238572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4"/>
          <p:cNvSpPr txBox="1"/>
          <p:nvPr/>
        </p:nvSpPr>
        <p:spPr>
          <a:xfrm>
            <a:off x="747480" y="3988600"/>
            <a:ext cx="15329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PENUTUP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7" name="Google Shape;157;p4"/>
          <p:cNvCxnSpPr/>
          <p:nvPr/>
        </p:nvCxnSpPr>
        <p:spPr>
          <a:xfrm>
            <a:off x="433870" y="3470112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4"/>
          <p:cNvCxnSpPr/>
          <p:nvPr/>
        </p:nvCxnSpPr>
        <p:spPr>
          <a:xfrm>
            <a:off x="424749" y="62393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4"/>
          <p:cNvCxnSpPr/>
          <p:nvPr/>
        </p:nvCxnSpPr>
        <p:spPr>
          <a:xfrm>
            <a:off x="484500" y="139007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4"/>
          <p:cNvSpPr txBox="1"/>
          <p:nvPr/>
        </p:nvSpPr>
        <p:spPr>
          <a:xfrm>
            <a:off x="2770907" y="904389"/>
            <a:ext cx="9187798" cy="6814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Materi yang akan dipresentasikan</a:t>
            </a:r>
            <a:endParaRPr b="1"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Memahami perkembangan teknologi pada Teknik</a:t>
            </a:r>
            <a:endParaRPr b="1"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Jaringan computer dan telekomunikasi IPV6</a:t>
            </a:r>
            <a:endParaRPr b="1"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Bagian yang akan disampaikan yaitu: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-Penjelasan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-Jenis jenis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-Fungsi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-Ciri Ciri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-Contoh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/>
          <p:nvPr/>
        </p:nvSpPr>
        <p:spPr>
          <a:xfrm>
            <a:off x="-2" y="8058"/>
            <a:ext cx="2770909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36600" sx="106000" rotWithShape="0" algn="l" dist="228600" sy="106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0" y="2425638"/>
            <a:ext cx="2770909" cy="9896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81632" y="1627036"/>
            <a:ext cx="1864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PERKENALAN</a:t>
            </a:r>
            <a:endParaRPr/>
          </a:p>
        </p:txBody>
      </p:sp>
      <p:cxnSp>
        <p:nvCxnSpPr>
          <p:cNvPr id="168" name="Google Shape;168;p5"/>
          <p:cNvCxnSpPr/>
          <p:nvPr/>
        </p:nvCxnSpPr>
        <p:spPr>
          <a:xfrm>
            <a:off x="339585" y="99861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9" name="Google Shape;16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869" y="779022"/>
            <a:ext cx="959848" cy="2887543"/>
          </a:xfrm>
          <a:prstGeom prst="rect">
            <a:avLst/>
          </a:prstGeom>
          <a:noFill/>
          <a:ln>
            <a:noFill/>
          </a:ln>
          <a:effectLst>
            <a:outerShdw blurRad="355600" sx="78000" rotWithShape="0" algn="ctr" dir="5820000" dist="850900" sy="78000">
              <a:srgbClr val="7030A0"/>
            </a:outerShdw>
          </a:effectLst>
        </p:spPr>
      </p:pic>
      <p:pic>
        <p:nvPicPr>
          <p:cNvPr id="170" name="Google Shape;17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7580" y="43917"/>
            <a:ext cx="4636289" cy="92725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"/>
          <p:cNvSpPr txBox="1"/>
          <p:nvPr/>
        </p:nvSpPr>
        <p:spPr>
          <a:xfrm>
            <a:off x="460609" y="2826372"/>
            <a:ext cx="2106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MATERI</a:t>
            </a:r>
            <a:endParaRPr/>
          </a:p>
        </p:txBody>
      </p:sp>
      <p:cxnSp>
        <p:nvCxnSpPr>
          <p:cNvPr id="172" name="Google Shape;172;p5"/>
          <p:cNvCxnSpPr/>
          <p:nvPr/>
        </p:nvCxnSpPr>
        <p:spPr>
          <a:xfrm>
            <a:off x="433870" y="238572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5"/>
          <p:cNvSpPr txBox="1"/>
          <p:nvPr/>
        </p:nvSpPr>
        <p:spPr>
          <a:xfrm>
            <a:off x="747480" y="3988600"/>
            <a:ext cx="15329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PENUTUP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4" name="Google Shape;174;p5"/>
          <p:cNvCxnSpPr/>
          <p:nvPr/>
        </p:nvCxnSpPr>
        <p:spPr>
          <a:xfrm>
            <a:off x="433870" y="3470112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5"/>
          <p:cNvCxnSpPr/>
          <p:nvPr/>
        </p:nvCxnSpPr>
        <p:spPr>
          <a:xfrm>
            <a:off x="424749" y="62393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5"/>
          <p:cNvCxnSpPr/>
          <p:nvPr/>
        </p:nvCxnSpPr>
        <p:spPr>
          <a:xfrm>
            <a:off x="484500" y="139007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p5"/>
          <p:cNvSpPr txBox="1"/>
          <p:nvPr/>
        </p:nvSpPr>
        <p:spPr>
          <a:xfrm>
            <a:off x="2869670" y="1798162"/>
            <a:ext cx="8337046" cy="301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10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b="1" lang="en-ID" sz="240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b="1" lang="en-ID" sz="28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Pengertian IPV6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IPV6</a:t>
            </a:r>
            <a:r>
              <a:rPr lang="en-ID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Adalah </a:t>
            </a:r>
            <a:r>
              <a:rPr b="1" lang="en-ID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serangkaian protokol standar untuk lapisan jaringan Internet</a:t>
            </a:r>
            <a:r>
              <a:rPr lang="en-ID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en-ID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IPv6 dirancang untuk menyelesaikan banyak masalah dari versi rangkaian Protokol Internet saat ini (dikenal sebagai IPv4) tentang penipisan alamat, keamanan, konfigurasi otomatis, ekstensibilitas, dan sebagainya.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rgbClr val="040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ID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-2" y="8058"/>
            <a:ext cx="2770909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36600" sx="106000" rotWithShape="0" algn="l" dist="228600" sy="106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0" y="2425638"/>
            <a:ext cx="2770909" cy="9896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581632" y="1627036"/>
            <a:ext cx="1864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PERKENALAN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339585" y="99861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6" name="Google Shape;18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869" y="779022"/>
            <a:ext cx="959848" cy="2887543"/>
          </a:xfrm>
          <a:prstGeom prst="rect">
            <a:avLst/>
          </a:prstGeom>
          <a:noFill/>
          <a:ln>
            <a:noFill/>
          </a:ln>
          <a:effectLst>
            <a:outerShdw blurRad="355600" sx="78000" rotWithShape="0" algn="ctr" dir="5820000" dist="850900" sy="78000">
              <a:srgbClr val="7030A0"/>
            </a:outerShdw>
          </a:effectLst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7580" y="43917"/>
            <a:ext cx="4636289" cy="92725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6"/>
          <p:cNvSpPr txBox="1"/>
          <p:nvPr/>
        </p:nvSpPr>
        <p:spPr>
          <a:xfrm>
            <a:off x="460609" y="2826372"/>
            <a:ext cx="2106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MATERI</a:t>
            </a:r>
            <a:endParaRPr/>
          </a:p>
        </p:txBody>
      </p:sp>
      <p:cxnSp>
        <p:nvCxnSpPr>
          <p:cNvPr id="189" name="Google Shape;189;p6"/>
          <p:cNvCxnSpPr/>
          <p:nvPr/>
        </p:nvCxnSpPr>
        <p:spPr>
          <a:xfrm>
            <a:off x="433870" y="238572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6"/>
          <p:cNvSpPr txBox="1"/>
          <p:nvPr/>
        </p:nvSpPr>
        <p:spPr>
          <a:xfrm>
            <a:off x="747480" y="3988600"/>
            <a:ext cx="15329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PENUTUP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1" name="Google Shape;191;p6"/>
          <p:cNvCxnSpPr/>
          <p:nvPr/>
        </p:nvCxnSpPr>
        <p:spPr>
          <a:xfrm>
            <a:off x="433870" y="3470112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6"/>
          <p:cNvCxnSpPr/>
          <p:nvPr/>
        </p:nvCxnSpPr>
        <p:spPr>
          <a:xfrm>
            <a:off x="424749" y="62393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6"/>
          <p:cNvCxnSpPr/>
          <p:nvPr/>
        </p:nvCxnSpPr>
        <p:spPr>
          <a:xfrm>
            <a:off x="484500" y="139007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6"/>
          <p:cNvSpPr txBox="1"/>
          <p:nvPr/>
        </p:nvSpPr>
        <p:spPr>
          <a:xfrm>
            <a:off x="3180230" y="1622291"/>
            <a:ext cx="6468034" cy="5791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JENIS JENIS IPV6: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Alamat IPv6 unicast dapat diimplementasikan dalam berbagai jenis alamat, yakni: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Alamat</a:t>
            </a:r>
            <a:r>
              <a:rPr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 unicast global.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Alamat</a:t>
            </a:r>
            <a:r>
              <a:rPr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 unicast site-local.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Alamat</a:t>
            </a:r>
            <a:r>
              <a:rPr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 unicast link-local.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Alamat</a:t>
            </a:r>
            <a:r>
              <a:rPr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 unicast yang belum ditentukan (unicast unspecified address)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Alamat</a:t>
            </a:r>
            <a:r>
              <a:rPr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 unicast loopback.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Alamat</a:t>
            </a:r>
            <a:r>
              <a:rPr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 unicast 6to4.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Alamat</a:t>
            </a:r>
            <a:r>
              <a:rPr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 unicast ISATAP.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/>
          <p:nvPr/>
        </p:nvSpPr>
        <p:spPr>
          <a:xfrm>
            <a:off x="-2" y="8058"/>
            <a:ext cx="2770909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36600" sx="106000" rotWithShape="0" algn="l" dist="228600" sy="106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0" y="2425638"/>
            <a:ext cx="2770909" cy="9896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581632" y="1627036"/>
            <a:ext cx="1864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PERKENALAN</a:t>
            </a:r>
            <a:endParaRPr/>
          </a:p>
        </p:txBody>
      </p:sp>
      <p:cxnSp>
        <p:nvCxnSpPr>
          <p:cNvPr id="202" name="Google Shape;202;p7"/>
          <p:cNvCxnSpPr/>
          <p:nvPr/>
        </p:nvCxnSpPr>
        <p:spPr>
          <a:xfrm>
            <a:off x="339585" y="99861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3" name="Google Shape;20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869" y="779022"/>
            <a:ext cx="959848" cy="2887543"/>
          </a:xfrm>
          <a:prstGeom prst="rect">
            <a:avLst/>
          </a:prstGeom>
          <a:noFill/>
          <a:ln>
            <a:noFill/>
          </a:ln>
          <a:effectLst>
            <a:outerShdw blurRad="355600" sx="78000" rotWithShape="0" algn="ctr" dir="5820000" dist="850900" sy="78000">
              <a:srgbClr val="7030A0"/>
            </a:outerShdw>
          </a:effectLst>
        </p:spPr>
      </p:pic>
      <p:pic>
        <p:nvPicPr>
          <p:cNvPr id="204" name="Google Shape;20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7580" y="43917"/>
            <a:ext cx="4636289" cy="92725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7"/>
          <p:cNvSpPr txBox="1"/>
          <p:nvPr/>
        </p:nvSpPr>
        <p:spPr>
          <a:xfrm>
            <a:off x="460609" y="2826372"/>
            <a:ext cx="2106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MATERI</a:t>
            </a:r>
            <a:endParaRPr/>
          </a:p>
        </p:txBody>
      </p:sp>
      <p:cxnSp>
        <p:nvCxnSpPr>
          <p:cNvPr id="206" name="Google Shape;206;p7"/>
          <p:cNvCxnSpPr/>
          <p:nvPr/>
        </p:nvCxnSpPr>
        <p:spPr>
          <a:xfrm>
            <a:off x="433870" y="238572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7"/>
          <p:cNvSpPr txBox="1"/>
          <p:nvPr/>
        </p:nvSpPr>
        <p:spPr>
          <a:xfrm>
            <a:off x="747480" y="3988600"/>
            <a:ext cx="15329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PENUTUP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8" name="Google Shape;208;p7"/>
          <p:cNvCxnSpPr/>
          <p:nvPr/>
        </p:nvCxnSpPr>
        <p:spPr>
          <a:xfrm>
            <a:off x="433870" y="3470112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7"/>
          <p:cNvCxnSpPr/>
          <p:nvPr/>
        </p:nvCxnSpPr>
        <p:spPr>
          <a:xfrm>
            <a:off x="424749" y="62393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" name="Google Shape;210;p7"/>
          <p:cNvCxnSpPr/>
          <p:nvPr/>
        </p:nvCxnSpPr>
        <p:spPr>
          <a:xfrm>
            <a:off x="484500" y="139007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7"/>
          <p:cNvSpPr txBox="1"/>
          <p:nvPr/>
        </p:nvSpPr>
        <p:spPr>
          <a:xfrm>
            <a:off x="3234018" y="1724317"/>
            <a:ext cx="646803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FUNGSI IPV6: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Fungsi dari IPv6 adalah untuk memberikan setiap perangkat di jaringan alamat yang unik sehingga mereka dapat berkomunikasi satu sama lain dan bertukar informasi</a:t>
            </a:r>
            <a:r>
              <a:rPr lang="en-ID" sz="18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/>
          <p:nvPr/>
        </p:nvSpPr>
        <p:spPr>
          <a:xfrm>
            <a:off x="-2" y="8058"/>
            <a:ext cx="2770909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36600" sx="106000" rotWithShape="0" algn="l" dist="228600" sy="106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0" y="2425638"/>
            <a:ext cx="2770909" cy="9896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581632" y="1627036"/>
            <a:ext cx="1864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PERKENALAN</a:t>
            </a:r>
            <a:endParaRPr/>
          </a:p>
        </p:txBody>
      </p:sp>
      <p:cxnSp>
        <p:nvCxnSpPr>
          <p:cNvPr id="219" name="Google Shape;219;p8"/>
          <p:cNvCxnSpPr/>
          <p:nvPr/>
        </p:nvCxnSpPr>
        <p:spPr>
          <a:xfrm>
            <a:off x="339585" y="99861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0" name="Google Shape;2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869" y="779022"/>
            <a:ext cx="959848" cy="2887543"/>
          </a:xfrm>
          <a:prstGeom prst="rect">
            <a:avLst/>
          </a:prstGeom>
          <a:noFill/>
          <a:ln>
            <a:noFill/>
          </a:ln>
          <a:effectLst>
            <a:outerShdw blurRad="355600" sx="78000" rotWithShape="0" algn="ctr" dir="5820000" dist="850900" sy="78000">
              <a:srgbClr val="7030A0"/>
            </a:outerShdw>
          </a:effectLst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7580" y="43917"/>
            <a:ext cx="4636289" cy="92725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 txBox="1"/>
          <p:nvPr/>
        </p:nvSpPr>
        <p:spPr>
          <a:xfrm>
            <a:off x="460609" y="2826372"/>
            <a:ext cx="2106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MATERI</a:t>
            </a:r>
            <a:endParaRPr/>
          </a:p>
        </p:txBody>
      </p:sp>
      <p:cxnSp>
        <p:nvCxnSpPr>
          <p:cNvPr id="223" name="Google Shape;223;p8"/>
          <p:cNvCxnSpPr/>
          <p:nvPr/>
        </p:nvCxnSpPr>
        <p:spPr>
          <a:xfrm>
            <a:off x="433870" y="238572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8"/>
          <p:cNvSpPr txBox="1"/>
          <p:nvPr/>
        </p:nvSpPr>
        <p:spPr>
          <a:xfrm>
            <a:off x="747480" y="3988600"/>
            <a:ext cx="15329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PENUTUP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5" name="Google Shape;225;p8"/>
          <p:cNvCxnSpPr/>
          <p:nvPr/>
        </p:nvCxnSpPr>
        <p:spPr>
          <a:xfrm>
            <a:off x="433870" y="3470112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8"/>
          <p:cNvCxnSpPr/>
          <p:nvPr/>
        </p:nvCxnSpPr>
        <p:spPr>
          <a:xfrm>
            <a:off x="424749" y="62393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8"/>
          <p:cNvCxnSpPr/>
          <p:nvPr/>
        </p:nvCxnSpPr>
        <p:spPr>
          <a:xfrm>
            <a:off x="484500" y="139007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8"/>
          <p:cNvSpPr txBox="1"/>
          <p:nvPr/>
        </p:nvSpPr>
        <p:spPr>
          <a:xfrm>
            <a:off x="2861983" y="1564831"/>
            <a:ext cx="6468034" cy="416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Ciri IPV6 </a:t>
            </a:r>
            <a:r>
              <a:rPr lang="en-ID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D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Struktur pengalamatan sebanyak 128-bits yang tersusun dari 8 blok (memiliki ruang alamat IP lebih besar, sehingga masih available untuk beberapa dekade kedepan)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Tiap blok memiliki 16-bits.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Memiliki 6 basic header field.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Terdiri dari Heksadesimal 0-F.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Semua sudah multicasting.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Mobilitas.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/>
          <p:nvPr/>
        </p:nvSpPr>
        <p:spPr>
          <a:xfrm>
            <a:off x="-2" y="8058"/>
            <a:ext cx="2770909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36600" sx="106000" rotWithShape="0" algn="l" dist="228600" sy="106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0" y="2425638"/>
            <a:ext cx="2770909" cy="9896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581632" y="1627036"/>
            <a:ext cx="1864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PERKENALAN</a:t>
            </a:r>
            <a:endParaRPr/>
          </a:p>
        </p:txBody>
      </p:sp>
      <p:cxnSp>
        <p:nvCxnSpPr>
          <p:cNvPr id="236" name="Google Shape;236;p9"/>
          <p:cNvCxnSpPr/>
          <p:nvPr/>
        </p:nvCxnSpPr>
        <p:spPr>
          <a:xfrm>
            <a:off x="339585" y="99861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7" name="Google Shape;23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869" y="779022"/>
            <a:ext cx="959848" cy="2887543"/>
          </a:xfrm>
          <a:prstGeom prst="rect">
            <a:avLst/>
          </a:prstGeom>
          <a:noFill/>
          <a:ln>
            <a:noFill/>
          </a:ln>
          <a:effectLst>
            <a:outerShdw blurRad="355600" sx="78000" rotWithShape="0" algn="ctr" dir="5820000" dist="850900" sy="78000">
              <a:srgbClr val="7030A0"/>
            </a:outerShdw>
          </a:effectLst>
        </p:spPr>
      </p:pic>
      <p:pic>
        <p:nvPicPr>
          <p:cNvPr id="238" name="Google Shape;23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7580" y="43917"/>
            <a:ext cx="4636289" cy="92725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9"/>
          <p:cNvSpPr txBox="1"/>
          <p:nvPr/>
        </p:nvSpPr>
        <p:spPr>
          <a:xfrm>
            <a:off x="460609" y="2826372"/>
            <a:ext cx="2106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MATERI</a:t>
            </a:r>
            <a:endParaRPr/>
          </a:p>
        </p:txBody>
      </p:sp>
      <p:cxnSp>
        <p:nvCxnSpPr>
          <p:cNvPr id="240" name="Google Shape;240;p9"/>
          <p:cNvCxnSpPr/>
          <p:nvPr/>
        </p:nvCxnSpPr>
        <p:spPr>
          <a:xfrm>
            <a:off x="433870" y="238572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9"/>
          <p:cNvSpPr txBox="1"/>
          <p:nvPr/>
        </p:nvSpPr>
        <p:spPr>
          <a:xfrm>
            <a:off x="747480" y="3988600"/>
            <a:ext cx="15329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PENUTUP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2" name="Google Shape;242;p9"/>
          <p:cNvCxnSpPr/>
          <p:nvPr/>
        </p:nvCxnSpPr>
        <p:spPr>
          <a:xfrm>
            <a:off x="433870" y="3470112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3" name="Google Shape;243;p9"/>
          <p:cNvCxnSpPr/>
          <p:nvPr/>
        </p:nvCxnSpPr>
        <p:spPr>
          <a:xfrm>
            <a:off x="424749" y="62393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4" name="Google Shape;244;p9"/>
          <p:cNvCxnSpPr/>
          <p:nvPr/>
        </p:nvCxnSpPr>
        <p:spPr>
          <a:xfrm>
            <a:off x="484500" y="1390077"/>
            <a:ext cx="210670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p9"/>
          <p:cNvSpPr txBox="1"/>
          <p:nvPr/>
        </p:nvSpPr>
        <p:spPr>
          <a:xfrm>
            <a:off x="2714065" y="1435776"/>
            <a:ext cx="64680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Contoh IPV6</a:t>
            </a:r>
            <a:r>
              <a:rPr lang="en-ID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D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2001:0db8:85a3:0000:0000:8a2e:0370:7334</a:t>
            </a:r>
            <a:r>
              <a:rPr lang="en-ID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Contoh IPV6 menggunakan biner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0010000111011010000000001101001100000000000000000010111100111011000000101010101000000000</a:t>
            </a:r>
            <a:br>
              <a:rPr lang="en-ID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ID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1111111111111110001010001001110001011010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2023-07-28T09:20:26Z</dcterms:created>
  <dc:creator>user</dc:creator>
</cp:coreProperties>
</file>