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18" autoAdjust="0"/>
  </p:normalViewPr>
  <p:slideViewPr>
    <p:cSldViewPr>
      <p:cViewPr varScale="1">
        <p:scale>
          <a:sx n="106" d="100"/>
          <a:sy n="106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1F34AB28-931D-4CDD-98A0-9067B9AEBF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GT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2474C438-306D-4350-BA1C-1635003356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GT"/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1BEC97CE-05B3-4479-8B18-6DA8B2D524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728E8372-315C-4B34-98C8-140C67EF87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GT"/>
              <a:t>Click to edit Master text styles</a:t>
            </a:r>
          </a:p>
          <a:p>
            <a:pPr lvl="1"/>
            <a:r>
              <a:rPr lang="en-US" altLang="es-GT"/>
              <a:t>Second level</a:t>
            </a:r>
          </a:p>
          <a:p>
            <a:pPr lvl="2"/>
            <a:r>
              <a:rPr lang="en-US" altLang="es-GT"/>
              <a:t>Third level</a:t>
            </a:r>
          </a:p>
          <a:p>
            <a:pPr lvl="3"/>
            <a:r>
              <a:rPr lang="en-US" altLang="es-GT"/>
              <a:t>Fourth level</a:t>
            </a:r>
          </a:p>
          <a:p>
            <a:pPr lvl="4"/>
            <a:r>
              <a:rPr lang="en-US" altLang="es-GT"/>
              <a:t>Fifth level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98906024-B499-45E0-9646-EE5969BC16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GT"/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BC85001D-8A2D-4A6A-9354-E5D6592845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B3BE17-AE9C-468D-BF5C-EAF205A784D7}" type="slidenum">
              <a:rPr lang="en-US" altLang="es-GT"/>
              <a:pPr/>
              <a:t>‹Nº›</a:t>
            </a:fld>
            <a:endParaRPr lang="en-US" alt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92B28C-E05A-4A82-8613-CD57E2D02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ADF9EC-36B2-40E9-9D67-EA899114C83C}" type="slidenum">
              <a:rPr lang="en-US" altLang="es-GT"/>
              <a:pPr/>
              <a:t>1</a:t>
            </a:fld>
            <a:endParaRPr lang="en-US" altLang="es-GT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F5FE8427-1323-4728-B5E1-4B2E7FF9D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A178B9B8-ED53-494C-9D2A-EE1868BBB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G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0DF361-0B60-4223-A8C9-52B25D524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1DB51-C612-4765-9C43-AED9E0CFDD73}" type="slidenum">
              <a:rPr lang="en-US" altLang="es-GT"/>
              <a:pPr/>
              <a:t>3</a:t>
            </a:fld>
            <a:endParaRPr lang="en-US" altLang="es-GT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2A06D8FA-F44E-48E2-B7B5-165D80730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F366D40-A608-4F7C-8006-95F44AA30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G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0DF361-0B60-4223-A8C9-52B25D524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1DB51-C612-4765-9C43-AED9E0CFDD73}" type="slidenum">
              <a:rPr lang="en-US" altLang="es-GT"/>
              <a:pPr/>
              <a:t>4</a:t>
            </a:fld>
            <a:endParaRPr lang="en-US" altLang="es-GT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2A06D8FA-F44E-48E2-B7B5-165D80730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F366D40-A608-4F7C-8006-95F44AA30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GT"/>
          </a:p>
        </p:txBody>
      </p:sp>
    </p:spTree>
    <p:extLst>
      <p:ext uri="{BB962C8B-B14F-4D97-AF65-F5344CB8AC3E}">
        <p14:creationId xmlns:p14="http://schemas.microsoft.com/office/powerpoint/2010/main" val="303029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0DF361-0B60-4223-A8C9-52B25D524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1DB51-C612-4765-9C43-AED9E0CFDD73}" type="slidenum">
              <a:rPr lang="en-US" altLang="es-GT"/>
              <a:pPr/>
              <a:t>5</a:t>
            </a:fld>
            <a:endParaRPr lang="en-US" altLang="es-GT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2A06D8FA-F44E-48E2-B7B5-165D80730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F366D40-A608-4F7C-8006-95F44AA30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GT"/>
          </a:p>
        </p:txBody>
      </p:sp>
    </p:spTree>
    <p:extLst>
      <p:ext uri="{BB962C8B-B14F-4D97-AF65-F5344CB8AC3E}">
        <p14:creationId xmlns:p14="http://schemas.microsoft.com/office/powerpoint/2010/main" val="118014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0DF361-0B60-4223-A8C9-52B25D524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1DB51-C612-4765-9C43-AED9E0CFDD73}" type="slidenum">
              <a:rPr lang="en-US" altLang="es-GT"/>
              <a:pPr/>
              <a:t>6</a:t>
            </a:fld>
            <a:endParaRPr lang="en-US" altLang="es-GT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2A06D8FA-F44E-48E2-B7B5-165D80730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F366D40-A608-4F7C-8006-95F44AA30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s-GT"/>
          </a:p>
        </p:txBody>
      </p:sp>
    </p:spTree>
    <p:extLst>
      <p:ext uri="{BB962C8B-B14F-4D97-AF65-F5344CB8AC3E}">
        <p14:creationId xmlns:p14="http://schemas.microsoft.com/office/powerpoint/2010/main" val="176219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0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0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2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atography.com/dima/cheat-sheets/openpyxl-cheatsheet/pdf_b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Logo Abstract by Subgrafik San for Mirumee Labs on Dribbble">
            <a:extLst>
              <a:ext uri="{FF2B5EF4-FFF2-40B4-BE49-F238E27FC236}">
                <a16:creationId xmlns:a16="http://schemas.microsoft.com/office/drawing/2014/main" id="{4317CA87-1B0A-4A14-9217-75C1AE1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DF686E5-BE51-47B4-97A7-10B0A657230A}"/>
              </a:ext>
            </a:extLst>
          </p:cNvPr>
          <p:cNvSpPr/>
          <p:nvPr/>
        </p:nvSpPr>
        <p:spPr>
          <a:xfrm>
            <a:off x="1892629" y="943946"/>
            <a:ext cx="8406738" cy="5579379"/>
          </a:xfrm>
          <a:prstGeom prst="roundRect">
            <a:avLst/>
          </a:prstGeom>
          <a:solidFill>
            <a:schemeClr val="tx2">
              <a:lumMod val="75000"/>
              <a:alpha val="48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2376945-4017-4E3B-A0A2-1283256DB0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27646" y="555802"/>
            <a:ext cx="8136707" cy="2568563"/>
          </a:xfrm>
          <a:noFill/>
        </p:spPr>
        <p:txBody>
          <a:bodyPr/>
          <a:lstStyle/>
          <a:p>
            <a:r>
              <a:rPr lang="es-ES" altLang="es-GT" sz="5400" b="1" dirty="0" err="1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Automate</a:t>
            </a:r>
            <a:r>
              <a:rPr lang="es-ES" altLang="es-GT" sz="5400" b="1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 Microsoft Excel Files</a:t>
            </a:r>
            <a:endParaRPr lang="uk-UA" altLang="es-GT" sz="5400" b="1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9D8EB49-E368-4255-835D-5ECD39CBC7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45548" y="4221088"/>
            <a:ext cx="8100901" cy="2746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altLang="es-GT" sz="3200" b="1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- Programa de Estudios Superiores -</a:t>
            </a:r>
          </a:p>
          <a:p>
            <a:pPr>
              <a:lnSpc>
                <a:spcPct val="90000"/>
              </a:lnSpc>
            </a:pPr>
            <a:endParaRPr lang="es-ES" altLang="es-GT" sz="3200" b="1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s-ES" altLang="es-GT" sz="3200" b="1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BANGUAT – URL - CEMLA</a:t>
            </a:r>
            <a:endParaRPr lang="uk-UA" altLang="es-GT" sz="3200" b="1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tón Python Logotipo De - Imagen gratis en Pixabay">
            <a:extLst>
              <a:ext uri="{FF2B5EF4-FFF2-40B4-BE49-F238E27FC236}">
                <a16:creationId xmlns:a16="http://schemas.microsoft.com/office/drawing/2014/main" id="{E74F7EA9-B1B0-449B-BB5E-745969F3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C87FAEF-BBCB-44FF-9567-0EFC20468EC7}"/>
              </a:ext>
            </a:extLst>
          </p:cNvPr>
          <p:cNvSpPr txBox="1"/>
          <p:nvPr/>
        </p:nvSpPr>
        <p:spPr>
          <a:xfrm>
            <a:off x="479376" y="980728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If </a:t>
            </a:r>
            <a:r>
              <a:rPr lang="es-ES" sz="3600" dirty="0" err="1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students</a:t>
            </a:r>
            <a:r>
              <a:rPr lang="es-ES" sz="36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:</a:t>
            </a:r>
          </a:p>
          <a:p>
            <a:endParaRPr lang="es-ES" sz="3600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  <a:p>
            <a:endParaRPr lang="es-ES" sz="3600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  <a:p>
            <a:r>
              <a:rPr lang="es-ES" sz="3600" dirty="0">
                <a:solidFill>
                  <a:srgbClr val="00B0F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	</a:t>
            </a:r>
            <a:r>
              <a:rPr lang="es-ES" sz="3600" dirty="0" err="1">
                <a:solidFill>
                  <a:srgbClr val="00B0F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Print</a:t>
            </a:r>
            <a:r>
              <a:rPr lang="es-ES" sz="3600" dirty="0">
                <a:solidFill>
                  <a:srgbClr val="00B05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(“</a:t>
            </a:r>
            <a:r>
              <a:rPr lang="es-ES" sz="3600" b="1" dirty="0">
                <a:solidFill>
                  <a:srgbClr val="00B05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Jorge Roberto Letona 	Rodríguez</a:t>
            </a:r>
            <a:r>
              <a:rPr lang="es-ES" sz="3600" dirty="0">
                <a:solidFill>
                  <a:srgbClr val="00B05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”</a:t>
            </a:r>
            <a:r>
              <a:rPr lang="es-ES" sz="36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,</a:t>
            </a:r>
          </a:p>
          <a:p>
            <a:r>
              <a:rPr lang="es-ES" sz="36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 </a:t>
            </a:r>
          </a:p>
          <a:p>
            <a:r>
              <a:rPr lang="es-ES" sz="3600" dirty="0">
                <a:solidFill>
                  <a:srgbClr val="00B05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	“</a:t>
            </a:r>
            <a:r>
              <a:rPr lang="es-ES" sz="3600" b="1" dirty="0">
                <a:solidFill>
                  <a:srgbClr val="00B05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Erwin Roberto Camposeco 	Castro</a:t>
            </a:r>
            <a:r>
              <a:rPr lang="es-ES" sz="3600" dirty="0">
                <a:solidFill>
                  <a:srgbClr val="00B05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”</a:t>
            </a:r>
            <a:r>
              <a:rPr lang="es-ES" sz="3600" dirty="0">
                <a:solidFill>
                  <a:srgbClr val="FFFF00"/>
                </a:solidFill>
                <a:latin typeface="Consolas" panose="020B0609020204030204" pitchFamily="49" charset="0"/>
                <a:ea typeface="NSimSun" panose="02010609030101010101" pitchFamily="49" charset="-122"/>
              </a:rPr>
              <a:t>))</a:t>
            </a:r>
            <a:endParaRPr lang="es-GT" sz="3600" dirty="0">
              <a:solidFill>
                <a:srgbClr val="FFFF00"/>
              </a:solidFill>
              <a:latin typeface="Consolas" panose="020B06090202040302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80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ursus/Jasa Python | Artificial Intelligence Dan Predictive Analysis  Menggunakan Python - JOGJA MULTIMEDIA">
            <a:extLst>
              <a:ext uri="{FF2B5EF4-FFF2-40B4-BE49-F238E27FC236}">
                <a16:creationId xmlns:a16="http://schemas.microsoft.com/office/drawing/2014/main" id="{400998FB-3873-4DD7-82D8-FE32962DB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r="11113"/>
          <a:stretch/>
        </p:blipFill>
        <p:spPr bwMode="auto">
          <a:xfrm>
            <a:off x="3791744" y="10"/>
            <a:ext cx="84002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082FDCE-9AEA-4F3B-B67B-4547608B4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878" y="267145"/>
            <a:ext cx="8140394" cy="929607"/>
          </a:xfrm>
        </p:spPr>
        <p:txBody>
          <a:bodyPr>
            <a:normAutofit/>
          </a:bodyPr>
          <a:lstStyle/>
          <a:p>
            <a:r>
              <a:rPr lang="en-US" altLang="es-GT" sz="4000" b="1" dirty="0" err="1">
                <a:latin typeface="Consolas" panose="020B0609020204030204" pitchFamily="49" charset="0"/>
              </a:rPr>
              <a:t>Definición</a:t>
            </a:r>
            <a:r>
              <a:rPr lang="en-US" altLang="es-GT" sz="4000" b="1" dirty="0">
                <a:latin typeface="Consolas" panose="020B0609020204030204" pitchFamily="49" charset="0"/>
              </a:rPr>
              <a:t>:</a:t>
            </a:r>
            <a:endParaRPr lang="uk-UA" altLang="es-GT" sz="4000" b="1" dirty="0">
              <a:latin typeface="Consolas" panose="020B0609020204030204" pitchFamily="49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CBD0557-3008-4BF3-BB89-DB9FB755B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1163997"/>
            <a:ext cx="10873208" cy="18002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Este </a:t>
            </a:r>
            <a:r>
              <a:rPr lang="es-ES" altLang="ko-KR" sz="2000" b="1" i="1" u="sng" dirty="0">
                <a:latin typeface="Consolas" panose="020B0609020204030204" pitchFamily="49" charset="0"/>
                <a:ea typeface="굴림" panose="020B0600000101010101" pitchFamily="34" charset="-127"/>
              </a:rPr>
              <a:t>Proyecto Y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 se define como una herramienta que permite automatizar reportes con salida en documentos de Microsoft Excel, programados en el ambiente de Python, a partir de datos publicados, en este caso, en el sitio web del Banco Mundial. </a:t>
            </a: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Con esto se puede acceder de manera inmediata a información actualizada y con una visualización específica en segundos, con solo un par de clics.</a:t>
            </a:r>
            <a:endParaRPr lang="en-US" altLang="ko-KR" sz="2000" b="1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algn="just"/>
            <a:endParaRPr lang="en-US" altLang="ko-KR" sz="2000" b="1" dirty="0">
              <a:latin typeface="Consolas" panose="020B0609020204030204" pitchFamily="49" charset="0"/>
              <a:ea typeface="굴림" panose="020B0600000101010101" pitchFamily="34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8270F7-8A00-4043-9FD2-2616D6747527}"/>
              </a:ext>
            </a:extLst>
          </p:cNvPr>
          <p:cNvSpPr txBox="1">
            <a:spLocks noChangeArrowheads="1"/>
          </p:cNvSpPr>
          <p:nvPr/>
        </p:nvSpPr>
        <p:spPr>
          <a:xfrm>
            <a:off x="403660" y="3396245"/>
            <a:ext cx="8140394" cy="929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GT" sz="4000" b="1" dirty="0" err="1">
                <a:latin typeface="Consolas" panose="020B0609020204030204" pitchFamily="49" charset="0"/>
              </a:rPr>
              <a:t>Delimitación</a:t>
            </a:r>
            <a:endParaRPr lang="uk-UA" altLang="es-GT" sz="4000" b="1" dirty="0"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74476E-5C45-447F-A4CE-9208E1718B07}"/>
              </a:ext>
            </a:extLst>
          </p:cNvPr>
          <p:cNvSpPr txBox="1">
            <a:spLocks noChangeArrowheads="1"/>
          </p:cNvSpPr>
          <p:nvPr/>
        </p:nvSpPr>
        <p:spPr>
          <a:xfrm>
            <a:off x="695400" y="4611650"/>
            <a:ext cx="10873208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El proyecto permite, acceder al sitio web del Banco Mundial, descargar la serie anual de inflación total para todos los países que reportan a dicha entidad y, por último, generar cuadros de salida en formato específico y gráficas relativas a dichos cuadros.</a:t>
            </a:r>
            <a:endParaRPr lang="en-US" altLang="ko-KR" sz="2000" b="1" dirty="0">
              <a:latin typeface="Consolas" panose="020B0609020204030204" pitchFamily="49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ursus/Jasa Python | Artificial Intelligence Dan Predictive Analysis  Menggunakan Python - JOGJA MULTIMEDIA">
            <a:extLst>
              <a:ext uri="{FF2B5EF4-FFF2-40B4-BE49-F238E27FC236}">
                <a16:creationId xmlns:a16="http://schemas.microsoft.com/office/drawing/2014/main" id="{400998FB-3873-4DD7-82D8-FE32962DB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r="11113"/>
          <a:stretch/>
        </p:blipFill>
        <p:spPr bwMode="auto">
          <a:xfrm>
            <a:off x="3791744" y="10"/>
            <a:ext cx="84002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6" name="Rectangle 2">
            <a:extLst>
              <a:ext uri="{FF2B5EF4-FFF2-40B4-BE49-F238E27FC236}">
                <a16:creationId xmlns:a16="http://schemas.microsoft.com/office/drawing/2014/main" id="{7082FDCE-9AEA-4F3B-B67B-4547608B4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36" y="13098"/>
            <a:ext cx="8140394" cy="929607"/>
          </a:xfrm>
        </p:spPr>
        <p:txBody>
          <a:bodyPr>
            <a:normAutofit/>
          </a:bodyPr>
          <a:lstStyle/>
          <a:p>
            <a:r>
              <a:rPr lang="en-US" altLang="es-GT" sz="4000" b="1" dirty="0" err="1">
                <a:latin typeface="Consolas" panose="020B0609020204030204" pitchFamily="49" charset="0"/>
              </a:rPr>
              <a:t>Utilidad</a:t>
            </a:r>
            <a:r>
              <a:rPr lang="en-US" altLang="es-GT" sz="4000" b="1" dirty="0">
                <a:latin typeface="Consolas" panose="020B0609020204030204" pitchFamily="49" charset="0"/>
              </a:rPr>
              <a:t>:</a:t>
            </a:r>
            <a:endParaRPr lang="uk-UA" altLang="es-GT" sz="4000" b="1" dirty="0">
              <a:latin typeface="Consolas" panose="020B0609020204030204" pitchFamily="49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CBD0557-3008-4BF3-BB89-DB9FB755B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9396" y="845444"/>
            <a:ext cx="10873208" cy="226500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Acceder a reportes útiles en tiempo real, no tiene precio!!!. </a:t>
            </a: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En áreas de trabajo muy específicas, </a:t>
            </a:r>
            <a:r>
              <a:rPr lang="es-E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como el Banco de Guatemala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, poder atender requerimientos y consultas en </a:t>
            </a:r>
            <a:r>
              <a:rPr lang="es-E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34" charset="-127"/>
              </a:rPr>
              <a:t>tiempo inmediato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 se ha tornado en un aspecto </a:t>
            </a:r>
            <a:r>
              <a:rPr lang="es-E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34" charset="-127"/>
              </a:rPr>
              <a:t>VITAL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.</a:t>
            </a: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Y no se diga en otros ambientes donde tener información de forma inmediata puede repercutir en Ganancia/Pérdida de rentabilidades importantes.</a:t>
            </a:r>
          </a:p>
          <a:p>
            <a:pPr marL="0" indent="0" algn="just">
              <a:buNone/>
            </a:pPr>
            <a:endParaRPr lang="en-US" altLang="ko-KR" sz="2000" b="1" dirty="0">
              <a:latin typeface="Consolas" panose="020B0609020204030204" pitchFamily="49" charset="0"/>
              <a:ea typeface="굴림" panose="020B0600000101010101" pitchFamily="34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8270F7-8A00-4043-9FD2-2616D6747527}"/>
              </a:ext>
            </a:extLst>
          </p:cNvPr>
          <p:cNvSpPr txBox="1">
            <a:spLocks noChangeArrowheads="1"/>
          </p:cNvSpPr>
          <p:nvPr/>
        </p:nvSpPr>
        <p:spPr>
          <a:xfrm>
            <a:off x="403660" y="3396245"/>
            <a:ext cx="8140394" cy="929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GT" sz="4000" b="1" dirty="0" err="1">
                <a:latin typeface="Consolas" panose="020B0609020204030204" pitchFamily="49" charset="0"/>
              </a:rPr>
              <a:t>Utilización</a:t>
            </a:r>
            <a:r>
              <a:rPr lang="en-US" altLang="es-GT" sz="4000" b="1" dirty="0">
                <a:latin typeface="Consolas" panose="020B0609020204030204" pitchFamily="49" charset="0"/>
              </a:rPr>
              <a:t> de </a:t>
            </a:r>
            <a:r>
              <a:rPr lang="en-US" altLang="es-GT" sz="4000" b="1" dirty="0" err="1">
                <a:latin typeface="Consolas" panose="020B0609020204030204" pitchFamily="49" charset="0"/>
              </a:rPr>
              <a:t>librerías</a:t>
            </a:r>
            <a:endParaRPr lang="uk-UA" altLang="es-GT" sz="4000" b="1" dirty="0"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74476E-5C45-447F-A4CE-9208E1718B07}"/>
              </a:ext>
            </a:extLst>
          </p:cNvPr>
          <p:cNvSpPr txBox="1">
            <a:spLocks noChangeArrowheads="1"/>
          </p:cNvSpPr>
          <p:nvPr/>
        </p:nvSpPr>
        <p:spPr>
          <a:xfrm>
            <a:off x="695400" y="4611650"/>
            <a:ext cx="10873208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Se utilizaron: </a:t>
            </a:r>
          </a:p>
          <a:p>
            <a:pPr algn="just"/>
            <a:r>
              <a:rPr lang="es-E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Pandas</a:t>
            </a:r>
          </a:p>
          <a:p>
            <a:pPr algn="just"/>
            <a:r>
              <a:rPr lang="es-E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openpyxl</a:t>
            </a:r>
            <a:r>
              <a:rPr lang="es-E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endParaRPr lang="en-US" altLang="ko-KR" b="1" dirty="0">
              <a:latin typeface="Consolas" panose="020B06090202040302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91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ursus/Jasa Python | Artificial Intelligence Dan Predictive Analysis  Menggunakan Python - JOGJA MULTIMEDIA">
            <a:extLst>
              <a:ext uri="{FF2B5EF4-FFF2-40B4-BE49-F238E27FC236}">
                <a16:creationId xmlns:a16="http://schemas.microsoft.com/office/drawing/2014/main" id="{400998FB-3873-4DD7-82D8-FE32962DB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r="11113"/>
          <a:stretch/>
        </p:blipFill>
        <p:spPr bwMode="auto">
          <a:xfrm>
            <a:off x="3791744" y="10"/>
            <a:ext cx="84002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6" name="Rectangle 2">
            <a:extLst>
              <a:ext uri="{FF2B5EF4-FFF2-40B4-BE49-F238E27FC236}">
                <a16:creationId xmlns:a16="http://schemas.microsoft.com/office/drawing/2014/main" id="{7082FDCE-9AEA-4F3B-B67B-4547608B4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244838"/>
            <a:ext cx="8140394" cy="929607"/>
          </a:xfrm>
        </p:spPr>
        <p:txBody>
          <a:bodyPr>
            <a:normAutofit/>
          </a:bodyPr>
          <a:lstStyle/>
          <a:p>
            <a:r>
              <a:rPr lang="en-US" altLang="es-GT" sz="4000" b="1" dirty="0" err="1">
                <a:latin typeface="Consolas" panose="020B0609020204030204" pitchFamily="49" charset="0"/>
              </a:rPr>
              <a:t>Openpyxl</a:t>
            </a:r>
            <a:r>
              <a:rPr lang="en-US" altLang="es-GT" sz="4000" b="1" dirty="0">
                <a:latin typeface="Consolas" panose="020B0609020204030204" pitchFamily="49" charset="0"/>
              </a:rPr>
              <a:t>:</a:t>
            </a:r>
            <a:endParaRPr lang="uk-UA" altLang="es-GT" sz="4000" b="1" dirty="0">
              <a:latin typeface="Consolas" panose="020B0609020204030204" pitchFamily="49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CBD0557-3008-4BF3-BB89-DB9FB755B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1178477"/>
            <a:ext cx="10873208" cy="405072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Es una biblioteca de Python que se utiliza para </a:t>
            </a:r>
            <a:r>
              <a:rPr lang="es-E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굴림" panose="020B0600000101010101" pitchFamily="34" charset="-127"/>
              </a:rPr>
              <a:t>leer y escribir 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archivos de Excel (archivos xlsx / </a:t>
            </a:r>
            <a:r>
              <a:rPr lang="es-ES" altLang="ko-KR" sz="2000" b="1" dirty="0" err="1">
                <a:latin typeface="Consolas" panose="020B0609020204030204" pitchFamily="49" charset="0"/>
                <a:ea typeface="굴림" panose="020B0600000101010101" pitchFamily="34" charset="-127"/>
              </a:rPr>
              <a:t>xlsm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 / </a:t>
            </a:r>
            <a:r>
              <a:rPr lang="es-ES" altLang="ko-KR" sz="2000" b="1" dirty="0" err="1">
                <a:latin typeface="Consolas" panose="020B0609020204030204" pitchFamily="49" charset="0"/>
                <a:ea typeface="굴림" panose="020B0600000101010101" pitchFamily="34" charset="-127"/>
              </a:rPr>
              <a:t>xltx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 / </a:t>
            </a:r>
            <a:r>
              <a:rPr lang="es-ES" altLang="ko-KR" sz="2000" b="1" dirty="0" err="1">
                <a:latin typeface="Consolas" panose="020B0609020204030204" pitchFamily="49" charset="0"/>
                <a:ea typeface="굴림" panose="020B0600000101010101" pitchFamily="34" charset="-127"/>
              </a:rPr>
              <a:t>xltm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). Este módulo permite a los programas de Python leer y modificar la hoja de cálculo.</a:t>
            </a: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Ejemplos de utilizaciones:</a:t>
            </a: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	- Obtener información de los archivos (Hojas, Celdas 				específicas…)</a:t>
            </a: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	- Graficar la información y resultados</a:t>
            </a: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	- Obtener resultados (realización de cálculos)</a:t>
            </a: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	- Crear nuevos archivos (Reportes)</a:t>
            </a:r>
          </a:p>
          <a:p>
            <a:pPr marL="0" indent="0" algn="just">
              <a:buNone/>
            </a:pPr>
            <a:endParaRPr lang="es-ES" altLang="ko-KR" sz="2000" b="1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marL="0" indent="0" algn="just">
              <a:buNone/>
            </a:pP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	También tiene un 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  <a:hlinkClick r:id="rId4"/>
              </a:rPr>
              <a:t>“chivo o chuleta</a:t>
            </a:r>
            <a:r>
              <a:rPr lang="es-ES" altLang="ko-KR" sz="2000" b="1" dirty="0">
                <a:latin typeface="Consolas" panose="020B0609020204030204" pitchFamily="49" charset="0"/>
                <a:ea typeface="굴림" panose="020B0600000101010101" pitchFamily="34" charset="-127"/>
              </a:rPr>
              <a:t>”, donde hacer consultas rápidas sobre su utilización y aplicación. </a:t>
            </a:r>
          </a:p>
          <a:p>
            <a:pPr marL="0" indent="0" algn="just">
              <a:buNone/>
            </a:pPr>
            <a:endParaRPr lang="es-ES" altLang="ko-KR" sz="2000" b="1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marL="0" indent="0" algn="just">
              <a:buNone/>
            </a:pPr>
            <a:endParaRPr lang="en-US" altLang="ko-KR" sz="2000" b="1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marL="0" indent="0" algn="just">
              <a:buNone/>
            </a:pPr>
            <a:endParaRPr lang="en-US" altLang="ko-KR" sz="2000" b="1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marL="0" indent="0" algn="just">
              <a:buNone/>
            </a:pPr>
            <a:endParaRPr lang="en-US" altLang="ko-KR" sz="2000" b="1" dirty="0">
              <a:latin typeface="Consolas" panose="020B0609020204030204" pitchFamily="49" charset="0"/>
              <a:ea typeface="굴림" panose="020B0600000101010101" pitchFamily="34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DAB7C3-6353-4526-A1DE-4148A51EDE04}"/>
              </a:ext>
            </a:extLst>
          </p:cNvPr>
          <p:cNvSpPr txBox="1">
            <a:spLocks noChangeArrowheads="1"/>
          </p:cNvSpPr>
          <p:nvPr/>
        </p:nvSpPr>
        <p:spPr>
          <a:xfrm>
            <a:off x="2025803" y="5483921"/>
            <a:ext cx="8140394" cy="929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s-GT" sz="4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Veámosla</a:t>
            </a:r>
            <a:r>
              <a:rPr lang="en-US" altLang="es-GT" sz="4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es-GT" sz="4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funcionando</a:t>
            </a:r>
            <a:r>
              <a:rPr lang="en-US" altLang="es-GT" sz="4000" b="1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uk-UA" altLang="es-GT" sz="40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125" name="Freeform: Shape 72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122" name="Picture 2" descr="Goodbye World Python Code&amp;quot; Poster by gezzoto | Redbubble">
            <a:extLst>
              <a:ext uri="{FF2B5EF4-FFF2-40B4-BE49-F238E27FC236}">
                <a16:creationId xmlns:a16="http://schemas.microsoft.com/office/drawing/2014/main" id="{5B5ECC64-09FD-4E01-A28F-5AF818976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0" r="1" b="15754"/>
          <a:stretch/>
        </p:blipFill>
        <p:spPr bwMode="auto">
          <a:xfrm>
            <a:off x="2351584" y="692696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0888103-6FA5-4C9A-BF31-66F4DDEA66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9" t="7885"/>
          <a:stretch/>
        </p:blipFill>
        <p:spPr>
          <a:xfrm>
            <a:off x="7510139" y="5944775"/>
            <a:ext cx="4307881" cy="783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7514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359</Words>
  <Application>Microsoft Office PowerPoint</Application>
  <PresentationFormat>Panorámica</PresentationFormat>
  <Paragraphs>41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Rockwell</vt:lpstr>
      <vt:lpstr>template</vt:lpstr>
      <vt:lpstr>Automate Microsoft Excel Files</vt:lpstr>
      <vt:lpstr>Presentación de PowerPoint</vt:lpstr>
      <vt:lpstr>Definición:</vt:lpstr>
      <vt:lpstr>Utilidad:</vt:lpstr>
      <vt:lpstr>Openpyxl:</vt:lpstr>
      <vt:lpstr>Presentación de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Microsoft Excel Files</dc:title>
  <dc:creator>Jorge Roberto Letona Rodriguez</dc:creator>
  <cp:lastModifiedBy>Jorge Roberto Letona Rodriguez</cp:lastModifiedBy>
  <cp:revision>26</cp:revision>
  <dcterms:created xsi:type="dcterms:W3CDTF">2022-01-20T15:20:13Z</dcterms:created>
  <dcterms:modified xsi:type="dcterms:W3CDTF">2022-01-20T18:55:38Z</dcterms:modified>
</cp:coreProperties>
</file>