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70" r:id="rId14"/>
  </p:sldIdLst>
  <p:sldSz cx="12192000" cy="6858000"/>
  <p:notesSz cx="6858000" cy="9144000"/>
  <p:defaultTextStyle>
    <a:defPPr>
      <a:defRPr lang="es-G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3D8DA-074E-4839-96FF-46CF3BCE9B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A45C37-AE17-48DB-9F38-E80C433608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3F7F914-9B83-4D95-BD8B-00925795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0E4826-5A67-4D3C-B8DC-0B959A06A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9F67A0-43AB-4C4C-8490-A14762392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0119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B3FDB-244A-4A41-A82C-EB0B6C877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7E61C0A-CDC8-41DA-8F4A-8E00EE19D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185560-D94C-4F5A-BA8A-B90D5616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0B4773B-8AFB-4547-B2EE-D6A656D1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F39CFF-AE26-4302-AFFF-79B241FF8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37043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E856752-D6D5-4B1B-8AD2-2A59D0C31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75AB5FB-3670-4198-8698-AE71EADA6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1199F7-2DE1-44AB-BA0F-AC344D82A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3633D09-F3C3-414A-B26C-901DF642C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422BD0-E9A9-4A31-B7AB-B9FCAC207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591617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E046C9-66E7-49D3-A621-A5C042CF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48D065-3502-44E9-8A6E-F2BBAE4A1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A3BC2E-971F-46C7-85E8-02C724D03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88E5F82-502A-41F5-A74C-4E32C1F9B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2D6350-0C92-4301-8718-218DD246B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943865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CB62DD-9A77-4877-86D6-F01D9FCED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8454486-0DAE-46F6-8E2F-094B5B6B7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810346-8B52-4E7C-9310-35EC5307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E4B3F3-B3F7-474C-980E-9B485A37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1B6B7FD-1FFD-46F6-BB24-0763030D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18103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8CB15C-4F44-4194-B72C-58B33FC5C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8896502-BB3C-40EA-8377-F5B7641BDA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78A01EB-B4DB-4E40-A9D3-3DCE21885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F0EC60D-D12C-4039-93BB-A655D0E6E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5495DD-6B17-4CB2-8324-E56507D05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317786D-FF06-4B0B-A830-46C081E3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13891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1921A-3C55-4BCD-9EF5-5FC2EA8F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605937-5042-4636-8D2B-C9EBE341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8A3F4B-CD80-4E1D-AEFC-4AF83EF444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917D788-C6E6-4600-AF21-0903150B83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BEF891C-D0B5-4D66-BEEA-95D2A1548D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011612F-0C0D-4B7B-8B24-708B52F63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5F568E9-F498-40D7-A61E-0804616C4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3460176-E797-4CC3-BF2A-1468DDC8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86781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AD491-D7C6-4BDD-A3F3-2F475E19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881ECC4-2B04-429A-B71D-E3827220F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4D5150B-17BB-41A8-A7E9-177858CFD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49F02-EF64-4013-BE08-053847EB4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117692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6AA435B-6FB8-4E5B-AC3E-3554B0D61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FF28A5D-41DB-404F-9BCE-10D51D2D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6F7F3D-6F54-4B35-A8CE-302209C92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06786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24073-D7AB-4764-94C8-6896F25BD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6FAEB6-51A2-465F-81C0-87FDE0032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EBA9F2-236E-42A0-8F4F-758796F986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B167FB8-FAB9-470A-B4E2-DE67A32A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9EC9E99-D4D9-4F81-9AB4-DF2775266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F2B7904-14F8-4568-8D32-893936DBC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8862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709AD4-7C37-4136-8EE5-442F5D7A3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329B6C-FFB3-4B93-98AB-B3A5739B03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GT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4DAA771-7FEB-4153-A1CC-3D9462865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3CEDBE6-B23E-4EF4-A21D-F1225A7D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E2D070-EFA0-4510-93D3-45235DE7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GT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CDE4E8E-A505-4DCB-9F8A-24D707BA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331112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D59A9BC-EA95-4777-B8D3-41A93A570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GT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97889BB-20AD-4BE8-B8BA-DD4D7725D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GT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6DB888-DED8-46A8-AC0E-E85A8D8B3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D98306-9BD8-4D6D-BCE4-CF56FB37EAB3}" type="datetimeFigureOut">
              <a:rPr lang="es-GT" smtClean="0"/>
              <a:t>25/09/2025</a:t>
            </a:fld>
            <a:endParaRPr lang="es-GT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CCC187-4999-43E8-86B4-6BD13B23D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GT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0C0E15-A329-4D3D-8226-52742B1899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F6B1F-8F25-4EB8-912E-1039D8A20680}" type="slidenum">
              <a:rPr lang="es-GT" smtClean="0"/>
              <a:t>‹Nº›</a:t>
            </a:fld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960861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G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EfSymvT59M?feature=oembe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ChessViz">
            <a:extLst>
              <a:ext uri="{FF2B5EF4-FFF2-40B4-BE49-F238E27FC236}">
                <a16:creationId xmlns:a16="http://schemas.microsoft.com/office/drawing/2014/main" id="{D240D629-47AB-4018-946D-DA9B92987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295AE5E-9E38-48B2-A68C-4024FA2B2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2432" y="138023"/>
            <a:ext cx="5709568" cy="2665562"/>
          </a:xfrm>
        </p:spPr>
        <p:txBody>
          <a:bodyPr>
            <a:normAutofit/>
          </a:bodyPr>
          <a:lstStyle/>
          <a:p>
            <a:r>
              <a:rPr lang="es-ES" sz="5400" dirty="0" err="1">
                <a:latin typeface="Arial Black" panose="020B0A04020102020204" pitchFamily="34" charset="0"/>
              </a:rPr>
              <a:t>Chess</a:t>
            </a:r>
            <a:r>
              <a:rPr lang="es-ES" sz="5400" dirty="0">
                <a:latin typeface="Arial Black" panose="020B0A04020102020204" pitchFamily="34" charset="0"/>
              </a:rPr>
              <a:t> Position </a:t>
            </a:r>
            <a:r>
              <a:rPr lang="es-ES" sz="5400" dirty="0" err="1">
                <a:latin typeface="Arial Black" panose="020B0A04020102020204" pitchFamily="34" charset="0"/>
              </a:rPr>
              <a:t>Complexity</a:t>
            </a:r>
            <a:endParaRPr lang="es-GT" sz="5400" dirty="0">
              <a:latin typeface="Arial Black" panose="020B0A040201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1BF06E4-F789-4461-BF52-C27924403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7598" y="3319969"/>
            <a:ext cx="9144000" cy="1655762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José Ricardo de León Solís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Jorge Alejandro Avalos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Haidacher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hessY: A Mathematica toolbox for the generation, visualization and  analysis of positional chess graphs - ScienceDirect">
            <a:extLst>
              <a:ext uri="{FF2B5EF4-FFF2-40B4-BE49-F238E27FC236}">
                <a16:creationId xmlns:a16="http://schemas.microsoft.com/office/drawing/2014/main" id="{B1052D20-28C1-4B87-B920-4558490BD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4975731"/>
            <a:ext cx="5331635" cy="1882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5427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78371-3C9B-444A-B88C-8318BC9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5066" y="2659592"/>
            <a:ext cx="4385733" cy="132556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 Black" panose="020B0A04020102020204" pitchFamily="34" charset="0"/>
              </a:rPr>
              <a:t>Compresor y descompresor:</a:t>
            </a:r>
            <a:endParaRPr lang="es-GT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F29C86B-0CCC-4396-8EAD-CDD6392D0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5025" y="0"/>
            <a:ext cx="5406975" cy="6858000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71C15EE6-35DC-4D96-9C09-127EC2B7984B}"/>
              </a:ext>
            </a:extLst>
          </p:cNvPr>
          <p:cNvSpPr/>
          <p:nvPr/>
        </p:nvSpPr>
        <p:spPr>
          <a:xfrm>
            <a:off x="7442199" y="2311400"/>
            <a:ext cx="2980268" cy="6180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78134C0-A1A1-498C-BF53-99B14BF52287}"/>
              </a:ext>
            </a:extLst>
          </p:cNvPr>
          <p:cNvSpPr/>
          <p:nvPr/>
        </p:nvSpPr>
        <p:spPr>
          <a:xfrm>
            <a:off x="6785025" y="6612467"/>
            <a:ext cx="2350508" cy="2455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3103168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>
            <a:extLst>
              <a:ext uri="{FF2B5EF4-FFF2-40B4-BE49-F238E27FC236}">
                <a16:creationId xmlns:a16="http://schemas.microsoft.com/office/drawing/2014/main" id="{9B2802EC-CF39-43D5-BFD3-5B4FEB2738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808" t="5185" r="24758" b="79877"/>
          <a:stretch/>
        </p:blipFill>
        <p:spPr>
          <a:xfrm>
            <a:off x="643466" y="1127382"/>
            <a:ext cx="3937000" cy="1024466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BD4914F2-A31B-4DDF-A777-EB5E78C1AF4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82" t="87037" r="31036" b="7531"/>
          <a:stretch/>
        </p:blipFill>
        <p:spPr>
          <a:xfrm>
            <a:off x="812797" y="5431423"/>
            <a:ext cx="3335867" cy="372532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7D4A531-1008-44FD-AD7F-C2229717E5D0}"/>
              </a:ext>
            </a:extLst>
          </p:cNvPr>
          <p:cNvSpPr txBox="1"/>
          <p:nvPr/>
        </p:nvSpPr>
        <p:spPr>
          <a:xfrm>
            <a:off x="584199" y="181972"/>
            <a:ext cx="379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  <a:cs typeface="Arial" panose="020B0604020202020204" pitchFamily="34" charset="0"/>
              </a:rPr>
              <a:t>Recorriendo la base de datos y guardando un .</a:t>
            </a:r>
            <a:r>
              <a:rPr lang="es-ES" dirty="0" err="1">
                <a:latin typeface="Arial Black" panose="020B0A04020102020204" pitchFamily="34" charset="0"/>
                <a:cs typeface="Arial" panose="020B0604020202020204" pitchFamily="34" charset="0"/>
              </a:rPr>
              <a:t>csv</a:t>
            </a:r>
            <a:endParaRPr lang="es-E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05D449B4-6B52-49D8-829B-164F35C831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91" t="52469" r="23649" b="27037"/>
          <a:stretch/>
        </p:blipFill>
        <p:spPr>
          <a:xfrm>
            <a:off x="706965" y="3616697"/>
            <a:ext cx="3547533" cy="1405467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41FF9EA-D9ED-47AD-A92F-9A3F49644BC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032" t="25185" r="41386" b="65390"/>
          <a:stretch/>
        </p:blipFill>
        <p:spPr>
          <a:xfrm>
            <a:off x="1363132" y="2561107"/>
            <a:ext cx="2235200" cy="646331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D93CEE7B-58D8-40C5-9AEC-6C805FD5C2A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799" t="33086" r="29737" b="62593"/>
          <a:stretch/>
        </p:blipFill>
        <p:spPr>
          <a:xfrm>
            <a:off x="7247466" y="1270001"/>
            <a:ext cx="3395135" cy="296334"/>
          </a:xfrm>
          <a:prstGeom prst="rect">
            <a:avLst/>
          </a:prstGeom>
        </p:spPr>
      </p:pic>
      <p:sp>
        <p:nvSpPr>
          <p:cNvPr id="25" name="CuadroTexto 24">
            <a:extLst>
              <a:ext uri="{FF2B5EF4-FFF2-40B4-BE49-F238E27FC236}">
                <a16:creationId xmlns:a16="http://schemas.microsoft.com/office/drawing/2014/main" id="{58CFA512-E308-47F7-A373-DBC1CC786610}"/>
              </a:ext>
            </a:extLst>
          </p:cNvPr>
          <p:cNvSpPr txBox="1"/>
          <p:nvPr/>
        </p:nvSpPr>
        <p:spPr>
          <a:xfrm>
            <a:off x="6654799" y="215840"/>
            <a:ext cx="3793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>
                <a:latin typeface="Arial Black" panose="020B0A04020102020204" pitchFamily="34" charset="0"/>
                <a:cs typeface="Arial" panose="020B0604020202020204" pitchFamily="34" charset="0"/>
              </a:rPr>
              <a:t>Apertura del .csv y creación del .svg </a:t>
            </a:r>
            <a:endParaRPr lang="es-ES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3976F6B7-3368-434D-B490-E367611184B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0798" t="25164" r="15895" b="47058"/>
          <a:stretch/>
        </p:blipFill>
        <p:spPr>
          <a:xfrm>
            <a:off x="6680200" y="1974167"/>
            <a:ext cx="4529666" cy="1905001"/>
          </a:xfrm>
          <a:prstGeom prst="rect">
            <a:avLst/>
          </a:prstGeom>
        </p:spPr>
      </p:pic>
      <p:pic>
        <p:nvPicPr>
          <p:cNvPr id="27" name="Imagen 26">
            <a:extLst>
              <a:ext uri="{FF2B5EF4-FFF2-40B4-BE49-F238E27FC236}">
                <a16:creationId xmlns:a16="http://schemas.microsoft.com/office/drawing/2014/main" id="{E30C9730-01B8-4011-A84E-8F3904AB5DC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4910" t="82716" r="22061" b="10123"/>
          <a:stretch/>
        </p:blipFill>
        <p:spPr>
          <a:xfrm>
            <a:off x="6997699" y="4287000"/>
            <a:ext cx="3894667" cy="49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5982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EDA1-C921-4CBA-B20B-6EA66B0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rial Black" panose="020B0A04020102020204" pitchFamily="34" charset="0"/>
              </a:rPr>
              <a:t>Resultados con estadística (100 juegos):</a:t>
            </a:r>
            <a:endParaRPr lang="es-GT" sz="3600" dirty="0">
              <a:latin typeface="Arial Black" panose="020B0A040201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2AACC8F-1F97-413D-91B2-A788283EA6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229" y="1094571"/>
            <a:ext cx="10869542" cy="5763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524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EFEDA1-C921-4CBA-B20B-6EA66B085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rial Black" panose="020B0A04020102020204" pitchFamily="34" charset="0"/>
              </a:rPr>
              <a:t>Resultados con NN (10 juegos):</a:t>
            </a:r>
            <a:endParaRPr lang="es-GT" sz="3600" dirty="0">
              <a:latin typeface="Arial Black" panose="020B0A04020102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3F805B7-927F-4362-9325-6F607EE58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333" y="1096667"/>
            <a:ext cx="10803467" cy="5761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720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AF8825-ADA9-4656-BCA9-E228CEAF2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36" y="462648"/>
            <a:ext cx="5547929" cy="1325563"/>
          </a:xfrm>
        </p:spPr>
        <p:txBody>
          <a:bodyPr/>
          <a:lstStyle/>
          <a:p>
            <a:pPr algn="ctr"/>
            <a:r>
              <a:rPr lang="es-ES" dirty="0">
                <a:latin typeface="Arial Black" panose="020B0A04020102020204" pitchFamily="34" charset="0"/>
                <a:cs typeface="Arial" panose="020B0604020202020204" pitchFamily="34" charset="0"/>
              </a:rPr>
              <a:t>Complejidad Posición</a:t>
            </a:r>
            <a:endParaRPr lang="es-GT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E65B574-162E-45D1-82BE-87E23F644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130" y="462648"/>
            <a:ext cx="5848203" cy="5107517"/>
          </a:xfrm>
          <a:prstGeom prst="rect">
            <a:avLst/>
          </a:prstGeom>
        </p:spPr>
      </p:pic>
      <p:pic>
        <p:nvPicPr>
          <p:cNvPr id="2056" name="Picture 8" descr="The Sicilian Defense, Najdorf Variation: A Dynamic Legacy - Horkan">
            <a:extLst>
              <a:ext uri="{FF2B5EF4-FFF2-40B4-BE49-F238E27FC236}">
                <a16:creationId xmlns:a16="http://schemas.microsoft.com/office/drawing/2014/main" id="{4ED13885-A4B0-4754-81BB-A1343B3E36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6420" b="7793"/>
          <a:stretch/>
        </p:blipFill>
        <p:spPr bwMode="auto">
          <a:xfrm>
            <a:off x="573088" y="2443691"/>
            <a:ext cx="4870979" cy="2420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AB97212-45C7-4535-B4D8-4687771D7234}"/>
              </a:ext>
            </a:extLst>
          </p:cNvPr>
          <p:cNvSpPr txBox="1"/>
          <p:nvPr/>
        </p:nvSpPr>
        <p:spPr>
          <a:xfrm>
            <a:off x="825928" y="5108500"/>
            <a:ext cx="4365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1er significado: Predictibilidad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049DE3-4F87-42DC-96C2-A0267A14C6A7}"/>
              </a:ext>
            </a:extLst>
          </p:cNvPr>
          <p:cNvSpPr txBox="1"/>
          <p:nvPr/>
        </p:nvSpPr>
        <p:spPr>
          <a:xfrm>
            <a:off x="6670879" y="5709633"/>
            <a:ext cx="4931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2do significado: Número de posiciones alternativas</a:t>
            </a:r>
            <a:endParaRPr lang="es-GT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65034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lementos multimedia en línea 3" title="Hikaru's BEST EVER Puzzle Rush">
            <a:hlinkClick r:id="" action="ppaction://media"/>
            <a:extLst>
              <a:ext uri="{FF2B5EF4-FFF2-40B4-BE49-F238E27FC236}">
                <a16:creationId xmlns:a16="http://schemas.microsoft.com/office/drawing/2014/main" id="{A904AA84-6822-4DF8-90EF-5A3D346768B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973" y="0"/>
            <a:ext cx="121380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541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DFABDB-2C56-4CA9-8D73-6EF89DC66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39" y="347874"/>
            <a:ext cx="11023121" cy="1109992"/>
          </a:xfrm>
        </p:spPr>
        <p:txBody>
          <a:bodyPr>
            <a:normAutofit/>
          </a:bodyPr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Complejidad: Nivel de compresión</a:t>
            </a:r>
            <a:endParaRPr lang="es-GT" dirty="0">
              <a:latin typeface="Arial Black" panose="020B0A04020102020204" pitchFamily="34" charset="0"/>
            </a:endParaRPr>
          </a:p>
        </p:txBody>
      </p:sp>
      <p:pic>
        <p:nvPicPr>
          <p:cNvPr id="3074" name="Picture 2" descr="1+ Hundred Bitstream Royalty-Free Images, Stock Photos &amp; Pictures |  Shutterstock">
            <a:extLst>
              <a:ext uri="{FF2B5EF4-FFF2-40B4-BE49-F238E27FC236}">
                <a16:creationId xmlns:a16="http://schemas.microsoft.com/office/drawing/2014/main" id="{7312B946-959A-4AC5-A2E2-AF50AF41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0650" y="2276175"/>
            <a:ext cx="3458474" cy="2305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89EC35C-8C8B-464A-AE11-F3DC6396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46" y="1762531"/>
            <a:ext cx="4085606" cy="407421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9A401B7B-4596-4D6C-8399-BC5CF0F2AE50}"/>
              </a:ext>
            </a:extLst>
          </p:cNvPr>
          <p:cNvSpPr/>
          <p:nvPr/>
        </p:nvSpPr>
        <p:spPr>
          <a:xfrm>
            <a:off x="5272176" y="3148640"/>
            <a:ext cx="1647645" cy="5607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244793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EC6BFD-5809-4670-9344-3CE79E4C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761"/>
            <a:ext cx="10515600" cy="1325563"/>
          </a:xfrm>
        </p:spPr>
        <p:txBody>
          <a:bodyPr/>
          <a:lstStyle/>
          <a:p>
            <a:pPr algn="ctr"/>
            <a:r>
              <a:rPr lang="es-ES" dirty="0">
                <a:latin typeface="Arial Black" panose="020B0A04020102020204" pitchFamily="34" charset="0"/>
              </a:rPr>
              <a:t>Compresión Aritmética:</a:t>
            </a:r>
            <a:endParaRPr lang="es-GT" dirty="0">
              <a:latin typeface="Arial Black" panose="020B0A040201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DD8B0AD-9DA6-48EF-AF42-46BA6AC9AEB5}"/>
              </a:ext>
            </a:extLst>
          </p:cNvPr>
          <p:cNvSpPr/>
          <p:nvPr/>
        </p:nvSpPr>
        <p:spPr>
          <a:xfrm>
            <a:off x="1079500" y="2832103"/>
            <a:ext cx="10033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5AE95A-1694-4D61-BFCD-4A3156E2FA5D}"/>
              </a:ext>
            </a:extLst>
          </p:cNvPr>
          <p:cNvSpPr txBox="1"/>
          <p:nvPr/>
        </p:nvSpPr>
        <p:spPr>
          <a:xfrm>
            <a:off x="939798" y="2462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3151E08-AD4B-40EB-90C5-EDEC694ABD9B}"/>
              </a:ext>
            </a:extLst>
          </p:cNvPr>
          <p:cNvSpPr txBox="1"/>
          <p:nvPr/>
        </p:nvSpPr>
        <p:spPr>
          <a:xfrm>
            <a:off x="10939296" y="24627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654EBF1-47C8-42A0-9CB2-FB65939341CE}"/>
              </a:ext>
            </a:extLst>
          </p:cNvPr>
          <p:cNvSpPr/>
          <p:nvPr/>
        </p:nvSpPr>
        <p:spPr>
          <a:xfrm>
            <a:off x="1079500" y="3788334"/>
            <a:ext cx="10033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0708B29-8E0D-4BB9-8C4E-740217259C6D}"/>
              </a:ext>
            </a:extLst>
          </p:cNvPr>
          <p:cNvSpPr/>
          <p:nvPr/>
        </p:nvSpPr>
        <p:spPr>
          <a:xfrm>
            <a:off x="1079500" y="4744565"/>
            <a:ext cx="10033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30878D-4A88-4740-A0C0-30AA0DA00D20}"/>
              </a:ext>
            </a:extLst>
          </p:cNvPr>
          <p:cNvSpPr txBox="1"/>
          <p:nvPr/>
        </p:nvSpPr>
        <p:spPr>
          <a:xfrm>
            <a:off x="3487578" y="34290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1C7A0E8-B27F-4F8D-B8F9-6916D1A1ADA4}"/>
              </a:ext>
            </a:extLst>
          </p:cNvPr>
          <p:cNvSpPr/>
          <p:nvPr/>
        </p:nvSpPr>
        <p:spPr>
          <a:xfrm>
            <a:off x="1079500" y="5700796"/>
            <a:ext cx="10033000" cy="279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81878B1-5FB6-4E1C-9D7A-2F8CF3DA282A}"/>
              </a:ext>
            </a:extLst>
          </p:cNvPr>
          <p:cNvSpPr txBox="1"/>
          <p:nvPr/>
        </p:nvSpPr>
        <p:spPr>
          <a:xfrm>
            <a:off x="3201618" y="1718204"/>
            <a:ext cx="578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Representar cada estado como un número entre 0 y 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7EA777D2-8BE1-4929-AE18-6E16B0BDE296}"/>
              </a:ext>
            </a:extLst>
          </p:cNvPr>
          <p:cNvSpPr/>
          <p:nvPr/>
        </p:nvSpPr>
        <p:spPr>
          <a:xfrm>
            <a:off x="4241801" y="2832103"/>
            <a:ext cx="1058331" cy="2794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EA4F125E-DEC0-472D-8C0E-6B806E73B62B}"/>
              </a:ext>
            </a:extLst>
          </p:cNvPr>
          <p:cNvSpPr/>
          <p:nvPr/>
        </p:nvSpPr>
        <p:spPr>
          <a:xfrm>
            <a:off x="1071034" y="2832103"/>
            <a:ext cx="3170767" cy="279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7C2D94B9-7AAD-401F-B759-D6D4272243EC}"/>
              </a:ext>
            </a:extLst>
          </p:cNvPr>
          <p:cNvSpPr/>
          <p:nvPr/>
        </p:nvSpPr>
        <p:spPr>
          <a:xfrm>
            <a:off x="5308598" y="2832103"/>
            <a:ext cx="2912535" cy="2794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58C1106F-7927-4B07-B067-CB9562DDB3B8}"/>
              </a:ext>
            </a:extLst>
          </p:cNvPr>
          <p:cNvSpPr/>
          <p:nvPr/>
        </p:nvSpPr>
        <p:spPr>
          <a:xfrm>
            <a:off x="6079062" y="3785610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C6996A62-1493-4638-91D4-22BDC7C672D1}"/>
              </a:ext>
            </a:extLst>
          </p:cNvPr>
          <p:cNvSpPr/>
          <p:nvPr/>
        </p:nvSpPr>
        <p:spPr>
          <a:xfrm>
            <a:off x="6079056" y="4742348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32EE7441-7044-4307-9027-BA9ACC6B774A}"/>
              </a:ext>
            </a:extLst>
          </p:cNvPr>
          <p:cNvSpPr/>
          <p:nvPr/>
        </p:nvSpPr>
        <p:spPr>
          <a:xfrm>
            <a:off x="6087523" y="5699083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5252DED-CF5B-41B9-B224-2D800040AC01}"/>
              </a:ext>
            </a:extLst>
          </p:cNvPr>
          <p:cNvSpPr/>
          <p:nvPr/>
        </p:nvSpPr>
        <p:spPr>
          <a:xfrm>
            <a:off x="8652926" y="4742342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6B5AFF1-812F-43FC-B118-C6EB39766C5F}"/>
              </a:ext>
            </a:extLst>
          </p:cNvPr>
          <p:cNvSpPr/>
          <p:nvPr/>
        </p:nvSpPr>
        <p:spPr>
          <a:xfrm>
            <a:off x="3606782" y="4742342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F7E28154-ED6F-4E54-86A7-A69F566CECBE}"/>
              </a:ext>
            </a:extLst>
          </p:cNvPr>
          <p:cNvSpPr/>
          <p:nvPr/>
        </p:nvSpPr>
        <p:spPr>
          <a:xfrm>
            <a:off x="3598312" y="5699084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F1DD797A-4CDD-4FE6-9EA1-FF15B3907E98}"/>
              </a:ext>
            </a:extLst>
          </p:cNvPr>
          <p:cNvSpPr/>
          <p:nvPr/>
        </p:nvSpPr>
        <p:spPr>
          <a:xfrm>
            <a:off x="9499600" y="2832103"/>
            <a:ext cx="1617133" cy="279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B4DE1140-C0A6-4F66-A6F6-8D6143454B2F}"/>
              </a:ext>
            </a:extLst>
          </p:cNvPr>
          <p:cNvSpPr/>
          <p:nvPr/>
        </p:nvSpPr>
        <p:spPr>
          <a:xfrm>
            <a:off x="8669854" y="5699077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132564CF-0DD2-4DB7-BF17-7D0CD5681C1C}"/>
              </a:ext>
            </a:extLst>
          </p:cNvPr>
          <p:cNvSpPr/>
          <p:nvPr/>
        </p:nvSpPr>
        <p:spPr>
          <a:xfrm>
            <a:off x="2319846" y="5699078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BA5915A4-FE48-43D4-B3AD-1D287FD8F1B8}"/>
              </a:ext>
            </a:extLst>
          </p:cNvPr>
          <p:cNvSpPr/>
          <p:nvPr/>
        </p:nvSpPr>
        <p:spPr>
          <a:xfrm>
            <a:off x="4842918" y="5699072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6F29B14-4A5B-4FD6-BCA1-D7C0DF4CE74D}"/>
              </a:ext>
            </a:extLst>
          </p:cNvPr>
          <p:cNvSpPr/>
          <p:nvPr/>
        </p:nvSpPr>
        <p:spPr>
          <a:xfrm>
            <a:off x="7476053" y="5699068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A636D913-F329-49E4-9E4C-B7F006C578D7}"/>
              </a:ext>
            </a:extLst>
          </p:cNvPr>
          <p:cNvSpPr/>
          <p:nvPr/>
        </p:nvSpPr>
        <p:spPr>
          <a:xfrm>
            <a:off x="9922925" y="5699066"/>
            <a:ext cx="45719" cy="2794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 dirty="0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0BC2AC39-6802-4014-9AFC-5246A9D3933C}"/>
              </a:ext>
            </a:extLst>
          </p:cNvPr>
          <p:cNvSpPr txBox="1"/>
          <p:nvPr/>
        </p:nvSpPr>
        <p:spPr>
          <a:xfrm>
            <a:off x="8536260" y="343433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C479E356-1E2A-48A1-9BFD-AD3B66D6836D}"/>
              </a:ext>
            </a:extLst>
          </p:cNvPr>
          <p:cNvSpPr txBox="1"/>
          <p:nvPr/>
        </p:nvSpPr>
        <p:spPr>
          <a:xfrm>
            <a:off x="2122753" y="4375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C70D572C-280C-407C-AAF0-1AD7670B1E30}"/>
              </a:ext>
            </a:extLst>
          </p:cNvPr>
          <p:cNvSpPr txBox="1"/>
          <p:nvPr/>
        </p:nvSpPr>
        <p:spPr>
          <a:xfrm>
            <a:off x="4616615" y="437523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682E7CFE-C9F8-4C57-A670-6C77C302460A}"/>
              </a:ext>
            </a:extLst>
          </p:cNvPr>
          <p:cNvSpPr txBox="1"/>
          <p:nvPr/>
        </p:nvSpPr>
        <p:spPr>
          <a:xfrm>
            <a:off x="7255480" y="435740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D98BE59-4798-4A26-B025-43F81499F263}"/>
              </a:ext>
            </a:extLst>
          </p:cNvPr>
          <p:cNvSpPr txBox="1"/>
          <p:nvPr/>
        </p:nvSpPr>
        <p:spPr>
          <a:xfrm>
            <a:off x="9651709" y="4374122"/>
            <a:ext cx="424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38D70C1D-6FA3-4FC8-869A-9988500EBCCE}"/>
              </a:ext>
            </a:extLst>
          </p:cNvPr>
          <p:cNvSpPr txBox="1"/>
          <p:nvPr/>
        </p:nvSpPr>
        <p:spPr>
          <a:xfrm>
            <a:off x="1414980" y="5350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FF2C4CB3-9365-463C-B6BB-27F99D1ED562}"/>
              </a:ext>
            </a:extLst>
          </p:cNvPr>
          <p:cNvSpPr txBox="1"/>
          <p:nvPr/>
        </p:nvSpPr>
        <p:spPr>
          <a:xfrm>
            <a:off x="2668132" y="5350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1FF80172-1E3C-48CB-88A3-A0303717D9B1}"/>
              </a:ext>
            </a:extLst>
          </p:cNvPr>
          <p:cNvSpPr txBox="1"/>
          <p:nvPr/>
        </p:nvSpPr>
        <p:spPr>
          <a:xfrm>
            <a:off x="3954549" y="5350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010</a:t>
            </a:r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3F40A9E-7537-40D5-B8F2-9BDA588FD823}"/>
              </a:ext>
            </a:extLst>
          </p:cNvPr>
          <p:cNvSpPr txBox="1"/>
          <p:nvPr/>
        </p:nvSpPr>
        <p:spPr>
          <a:xfrm>
            <a:off x="5220318" y="5350997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011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48219B8D-F0DA-48CF-BBB7-7F6EC60294EB}"/>
              </a:ext>
            </a:extLst>
          </p:cNvPr>
          <p:cNvSpPr txBox="1"/>
          <p:nvPr/>
        </p:nvSpPr>
        <p:spPr>
          <a:xfrm>
            <a:off x="6486087" y="5350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76A5D903-3445-4BB0-8180-65E88479ABFC}"/>
              </a:ext>
            </a:extLst>
          </p:cNvPr>
          <p:cNvSpPr txBox="1"/>
          <p:nvPr/>
        </p:nvSpPr>
        <p:spPr>
          <a:xfrm>
            <a:off x="7875561" y="535099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0AD0F62-CC10-453A-85A8-A224FD276456}"/>
              </a:ext>
            </a:extLst>
          </p:cNvPr>
          <p:cNvSpPr txBox="1"/>
          <p:nvPr/>
        </p:nvSpPr>
        <p:spPr>
          <a:xfrm>
            <a:off x="8990383" y="5354462"/>
            <a:ext cx="552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5C5A4418-86F5-47DB-B7B3-7E2ABD3B67A9}"/>
              </a:ext>
            </a:extLst>
          </p:cNvPr>
          <p:cNvSpPr txBox="1"/>
          <p:nvPr/>
        </p:nvSpPr>
        <p:spPr>
          <a:xfrm>
            <a:off x="10191058" y="5350997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85B67F4B-7E7F-4619-A7D9-F0758463473D}"/>
              </a:ext>
            </a:extLst>
          </p:cNvPr>
          <p:cNvSpPr txBox="1"/>
          <p:nvPr/>
        </p:nvSpPr>
        <p:spPr>
          <a:xfrm>
            <a:off x="2471827" y="279560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CuadroTexto 47">
            <a:extLst>
              <a:ext uri="{FF2B5EF4-FFF2-40B4-BE49-F238E27FC236}">
                <a16:creationId xmlns:a16="http://schemas.microsoft.com/office/drawing/2014/main" id="{6900E041-CF77-4308-9537-2B6B06F2992D}"/>
              </a:ext>
            </a:extLst>
          </p:cNvPr>
          <p:cNvSpPr txBox="1"/>
          <p:nvPr/>
        </p:nvSpPr>
        <p:spPr>
          <a:xfrm>
            <a:off x="6459554" y="2787137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EC853185-D29E-4CAF-9FFB-5433D84206CC}"/>
              </a:ext>
            </a:extLst>
          </p:cNvPr>
          <p:cNvSpPr txBox="1"/>
          <p:nvPr/>
        </p:nvSpPr>
        <p:spPr>
          <a:xfrm>
            <a:off x="10061543" y="2787137"/>
            <a:ext cx="535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111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54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652756-FBE1-4321-A0F9-8493A6F6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s-ES" sz="3600" dirty="0">
                <a:latin typeface="Arial Black" panose="020B0A04020102020204" pitchFamily="34" charset="0"/>
              </a:rPr>
              <a:t>Número de bits - Número de posiciones</a:t>
            </a:r>
            <a:endParaRPr lang="es-GT" sz="3600" dirty="0">
              <a:latin typeface="Arial Black" panose="020B0A040201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DDB96D0-DE1A-406C-877F-C5A95EF5575E}"/>
                  </a:ext>
                </a:extLst>
              </p:cNvPr>
              <p:cNvSpPr txBox="1"/>
              <p:nvPr/>
            </p:nvSpPr>
            <p:spPr>
              <a:xfrm>
                <a:off x="3031066" y="3013501"/>
                <a:ext cx="6129867" cy="83099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# 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𝑃𝑜𝑠𝑖𝑐𝑖𝑜𝑛𝑒𝑠</m:t>
                      </m:r>
                      <m:r>
                        <a:rPr lang="es-E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ES" sz="5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s-ES" sz="5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s-GT" sz="5400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DDB96D0-DE1A-406C-877F-C5A95EF557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1066" y="3013501"/>
                <a:ext cx="612986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340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0652756-FBE1-4321-A0F9-8493A6F6A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5" y="407458"/>
            <a:ext cx="11946467" cy="1325563"/>
          </a:xfrm>
        </p:spPr>
        <p:txBody>
          <a:bodyPr>
            <a:normAutofit/>
          </a:bodyPr>
          <a:lstStyle/>
          <a:p>
            <a:pPr algn="ctr"/>
            <a:r>
              <a:rPr lang="es-ES" sz="3600" dirty="0">
                <a:latin typeface="Arial Black" panose="020B0A04020102020204" pitchFamily="34" charset="0"/>
              </a:rPr>
              <a:t>Número de bits – Predictibilidad de la posición</a:t>
            </a:r>
            <a:endParaRPr lang="es-GT" sz="3600" dirty="0">
              <a:latin typeface="Arial Black" panose="020B0A04020102020204" pitchFamily="34" charset="0"/>
            </a:endParaRP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D3E29C14-F0AB-4AC9-A489-A978434919AA}"/>
              </a:ext>
            </a:extLst>
          </p:cNvPr>
          <p:cNvSpPr/>
          <p:nvPr/>
        </p:nvSpPr>
        <p:spPr>
          <a:xfrm>
            <a:off x="1079500" y="1773770"/>
            <a:ext cx="10033000" cy="2794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C14C79-48DA-4C01-BB36-7333B6F11F4C}"/>
              </a:ext>
            </a:extLst>
          </p:cNvPr>
          <p:cNvSpPr txBox="1"/>
          <p:nvPr/>
        </p:nvSpPr>
        <p:spPr>
          <a:xfrm>
            <a:off x="939798" y="140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5118C47-126C-4CB1-8E23-D15887E75722}"/>
              </a:ext>
            </a:extLst>
          </p:cNvPr>
          <p:cNvSpPr txBox="1"/>
          <p:nvPr/>
        </p:nvSpPr>
        <p:spPr>
          <a:xfrm>
            <a:off x="10939296" y="14044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E123A4C-2B29-482E-A235-66F3290BA9F0}"/>
              </a:ext>
            </a:extLst>
          </p:cNvPr>
          <p:cNvSpPr/>
          <p:nvPr/>
        </p:nvSpPr>
        <p:spPr>
          <a:xfrm>
            <a:off x="1071034" y="1773770"/>
            <a:ext cx="3170767" cy="2794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8FF9A5-2BE8-41CB-9E60-2FF7EBC1DFE2}"/>
                  </a:ext>
                </a:extLst>
              </p:cNvPr>
              <p:cNvSpPr txBox="1"/>
              <p:nvPr/>
            </p:nvSpPr>
            <p:spPr>
              <a:xfrm>
                <a:off x="2562330" y="1758422"/>
                <a:ext cx="1849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6B8FF9A5-2BE8-41CB-9E60-2FF7EBC1D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330" y="1758422"/>
                <a:ext cx="184922" cy="276999"/>
              </a:xfrm>
              <a:prstGeom prst="rect">
                <a:avLst/>
              </a:prstGeom>
              <a:blipFill>
                <a:blip r:embed="rId2"/>
                <a:stretch>
                  <a:fillRect l="-32258" r="-22581" b="-2391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2A17C77-23F2-49B9-BEF0-6088275E5CFD}"/>
                  </a:ext>
                </a:extLst>
              </p:cNvPr>
              <p:cNvSpPr txBox="1"/>
              <p:nvPr/>
            </p:nvSpPr>
            <p:spPr>
              <a:xfrm>
                <a:off x="7515330" y="1767704"/>
                <a:ext cx="5888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22A17C77-23F2-49B9-BEF0-6088275E5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5330" y="1767704"/>
                <a:ext cx="588879" cy="276999"/>
              </a:xfrm>
              <a:prstGeom prst="rect">
                <a:avLst/>
              </a:prstGeom>
              <a:blipFill>
                <a:blip r:embed="rId3"/>
                <a:stretch>
                  <a:fillRect l="-9375" r="-8333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779C6BC-8FF6-4DEA-9CD5-01B4FB81D47F}"/>
                  </a:ext>
                </a:extLst>
              </p:cNvPr>
              <p:cNvSpPr txBox="1"/>
              <p:nvPr/>
            </p:nvSpPr>
            <p:spPr>
              <a:xfrm>
                <a:off x="2167466" y="2235200"/>
                <a:ext cx="1839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3779C6BC-8FF6-4DEA-9CD5-01B4FB81D4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7466" y="2235200"/>
                <a:ext cx="183960" cy="276999"/>
              </a:xfrm>
              <a:prstGeom prst="rect">
                <a:avLst/>
              </a:prstGeom>
              <a:blipFill>
                <a:blip r:embed="rId4"/>
                <a:stretch>
                  <a:fillRect l="-33333" r="-30000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: curvado 17">
            <a:extLst>
              <a:ext uri="{FF2B5EF4-FFF2-40B4-BE49-F238E27FC236}">
                <a16:creationId xmlns:a16="http://schemas.microsoft.com/office/drawing/2014/main" id="{AD459E62-B817-47DD-BE7C-80B979EF2D5D}"/>
              </a:ext>
            </a:extLst>
          </p:cNvPr>
          <p:cNvCxnSpPr>
            <a:cxnSpLocks/>
            <a:stCxn id="3" idx="3"/>
            <a:endCxn id="10" idx="2"/>
          </p:cNvCxnSpPr>
          <p:nvPr/>
        </p:nvCxnSpPr>
        <p:spPr>
          <a:xfrm flipV="1">
            <a:off x="2351426" y="2053170"/>
            <a:ext cx="304992" cy="320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44ACD1C-91CC-4ED5-B649-00B721C52730}"/>
                  </a:ext>
                </a:extLst>
              </p:cNvPr>
              <p:cNvSpPr txBox="1"/>
              <p:nvPr/>
            </p:nvSpPr>
            <p:spPr>
              <a:xfrm>
                <a:off x="6927412" y="2226733"/>
                <a:ext cx="5879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1−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s-GT" dirty="0"/>
              </a:p>
            </p:txBody>
          </p:sp>
        </mc:Choice>
        <mc:Fallback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344ACD1C-91CC-4ED5-B649-00B721C52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7412" y="2226733"/>
                <a:ext cx="587918" cy="276999"/>
              </a:xfrm>
              <a:prstGeom prst="rect">
                <a:avLst/>
              </a:prstGeom>
              <a:blipFill>
                <a:blip r:embed="rId5"/>
                <a:stretch>
                  <a:fillRect l="-8247" r="-8247" b="-23913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: curvado 22">
            <a:extLst>
              <a:ext uri="{FF2B5EF4-FFF2-40B4-BE49-F238E27FC236}">
                <a16:creationId xmlns:a16="http://schemas.microsoft.com/office/drawing/2014/main" id="{413E3C9C-BEE0-43B4-B219-2C3F12AF596A}"/>
              </a:ext>
            </a:extLst>
          </p:cNvPr>
          <p:cNvCxnSpPr>
            <a:cxnSpLocks/>
            <a:stCxn id="21" idx="3"/>
            <a:endCxn id="16" idx="2"/>
          </p:cNvCxnSpPr>
          <p:nvPr/>
        </p:nvCxnSpPr>
        <p:spPr>
          <a:xfrm flipV="1">
            <a:off x="7515330" y="2044703"/>
            <a:ext cx="294440" cy="32053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774A0050-2FDA-4238-AC38-91CF46D4E646}"/>
              </a:ext>
            </a:extLst>
          </p:cNvPr>
          <p:cNvSpPr txBox="1"/>
          <p:nvPr/>
        </p:nvSpPr>
        <p:spPr>
          <a:xfrm>
            <a:off x="2495933" y="141043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B0478E34-47CF-49C9-86CD-6648B7C895DC}"/>
              </a:ext>
            </a:extLst>
          </p:cNvPr>
          <p:cNvSpPr txBox="1"/>
          <p:nvPr/>
        </p:nvSpPr>
        <p:spPr>
          <a:xfrm>
            <a:off x="7523618" y="1409879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endParaRPr lang="es-GT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C903CC-7870-431C-A57E-42CFCA78BD79}"/>
                  </a:ext>
                </a:extLst>
              </p:cNvPr>
              <p:cNvSpPr txBox="1"/>
              <p:nvPr/>
            </p:nvSpPr>
            <p:spPr>
              <a:xfrm>
                <a:off x="626892" y="2770750"/>
                <a:ext cx="36359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Número de bits estado A: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func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id="{43C903CC-7870-431C-A57E-42CFCA78B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2770750"/>
                <a:ext cx="3635932" cy="369332"/>
              </a:xfrm>
              <a:prstGeom prst="rect">
                <a:avLst/>
              </a:prstGeom>
              <a:blipFill>
                <a:blip r:embed="rId6"/>
                <a:stretch>
                  <a:fillRect l="-1510" t="-10000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9B4BFB0-88F8-4273-9CE9-A55BE582CF3A}"/>
                  </a:ext>
                </a:extLst>
              </p:cNvPr>
              <p:cNvSpPr txBox="1"/>
              <p:nvPr/>
            </p:nvSpPr>
            <p:spPr>
              <a:xfrm>
                <a:off x="626892" y="3247262"/>
                <a:ext cx="4206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Número de bits estado B: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69B4BFB0-88F8-4273-9CE9-A55BE582CF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3247262"/>
                <a:ext cx="4206536" cy="369332"/>
              </a:xfrm>
              <a:prstGeom prst="rect">
                <a:avLst/>
              </a:prstGeom>
              <a:blipFill>
                <a:blip r:embed="rId7"/>
                <a:stretch>
                  <a:fillRect l="-1304" t="-10000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D4DBBCD-A1D6-4183-B75A-170DE5851A0B}"/>
                  </a:ext>
                </a:extLst>
              </p:cNvPr>
              <p:cNvSpPr txBox="1"/>
              <p:nvPr/>
            </p:nvSpPr>
            <p:spPr>
              <a:xfrm>
                <a:off x="626892" y="3727274"/>
                <a:ext cx="73082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Valor esperado número de bits: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𝑏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</m:e>
                    </m:func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𝑞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FD4DBBCD-A1D6-4183-B75A-170DE5851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3727274"/>
                <a:ext cx="7308219" cy="369332"/>
              </a:xfrm>
              <a:prstGeom prst="rect">
                <a:avLst/>
              </a:prstGeom>
              <a:blipFill>
                <a:blip r:embed="rId8"/>
                <a:stretch>
                  <a:fillRect l="-751" t="-8197" b="-2459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25690E-8B5C-4350-B086-C36FB0B8E3BE}"/>
                  </a:ext>
                </a:extLst>
              </p:cNvPr>
              <p:cNvSpPr txBox="1"/>
              <p:nvPr/>
            </p:nvSpPr>
            <p:spPr>
              <a:xfrm>
                <a:off x="626892" y="4207286"/>
                <a:ext cx="10387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Minimizando para obtener la representación óptima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𝐸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𝑏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]</m:t>
                    </m:r>
                  </m:oMath>
                </a14:m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 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𝑝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</m:oMath>
                </a14:m>
                <a:r>
                  <a:rPr lang="es-GT" dirty="0">
                    <a:latin typeface="Arial" panose="020B0604020202020204" pitchFamily="34" charset="0"/>
                    <a:cs typeface="Arial" panose="020B0604020202020204" pitchFamily="34" charset="0"/>
                  </a:rPr>
                  <a:t> por tanto también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d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=(1−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𝑞</m:t>
                    </m:r>
                    <m:r>
                      <a:rPr lang="es-E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9825690E-8B5C-4350-B086-C36FB0B8E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4207286"/>
                <a:ext cx="10387074" cy="369332"/>
              </a:xfrm>
              <a:prstGeom prst="rect">
                <a:avLst/>
              </a:prstGeom>
              <a:blipFill>
                <a:blip r:embed="rId9"/>
                <a:stretch>
                  <a:fillRect l="-528" t="-8197" b="-24590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E62B08A-7699-40F9-B07F-65C24516123C}"/>
                  </a:ext>
                </a:extLst>
              </p:cNvPr>
              <p:cNvSpPr txBox="1"/>
              <p:nvPr/>
            </p:nvSpPr>
            <p:spPr>
              <a:xfrm>
                <a:off x="626892" y="4687298"/>
                <a:ext cx="56262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Número de bits representación óptima de A: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</m:e>
                    </m:func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9E62B08A-7699-40F9-B07F-65C245161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4687298"/>
                <a:ext cx="5626284" cy="369332"/>
              </a:xfrm>
              <a:prstGeom prst="rect">
                <a:avLst/>
              </a:prstGeom>
              <a:blipFill>
                <a:blip r:embed="rId10"/>
                <a:stretch>
                  <a:fillRect l="-975" t="-10000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3B76125-333E-4D86-9E67-7FC81564E556}"/>
                  </a:ext>
                </a:extLst>
              </p:cNvPr>
              <p:cNvSpPr txBox="1"/>
              <p:nvPr/>
            </p:nvSpPr>
            <p:spPr>
              <a:xfrm>
                <a:off x="626892" y="5167310"/>
                <a:ext cx="62574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s-ES" dirty="0">
                    <a:latin typeface="Arial" panose="020B0604020202020204" pitchFamily="34" charset="0"/>
                    <a:cs typeface="Arial" panose="020B0604020202020204" pitchFamily="34" charset="0"/>
                  </a:rPr>
                  <a:t>Número de bits representación óptima de B: </a:t>
                </a:r>
                <a14:m>
                  <m:oMath xmlns:m="http://schemas.openxmlformats.org/officeDocument/2006/math">
                    <m:r>
                      <a:rPr lang="es-ES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−</m:t>
                    </m:r>
                    <m:func>
                      <m:funcPr>
                        <m:ctrlP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s-ES" b="0" i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(1−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𝑝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endParaRPr lang="es-GT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B3B76125-333E-4D86-9E67-7FC81564E5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892" y="5167310"/>
                <a:ext cx="6257419" cy="369332"/>
              </a:xfrm>
              <a:prstGeom prst="rect">
                <a:avLst/>
              </a:prstGeom>
              <a:blipFill>
                <a:blip r:embed="rId11"/>
                <a:stretch>
                  <a:fillRect l="-877" t="-10000" b="-26667"/>
                </a:stretch>
              </a:blipFill>
            </p:spPr>
            <p:txBody>
              <a:bodyPr/>
              <a:lstStyle/>
              <a:p>
                <a:r>
                  <a:rPr lang="es-G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ángulo 35">
            <a:extLst>
              <a:ext uri="{FF2B5EF4-FFF2-40B4-BE49-F238E27FC236}">
                <a16:creationId xmlns:a16="http://schemas.microsoft.com/office/drawing/2014/main" id="{F2F5DDF4-DAF7-42FB-8C6B-CF5283606488}"/>
              </a:ext>
            </a:extLst>
          </p:cNvPr>
          <p:cNvSpPr/>
          <p:nvPr/>
        </p:nvSpPr>
        <p:spPr>
          <a:xfrm>
            <a:off x="6570133" y="4207286"/>
            <a:ext cx="626534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D0298F5C-FACA-406A-9110-E0B510B61E26}"/>
              </a:ext>
            </a:extLst>
          </p:cNvPr>
          <p:cNvSpPr/>
          <p:nvPr/>
        </p:nvSpPr>
        <p:spPr>
          <a:xfrm>
            <a:off x="5207001" y="4687298"/>
            <a:ext cx="888998" cy="3693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896500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78371-3C9B-444A-B88C-8318BC9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2676525"/>
            <a:ext cx="4385733" cy="1325563"/>
          </a:xfrm>
        </p:spPr>
        <p:txBody>
          <a:bodyPr/>
          <a:lstStyle/>
          <a:p>
            <a:r>
              <a:rPr lang="es-ES" dirty="0">
                <a:latin typeface="Arial Black" panose="020B0A04020102020204" pitchFamily="34" charset="0"/>
              </a:rPr>
              <a:t>Red neuronal:</a:t>
            </a:r>
            <a:endParaRPr lang="es-GT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3D9A13E-8CF7-4EC9-BA72-CBCE1FA77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4257" y="205498"/>
            <a:ext cx="6411220" cy="6287377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13D2B817-F79A-4E04-B2CC-823B351B4CE2}"/>
              </a:ext>
            </a:extLst>
          </p:cNvPr>
          <p:cNvSpPr/>
          <p:nvPr/>
        </p:nvSpPr>
        <p:spPr>
          <a:xfrm>
            <a:off x="6019800" y="2353733"/>
            <a:ext cx="4428067" cy="81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471E885E-8A6B-4AD1-8371-D63D64FAB697}"/>
              </a:ext>
            </a:extLst>
          </p:cNvPr>
          <p:cNvSpPr/>
          <p:nvPr/>
        </p:nvSpPr>
        <p:spPr>
          <a:xfrm>
            <a:off x="6019801" y="4499504"/>
            <a:ext cx="1828800" cy="8128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159397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78371-3C9B-444A-B88C-8318BC9B4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2676525"/>
            <a:ext cx="4385733" cy="1325563"/>
          </a:xfrm>
        </p:spPr>
        <p:txBody>
          <a:bodyPr>
            <a:normAutofit fontScale="90000"/>
          </a:bodyPr>
          <a:lstStyle/>
          <a:p>
            <a:r>
              <a:rPr lang="es-ES" dirty="0">
                <a:latin typeface="Arial Black" panose="020B0A04020102020204" pitchFamily="34" charset="0"/>
              </a:rPr>
              <a:t>Compresor y descompresor:</a:t>
            </a:r>
            <a:endParaRPr lang="es-GT" dirty="0">
              <a:latin typeface="Arial Black" panose="020B0A040201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CC37D62-7572-4A06-9442-83C3380E9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9493" y="0"/>
            <a:ext cx="5612507" cy="6858000"/>
          </a:xfrm>
          <a:prstGeom prst="rect">
            <a:avLst/>
          </a:prstGeom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id="{7E1F0A8D-F331-4F64-9EC1-1B2DD6B91D03}"/>
              </a:ext>
            </a:extLst>
          </p:cNvPr>
          <p:cNvSpPr/>
          <p:nvPr/>
        </p:nvSpPr>
        <p:spPr>
          <a:xfrm>
            <a:off x="7247467" y="2209800"/>
            <a:ext cx="3064932" cy="6434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7AFEECF-332E-484E-B706-46CFE96613B7}"/>
              </a:ext>
            </a:extLst>
          </p:cNvPr>
          <p:cNvSpPr/>
          <p:nvPr/>
        </p:nvSpPr>
        <p:spPr>
          <a:xfrm>
            <a:off x="7247467" y="4690533"/>
            <a:ext cx="3564466" cy="508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GT"/>
          </a:p>
        </p:txBody>
      </p:sp>
    </p:spTree>
    <p:extLst>
      <p:ext uri="{BB962C8B-B14F-4D97-AF65-F5344CB8AC3E}">
        <p14:creationId xmlns:p14="http://schemas.microsoft.com/office/powerpoint/2010/main" val="41463986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211</Words>
  <Application>Microsoft Office PowerPoint</Application>
  <PresentationFormat>Panorámica</PresentationFormat>
  <Paragraphs>52</Paragraphs>
  <Slides>13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Cambria Math</vt:lpstr>
      <vt:lpstr>Tema de Office</vt:lpstr>
      <vt:lpstr>Chess Position Complexity</vt:lpstr>
      <vt:lpstr>Complejidad Posición</vt:lpstr>
      <vt:lpstr>Presentación de PowerPoint</vt:lpstr>
      <vt:lpstr>Complejidad: Nivel de compresión</vt:lpstr>
      <vt:lpstr>Compresión Aritmética:</vt:lpstr>
      <vt:lpstr>Número de bits - Número de posiciones</vt:lpstr>
      <vt:lpstr>Número de bits – Predictibilidad de la posición</vt:lpstr>
      <vt:lpstr>Red neuronal:</vt:lpstr>
      <vt:lpstr>Compresor y descompresor:</vt:lpstr>
      <vt:lpstr>Compresor y descompresor:</vt:lpstr>
      <vt:lpstr>Presentación de PowerPoint</vt:lpstr>
      <vt:lpstr>Resultados con estadística (100 juegos):</vt:lpstr>
      <vt:lpstr>Resultados con NN (10 juegos):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Chess Position Complexity</dc:title>
  <dc:creator>Usuario de Internet para CAP</dc:creator>
  <cp:lastModifiedBy>Usuario de Internet para CAP</cp:lastModifiedBy>
  <cp:revision>23</cp:revision>
  <dcterms:created xsi:type="dcterms:W3CDTF">2025-09-25T18:11:15Z</dcterms:created>
  <dcterms:modified xsi:type="dcterms:W3CDTF">2025-09-25T22:34:22Z</dcterms:modified>
</cp:coreProperties>
</file>