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1B59-778D-9587-735C-B661D42F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579F-A94B-201B-C276-51B8C90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FF37-D89B-1F3B-8B90-B26DF682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BAD0-7CB0-43CF-48D3-8460DE0E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BCE0-395B-1206-0DA0-3FDE1CC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E92-0F93-5403-FCF0-C1A78D9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8715-9F7B-3774-A2E6-740AA989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3ABC-421A-8122-2BF5-32185333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286C-3D76-8EBA-11FF-6462D8E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82C4-186C-E74E-5D89-FA8B407A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39DA4-7940-775D-8F49-1EB1FA43C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DD0B7-ACC6-A8DE-1D03-5B3DC9A6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740-D42E-0C8C-ECD7-7020C88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67DA-F714-8F7B-2F45-7675D53E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E65C-29CA-5AD2-63EB-DF3ABD5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6251-E670-F421-1DAB-9B4C4BBE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C89B-A592-E518-350C-23661AED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7665-9069-6ED2-C700-DEE6AB2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5A07-071A-A647-F52F-AD719D8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2960-1EED-6DDC-A226-7CA33A9D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F211-C893-3114-1FF4-052FC7E8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8A47-3744-7DE9-17A2-6E01B610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E80C-462D-D892-04B6-DE723009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C3B6-5E79-1F69-DDA7-CBE9A7AD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4B8A-5EBE-B4CE-4A33-9D29B17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9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E9A-B21C-DC31-1C35-6131C9F8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DA4C-75C1-C68A-86EC-7F2298939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C5D1-B49E-A7DF-951A-667102FC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0440E-7301-C77D-AB93-C403746A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2ED1-2621-B72E-C6CE-9F5333E8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5073-9A9C-39B8-8847-F50B91CF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0F6F-3ADD-6BA2-72B6-AFBDB8A1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0BAF-3CBF-3895-B94F-9F85EAD3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2A53-CE0C-DD01-628D-4E2E6E4F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D9FC4-4E8E-9959-92FE-93C0E1CA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D7C42-D1FD-6351-9F4D-1BCF602F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87FB7-F75F-48AA-A72D-BE53E6D4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6FC1F-4ACC-D91C-06C9-5BBD242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2E5A5-F081-505B-2014-311272A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26AE-16F3-BAF1-E7B8-C65BCF5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63EF-DD53-8138-6FA0-479DB640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2676B-A603-AC2C-CE9B-2F65C78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35BFA-CDBF-20DD-8DEF-FC8D44D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77CB6-997E-25FD-944E-2C7BBB8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008CD-AE76-B880-C54E-A19112FA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53A6-A315-65D1-A223-08D2AC2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4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2530-3543-DE5D-DB2F-EB20C43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B534-5B90-23E1-4F25-98E1A07E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3633-ECAF-5C7A-7717-1AAD5C94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3A194-86AD-10D6-68FE-AD5493D3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2AE8-6187-C0D2-D408-C5C6F2F6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A0C69-C739-B5F9-EA39-3140D5D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FC29-5303-A56D-46D3-9E19500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55279-BCE0-268F-13CE-CCB6337DF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9D9B9-A1C8-E3A3-B21C-EB20A254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2456-FB1C-92D2-A112-71B4407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3973-9DE4-A62F-7563-B74BEDB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3796-54CE-DD84-8807-AB32A740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0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77FF-352B-42DA-525F-DC2CA356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261D-6139-12C3-F7CE-EFCCAFE4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8951-B3E9-17B6-D1A2-A81AE7643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D09C-241C-450A-BD6A-45E82539528D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11DA-2B91-A908-D316-5C4192844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B57E-2268-4A4D-880A-43B612AE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B8A5-7128-4628-8B82-BB8CBDC71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8164-A4AC-9104-AD2C-0281D795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463521"/>
          </a:xfrm>
        </p:spPr>
        <p:txBody>
          <a:bodyPr>
            <a:normAutofit/>
          </a:bodyPr>
          <a:lstStyle/>
          <a:p>
            <a:r>
              <a:rPr lang="en-US" sz="3200" b="1" dirty="0"/>
              <a:t>Heart Disease Prediction: A Classification Approach</a:t>
            </a:r>
            <a:br>
              <a:rPr lang="en-US" sz="3200" b="1" dirty="0"/>
            </a:br>
            <a:r>
              <a:rPr lang="en-US" sz="3200" b="1" dirty="0"/>
              <a:t>UE23CS352A Machine Learning Mini-Project</a:t>
            </a:r>
            <a:br>
              <a:rPr lang="en-US" sz="3200" dirty="0"/>
            </a:b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128F-C833-0EA0-3C6C-D1664FA7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3974"/>
            <a:ext cx="9144000" cy="19738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 No : 16 </a:t>
            </a:r>
          </a:p>
          <a:p>
            <a:pPr algn="l"/>
            <a:r>
              <a:rPr lang="en-US" b="1" dirty="0"/>
              <a:t>Section : E</a:t>
            </a:r>
          </a:p>
          <a:p>
            <a:pPr algn="l"/>
            <a:r>
              <a:rPr lang="en-US" b="1" dirty="0"/>
              <a:t>Kshitij</a:t>
            </a:r>
            <a:r>
              <a:rPr lang="en-US" dirty="0"/>
              <a:t> | PES2UG23CS290</a:t>
            </a:r>
          </a:p>
          <a:p>
            <a:pPr algn="l"/>
            <a:r>
              <a:rPr lang="en-US" b="1" dirty="0"/>
              <a:t>Likith N</a:t>
            </a:r>
            <a:r>
              <a:rPr lang="en-US" dirty="0"/>
              <a:t> | PES2UG23CS306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5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26C-9B5A-125F-6474-D4CD11AF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10BA-8BAC-97DC-612D-C530B52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and evaluate machine learning models for binary classification of </a:t>
            </a:r>
            <a:r>
              <a:rPr lang="en-US" b="1" dirty="0"/>
              <a:t>Heart Disease Presence</a:t>
            </a:r>
            <a:r>
              <a:rPr lang="en-US" dirty="0"/>
              <a:t> based on patient clinical data.</a:t>
            </a:r>
          </a:p>
          <a:p>
            <a:r>
              <a:rPr lang="en-US" b="1" dirty="0"/>
              <a:t>Key Objectives</a:t>
            </a:r>
          </a:p>
          <a:p>
            <a:r>
              <a:rPr lang="en-US" dirty="0"/>
              <a:t>Perform robust data cleaning, imputation, and feature engineering.</a:t>
            </a:r>
          </a:p>
          <a:p>
            <a:r>
              <a:rPr lang="en-US" dirty="0"/>
              <a:t>Implement and train two distinct classification models (Logistic Regression &amp; SVM).</a:t>
            </a:r>
          </a:p>
          <a:p>
            <a:r>
              <a:rPr lang="en-US" dirty="0"/>
              <a:t>Compare performance using Accuracy, Precision, Recall, and F1-Score.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0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CC85-08BD-3288-A662-CF3805B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Overview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4FE7-A30A-A82A-195F-7E5B3B9E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UCI Heart Disease Dataset</a:t>
            </a:r>
          </a:p>
          <a:p>
            <a:r>
              <a:rPr lang="en-US" b="1" dirty="0"/>
              <a:t>Size:</a:t>
            </a:r>
            <a:r>
              <a:rPr lang="en-US" dirty="0"/>
              <a:t> 920 total entries.</a:t>
            </a:r>
          </a:p>
          <a:p>
            <a:r>
              <a:rPr lang="en-US" b="1" dirty="0"/>
              <a:t>Features:</a:t>
            </a:r>
            <a:r>
              <a:rPr lang="en-US" dirty="0"/>
              <a:t> 15 columns (e.g., age, chol, cp, trestbps).</a:t>
            </a:r>
          </a:p>
          <a:p>
            <a:r>
              <a:rPr lang="en-US" b="1" dirty="0"/>
              <a:t>Target:</a:t>
            </a:r>
            <a:r>
              <a:rPr lang="en-US" dirty="0"/>
              <a:t> Converted to </a:t>
            </a:r>
            <a:r>
              <a:rPr lang="en-US" b="1" dirty="0"/>
              <a:t>Binary</a:t>
            </a:r>
            <a:r>
              <a:rPr lang="en-US" dirty="0"/>
              <a:t> (0 = No Disease, 1 = Disease).</a:t>
            </a:r>
          </a:p>
          <a:p>
            <a:pPr marL="0" indent="0">
              <a:buNone/>
            </a:pPr>
            <a:r>
              <a:rPr lang="en-US" dirty="0"/>
              <a:t>The Data Challenge: Missing Values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52F8C-DFD9-E9FE-41E3-358E519EC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72031"/>
              </p:ext>
            </p:extLst>
          </p:nvPr>
        </p:nvGraphicFramePr>
        <p:xfrm>
          <a:off x="838200" y="4350551"/>
          <a:ext cx="1051560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382991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801862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427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Missing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Imputation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7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ca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thal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slope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Excessive Missingness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Dropped</a:t>
                      </a:r>
                      <a:r>
                        <a:rPr lang="en-IN"/>
                        <a:t> (Reduced dimensionality)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28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trestbps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chol</a:t>
                      </a:r>
                      <a:r>
                        <a:rPr lang="en-IN" dirty="0"/>
                        <a:t>, </a:t>
                      </a:r>
                      <a:r>
                        <a:rPr lang="en-IN" dirty="0" err="1">
                          <a:latin typeface="Courier New" panose="02070309020205020404" pitchFamily="49" charset="0"/>
                        </a:rPr>
                        <a:t>thalch</a:t>
                      </a:r>
                      <a:r>
                        <a:rPr lang="en-IN" dirty="0"/>
                        <a:t>, </a:t>
                      </a:r>
                      <a:r>
                        <a:rPr lang="en-IN" dirty="0" err="1">
                          <a:latin typeface="Courier New" panose="02070309020205020404" pitchFamily="49" charset="0"/>
                        </a:rPr>
                        <a:t>oldpeak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30 to 62 NaNs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KNN Imputer</a:t>
                      </a:r>
                      <a:r>
                        <a:rPr lang="en-IN"/>
                        <a:t> (n=5)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13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fbs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restecg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latin typeface="Courier New" panose="02070309020205020404" pitchFamily="49" charset="0"/>
                        </a:rPr>
                        <a:t>exang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 to 90 NaNs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Proximity Mode</a:t>
                      </a:r>
                      <a:r>
                        <a:rPr lang="en-US" dirty="0"/>
                        <a:t> (Grouped by 'sex'/'cp')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5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9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79EE-25DB-4A09-0C4E-B5FECC23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Feature Engineering Pipeline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F3AA-A424-32BA-3DCF-1866D823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Step-by-Step Data Preparation</a:t>
            </a:r>
          </a:p>
          <a:p>
            <a:r>
              <a:rPr lang="en-IN" b="1" dirty="0"/>
              <a:t>Drop Columns:</a:t>
            </a:r>
            <a:r>
              <a:rPr lang="en-IN" dirty="0"/>
              <a:t> Removed thal, ca, slope, dataset.</a:t>
            </a:r>
          </a:p>
          <a:p>
            <a:r>
              <a:rPr lang="en-IN" b="1" dirty="0"/>
              <a:t>Imputation:</a:t>
            </a:r>
            <a:r>
              <a:rPr lang="en-IN" dirty="0"/>
              <a:t> Handled missing values (as detailed on previous slide).</a:t>
            </a:r>
          </a:p>
          <a:p>
            <a:r>
              <a:rPr lang="en-IN" b="1" dirty="0"/>
              <a:t>Encoding:</a:t>
            </a:r>
            <a:r>
              <a:rPr lang="en-IN" dirty="0"/>
              <a:t> Applied </a:t>
            </a:r>
            <a:r>
              <a:rPr lang="en-IN" b="1" dirty="0"/>
              <a:t>One-Hot Encoding</a:t>
            </a:r>
            <a:r>
              <a:rPr lang="en-IN" dirty="0"/>
              <a:t> to categorical features (sex, cp, fbs, restecg, exang).</a:t>
            </a:r>
          </a:p>
          <a:p>
            <a:r>
              <a:rPr lang="en-IN" b="1" dirty="0"/>
              <a:t>Target Conversion:</a:t>
            </a:r>
            <a:r>
              <a:rPr lang="en-IN" dirty="0"/>
              <a:t> Transformed 0-4 classes into </a:t>
            </a:r>
            <a:r>
              <a:rPr lang="en-IN" b="1" dirty="0"/>
              <a:t>0/1 binary target</a:t>
            </a:r>
            <a:r>
              <a:rPr lang="en-IN" dirty="0"/>
              <a:t>.</a:t>
            </a:r>
          </a:p>
          <a:p>
            <a:pPr lvl="1"/>
            <a:r>
              <a:rPr lang="en-IN" i="1" dirty="0"/>
              <a:t>Final Target Distribution:</a:t>
            </a:r>
            <a:r>
              <a:rPr lang="en-IN" dirty="0"/>
              <a:t> Class 0 (44.67%), Class 1 (55.33%).</a:t>
            </a:r>
          </a:p>
          <a:p>
            <a:r>
              <a:rPr lang="en-IN" b="1" dirty="0"/>
              <a:t>Scaling:</a:t>
            </a:r>
            <a:r>
              <a:rPr lang="en-IN" dirty="0"/>
              <a:t> Applied </a:t>
            </a:r>
            <a:r>
              <a:rPr lang="en-IN" b="1" dirty="0"/>
              <a:t>StandardScaler</a:t>
            </a:r>
            <a:r>
              <a:rPr lang="en-IN" dirty="0"/>
              <a:t> to numerical features (age, trestbps, chol, etc.) to normalize data for modeling.</a:t>
            </a:r>
          </a:p>
          <a:p>
            <a:r>
              <a:rPr lang="en-IN" b="1" dirty="0"/>
              <a:t>Data Split:</a:t>
            </a:r>
            <a:r>
              <a:rPr lang="en-IN" dirty="0"/>
              <a:t> 80% Training (736 samples) / 20% Testing (184 samples).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9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635A-0BA8-8C6A-3649-8F5D1ADE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Methodology: Model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D0B038-F949-9DD2-DDCA-7F9EEA38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78297"/>
              </p:ext>
            </p:extLst>
          </p:nvPr>
        </p:nvGraphicFramePr>
        <p:xfrm>
          <a:off x="838200" y="2113935"/>
          <a:ext cx="10515600" cy="284747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498541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1328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7421049"/>
                    </a:ext>
                  </a:extLst>
                </a:gridCol>
              </a:tblGrid>
              <a:tr h="54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Key Reason for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984501"/>
                  </a:ext>
                </a:extLst>
              </a:tr>
              <a:tr h="949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Logistic Regression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Linear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Established baseline for binary classification and interpretability.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37820"/>
                  </a:ext>
                </a:extLst>
              </a:tr>
              <a:tr h="1355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Support Vector Machine (SVM)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Non-Linear (RBF Kernel)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Effective in high-dimensional spaces with complex decision boundaries.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598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361E4A-4737-D70E-7126-DC94C5B8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4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Models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5FE3-A01A-4B5C-5C9B-3B9B9CCB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Results: Model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BAC1-487A-3D83-0B66-28AEA393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Set Accuracy and Metrics</a:t>
            </a:r>
          </a:p>
          <a:p>
            <a:r>
              <a:rPr lang="en-US" b="1" dirty="0"/>
              <a:t>(Placeholder for Bar Chart comparing LR and SVM Accuracy)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2FC94-4EC7-F06C-5588-368ED454D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6137"/>
              </p:ext>
            </p:extLst>
          </p:nvPr>
        </p:nvGraphicFramePr>
        <p:xfrm>
          <a:off x="838200" y="3086893"/>
          <a:ext cx="10515600" cy="207899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6053196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38893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838676"/>
                    </a:ext>
                  </a:extLst>
                </a:gridCol>
              </a:tblGrid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Support Vector Machine (SVM)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66019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83.15%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83.70%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79864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Precision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56173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Recall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388531"/>
                  </a:ext>
                </a:extLst>
              </a:tr>
              <a:tr h="415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F1-Score (Disease)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8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4A7A-C507-8797-387A-4E71C592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B4CC-2B34-CBCE-7FBA-66B739A0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</a:p>
          <a:p>
            <a:r>
              <a:rPr lang="en-US" dirty="0"/>
              <a:t>The implemented </a:t>
            </a:r>
            <a:r>
              <a:rPr lang="en-US" b="1" dirty="0"/>
              <a:t>Feature Engineering</a:t>
            </a:r>
            <a:r>
              <a:rPr lang="en-US" dirty="0"/>
              <a:t> pipeline successfully prepared the imperfect, real-world data for training.</a:t>
            </a:r>
          </a:p>
          <a:p>
            <a:r>
              <a:rPr lang="en-US" dirty="0"/>
              <a:t>Both </a:t>
            </a:r>
            <a:r>
              <a:rPr lang="en-US" b="1" dirty="0"/>
              <a:t>Logistic Regression</a:t>
            </a:r>
            <a:r>
              <a:rPr lang="en-US" dirty="0"/>
              <a:t> and </a:t>
            </a:r>
            <a:r>
              <a:rPr lang="en-US" b="1" dirty="0"/>
              <a:t>SVM</a:t>
            </a:r>
            <a:r>
              <a:rPr lang="en-US" dirty="0"/>
              <a:t> are viable classifiers, achieving similar high-80s F1-Scores for the disease class.</a:t>
            </a:r>
          </a:p>
          <a:p>
            <a:r>
              <a:rPr lang="en-US" b="1" dirty="0"/>
              <a:t>SVM</a:t>
            </a:r>
            <a:r>
              <a:rPr lang="en-US" dirty="0"/>
              <a:t> was the top-performing model with an accuracy of </a:t>
            </a:r>
            <a:r>
              <a:rPr lang="en-US" b="1" dirty="0"/>
              <a:t>83.70%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1D1-C982-CBF3-99EF-CA7FE914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76"/>
            <a:ext cx="10515600" cy="3082566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9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225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Heart Disease Prediction: A Classification Approach UE23CS352A Machine Learning Mini-Project </vt:lpstr>
      <vt:lpstr>Problem Statement &amp; Objective</vt:lpstr>
      <vt:lpstr>Data Overview and Challenges</vt:lpstr>
      <vt:lpstr>Feature Engineering Pipeline </vt:lpstr>
      <vt:lpstr>Methodology: Model Training</vt:lpstr>
      <vt:lpstr>Results: Model Performance Comparison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Likith Ry</dc:creator>
  <cp:lastModifiedBy>Likith Ry</cp:lastModifiedBy>
  <cp:revision>1</cp:revision>
  <dcterms:created xsi:type="dcterms:W3CDTF">2025-10-12T05:57:33Z</dcterms:created>
  <dcterms:modified xsi:type="dcterms:W3CDTF">2025-10-12T06:15:37Z</dcterms:modified>
</cp:coreProperties>
</file>