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5" r:id="rId15"/>
    <p:sldId id="270" r:id="rId16"/>
    <p:sldId id="274" r:id="rId17"/>
    <p:sldId id="272" r:id="rId18"/>
    <p:sldId id="273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2243A-E681-3145-B556-D29991575686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AB2A0-0A66-834F-98C0-B9E73F868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AB2A0-0A66-834F-98C0-B9E73F8686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8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AB2A0-0A66-834F-98C0-B9E73F8686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AB2A0-0A66-834F-98C0-B9E73F8686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AB2A0-0A66-834F-98C0-B9E73F8686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AB2A0-0A66-834F-98C0-B9E73F8686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AB2A0-0A66-834F-98C0-B9E73F8686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AB2A0-0A66-834F-98C0-B9E73F8686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9A37-04CE-6541-9779-857C253A0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6481-88B0-714F-87EC-CE354CEA2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A0C3-510E-B546-9FDE-18FF3E2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33C1-6A11-204F-872C-C7B270DB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A755-F955-8A4C-A1C2-D44289C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0388-AD7E-C840-A24C-9FCBBC4E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B5C98-ADBB-8944-8E85-730975E1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3EF4-A10A-2A47-87A9-FD4E6BBB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7AC8-050C-E14C-8F23-0B8BDB8C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9C44-449F-E449-81DE-1378F31E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5F93C-47CE-5249-A659-9630484A4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E06B3-E5BD-F54C-9F23-0FF3D120C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F922-041D-6D40-A386-D30C6E8D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E7EA-DEC1-6D41-9AE1-B27AE706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92EF-6F20-F241-AC52-D08A3647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2007-FCD0-114D-9847-DACAD185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1B59-4B37-8F49-B6F1-1EEF6571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A6E1-93B0-524F-9AE0-CD460B7D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1562-CEE7-1D4F-9000-3423E7E7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EBCE5-F484-0149-A831-C14DE17F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5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910D-0F0D-E947-AAAA-23B4859A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9EB98-F230-1F45-843E-03E0B9BB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A73E-8BF7-E745-A58C-D7F1E43B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5057-7A9C-A24F-975D-FC7C2E55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93EF-B4FF-2D49-8973-58F765FA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F516-153F-3641-A514-44DB36B0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60A7-3B2F-5840-AA34-E245C60FE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C196F-C074-274D-BCEB-77DF29A12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C0916-B89B-CC45-AE90-7989E0E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BE760-050A-7F41-929D-9EC1EA0D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A602-4B6B-7A41-853E-3C81EE66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976-F44E-B34B-9BE5-6B8A6392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84339-D961-CD4F-AE90-B2C4FBE4B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460B3-9A2A-3A4A-AF34-BCD9DB6E5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8EB38-62E7-384D-A803-C9202E66F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14472-507D-A748-94A0-BABCDB88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7F5A6-C1AA-5040-98AE-7FE03C97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C6519-A919-E446-93E3-1A819B47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76834-A50A-6945-A324-9A261D36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3B14-9BDF-B340-925C-92608C61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F10B4-FA6B-D84B-95CA-6B4AADFE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C75FB-89A9-8D45-854C-0EBA0DAE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D3B82-6D01-764C-A974-86EC9BC8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E21A2-7285-D54E-B051-8F67104E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82C16-6DF2-EE46-BD99-379D1BCB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63897-078F-AD44-B962-5BC9A437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FADA-540C-EF42-A2D9-2FFE33D8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EE59-D710-EF4F-A177-A92A4B63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907D8-4551-6743-BF0E-7BD69662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B51A-9704-B740-A8D4-FF52358E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BBE7-5EED-0D4A-B778-8583B377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BFB8A-5D6E-F746-86DD-17EE9818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F95D-2A24-1246-B2F4-30E58A8B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D2FF0-3A8E-3D43-B7A3-7C6A370B0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27798-9000-C14F-89F2-2D4D1C67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1B434-A20F-EC42-8BE6-8D975CF2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5A95F-3284-CD40-9873-A07FDEDD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26358-AFC1-D643-B0AF-397C9718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23867-FEF8-4D43-BD63-0B25EEF2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C59A-0475-C143-A8E3-BA3BFB0B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B4331-450D-5F4A-B615-E3E3D7F2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C1E9-A270-EE4F-A541-B0AAE9736D9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DDB8-1022-324A-8ED9-5E0B1123A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5CA0A-4424-0B4B-AF85-08C442663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9924-C4DD-E643-B520-5184B52E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A2ED-19E3-F744-AF2B-FFFC0C777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rgbClr val="FFFFFF"/>
                </a:solidFill>
              </a:rPr>
              <a:t>Time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82F55-6DA3-3F44-8B61-80E61775F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7" y="3761611"/>
            <a:ext cx="5174207" cy="1963486"/>
          </a:xfrm>
        </p:spPr>
        <p:txBody>
          <a:bodyPr>
            <a:normAutofit/>
          </a:bodyPr>
          <a:lstStyle/>
          <a:p>
            <a:pPr algn="l"/>
            <a:r>
              <a:rPr lang="en-US" b="1" i="1" dirty="0">
                <a:solidFill>
                  <a:srgbClr val="FFFFFF"/>
                </a:solidFill>
              </a:rPr>
              <a:t>AKA why it takes a second to friend someone on Facebook or get directions on Google Maps vs a couple of days or months (no exaggeration)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3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732701"/>
            <a:ext cx="10146751" cy="24582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Used to express the time complexity/# of operations as a function of the input size.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AE2D1-6C17-E647-9CBC-3F46F60A5F9B}"/>
              </a:ext>
            </a:extLst>
          </p:cNvPr>
          <p:cNvSpPr txBox="1"/>
          <p:nvPr/>
        </p:nvSpPr>
        <p:spPr>
          <a:xfrm>
            <a:off x="1692729" y="2740130"/>
            <a:ext cx="88065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O(1) - Constant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O(n) – Linear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2 nested for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 log n) -  Most sorting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C6B65-7717-3E47-A85F-1109A51E1CDB}"/>
              </a:ext>
            </a:extLst>
          </p:cNvPr>
          <p:cNvSpPr txBox="1"/>
          <p:nvPr/>
        </p:nvSpPr>
        <p:spPr>
          <a:xfrm>
            <a:off x="7806449" y="3066502"/>
            <a:ext cx="3601779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1D791-51DC-D74C-99CE-7AEE352669EB}"/>
              </a:ext>
            </a:extLst>
          </p:cNvPr>
          <p:cNvSpPr txBox="1"/>
          <p:nvPr/>
        </p:nvSpPr>
        <p:spPr>
          <a:xfrm>
            <a:off x="1404256" y="4812594"/>
            <a:ext cx="9156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n operations.</a:t>
            </a:r>
          </a:p>
          <a:p>
            <a:r>
              <a:rPr lang="en-US" sz="3600" dirty="0">
                <a:solidFill>
                  <a:srgbClr val="C00000"/>
                </a:solidFill>
              </a:rPr>
              <a:t># of operations increases linearly as n increases.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1130B3-8800-D44E-A048-24117DF85C6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76600" y="3429000"/>
            <a:ext cx="4529849" cy="2376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5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732701"/>
            <a:ext cx="10146751" cy="24582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Used to express the time complexity/# of operations as a function of the input size.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AE2D1-6C17-E647-9CBC-3F46F60A5F9B}"/>
              </a:ext>
            </a:extLst>
          </p:cNvPr>
          <p:cNvSpPr txBox="1"/>
          <p:nvPr/>
        </p:nvSpPr>
        <p:spPr>
          <a:xfrm>
            <a:off x="1692729" y="2740130"/>
            <a:ext cx="88065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O(1) - Constant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O(n) – Linear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2 nested for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 log n) -  Most sorting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C6B65-7717-3E47-A85F-1109A51E1CDB}"/>
              </a:ext>
            </a:extLst>
          </p:cNvPr>
          <p:cNvSpPr txBox="1"/>
          <p:nvPr/>
        </p:nvSpPr>
        <p:spPr>
          <a:xfrm>
            <a:off x="7806449" y="3066502"/>
            <a:ext cx="3601779" cy="1754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74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732701"/>
            <a:ext cx="10146751" cy="24582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Used to express the time complexity/# of operations as a function of the input size.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AE2D1-6C17-E647-9CBC-3F46F60A5F9B}"/>
              </a:ext>
            </a:extLst>
          </p:cNvPr>
          <p:cNvSpPr txBox="1"/>
          <p:nvPr/>
        </p:nvSpPr>
        <p:spPr>
          <a:xfrm>
            <a:off x="1692729" y="2740130"/>
            <a:ext cx="88065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O(1) - Constant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O(n) – Linear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2 nested for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 log n) -  Most sorting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C6B65-7717-3E47-A85F-1109A51E1CDB}"/>
              </a:ext>
            </a:extLst>
          </p:cNvPr>
          <p:cNvSpPr txBox="1"/>
          <p:nvPr/>
        </p:nvSpPr>
        <p:spPr>
          <a:xfrm>
            <a:off x="6750535" y="2329597"/>
            <a:ext cx="3601779" cy="1754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1D791-51DC-D74C-99CE-7AEE352669EB}"/>
              </a:ext>
            </a:extLst>
          </p:cNvPr>
          <p:cNvSpPr txBox="1"/>
          <p:nvPr/>
        </p:nvSpPr>
        <p:spPr>
          <a:xfrm>
            <a:off x="835085" y="4454418"/>
            <a:ext cx="10185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n</a:t>
            </a:r>
            <a:r>
              <a:rPr lang="en-US" sz="3600" baseline="30000" dirty="0">
                <a:solidFill>
                  <a:srgbClr val="C00000"/>
                </a:solidFill>
              </a:rPr>
              <a:t>2</a:t>
            </a:r>
            <a:r>
              <a:rPr lang="en-US" sz="3600" dirty="0">
                <a:solidFill>
                  <a:srgbClr val="C00000"/>
                </a:solidFill>
              </a:rPr>
              <a:t> operations.</a:t>
            </a:r>
          </a:p>
          <a:p>
            <a:r>
              <a:rPr lang="en-US" sz="3600" dirty="0">
                <a:solidFill>
                  <a:srgbClr val="C00000"/>
                </a:solidFill>
              </a:rPr>
              <a:t># of operations increases quadratically as n increases.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1130B3-8800-D44E-A048-24117DF85C6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41371" y="3206760"/>
            <a:ext cx="2309164" cy="5818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D7F5A2E-F03A-E84C-ABAB-0F2F8C2A7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43468"/>
              </p:ext>
            </p:extLst>
          </p:nvPr>
        </p:nvGraphicFramePr>
        <p:xfrm>
          <a:off x="2689386" y="5788175"/>
          <a:ext cx="600565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1">
                  <a:extLst>
                    <a:ext uri="{9D8B030D-6E8A-4147-A177-3AD203B41FA5}">
                      <a16:colId xmlns:a16="http://schemas.microsoft.com/office/drawing/2014/main" val="3406697574"/>
                    </a:ext>
                  </a:extLst>
                </a:gridCol>
                <a:gridCol w="1201131">
                  <a:extLst>
                    <a:ext uri="{9D8B030D-6E8A-4147-A177-3AD203B41FA5}">
                      <a16:colId xmlns:a16="http://schemas.microsoft.com/office/drawing/2014/main" val="274221254"/>
                    </a:ext>
                  </a:extLst>
                </a:gridCol>
                <a:gridCol w="1201131">
                  <a:extLst>
                    <a:ext uri="{9D8B030D-6E8A-4147-A177-3AD203B41FA5}">
                      <a16:colId xmlns:a16="http://schemas.microsoft.com/office/drawing/2014/main" val="1657100651"/>
                    </a:ext>
                  </a:extLst>
                </a:gridCol>
                <a:gridCol w="1201131">
                  <a:extLst>
                    <a:ext uri="{9D8B030D-6E8A-4147-A177-3AD203B41FA5}">
                      <a16:colId xmlns:a16="http://schemas.microsoft.com/office/drawing/2014/main" val="3166118097"/>
                    </a:ext>
                  </a:extLst>
                </a:gridCol>
                <a:gridCol w="1201131">
                  <a:extLst>
                    <a:ext uri="{9D8B030D-6E8A-4147-A177-3AD203B41FA5}">
                      <a16:colId xmlns:a16="http://schemas.microsoft.com/office/drawing/2014/main" val="1257128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02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Important Rule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1"/>
            <a:ext cx="10146751" cy="372430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We only consider the highest order term for time complexity.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4D1BD-1D4B-D44D-88C8-6DDF11E163E6}"/>
              </a:ext>
            </a:extLst>
          </p:cNvPr>
          <p:cNvSpPr txBox="1"/>
          <p:nvPr/>
        </p:nvSpPr>
        <p:spPr>
          <a:xfrm>
            <a:off x="7822081" y="2740130"/>
            <a:ext cx="3601779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//Some more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780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Important Rule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1"/>
            <a:ext cx="10146751" cy="372430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We only consider the highest order term for time complexity.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The program has an O(n</a:t>
            </a:r>
            <a:r>
              <a:rPr lang="en-US" sz="3600" b="1" baseline="30000" dirty="0">
                <a:solidFill>
                  <a:srgbClr val="C00000"/>
                </a:solidFill>
              </a:rPr>
              <a:t>2</a:t>
            </a:r>
            <a:r>
              <a:rPr lang="en-US" sz="3600" b="1" dirty="0">
                <a:solidFill>
                  <a:srgbClr val="C00000"/>
                </a:solidFill>
              </a:rPr>
              <a:t>)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complexity.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4D1BD-1D4B-D44D-88C8-6DDF11E163E6}"/>
              </a:ext>
            </a:extLst>
          </p:cNvPr>
          <p:cNvSpPr txBox="1"/>
          <p:nvPr/>
        </p:nvSpPr>
        <p:spPr>
          <a:xfrm>
            <a:off x="7822081" y="2740130"/>
            <a:ext cx="3601779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//Some more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F8AC33-FFF8-7441-A5A0-9BF0909F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12855"/>
              </p:ext>
            </p:extLst>
          </p:nvPr>
        </p:nvGraphicFramePr>
        <p:xfrm>
          <a:off x="702282" y="5458881"/>
          <a:ext cx="9671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967">
                  <a:extLst>
                    <a:ext uri="{9D8B030D-6E8A-4147-A177-3AD203B41FA5}">
                      <a16:colId xmlns:a16="http://schemas.microsoft.com/office/drawing/2014/main" val="1393787464"/>
                    </a:ext>
                  </a:extLst>
                </a:gridCol>
                <a:gridCol w="1136523">
                  <a:extLst>
                    <a:ext uri="{9D8B030D-6E8A-4147-A177-3AD203B41FA5}">
                      <a16:colId xmlns:a16="http://schemas.microsoft.com/office/drawing/2014/main" val="915225335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446039853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7855912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108382386"/>
                    </a:ext>
                  </a:extLst>
                </a:gridCol>
                <a:gridCol w="2721427">
                  <a:extLst>
                    <a:ext uri="{9D8B030D-6E8A-4147-A177-3AD203B41FA5}">
                      <a16:colId xmlns:a16="http://schemas.microsoft.com/office/drawing/2014/main" val="97710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9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10,000,100,000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0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7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Why it Matters for Competitions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1"/>
            <a:ext cx="10146751" cy="24582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Most competition systems can only do 10</a:t>
            </a:r>
            <a:r>
              <a:rPr lang="en-US" baseline="30000" dirty="0"/>
              <a:t>8</a:t>
            </a:r>
            <a:r>
              <a:rPr lang="en-US" dirty="0"/>
              <a:t>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26091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Why it Matters for Competitions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1"/>
            <a:ext cx="10146751" cy="3724308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Most competition systems can only do 10</a:t>
            </a:r>
            <a:r>
              <a:rPr lang="en-US" baseline="30000" dirty="0"/>
              <a:t>8</a:t>
            </a:r>
            <a:r>
              <a:rPr lang="en-US" dirty="0"/>
              <a:t> operations per second.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C00000"/>
                </a:solidFill>
              </a:rPr>
              <a:t>KEEP AN EYE ON INPUT CONSTRAINTS!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They typically indicate or give a hint as to how efficient your solution should be.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04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1"/>
            <a:ext cx="10146751" cy="372430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Remember Sherlock and Squares from last week?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O(n) will not pass </a:t>
            </a:r>
            <a:r>
              <a:rPr lang="en-US" sz="3600" b="1" dirty="0">
                <a:solidFill>
                  <a:srgbClr val="C00000"/>
                </a:solidFill>
                <a:sym typeface="Wingdings" pitchFamily="2" charset="2"/>
              </a:rPr>
              <a:t> 10</a:t>
            </a:r>
            <a:r>
              <a:rPr lang="en-US" sz="3600" b="1" baseline="30000" dirty="0">
                <a:solidFill>
                  <a:srgbClr val="C00000"/>
                </a:solidFill>
                <a:sym typeface="Wingdings" pitchFamily="2" charset="2"/>
              </a:rPr>
              <a:t>9</a:t>
            </a:r>
            <a:r>
              <a:rPr lang="en-US" sz="3600" b="1" dirty="0">
                <a:solidFill>
                  <a:srgbClr val="C00000"/>
                </a:solidFill>
                <a:sym typeface="Wingdings" pitchFamily="2" charset="2"/>
              </a:rPr>
              <a:t> operations.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9AAA7-9310-6642-BBA8-AC7FD7A0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066" y="3429000"/>
            <a:ext cx="2095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1"/>
            <a:ext cx="10146751" cy="372430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Remember Sherlock and Squares from last week?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We solved it in O(1)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9AAA7-9310-6642-BBA8-AC7FD7A0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608" y="1920240"/>
            <a:ext cx="20955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4A1E2-08B6-4348-A8B4-DB082BF4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63" y="4548415"/>
            <a:ext cx="6083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1"/>
            <a:ext cx="10146751" cy="372430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Remember Find the Median from last week?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Anything bigger than O(n log n) will not pass.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8663C-C2ED-5943-8611-6B8EFFAB6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57" y="942340"/>
            <a:ext cx="3390900" cy="1955800"/>
          </a:xfrm>
          <a:prstGeom prst="rect">
            <a:avLst/>
          </a:prstGeom>
        </p:spPr>
      </p:pic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2F6A3A3-D792-9D47-9C86-7CA041D2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83231"/>
              </p:ext>
            </p:extLst>
          </p:nvPr>
        </p:nvGraphicFramePr>
        <p:xfrm>
          <a:off x="1260099" y="4321810"/>
          <a:ext cx="96718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967">
                  <a:extLst>
                    <a:ext uri="{9D8B030D-6E8A-4147-A177-3AD203B41FA5}">
                      <a16:colId xmlns:a16="http://schemas.microsoft.com/office/drawing/2014/main" val="1393787464"/>
                    </a:ext>
                  </a:extLst>
                </a:gridCol>
                <a:gridCol w="1136523">
                  <a:extLst>
                    <a:ext uri="{9D8B030D-6E8A-4147-A177-3AD203B41FA5}">
                      <a16:colId xmlns:a16="http://schemas.microsoft.com/office/drawing/2014/main" val="915225335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446039853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7855912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108382386"/>
                    </a:ext>
                  </a:extLst>
                </a:gridCol>
                <a:gridCol w="2721427">
                  <a:extLst>
                    <a:ext uri="{9D8B030D-6E8A-4147-A177-3AD203B41FA5}">
                      <a16:colId xmlns:a16="http://schemas.microsoft.com/office/drawing/2014/main" val="97710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9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1,000,000,000,000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0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3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What is Time Complexity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describes the run-time of an algorithm and how the number of operations performed grows with the input.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64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1"/>
            <a:ext cx="10146751" cy="372430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Remember Find the Median from last week?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Sorting – O(n log n) solution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Frequency Table – O(n)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9AAA7-9310-6642-BBA8-AC7FD7A0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608" y="1920240"/>
            <a:ext cx="2095500" cy="1447800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D1A6DCC-470F-6A49-95FB-3D24EF9A9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69438"/>
              </p:ext>
            </p:extLst>
          </p:nvPr>
        </p:nvGraphicFramePr>
        <p:xfrm>
          <a:off x="1260099" y="4799149"/>
          <a:ext cx="96718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967">
                  <a:extLst>
                    <a:ext uri="{9D8B030D-6E8A-4147-A177-3AD203B41FA5}">
                      <a16:colId xmlns:a16="http://schemas.microsoft.com/office/drawing/2014/main" val="1393787464"/>
                    </a:ext>
                  </a:extLst>
                </a:gridCol>
                <a:gridCol w="1136523">
                  <a:extLst>
                    <a:ext uri="{9D8B030D-6E8A-4147-A177-3AD203B41FA5}">
                      <a16:colId xmlns:a16="http://schemas.microsoft.com/office/drawing/2014/main" val="915225335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446039853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7855912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108382386"/>
                    </a:ext>
                  </a:extLst>
                </a:gridCol>
                <a:gridCol w="2721427">
                  <a:extLst>
                    <a:ext uri="{9D8B030D-6E8A-4147-A177-3AD203B41FA5}">
                      <a16:colId xmlns:a16="http://schemas.microsoft.com/office/drawing/2014/main" val="97710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9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1,000,000,000,000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0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62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Real World Examples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0"/>
            <a:ext cx="10146751" cy="46757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There are more than 3 million roads in the world Imagine if Google tried every single combination of roads to find the best route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1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Real World Examples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0"/>
            <a:ext cx="10146751" cy="4675719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There are more than 3 million roads in the world Imagine if Google tried every single combination of roads to find the best route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500" b="1" dirty="0">
                <a:solidFill>
                  <a:srgbClr val="C00000"/>
                </a:solidFill>
              </a:rPr>
              <a:t>2</a:t>
            </a:r>
            <a:r>
              <a:rPr lang="en-US" sz="11500" b="1" baseline="30000" dirty="0">
                <a:solidFill>
                  <a:srgbClr val="C00000"/>
                </a:solidFill>
              </a:rPr>
              <a:t>3,000,000</a:t>
            </a:r>
            <a:r>
              <a:rPr lang="en-US" sz="4400" b="1" dirty="0">
                <a:solidFill>
                  <a:srgbClr val="C00000"/>
                </a:solidFill>
              </a:rPr>
              <a:t>combinations of roads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400" b="1" dirty="0">
                <a:solidFill>
                  <a:srgbClr val="C00000"/>
                </a:solidFill>
              </a:rPr>
              <a:t>For each of those combinations </a:t>
            </a:r>
            <a:r>
              <a:rPr lang="en-US" sz="4400" b="1" dirty="0">
                <a:solidFill>
                  <a:srgbClr val="C00000"/>
                </a:solidFill>
                <a:sym typeface="Wingdings" pitchFamily="2" charset="2"/>
              </a:rPr>
              <a:t> n! ways to order them.</a:t>
            </a:r>
            <a:endParaRPr lang="en-US" sz="115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3E789-E52A-6942-AECA-A35FDC0D6D43}"/>
              </a:ext>
            </a:extLst>
          </p:cNvPr>
          <p:cNvSpPr txBox="1"/>
          <p:nvPr/>
        </p:nvSpPr>
        <p:spPr>
          <a:xfrm>
            <a:off x="8046621" y="5889494"/>
            <a:ext cx="3542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SCARILY BIG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6CDD60-3F97-1D4F-9B1F-98ECF28EEC40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740336" y="5799141"/>
            <a:ext cx="1306285" cy="552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78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Real World Examples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6520"/>
            <a:ext cx="10146751" cy="46757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400" u="sng" dirty="0"/>
              <a:t>LinkedIn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When you connect with someone, they show you that person’s connections.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Imagine if to do that, LinkedIn iterated over every single user of LinkedIn, checked if they were that person’s connection, then showed those connections to you.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98675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Practice!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EBC13-6F2C-8248-BF7B-2777B422BB7D}"/>
              </a:ext>
            </a:extLst>
          </p:cNvPr>
          <p:cNvSpPr txBox="1"/>
          <p:nvPr/>
        </p:nvSpPr>
        <p:spPr>
          <a:xfrm>
            <a:off x="1562795" y="2337360"/>
            <a:ext cx="3601779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//Some more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65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Practice!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EBC13-6F2C-8248-BF7B-2777B422BB7D}"/>
              </a:ext>
            </a:extLst>
          </p:cNvPr>
          <p:cNvSpPr txBox="1"/>
          <p:nvPr/>
        </p:nvSpPr>
        <p:spPr>
          <a:xfrm>
            <a:off x="1562796" y="2337360"/>
            <a:ext cx="4413462" cy="1754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number2 from number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247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Practice!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EBC13-6F2C-8248-BF7B-2777B422BB7D}"/>
              </a:ext>
            </a:extLst>
          </p:cNvPr>
          <p:cNvSpPr txBox="1"/>
          <p:nvPr/>
        </p:nvSpPr>
        <p:spPr>
          <a:xfrm>
            <a:off x="1562796" y="2337360"/>
            <a:ext cx="4413462" cy="1754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number2 from number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A97C8-AD80-BD40-B383-58635AB408F2}"/>
              </a:ext>
            </a:extLst>
          </p:cNvPr>
          <p:cNvSpPr txBox="1"/>
          <p:nvPr/>
        </p:nvSpPr>
        <p:spPr>
          <a:xfrm>
            <a:off x="1562796" y="4566195"/>
            <a:ext cx="831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Still O(n</a:t>
            </a:r>
            <a:r>
              <a:rPr lang="en-US" sz="3600" baseline="30000" dirty="0"/>
              <a:t>2</a:t>
            </a:r>
            <a:r>
              <a:rPr lang="en-US" sz="3600" dirty="0"/>
              <a:t>) because even though technically it is (n * (n – 1) ) / 2, it grows quadratically </a:t>
            </a:r>
          </a:p>
        </p:txBody>
      </p:sp>
    </p:spTree>
    <p:extLst>
      <p:ext uri="{BB962C8B-B14F-4D97-AF65-F5344CB8AC3E}">
        <p14:creationId xmlns:p14="http://schemas.microsoft.com/office/powerpoint/2010/main" val="95218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Practice!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EBC13-6F2C-8248-BF7B-2777B422BB7D}"/>
              </a:ext>
            </a:extLst>
          </p:cNvPr>
          <p:cNvSpPr txBox="1"/>
          <p:nvPr/>
        </p:nvSpPr>
        <p:spPr>
          <a:xfrm>
            <a:off x="1562796" y="2337360"/>
            <a:ext cx="4413462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//array’s size is 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array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A97C8-AD80-BD40-B383-58635AB408F2}"/>
              </a:ext>
            </a:extLst>
          </p:cNvPr>
          <p:cNvSpPr txBox="1"/>
          <p:nvPr/>
        </p:nvSpPr>
        <p:spPr>
          <a:xfrm>
            <a:off x="1562796" y="4566195"/>
            <a:ext cx="831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Still O(n</a:t>
            </a:r>
            <a:r>
              <a:rPr lang="en-US" sz="3600" baseline="30000" dirty="0"/>
              <a:t>2</a:t>
            </a:r>
            <a:r>
              <a:rPr lang="en-US" sz="3600" dirty="0"/>
              <a:t>) because we loop n times and read in an array of size n </a:t>
            </a:r>
            <a:r>
              <a:rPr lang="en-US" sz="3600" dirty="0">
                <a:sym typeface="Wingdings" pitchFamily="2" charset="2"/>
              </a:rPr>
              <a:t> n * n = n</a:t>
            </a:r>
            <a:r>
              <a:rPr lang="en-US" sz="3600" baseline="30000" dirty="0">
                <a:sym typeface="Wingdings" pitchFamily="2" charset="2"/>
              </a:rPr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510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Practice!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EBC13-6F2C-8248-BF7B-2777B422BB7D}"/>
              </a:ext>
            </a:extLst>
          </p:cNvPr>
          <p:cNvSpPr txBox="1"/>
          <p:nvPr/>
        </p:nvSpPr>
        <p:spPr>
          <a:xfrm>
            <a:off x="1072939" y="2291805"/>
            <a:ext cx="4413462" cy="1754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//array’s size is 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array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sort(array)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A97C8-AD80-BD40-B383-58635AB408F2}"/>
              </a:ext>
            </a:extLst>
          </p:cNvPr>
          <p:cNvSpPr txBox="1"/>
          <p:nvPr/>
        </p:nvSpPr>
        <p:spPr>
          <a:xfrm>
            <a:off x="1573682" y="4299014"/>
            <a:ext cx="8315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one is O(n</a:t>
            </a:r>
            <a:r>
              <a:rPr lang="en-US" sz="3600" baseline="30000" dirty="0"/>
              <a:t>2</a:t>
            </a:r>
            <a:r>
              <a:rPr lang="en-US" sz="3600" dirty="0"/>
              <a:t> log 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Loop n times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Inside the loop, n log n &gt; 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So: n * n log n = n</a:t>
            </a:r>
            <a:r>
              <a:rPr lang="en-US" sz="3600" baseline="30000" dirty="0"/>
              <a:t>2</a:t>
            </a:r>
            <a:r>
              <a:rPr lang="en-US" sz="3600" dirty="0"/>
              <a:t> log n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B4343-1909-3645-ABB9-293E3AEB3C06}"/>
              </a:ext>
            </a:extLst>
          </p:cNvPr>
          <p:cNvSpPr txBox="1"/>
          <p:nvPr/>
        </p:nvSpPr>
        <p:spPr>
          <a:xfrm>
            <a:off x="6336964" y="2291805"/>
            <a:ext cx="4413462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Loop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times{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read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elements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sort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log 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operations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58BC60-BC78-234B-B6DA-1BD8F699ECC6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486401" y="3030469"/>
            <a:ext cx="850563" cy="1384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77F7-7773-EB40-A4D8-88304546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of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C0BB-2B2B-044E-B017-76342987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an eye out on the input constraints</a:t>
            </a:r>
          </a:p>
          <a:p>
            <a:r>
              <a:rPr lang="en-US" dirty="0"/>
              <a:t>When solving a problem and you think you have a solution, check that you won’t get </a:t>
            </a:r>
            <a:r>
              <a:rPr lang="en-US" dirty="0">
                <a:solidFill>
                  <a:srgbClr val="FF0000"/>
                </a:solidFill>
              </a:rPr>
              <a:t>TLE (Time Limit Exceeded)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YOU DON’T NEED THE MOST EFFICIENT SOLUTION TO SOLVE A PROBLEM.</a:t>
            </a:r>
          </a:p>
          <a:p>
            <a:pPr lvl="1"/>
            <a:r>
              <a:rPr lang="en-US" dirty="0"/>
              <a:t>The median problem could be solved in 2 lines of code with sorting vs a lot more with a frequency table.</a:t>
            </a:r>
          </a:p>
        </p:txBody>
      </p:sp>
    </p:spTree>
    <p:extLst>
      <p:ext uri="{BB962C8B-B14F-4D97-AF65-F5344CB8AC3E}">
        <p14:creationId xmlns:p14="http://schemas.microsoft.com/office/powerpoint/2010/main" val="17327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What is Time Complexity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831066" cy="404164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describes the run-time of an algorithm and how the number of operations performed grows with the input.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75035-33CE-D744-9C84-D65D4F3944FC}"/>
              </a:ext>
            </a:extLst>
          </p:cNvPr>
          <p:cNvSpPr/>
          <p:nvPr/>
        </p:nvSpPr>
        <p:spPr>
          <a:xfrm>
            <a:off x="971653" y="4392152"/>
            <a:ext cx="9718117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If iterating an array of size 10 takes 1 unit of time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Iterating an array of size 20 </a:t>
            </a:r>
            <a:r>
              <a:rPr lang="en-US" sz="2800" b="1" dirty="0">
                <a:solidFill>
                  <a:srgbClr val="C00000"/>
                </a:solidFill>
              </a:rPr>
              <a:t>DOES NOT NECESSARILY</a:t>
            </a:r>
            <a:r>
              <a:rPr lang="en-US" sz="2800" b="1" dirty="0"/>
              <a:t> take 2 units of time</a:t>
            </a:r>
          </a:p>
        </p:txBody>
      </p:sp>
    </p:spTree>
    <p:extLst>
      <p:ext uri="{BB962C8B-B14F-4D97-AF65-F5344CB8AC3E}">
        <p14:creationId xmlns:p14="http://schemas.microsoft.com/office/powerpoint/2010/main" val="107954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732701"/>
            <a:ext cx="10070552" cy="16962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Used to express the time complexity as a function of the input size where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is the input size.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AE2D1-6C17-E647-9CBC-3F46F60A5F9B}"/>
              </a:ext>
            </a:extLst>
          </p:cNvPr>
          <p:cNvSpPr txBox="1"/>
          <p:nvPr/>
        </p:nvSpPr>
        <p:spPr>
          <a:xfrm>
            <a:off x="1665808" y="3239501"/>
            <a:ext cx="88065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O(1) - Constant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O(n) – Linear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2 nested for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 log n) -  Most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02559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732701"/>
            <a:ext cx="10146751" cy="24582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Used to express the time complexity as a function of the input size.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Typically represents the # of operations being performed.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AE2D1-6C17-E647-9CBC-3F46F60A5F9B}"/>
              </a:ext>
            </a:extLst>
          </p:cNvPr>
          <p:cNvSpPr txBox="1"/>
          <p:nvPr/>
        </p:nvSpPr>
        <p:spPr>
          <a:xfrm>
            <a:off x="1692729" y="2932937"/>
            <a:ext cx="88065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O(1) - Constant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O(n) – Linear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2 nested for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 log n) -  Most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564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Operations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396184"/>
            <a:ext cx="10988349" cy="352564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800" b="1" u="sng" dirty="0"/>
              <a:t>Just an action/statement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Inputting</a:t>
            </a:r>
          </a:p>
          <a:p>
            <a:pPr>
              <a:lnSpc>
                <a:spcPct val="100000"/>
              </a:lnSpc>
            </a:pPr>
            <a:r>
              <a:rPr lang="en-US" dirty="0"/>
              <a:t>Outputting</a:t>
            </a:r>
          </a:p>
          <a:p>
            <a:pPr>
              <a:lnSpc>
                <a:spcPct val="100000"/>
              </a:lnSpc>
            </a:pPr>
            <a:r>
              <a:rPr lang="en-US" dirty="0"/>
              <a:t>Storing a value</a:t>
            </a:r>
          </a:p>
          <a:p>
            <a:pPr>
              <a:lnSpc>
                <a:spcPct val="100000"/>
              </a:lnSpc>
            </a:pPr>
            <a:r>
              <a:rPr lang="en-US" dirty="0"/>
              <a:t>Arithmetic</a:t>
            </a:r>
          </a:p>
          <a:p>
            <a:pPr>
              <a:lnSpc>
                <a:spcPct val="100000"/>
              </a:lnSpc>
            </a:pPr>
            <a:r>
              <a:rPr lang="en-US" dirty="0"/>
              <a:t>Comparisons (if statements)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8D85C-54EF-DF43-8426-E14AC2880637}"/>
              </a:ext>
            </a:extLst>
          </p:cNvPr>
          <p:cNvSpPr txBox="1"/>
          <p:nvPr/>
        </p:nvSpPr>
        <p:spPr>
          <a:xfrm>
            <a:off x="7565571" y="2601685"/>
            <a:ext cx="2869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O(1) time complexity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AKA Constant time</a:t>
            </a:r>
          </a:p>
        </p:txBody>
      </p:sp>
    </p:spTree>
    <p:extLst>
      <p:ext uri="{BB962C8B-B14F-4D97-AF65-F5344CB8AC3E}">
        <p14:creationId xmlns:p14="http://schemas.microsoft.com/office/powerpoint/2010/main" val="386943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732701"/>
            <a:ext cx="10146751" cy="24582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Used to express the time complexity/# of operations as a function of the input size.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AE2D1-6C17-E647-9CBC-3F46F60A5F9B}"/>
              </a:ext>
            </a:extLst>
          </p:cNvPr>
          <p:cNvSpPr txBox="1"/>
          <p:nvPr/>
        </p:nvSpPr>
        <p:spPr>
          <a:xfrm>
            <a:off x="1692729" y="2740130"/>
            <a:ext cx="88065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O(1) - Constant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O(n) – Linear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2 nested for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 log n) -  Most sorting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C6B65-7717-3E47-A85F-1109A51E1CDB}"/>
              </a:ext>
            </a:extLst>
          </p:cNvPr>
          <p:cNvSpPr txBox="1"/>
          <p:nvPr/>
        </p:nvSpPr>
        <p:spPr>
          <a:xfrm>
            <a:off x="7806450" y="3066502"/>
            <a:ext cx="3357314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10{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variable = number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64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732701"/>
            <a:ext cx="10146751" cy="24582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Used to express the time complexity/# of operations as a function of the input size.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AE2D1-6C17-E647-9CBC-3F46F60A5F9B}"/>
              </a:ext>
            </a:extLst>
          </p:cNvPr>
          <p:cNvSpPr txBox="1"/>
          <p:nvPr/>
        </p:nvSpPr>
        <p:spPr>
          <a:xfrm>
            <a:off x="1692729" y="2740130"/>
            <a:ext cx="88065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O(1) - Constant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O(n) – Linear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2 nested for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 log n) -  Most sorting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C6B65-7717-3E47-A85F-1109A51E1CDB}"/>
              </a:ext>
            </a:extLst>
          </p:cNvPr>
          <p:cNvSpPr txBox="1"/>
          <p:nvPr/>
        </p:nvSpPr>
        <p:spPr>
          <a:xfrm>
            <a:off x="7806449" y="3066502"/>
            <a:ext cx="3601779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1000{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04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A83-4A7F-7E4A-BDBD-F93D982C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84FC-A31F-7340-BAF7-2AEE296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732701"/>
            <a:ext cx="10146751" cy="24582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Used to express the time complexity/# of operations as a function of the input size.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AE2D1-6C17-E647-9CBC-3F46F60A5F9B}"/>
              </a:ext>
            </a:extLst>
          </p:cNvPr>
          <p:cNvSpPr txBox="1"/>
          <p:nvPr/>
        </p:nvSpPr>
        <p:spPr>
          <a:xfrm>
            <a:off x="1692729" y="2740130"/>
            <a:ext cx="88065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O(1) - Constant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O(n) – Linear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2 nested for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O(n log n) -  Most sorting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C6B65-7717-3E47-A85F-1109A51E1CDB}"/>
              </a:ext>
            </a:extLst>
          </p:cNvPr>
          <p:cNvSpPr txBox="1"/>
          <p:nvPr/>
        </p:nvSpPr>
        <p:spPr>
          <a:xfrm>
            <a:off x="7806449" y="3066502"/>
            <a:ext cx="3601779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number from 0 to n{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// do some stuff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16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1473</Words>
  <Application>Microsoft Macintosh PowerPoint</Application>
  <PresentationFormat>Widescreen</PresentationFormat>
  <Paragraphs>296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Time Complexity</vt:lpstr>
      <vt:lpstr>What is Time Complexity</vt:lpstr>
      <vt:lpstr>What is Time Complexity</vt:lpstr>
      <vt:lpstr>Big O notation</vt:lpstr>
      <vt:lpstr>Big O notation</vt:lpstr>
      <vt:lpstr>Operations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Important Rule</vt:lpstr>
      <vt:lpstr>Important Rule</vt:lpstr>
      <vt:lpstr>Why it Matters for Competitions</vt:lpstr>
      <vt:lpstr>Why it Matters for Competitions</vt:lpstr>
      <vt:lpstr>Examples</vt:lpstr>
      <vt:lpstr>Examples</vt:lpstr>
      <vt:lpstr>Examples</vt:lpstr>
      <vt:lpstr>Examples</vt:lpstr>
      <vt:lpstr>Real World Examples</vt:lpstr>
      <vt:lpstr>Real World Examples</vt:lpstr>
      <vt:lpstr>Real World Examples</vt:lpstr>
      <vt:lpstr>Practice!</vt:lpstr>
      <vt:lpstr>Practice!</vt:lpstr>
      <vt:lpstr>Practice!</vt:lpstr>
      <vt:lpstr>Practice!</vt:lpstr>
      <vt:lpstr>Practice!</vt:lpstr>
      <vt:lpstr>Moral of the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ishaanjav@gmail.com</dc:creator>
  <cp:lastModifiedBy>ishaanjav@gmail.com</cp:lastModifiedBy>
  <cp:revision>47</cp:revision>
  <dcterms:created xsi:type="dcterms:W3CDTF">2020-08-31T23:54:49Z</dcterms:created>
  <dcterms:modified xsi:type="dcterms:W3CDTF">2020-09-07T23:43:24Z</dcterms:modified>
</cp:coreProperties>
</file>