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4" r:id="rId5"/>
    <p:sldId id="278" r:id="rId6"/>
    <p:sldId id="277" r:id="rId7"/>
    <p:sldId id="269" r:id="rId8"/>
    <p:sldId id="265" r:id="rId9"/>
    <p:sldId id="267" r:id="rId10"/>
    <p:sldId id="268" r:id="rId11"/>
    <p:sldId id="280" r:id="rId12"/>
    <p:sldId id="281" r:id="rId13"/>
    <p:sldId id="282" r:id="rId14"/>
    <p:sldId id="273" r:id="rId15"/>
    <p:sldId id="276" r:id="rId16"/>
    <p:sldId id="279" r:id="rId17"/>
    <p:sldId id="274" r:id="rId18"/>
    <p:sldId id="27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FFF99"/>
    <a:srgbClr val="FDFDD5"/>
    <a:srgbClr val="FBE5D6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1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5CFB-4210-4A17-A0F2-B111E483870A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A02D-98CF-48A7-8599-86F739D1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6A02D-98CF-48A7-8599-86F739D1AC6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9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18D-F0D2-4209-B32B-76B63BFE0622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1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F2C7-C6AC-4D9A-AAF2-00C4704B6A62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03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53E0-BE89-4857-869F-DD26EEBE67C4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4173-7D8C-465D-AEA1-E4B9610BC715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55D-664B-43B5-B30E-1E4D45233C48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29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F517-3C97-4E4F-892C-77E6D38F4981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33B9-CA08-4676-871D-F721D41F063F}" type="datetime1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49A-D5D8-470E-8F27-6940FBE5A7D8}" type="datetime1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A032-2ABC-4AD3-8827-88A503DD42E7}" type="datetime1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E0AE-FE04-4B5C-8E44-0716CAD1F05C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EB74-4668-4D79-9810-9381D93E96FC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2D60-E7C7-4311-A608-5AFB61D2CCC1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DA7B-EB84-4DDD-88E7-7F614277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659" y="2105010"/>
            <a:ext cx="8206680" cy="173062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 новостей на основе нечеткой кластеризации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212" y="4529141"/>
            <a:ext cx="8206680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Чалый Андрей Александрович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Русакова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Зинаида Николаевна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FA617-1E36-40FE-8852-6193468A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99" y="262662"/>
            <a:ext cx="1355201" cy="15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47429-47FE-4187-9112-B2903C967C6E}"/>
              </a:ext>
            </a:extLst>
          </p:cNvPr>
          <p:cNvSpPr txBox="1"/>
          <p:nvPr/>
        </p:nvSpPr>
        <p:spPr>
          <a:xfrm>
            <a:off x="3689030" y="6072118"/>
            <a:ext cx="2257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91F2-3C57-4A26-8FDB-10AB334E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8363272" cy="77809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новостей на кластеры.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– Maximization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7134D9-D7DB-4E75-90BC-98979EAC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10</a:t>
            </a:fld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3" y="3165122"/>
            <a:ext cx="3665945" cy="856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410" y="2151640"/>
            <a:ext cx="6336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где, </a:t>
            </a:r>
            <a:r>
              <a:rPr lang="ru-RU" sz="2000" i="1" dirty="0" smtClean="0"/>
              <a:t>μ</a:t>
            </a:r>
            <a:r>
              <a:rPr lang="ru-RU" sz="2000" dirty="0"/>
              <a:t> — </a:t>
            </a:r>
            <a:r>
              <a:rPr lang="en-US" sz="2000" i="1" dirty="0"/>
              <a:t>D</a:t>
            </a:r>
            <a:r>
              <a:rPr lang="ru-RU" sz="2000" dirty="0" smtClean="0"/>
              <a:t>-мерный </a:t>
            </a:r>
            <a:r>
              <a:rPr lang="ru-RU" sz="2000" dirty="0"/>
              <a:t>вектор математических ожиданий </a:t>
            </a:r>
            <a:r>
              <a:rPr lang="ru-RU" sz="2000" dirty="0" smtClean="0"/>
              <a:t>x,</a:t>
            </a:r>
            <a:r>
              <a:rPr lang="en-US" sz="2000" dirty="0" smtClean="0"/>
              <a:t> </a:t>
            </a:r>
            <a:r>
              <a:rPr lang="ru-RU" sz="2000" dirty="0" smtClean="0"/>
              <a:t>∑</a:t>
            </a:r>
            <a:r>
              <a:rPr lang="ru-RU" sz="2000" dirty="0"/>
              <a:t> — его </a:t>
            </a:r>
            <a:r>
              <a:rPr lang="ru-RU" sz="2000" dirty="0" smtClean="0"/>
              <a:t>ковариационная матрица,</a:t>
            </a:r>
            <a:r>
              <a:rPr lang="ru-RU" sz="2000" dirty="0"/>
              <a:t> </a:t>
            </a:r>
            <a:r>
              <a:rPr lang="ru-RU" sz="2000" dirty="0" smtClean="0"/>
              <a:t>∣∑∣</a:t>
            </a:r>
            <a:r>
              <a:rPr lang="ru-RU" sz="2000" dirty="0"/>
              <a:t> — определитель ковариационной </a:t>
            </a:r>
            <a:r>
              <a:rPr lang="ru-RU" sz="2000" dirty="0" smtClean="0"/>
              <a:t>матрицы</a:t>
            </a:r>
            <a:r>
              <a:rPr lang="en-US" sz="2000" dirty="0" smtClean="0"/>
              <a:t>, </a:t>
            </a:r>
            <a:r>
              <a:rPr lang="el-GR" sz="2000" dirty="0" smtClean="0"/>
              <a:t>π</a:t>
            </a:r>
            <a:r>
              <a:rPr lang="en-US" sz="2000" dirty="0" smtClean="0"/>
              <a:t> — </a:t>
            </a:r>
            <a:r>
              <a:rPr lang="ru-RU" sz="2000" dirty="0" smtClean="0"/>
              <a:t>вероятность смешения.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8" y="1233417"/>
            <a:ext cx="7643112" cy="918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6641" y="3148673"/>
            <a:ext cx="442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,</a:t>
            </a:r>
            <a:r>
              <a:rPr lang="ru-RU" sz="2000" dirty="0" smtClean="0"/>
              <a:t> где</a:t>
            </a:r>
            <a:r>
              <a:rPr lang="ru-RU" sz="2000" dirty="0"/>
              <a:t> </a:t>
            </a:r>
            <a:r>
              <a:rPr lang="el-GR" sz="2000" i="1" dirty="0" smtClean="0"/>
              <a:t>Ν</a:t>
            </a:r>
            <a:r>
              <a:rPr lang="en-US" sz="2000" i="1" dirty="0" smtClean="0"/>
              <a:t> —</a:t>
            </a:r>
            <a:r>
              <a:rPr lang="ru-RU" sz="2000" i="1" dirty="0" smtClean="0"/>
              <a:t>функция многомерного нормального распределения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214405"/>
            <a:ext cx="278239" cy="2573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09" y="4091592"/>
            <a:ext cx="2718641" cy="8495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569" y="4282942"/>
            <a:ext cx="5777718" cy="105614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90" y="4969696"/>
            <a:ext cx="2952879" cy="9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70844"/>
            <a:ext cx="3176524" cy="55755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193304"/>
            <a:ext cx="3004899" cy="56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93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новостей на кластеры.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Гауссовой смеси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84" y="568584"/>
            <a:ext cx="3744416" cy="62600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14" y="806527"/>
            <a:ext cx="3685538" cy="60221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новостей на кластеры.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ожидания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2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02" y="638742"/>
            <a:ext cx="3296918" cy="6159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01250"/>
            <a:ext cx="3762900" cy="6096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13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новостей на кластеры.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максимизации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0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92" y="901590"/>
            <a:ext cx="5156800" cy="46841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92C45-36E8-4781-95F0-B48F27F6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88640"/>
            <a:ext cx="5544616" cy="66605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 новостей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8ADC3-EDDD-4035-AA94-9D4C7FA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3119"/>
            <a:ext cx="3506922" cy="41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84057-F3A7-41E4-BFCE-99CDBA2C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5A903E-733B-481A-94A9-A3958DAA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" y="970814"/>
            <a:ext cx="9083195" cy="5109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9" y="6082879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объясненной дисперсии в зависимости от количества компонент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84057-F3A7-41E4-BFCE-99CDBA2C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921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5A903E-733B-481A-94A9-A3958DAA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77229" y="5543882"/>
            <a:ext cx="718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методом Силуэта в зависимости от количества кластеров.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" y="711003"/>
            <a:ext cx="8828346" cy="49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F634A-1827-400B-9A5A-F174E7F2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2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3DACC-ECF0-49DA-9069-59078E80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47260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 цель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 —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реализована рекомендательная система новостей на основе нечеткой кластеризации.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поставленные задачи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подходы к реализации рекомендательных систем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рекомендательная система на основе нечеткой кластеризации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рекомендательной системы на основе нечеткой кластеризации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работоспособности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реализованной рекомендательной системы и алгоритма нечеткой кластеризации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56D31-131D-4E14-A274-03853748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развитие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7F4CC9-7D14-4E91-871F-EE150386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8B1CC-019B-4AA0-BB97-015B84F93A60}"/>
              </a:ext>
            </a:extLst>
          </p:cNvPr>
          <p:cNvSpPr txBox="1"/>
          <p:nvPr/>
        </p:nvSpPr>
        <p:spPr>
          <a:xfrm>
            <a:off x="443136" y="1438125"/>
            <a:ext cx="83773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имеет перспективу дальнейшего развития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альтернативного способа векторизации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новостей, улучшающих качество последующего обучения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для работы с новостями на новостях, написанных не только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английском языке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424936" cy="482453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 —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рекомендательной системы новостей на основе нечеткой кластеризации.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достижения поставленной цели необходимо решить следующие задачи:</a:t>
            </a: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подходы к реализации рекомендательных систем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полученных во время анализа данных разработать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рекомендательную систему на основе нечеткой кластеризации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программное обеспечение для рекомендательной системы на основе нечеткой кластеризации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работоспособности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реализованной рекомендательной системы и алгоритма нечеткой кластеризации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273342-FA9F-4BF4-8E12-DA23A8C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55" y="2348880"/>
            <a:ext cx="5373973" cy="243458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DAE4A-BE5E-4BD7-ABAC-33329320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EEF63-D6D5-4E14-9706-008C207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C6013-70CA-46B2-8673-AAB7B845036E}"/>
              </a:ext>
            </a:extLst>
          </p:cNvPr>
          <p:cNvSpPr txBox="1"/>
          <p:nvPr/>
        </p:nvSpPr>
        <p:spPr>
          <a:xfrm>
            <a:off x="421755" y="1433662"/>
            <a:ext cx="3574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вход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новость должна быть на английском языке.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A9DA0-31DB-4E90-A73A-0D92981A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DBFC58B-06E3-4BAE-9B80-F3807AC6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05" y="241305"/>
            <a:ext cx="8326606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построению рекомендательных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492E0E3-F3FD-450A-935C-48F47D7D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85290"/>
              </p:ext>
            </p:extLst>
          </p:nvPr>
        </p:nvGraphicFramePr>
        <p:xfrm>
          <a:off x="323528" y="1141147"/>
          <a:ext cx="8693361" cy="524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698">
                  <a:extLst>
                    <a:ext uri="{9D8B030D-6E8A-4147-A177-3AD203B41FA5}">
                      <a16:colId xmlns:a16="http://schemas.microsoft.com/office/drawing/2014/main" val="2369794585"/>
                    </a:ext>
                  </a:extLst>
                </a:gridCol>
                <a:gridCol w="3078876">
                  <a:extLst>
                    <a:ext uri="{9D8B030D-6E8A-4147-A177-3AD203B41FA5}">
                      <a16:colId xmlns:a16="http://schemas.microsoft.com/office/drawing/2014/main" val="3143756792"/>
                    </a:ext>
                  </a:extLst>
                </a:gridCol>
                <a:gridCol w="2897787">
                  <a:extLst>
                    <a:ext uri="{9D8B030D-6E8A-4147-A177-3AD203B41FA5}">
                      <a16:colId xmlns:a16="http://schemas.microsoft.com/office/drawing/2014/main" val="2600321650"/>
                    </a:ext>
                  </a:extLst>
                </a:gridCol>
              </a:tblGrid>
              <a:tr h="380742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59525"/>
                  </a:ext>
                </a:extLst>
              </a:tr>
              <a:tr h="966499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Неперсонализированный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подход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реализации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учитывает предпочтения отдельного пользователя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438460"/>
                  </a:ext>
                </a:extLst>
              </a:tr>
              <a:tr h="1259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Коллаборативная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фильтрация</a:t>
                      </a:r>
                    </a:p>
                    <a:p>
                      <a:pPr algn="l"/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Универсальность.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Разнообразие рекомендации.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Проблема холодного старта. Разреженность.</a:t>
                      </a:r>
                      <a:r>
                        <a:rPr lang="ru-RU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Смещения популярности.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029855"/>
                  </a:ext>
                </a:extLst>
              </a:tr>
              <a:tr h="243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Фильтрация на</a:t>
                      </a:r>
                      <a:r>
                        <a:rPr lang="ru-RU" sz="20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основе содержания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Учет необычных</a:t>
                      </a:r>
                      <a:r>
                        <a:rPr lang="ru-RU" sz="20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вкусов пользователей. Не нужна большая группа пользователей. Возможность рекомендовать </a:t>
                      </a:r>
                      <a:r>
                        <a:rPr lang="ru-RU" sz="2000" b="0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непросмотренные</a:t>
                      </a:r>
                      <a:r>
                        <a:rPr lang="ru-RU" sz="20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элементы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Отсутствие</a:t>
                      </a:r>
                      <a:r>
                        <a:rPr lang="ru-RU" sz="20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разнообразия в рекомендациях. 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5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A9DA0-31DB-4E90-A73A-0D92981A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DBFC58B-06E3-4BAE-9B80-F3807AC6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26606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алгоритмов нечеткой кластеризации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492E0E3-F3FD-450A-935C-48F47D7D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9317"/>
              </p:ext>
            </p:extLst>
          </p:nvPr>
        </p:nvGraphicFramePr>
        <p:xfrm>
          <a:off x="273822" y="1318841"/>
          <a:ext cx="8693361" cy="5148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698">
                  <a:extLst>
                    <a:ext uri="{9D8B030D-6E8A-4147-A177-3AD203B41FA5}">
                      <a16:colId xmlns:a16="http://schemas.microsoft.com/office/drawing/2014/main" val="2369794585"/>
                    </a:ext>
                  </a:extLst>
                </a:gridCol>
                <a:gridCol w="3078876">
                  <a:extLst>
                    <a:ext uri="{9D8B030D-6E8A-4147-A177-3AD203B41FA5}">
                      <a16:colId xmlns:a16="http://schemas.microsoft.com/office/drawing/2014/main" val="3143756792"/>
                    </a:ext>
                  </a:extLst>
                </a:gridCol>
                <a:gridCol w="2897787">
                  <a:extLst>
                    <a:ext uri="{9D8B030D-6E8A-4147-A177-3AD203B41FA5}">
                      <a16:colId xmlns:a16="http://schemas.microsoft.com/office/drawing/2014/main" val="2600321650"/>
                    </a:ext>
                  </a:extLst>
                </a:gridCol>
              </a:tblGrid>
              <a:tr h="933966"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59525"/>
                  </a:ext>
                </a:extLst>
              </a:tr>
              <a:tr h="2174560"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нечетких</a:t>
                      </a:r>
                      <a:r>
                        <a:rPr lang="ru-RU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средних </a:t>
                      </a:r>
                      <a:r>
                        <a:rPr lang="en-US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(FCM)</a:t>
                      </a:r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Плохо</a:t>
                      </a:r>
                      <a:r>
                        <a:rPr lang="ru-RU" sz="2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работает с данными разных размеров и плотностей, чувствителен к выбросам.</a:t>
                      </a:r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438460"/>
                  </a:ext>
                </a:extLst>
              </a:tr>
              <a:tr h="1928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Модель Гауссовой смеси (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GMM</a:t>
                      </a:r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endParaRPr lang="ru-RU" sz="2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Выявляет кластеры различных форм размеров и плотностей.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Работает медленнее чем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FCM.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5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A9617-A006-4DDC-A9D3-C2F42BD9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рекомендательной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F2843-573B-4E33-96C4-4F49C23B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2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60245-8E0D-4118-9875-2933F35B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52866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входных данных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5D8F6B-36CD-4D63-A2BD-30315558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85657"/>
            <a:ext cx="3767437" cy="49796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520" y="1556792"/>
            <a:ext cx="4896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Этапы: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объединить столбцы с заголовком, абстрактным описанием и самой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новостью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все символы, кроме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 из латинского алфавита;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все ”стоп-слова”;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2713" y="6069152"/>
            <a:ext cx="423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2 элемента входных данных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53BAF-45C9-4E39-AC97-8E1F1B4C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414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F1DE1-0412-4C84-85F1-4C129419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8</a:t>
            </a:fld>
            <a:endParaRPr lang="ru-RU"/>
          </a:p>
        </p:txBody>
      </p:sp>
      <p:sp>
        <p:nvSpPr>
          <p:cNvPr id="6" name="Google Shape;111;p21"/>
          <p:cNvSpPr txBox="1"/>
          <p:nvPr/>
        </p:nvSpPr>
        <p:spPr>
          <a:xfrm>
            <a:off x="665588" y="1374889"/>
            <a:ext cx="6132509" cy="99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Термин </a:t>
            </a:r>
            <a:r>
              <a:rPr lang="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 это слово в начальной форме. Его вес рассчитывается как TF-IDF</a:t>
            </a:r>
            <a:r>
              <a:rPr lang="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4029" y="3408239"/>
            <a:ext cx="4115939" cy="44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B5EAB8-CDFE-5343-8D2E-02687BFA1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/>
          <a:stretch/>
        </p:blipFill>
        <p:spPr>
          <a:xfrm>
            <a:off x="665588" y="3875017"/>
            <a:ext cx="1866900" cy="57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C7AABE-97AA-2648-9DCA-E713FDE7F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5" b="12039"/>
          <a:stretch/>
        </p:blipFill>
        <p:spPr>
          <a:xfrm>
            <a:off x="6012160" y="3863279"/>
            <a:ext cx="2387600" cy="63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397D8B3-868F-C74D-9342-9F6D20D2CCE2}"/>
                  </a:ext>
                </a:extLst>
              </p:cNvPr>
              <p:cNvSpPr/>
              <p:nvPr/>
            </p:nvSpPr>
            <p:spPr>
              <a:xfrm>
                <a:off x="665588" y="4423748"/>
                <a:ext cx="29673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вхождений термина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документ</a:t>
                </a: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общее количество слов в документе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397D8B3-868F-C74D-9342-9F6D20D2C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8" y="4423748"/>
                <a:ext cx="2967323" cy="1938992"/>
              </a:xfrm>
              <a:prstGeom prst="rect">
                <a:avLst/>
              </a:prstGeom>
              <a:blipFill>
                <a:blip r:embed="rId5"/>
                <a:stretch>
                  <a:fillRect l="-12526" t="-1887" b="-5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9032ECA-742B-FB46-B6C9-DA10B61A33C1}"/>
                  </a:ext>
                </a:extLst>
              </p:cNvPr>
              <p:cNvSpPr/>
              <p:nvPr/>
            </p:nvSpPr>
            <p:spPr>
              <a:xfrm>
                <a:off x="5769488" y="4456438"/>
                <a:ext cx="287294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документов</a:t>
                </a: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документов,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встретилось хотя бы один раз</a:t>
                </a: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9032ECA-742B-FB46-B6C9-DA10B61A3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88" y="4456438"/>
                <a:ext cx="2872944" cy="1938992"/>
              </a:xfrm>
              <a:prstGeom prst="rect">
                <a:avLst/>
              </a:prstGeom>
              <a:blipFill>
                <a:blip r:embed="rId6"/>
                <a:stretch>
                  <a:fillRect l="-2119" t="-1572" r="-2119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554B17C-55AA-E54D-92E1-D409A8101BFE}"/>
                  </a:ext>
                </a:extLst>
              </p:cNvPr>
              <p:cNvSpPr/>
              <p:nvPr/>
            </p:nvSpPr>
            <p:spPr>
              <a:xfrm>
                <a:off x="755576" y="2373595"/>
                <a:ext cx="46193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термин 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коллекция документов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документ из коллекции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554B17C-55AA-E54D-92E1-D409A8101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3595"/>
                <a:ext cx="4619344" cy="1015663"/>
              </a:xfrm>
              <a:prstGeom prst="rect">
                <a:avLst/>
              </a:prstGeom>
              <a:blipFill>
                <a:blip r:embed="rId7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3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2F5B-BB2E-49BF-BF80-164B89DC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Понижение размерности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4F986E-BDB5-460E-8882-8FDE8123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A7B-EB84-4DDD-88E7-7F614277DC24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51933" y="4221088"/>
                <a:ext cx="75609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входная матрица вещественных чисел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mxn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ортогональные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матрицы размеров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mxm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nxn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∑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размера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mxn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сингулярными числами на диагонали.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33" y="4221088"/>
                <a:ext cx="7560981" cy="1015663"/>
              </a:xfrm>
              <a:prstGeom prst="rect">
                <a:avLst/>
              </a:prstGeom>
              <a:blipFill>
                <a:blip r:embed="rId2"/>
                <a:stretch>
                  <a:fillRect l="-403" t="-2994" b="-9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edia.proglib.io/posts/2021/02/15/97a4463b1704ea1e3df605d84b47b1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91978" cy="233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334</Words>
  <Application>Microsoft Office PowerPoint</Application>
  <PresentationFormat>Экран (4:3)</PresentationFormat>
  <Paragraphs>105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Тема Office</vt:lpstr>
      <vt:lpstr>Рекомендательная система новостей на основе нечеткой кластеризации</vt:lpstr>
      <vt:lpstr>Цель и задачи работы</vt:lpstr>
      <vt:lpstr>Постановка задачи</vt:lpstr>
      <vt:lpstr>Подходы к построению рекомендательных систем</vt:lpstr>
      <vt:lpstr>Сравнение алгоритмов нечеткой кластеризации</vt:lpstr>
      <vt:lpstr>Декомпозиция рекомендательной системы</vt:lpstr>
      <vt:lpstr>Предобработка входных данных</vt:lpstr>
      <vt:lpstr>Векторизация предобработанных данных</vt:lpstr>
      <vt:lpstr>Понижение размерности</vt:lpstr>
      <vt:lpstr>Разделение новостей на кластеры. Expectation – Maximization алгоритм.</vt:lpstr>
      <vt:lpstr>Разделение новостей на кластеры. Алгоритм Гауссовой смеси.</vt:lpstr>
      <vt:lpstr>Разделение новостей на кластеры. Шаг ожидания.</vt:lpstr>
      <vt:lpstr>Разделение новостей на кластеры. Шаг максимизации.</vt:lpstr>
      <vt:lpstr>Рекомендация новостей</vt:lpstr>
      <vt:lpstr>Исследования</vt:lpstr>
      <vt:lpstr>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выявления фейковых изображений/видео на основе нейронных сетей</dc:title>
  <dc:creator>Пользователь Windows</dc:creator>
  <cp:lastModifiedBy>Andrey Chalyy</cp:lastModifiedBy>
  <cp:revision>104</cp:revision>
  <dcterms:created xsi:type="dcterms:W3CDTF">2021-11-12T14:51:03Z</dcterms:created>
  <dcterms:modified xsi:type="dcterms:W3CDTF">2022-06-08T15:44:31Z</dcterms:modified>
</cp:coreProperties>
</file>