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1"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Oswald" charset="0"/>
      <p:regular r:id="rId23"/>
      <p:bold r:id="rId24"/>
    </p:embeddedFont>
    <p:embeddedFont>
      <p:font typeface="Average"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963924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c6f980f91_0_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e843cef32_0_10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e843cef3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e843cef32_0_1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e843cef3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e843cef32_0_1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e843cef32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e843cef32_0_1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e843cef3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e843cef32_0_1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e843cef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2e843cef32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2e843cef3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2e843cef32_0_1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2e843cef3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e843cef32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e843cef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e843cef32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e843cef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6f980f9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e843cef32_0_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e843cef3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0" y="0"/>
            <a:ext cx="9144001" cy="5143500"/>
          </a:xfrm>
          <a:prstGeom prst="rect">
            <a:avLst/>
          </a:prstGeom>
          <a:noFill/>
          <a:ln>
            <a:noFill/>
          </a:ln>
        </p:spPr>
      </p:pic>
      <p:pic>
        <p:nvPicPr>
          <p:cNvPr id="60" name="Google Shape;60;p13"/>
          <p:cNvPicPr preferRelativeResize="0"/>
          <p:nvPr/>
        </p:nvPicPr>
        <p:blipFill rotWithShape="1">
          <a:blip r:embed="rId4">
            <a:alphaModFix/>
          </a:blip>
          <a:srcRect t="3925" b="3934"/>
          <a:stretch/>
        </p:blipFill>
        <p:spPr>
          <a:xfrm>
            <a:off x="2750025" y="3528600"/>
            <a:ext cx="3990974" cy="970425"/>
          </a:xfrm>
          <a:prstGeom prst="rect">
            <a:avLst/>
          </a:prstGeom>
          <a:noFill/>
          <a:ln>
            <a:noFill/>
          </a:ln>
        </p:spPr>
      </p:pic>
      <p:sp>
        <p:nvSpPr>
          <p:cNvPr id="61" name="Google Shape;61;p13"/>
          <p:cNvSpPr/>
          <p:nvPr/>
        </p:nvSpPr>
        <p:spPr>
          <a:xfrm>
            <a:off x="12400" y="2875400"/>
            <a:ext cx="9144000" cy="805600"/>
          </a:xfrm>
          <a:prstGeom prst="flowChartProcess">
            <a:avLst/>
          </a:prstGeom>
          <a:gradFill>
            <a:gsLst>
              <a:gs pos="0">
                <a:srgbClr val="BFBFBF"/>
              </a:gs>
              <a:gs pos="100000">
                <a:srgbClr val="7E7E7E"/>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2" name="Google Shape;62;p13"/>
          <p:cNvSpPr txBox="1"/>
          <p:nvPr/>
        </p:nvSpPr>
        <p:spPr>
          <a:xfrm>
            <a:off x="121200" y="2901100"/>
            <a:ext cx="90228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700" b="1">
                <a:latin typeface="Average"/>
                <a:ea typeface="Average"/>
                <a:cs typeface="Average"/>
                <a:sym typeface="Average"/>
              </a:rPr>
              <a:t>SPAIN ELECTRICITY PROJECT 2022</a:t>
            </a:r>
            <a:endParaRPr sz="3700" b="1">
              <a:latin typeface="Average"/>
              <a:ea typeface="Average"/>
              <a:cs typeface="Average"/>
              <a:sym typeface="Averag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idx="4294967295"/>
          </p:nvPr>
        </p:nvSpPr>
        <p:spPr>
          <a:xfrm>
            <a:off x="74375" y="-43850"/>
            <a:ext cx="8576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Graphical analysis: Histogram &amp; Density Plots For Barcelona_wind_deg</a:t>
            </a:r>
            <a:endParaRPr sz="2500"/>
          </a:p>
        </p:txBody>
      </p:sp>
      <p:pic>
        <p:nvPicPr>
          <p:cNvPr id="190" name="Google Shape;190;p23"/>
          <p:cNvPicPr preferRelativeResize="0"/>
          <p:nvPr/>
        </p:nvPicPr>
        <p:blipFill>
          <a:blip r:embed="rId3">
            <a:alphaModFix/>
          </a:blip>
          <a:stretch>
            <a:fillRect/>
          </a:stretch>
        </p:blipFill>
        <p:spPr>
          <a:xfrm>
            <a:off x="76200" y="452650"/>
            <a:ext cx="8576700" cy="4464075"/>
          </a:xfrm>
          <a:prstGeom prst="rect">
            <a:avLst/>
          </a:prstGeom>
          <a:noFill/>
          <a:ln>
            <a:noFill/>
          </a:ln>
        </p:spPr>
      </p:pic>
      <p:pic>
        <p:nvPicPr>
          <p:cNvPr id="191" name="Google Shape;191;p23"/>
          <p:cNvPicPr preferRelativeResize="0"/>
          <p:nvPr/>
        </p:nvPicPr>
        <p:blipFill rotWithShape="1">
          <a:blip r:embed="rId4">
            <a:alphaModFix/>
          </a:blip>
          <a:srcRect t="3925" b="3934"/>
          <a:stretch/>
        </p:blipFill>
        <p:spPr>
          <a:xfrm>
            <a:off x="6788700" y="4594700"/>
            <a:ext cx="23553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idx="4294967295"/>
          </p:nvPr>
        </p:nvSpPr>
        <p:spPr>
          <a:xfrm>
            <a:off x="74375" y="-43850"/>
            <a:ext cx="8576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Graphical analysis: Histogram &amp; Density Plots For Bilbao_clouds_all</a:t>
            </a:r>
            <a:endParaRPr sz="2500"/>
          </a:p>
        </p:txBody>
      </p:sp>
      <p:pic>
        <p:nvPicPr>
          <p:cNvPr id="197" name="Google Shape;197;p24"/>
          <p:cNvPicPr preferRelativeResize="0"/>
          <p:nvPr/>
        </p:nvPicPr>
        <p:blipFill>
          <a:blip r:embed="rId3">
            <a:alphaModFix/>
          </a:blip>
          <a:stretch>
            <a:fillRect/>
          </a:stretch>
        </p:blipFill>
        <p:spPr>
          <a:xfrm>
            <a:off x="76200" y="452650"/>
            <a:ext cx="8996200" cy="4464075"/>
          </a:xfrm>
          <a:prstGeom prst="rect">
            <a:avLst/>
          </a:prstGeom>
          <a:noFill/>
          <a:ln>
            <a:noFill/>
          </a:ln>
        </p:spPr>
      </p:pic>
      <p:pic>
        <p:nvPicPr>
          <p:cNvPr id="198" name="Google Shape;198;p24"/>
          <p:cNvPicPr preferRelativeResize="0"/>
          <p:nvPr/>
        </p:nvPicPr>
        <p:blipFill rotWithShape="1">
          <a:blip r:embed="rId4">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idx="4294967295"/>
          </p:nvPr>
        </p:nvSpPr>
        <p:spPr>
          <a:xfrm>
            <a:off x="74375" y="32350"/>
            <a:ext cx="8576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Graphical analysis: Boxplots For Madrid_wind_speed &amp; Valencia_pressure</a:t>
            </a:r>
            <a:endParaRPr sz="2500"/>
          </a:p>
        </p:txBody>
      </p:sp>
      <p:pic>
        <p:nvPicPr>
          <p:cNvPr id="204" name="Google Shape;204;p25"/>
          <p:cNvPicPr preferRelativeResize="0"/>
          <p:nvPr/>
        </p:nvPicPr>
        <p:blipFill>
          <a:blip r:embed="rId3">
            <a:alphaModFix/>
          </a:blip>
          <a:stretch>
            <a:fillRect/>
          </a:stretch>
        </p:blipFill>
        <p:spPr>
          <a:xfrm>
            <a:off x="152400" y="605050"/>
            <a:ext cx="8498675" cy="2134025"/>
          </a:xfrm>
          <a:prstGeom prst="rect">
            <a:avLst/>
          </a:prstGeom>
          <a:noFill/>
          <a:ln>
            <a:noFill/>
          </a:ln>
        </p:spPr>
      </p:pic>
      <p:pic>
        <p:nvPicPr>
          <p:cNvPr id="205" name="Google Shape;205;p25"/>
          <p:cNvPicPr preferRelativeResize="0"/>
          <p:nvPr/>
        </p:nvPicPr>
        <p:blipFill>
          <a:blip r:embed="rId4">
            <a:alphaModFix/>
          </a:blip>
          <a:stretch>
            <a:fillRect/>
          </a:stretch>
        </p:blipFill>
        <p:spPr>
          <a:xfrm>
            <a:off x="152400" y="2953450"/>
            <a:ext cx="8498675" cy="2190050"/>
          </a:xfrm>
          <a:prstGeom prst="rect">
            <a:avLst/>
          </a:prstGeom>
          <a:noFill/>
          <a:ln>
            <a:noFill/>
          </a:ln>
        </p:spPr>
      </p:pic>
      <p:sp>
        <p:nvSpPr>
          <p:cNvPr id="206" name="Google Shape;206;p25"/>
          <p:cNvSpPr txBox="1"/>
          <p:nvPr/>
        </p:nvSpPr>
        <p:spPr>
          <a:xfrm>
            <a:off x="4908025" y="718850"/>
            <a:ext cx="329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verage"/>
                <a:ea typeface="Average"/>
                <a:cs typeface="Average"/>
                <a:sym typeface="Average"/>
              </a:rPr>
              <a:t>Madrid_wind_speed</a:t>
            </a:r>
            <a:endParaRPr b="1">
              <a:latin typeface="Average"/>
              <a:ea typeface="Average"/>
              <a:cs typeface="Average"/>
              <a:sym typeface="Average"/>
            </a:endParaRPr>
          </a:p>
        </p:txBody>
      </p:sp>
      <p:sp>
        <p:nvSpPr>
          <p:cNvPr id="207" name="Google Shape;207;p25"/>
          <p:cNvSpPr txBox="1"/>
          <p:nvPr/>
        </p:nvSpPr>
        <p:spPr>
          <a:xfrm>
            <a:off x="4908025" y="2928650"/>
            <a:ext cx="329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verage"/>
                <a:ea typeface="Average"/>
                <a:cs typeface="Average"/>
                <a:sym typeface="Average"/>
              </a:rPr>
              <a:t>Valencia_pressure</a:t>
            </a:r>
            <a:endParaRPr b="1">
              <a:latin typeface="Average"/>
              <a:ea typeface="Average"/>
              <a:cs typeface="Average"/>
              <a:sym typeface="Average"/>
            </a:endParaRPr>
          </a:p>
        </p:txBody>
      </p:sp>
      <p:pic>
        <p:nvPicPr>
          <p:cNvPr id="208" name="Google Shape;208;p25"/>
          <p:cNvPicPr preferRelativeResize="0"/>
          <p:nvPr/>
        </p:nvPicPr>
        <p:blipFill rotWithShape="1">
          <a:blip r:embed="rId5">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6"/>
          <p:cNvPicPr preferRelativeResize="0"/>
          <p:nvPr/>
        </p:nvPicPr>
        <p:blipFill>
          <a:blip r:embed="rId3">
            <a:alphaModFix/>
          </a:blip>
          <a:stretch>
            <a:fillRect/>
          </a:stretch>
        </p:blipFill>
        <p:spPr>
          <a:xfrm>
            <a:off x="0" y="0"/>
            <a:ext cx="9143999" cy="5143500"/>
          </a:xfrm>
          <a:prstGeom prst="rect">
            <a:avLst/>
          </a:prstGeom>
          <a:noFill/>
          <a:ln>
            <a:noFill/>
          </a:ln>
        </p:spPr>
      </p:pic>
      <p:pic>
        <p:nvPicPr>
          <p:cNvPr id="214" name="Google Shape;214;p26"/>
          <p:cNvPicPr preferRelativeResize="0"/>
          <p:nvPr/>
        </p:nvPicPr>
        <p:blipFill rotWithShape="1">
          <a:blip r:embed="rId4">
            <a:alphaModFix/>
          </a:blip>
          <a:srcRect t="3925" b="3934"/>
          <a:stretch/>
        </p:blipFill>
        <p:spPr>
          <a:xfrm>
            <a:off x="6903450" y="4519275"/>
            <a:ext cx="2240550" cy="57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Shape 218"/>
        <p:cNvGrpSpPr/>
        <p:nvPr/>
      </p:nvGrpSpPr>
      <p:grpSpPr>
        <a:xfrm>
          <a:off x="0" y="0"/>
          <a:ext cx="0" cy="0"/>
          <a:chOff x="0" y="0"/>
          <a:chExt cx="0" cy="0"/>
        </a:xfrm>
      </p:grpSpPr>
      <p:pic>
        <p:nvPicPr>
          <p:cNvPr id="219" name="Google Shape;219;p27"/>
          <p:cNvPicPr preferRelativeResize="0"/>
          <p:nvPr/>
        </p:nvPicPr>
        <p:blipFill rotWithShape="1">
          <a:blip r:embed="rId3">
            <a:alphaModFix/>
          </a:blip>
          <a:srcRect l="20401" r="20395"/>
          <a:stretch/>
        </p:blipFill>
        <p:spPr>
          <a:xfrm>
            <a:off x="0" y="26600"/>
            <a:ext cx="4571999" cy="5143499"/>
          </a:xfrm>
          <a:prstGeom prst="rect">
            <a:avLst/>
          </a:prstGeom>
          <a:noFill/>
          <a:ln>
            <a:noFill/>
          </a:ln>
        </p:spPr>
      </p:pic>
      <p:sp>
        <p:nvSpPr>
          <p:cNvPr id="220" name="Google Shape;220;p27"/>
          <p:cNvSpPr txBox="1">
            <a:spLocks noGrp="1"/>
          </p:cNvSpPr>
          <p:nvPr>
            <p:ph type="title"/>
          </p:nvPr>
        </p:nvSpPr>
        <p:spPr>
          <a:xfrm>
            <a:off x="263400" y="4313100"/>
            <a:ext cx="3837000" cy="780900"/>
          </a:xfrm>
          <a:prstGeom prst="rect">
            <a:avLst/>
          </a:prstGeom>
          <a:solidFill>
            <a:srgbClr val="666666"/>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3600"/>
              <a:t>The Model Building</a:t>
            </a:r>
            <a:endParaRPr sz="3600"/>
          </a:p>
        </p:txBody>
      </p:sp>
      <p:sp>
        <p:nvSpPr>
          <p:cNvPr id="221" name="Google Shape;221;p27"/>
          <p:cNvSpPr txBox="1"/>
          <p:nvPr/>
        </p:nvSpPr>
        <p:spPr>
          <a:xfrm>
            <a:off x="4808875" y="210700"/>
            <a:ext cx="40032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Average"/>
              <a:buChar char="●"/>
            </a:pPr>
            <a:r>
              <a:rPr lang="en" sz="1800">
                <a:latin typeface="Average"/>
                <a:ea typeface="Average"/>
                <a:cs typeface="Average"/>
                <a:sym typeface="Average"/>
              </a:rPr>
              <a:t>Objectives Of The Model Building Process</a:t>
            </a:r>
            <a:endParaRPr sz="1800">
              <a:latin typeface="Average"/>
              <a:ea typeface="Average"/>
              <a:cs typeface="Average"/>
              <a:sym typeface="Average"/>
            </a:endParaRPr>
          </a:p>
          <a:p>
            <a:pPr marL="0" lvl="0" indent="0" algn="l" rtl="0">
              <a:spcBef>
                <a:spcPts val="0"/>
              </a:spcBef>
              <a:spcAft>
                <a:spcPts val="0"/>
              </a:spcAft>
              <a:buNone/>
            </a:pPr>
            <a:endParaRPr sz="1800">
              <a:latin typeface="Average"/>
              <a:ea typeface="Average"/>
              <a:cs typeface="Average"/>
              <a:sym typeface="Average"/>
            </a:endParaRPr>
          </a:p>
          <a:p>
            <a:pPr marL="457200" lvl="0" indent="-342900" algn="l" rtl="0">
              <a:spcBef>
                <a:spcPts val="0"/>
              </a:spcBef>
              <a:spcAft>
                <a:spcPts val="0"/>
              </a:spcAft>
              <a:buSzPts val="1800"/>
              <a:buFont typeface="Average"/>
              <a:buChar char="●"/>
            </a:pPr>
            <a:r>
              <a:rPr lang="en" sz="1800">
                <a:latin typeface="Average"/>
                <a:ea typeface="Average"/>
                <a:cs typeface="Average"/>
                <a:sym typeface="Average"/>
              </a:rPr>
              <a:t>Models Used &amp; The Effect On Our Test Data</a:t>
            </a:r>
            <a:endParaRPr sz="1800">
              <a:latin typeface="Average"/>
              <a:ea typeface="Average"/>
              <a:cs typeface="Average"/>
              <a:sym typeface="Average"/>
            </a:endParaRPr>
          </a:p>
          <a:p>
            <a:pPr marL="0" lvl="0" indent="0" algn="l" rtl="0">
              <a:spcBef>
                <a:spcPts val="0"/>
              </a:spcBef>
              <a:spcAft>
                <a:spcPts val="0"/>
              </a:spcAft>
              <a:buNone/>
            </a:pPr>
            <a:endParaRPr sz="1800">
              <a:latin typeface="Average"/>
              <a:ea typeface="Average"/>
              <a:cs typeface="Average"/>
              <a:sym typeface="Average"/>
            </a:endParaRPr>
          </a:p>
          <a:p>
            <a:pPr marL="0" lvl="0" indent="0" algn="l" rtl="0">
              <a:spcBef>
                <a:spcPts val="0"/>
              </a:spcBef>
              <a:spcAft>
                <a:spcPts val="0"/>
              </a:spcAft>
              <a:buNone/>
            </a:pPr>
            <a:endParaRPr sz="1800">
              <a:latin typeface="Average"/>
              <a:ea typeface="Average"/>
              <a:cs typeface="Average"/>
              <a:sym typeface="Average"/>
            </a:endParaRPr>
          </a:p>
          <a:p>
            <a:pPr marL="457200" lvl="0" indent="-342900" algn="l" rtl="0">
              <a:spcBef>
                <a:spcPts val="0"/>
              </a:spcBef>
              <a:spcAft>
                <a:spcPts val="0"/>
              </a:spcAft>
              <a:buSzPts val="1800"/>
              <a:buFont typeface="Average"/>
              <a:buChar char="●"/>
            </a:pPr>
            <a:r>
              <a:rPr lang="en" sz="1800">
                <a:latin typeface="Average"/>
                <a:ea typeface="Average"/>
                <a:cs typeface="Average"/>
                <a:sym typeface="Average"/>
              </a:rPr>
              <a:t>Model Chosen</a:t>
            </a:r>
            <a:endParaRPr sz="1800">
              <a:latin typeface="Average"/>
              <a:ea typeface="Average"/>
              <a:cs typeface="Average"/>
              <a:sym typeface="Average"/>
            </a:endParaRPr>
          </a:p>
          <a:p>
            <a:pPr marL="0" lvl="0" indent="0" algn="l" rtl="0">
              <a:spcBef>
                <a:spcPts val="0"/>
              </a:spcBef>
              <a:spcAft>
                <a:spcPts val="0"/>
              </a:spcAft>
              <a:buNone/>
            </a:pPr>
            <a:endParaRPr sz="1800">
              <a:latin typeface="Average"/>
              <a:ea typeface="Average"/>
              <a:cs typeface="Average"/>
              <a:sym typeface="Average"/>
            </a:endParaRPr>
          </a:p>
          <a:p>
            <a:pPr marL="0" lvl="0" indent="0" algn="l" rtl="0">
              <a:spcBef>
                <a:spcPts val="0"/>
              </a:spcBef>
              <a:spcAft>
                <a:spcPts val="0"/>
              </a:spcAft>
              <a:buNone/>
            </a:pPr>
            <a:endParaRPr sz="1800">
              <a:latin typeface="Average"/>
              <a:ea typeface="Average"/>
              <a:cs typeface="Average"/>
              <a:sym typeface="Average"/>
            </a:endParaRPr>
          </a:p>
          <a:p>
            <a:pPr marL="457200" lvl="0" indent="-342900" algn="l" rtl="0">
              <a:spcBef>
                <a:spcPts val="0"/>
              </a:spcBef>
              <a:spcAft>
                <a:spcPts val="0"/>
              </a:spcAft>
              <a:buSzPts val="1800"/>
              <a:buFont typeface="Average"/>
              <a:buChar char="●"/>
            </a:pPr>
            <a:r>
              <a:rPr lang="en" sz="1800">
                <a:latin typeface="Average"/>
                <a:ea typeface="Average"/>
                <a:cs typeface="Average"/>
                <a:sym typeface="Average"/>
              </a:rPr>
              <a:t>Reason For Choice</a:t>
            </a:r>
            <a:endParaRPr sz="1800">
              <a:latin typeface="Average"/>
              <a:ea typeface="Average"/>
              <a:cs typeface="Average"/>
              <a:sym typeface="Average"/>
            </a:endParaRPr>
          </a:p>
        </p:txBody>
      </p:sp>
      <p:pic>
        <p:nvPicPr>
          <p:cNvPr id="222" name="Google Shape;222;p27"/>
          <p:cNvPicPr preferRelativeResize="0"/>
          <p:nvPr/>
        </p:nvPicPr>
        <p:blipFill rotWithShape="1">
          <a:blip r:embed="rId4">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311700" y="184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 Of The Model Building Process </a:t>
            </a:r>
            <a:endParaRPr/>
          </a:p>
        </p:txBody>
      </p:sp>
      <p:sp>
        <p:nvSpPr>
          <p:cNvPr id="228" name="Google Shape;228;p28"/>
          <p:cNvSpPr txBox="1"/>
          <p:nvPr/>
        </p:nvSpPr>
        <p:spPr>
          <a:xfrm>
            <a:off x="483375" y="1239400"/>
            <a:ext cx="8349000" cy="2954625"/>
          </a:xfrm>
          <a:prstGeom prst="rect">
            <a:avLst/>
          </a:prstGeom>
          <a:solidFill>
            <a:schemeClr val="lt1"/>
          </a:solid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Average"/>
              <a:buChar char="●"/>
            </a:pPr>
            <a:r>
              <a:rPr lang="en" sz="1800" dirty="0">
                <a:solidFill>
                  <a:schemeClr val="dk1"/>
                </a:solidFill>
                <a:latin typeface="Average"/>
                <a:ea typeface="Average"/>
                <a:cs typeface="Average"/>
                <a:sym typeface="Average"/>
              </a:rPr>
              <a:t>The aim of our model building is to look for a model that gives us the lowest possible </a:t>
            </a:r>
            <a:r>
              <a:rPr lang="en" sz="1800" dirty="0" smtClean="0">
                <a:solidFill>
                  <a:schemeClr val="dk1"/>
                </a:solidFill>
                <a:latin typeface="Average"/>
                <a:ea typeface="Average"/>
                <a:cs typeface="Average"/>
                <a:sym typeface="Average"/>
              </a:rPr>
              <a:t>error </a:t>
            </a:r>
            <a:r>
              <a:rPr lang="en" sz="1800" dirty="0">
                <a:solidFill>
                  <a:schemeClr val="dk1"/>
                </a:solidFill>
                <a:latin typeface="Average"/>
                <a:ea typeface="Average"/>
                <a:cs typeface="Average"/>
                <a:sym typeface="Average"/>
              </a:rPr>
              <a:t>on our test sets</a:t>
            </a:r>
            <a:r>
              <a:rPr lang="en" sz="1800" dirty="0" smtClean="0">
                <a:solidFill>
                  <a:schemeClr val="dk1"/>
                </a:solidFill>
                <a:latin typeface="Average"/>
                <a:ea typeface="Average"/>
                <a:cs typeface="Average"/>
                <a:sym typeface="Average"/>
              </a:rPr>
              <a:t>.</a:t>
            </a:r>
          </a:p>
          <a:p>
            <a:pPr marL="457200" lvl="0" indent="-342900" algn="l" rtl="0">
              <a:spcBef>
                <a:spcPts val="0"/>
              </a:spcBef>
              <a:spcAft>
                <a:spcPts val="0"/>
              </a:spcAft>
              <a:buClr>
                <a:schemeClr val="dk1"/>
              </a:buClr>
              <a:buSzPts val="1800"/>
              <a:buFont typeface="Average"/>
              <a:buChar char="●"/>
            </a:pPr>
            <a:endParaRPr sz="1800" dirty="0">
              <a:solidFill>
                <a:schemeClr val="dk1"/>
              </a:solidFill>
              <a:latin typeface="Average"/>
              <a:ea typeface="Average"/>
              <a:cs typeface="Average"/>
              <a:sym typeface="Average"/>
            </a:endParaRPr>
          </a:p>
          <a:p>
            <a:pPr marL="0" lvl="0" indent="0" algn="l" rtl="0">
              <a:spcBef>
                <a:spcPts val="0"/>
              </a:spcBef>
              <a:spcAft>
                <a:spcPts val="0"/>
              </a:spcAft>
              <a:buNone/>
            </a:pPr>
            <a:endParaRPr sz="1800" dirty="0">
              <a:solidFill>
                <a:schemeClr val="dk1"/>
              </a:solidFill>
              <a:latin typeface="Average"/>
              <a:ea typeface="Average"/>
              <a:cs typeface="Average"/>
              <a:sym typeface="Average"/>
            </a:endParaRPr>
          </a:p>
          <a:p>
            <a:pPr marL="457200" lvl="0" indent="-342900" algn="l" rtl="0">
              <a:spcBef>
                <a:spcPts val="0"/>
              </a:spcBef>
              <a:spcAft>
                <a:spcPts val="0"/>
              </a:spcAft>
              <a:buClr>
                <a:schemeClr val="dk1"/>
              </a:buClr>
              <a:buSzPts val="1800"/>
              <a:buFont typeface="Average"/>
              <a:buChar char="●"/>
            </a:pPr>
            <a:r>
              <a:rPr lang="en" sz="1800" dirty="0">
                <a:solidFill>
                  <a:schemeClr val="dk1"/>
                </a:solidFill>
                <a:latin typeface="Average"/>
                <a:ea typeface="Average"/>
                <a:cs typeface="Average"/>
                <a:sym typeface="Average"/>
              </a:rPr>
              <a:t>A low RMSE value indicates that the simulated and observed data are close to each other showing a better accuracy. Thus, the lower the RMS, the better the model </a:t>
            </a:r>
            <a:r>
              <a:rPr lang="en" sz="1800" dirty="0" smtClean="0">
                <a:solidFill>
                  <a:schemeClr val="dk1"/>
                </a:solidFill>
                <a:latin typeface="Average"/>
                <a:ea typeface="Average"/>
                <a:cs typeface="Average"/>
                <a:sym typeface="Average"/>
              </a:rPr>
              <a:t>performance</a:t>
            </a:r>
          </a:p>
          <a:p>
            <a:pPr marL="457200" lvl="0" indent="-342900" algn="l" rtl="0">
              <a:spcBef>
                <a:spcPts val="0"/>
              </a:spcBef>
              <a:spcAft>
                <a:spcPts val="0"/>
              </a:spcAft>
              <a:buClr>
                <a:schemeClr val="dk1"/>
              </a:buClr>
              <a:buSzPts val="1800"/>
              <a:buFont typeface="Average"/>
              <a:buChar char="●"/>
            </a:pPr>
            <a:endParaRPr lang="en" sz="1800" dirty="0">
              <a:solidFill>
                <a:schemeClr val="dk1"/>
              </a:solidFill>
              <a:latin typeface="Average"/>
              <a:ea typeface="Average"/>
              <a:cs typeface="Average"/>
              <a:sym typeface="Average"/>
            </a:endParaRPr>
          </a:p>
          <a:p>
            <a:pPr marL="457200" lvl="0" indent="-342900">
              <a:buClr>
                <a:schemeClr val="dk1"/>
              </a:buClr>
              <a:buSzPts val="1800"/>
              <a:buFont typeface="Average"/>
              <a:buChar char="●"/>
            </a:pPr>
            <a:r>
              <a:rPr lang="en" sz="1800" dirty="0" smtClean="0">
                <a:solidFill>
                  <a:schemeClr val="dk1"/>
                </a:solidFill>
                <a:latin typeface="Average"/>
                <a:ea typeface="Average"/>
                <a:cs typeface="Average"/>
                <a:sym typeface="Average"/>
              </a:rPr>
              <a:t> R</a:t>
            </a:r>
            <a:r>
              <a:rPr lang="en" sz="1800" baseline="30000" dirty="0" smtClean="0">
                <a:solidFill>
                  <a:schemeClr val="dk1"/>
                </a:solidFill>
                <a:latin typeface="Average"/>
                <a:ea typeface="Average"/>
                <a:cs typeface="Average"/>
                <a:sym typeface="Average"/>
              </a:rPr>
              <a:t>2 </a:t>
            </a:r>
            <a:r>
              <a:rPr lang="en" sz="1800" dirty="0" smtClean="0">
                <a:solidFill>
                  <a:schemeClr val="dk1"/>
                </a:solidFill>
                <a:latin typeface="Average"/>
                <a:ea typeface="Average"/>
                <a:cs typeface="Average"/>
                <a:sym typeface="Average"/>
              </a:rPr>
              <a:t>closer to 1 indicates healthy model. </a:t>
            </a:r>
            <a:endParaRPr sz="1800" baseline="30000" dirty="0">
              <a:solidFill>
                <a:schemeClr val="dk1"/>
              </a:solidFill>
              <a:latin typeface="Average"/>
              <a:ea typeface="Average"/>
              <a:cs typeface="Average"/>
              <a:sym typeface="Average"/>
            </a:endParaRPr>
          </a:p>
          <a:p>
            <a:pPr marL="0" lvl="0" indent="0" algn="l" rtl="0">
              <a:spcBef>
                <a:spcPts val="0"/>
              </a:spcBef>
              <a:spcAft>
                <a:spcPts val="0"/>
              </a:spcAft>
              <a:buNone/>
            </a:pPr>
            <a:endParaRPr sz="1800" dirty="0">
              <a:solidFill>
                <a:schemeClr val="dk1"/>
              </a:solidFill>
              <a:latin typeface="Average"/>
              <a:ea typeface="Average"/>
              <a:cs typeface="Average"/>
              <a:sym typeface="Average"/>
            </a:endParaRPr>
          </a:p>
        </p:txBody>
      </p:sp>
      <p:pic>
        <p:nvPicPr>
          <p:cNvPr id="229" name="Google Shape;229;p28"/>
          <p:cNvPicPr preferRelativeResize="0"/>
          <p:nvPr/>
        </p:nvPicPr>
        <p:blipFill rotWithShape="1">
          <a:blip r:embed="rId3">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311700" y="184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Used &amp; It’s Effect - Based On The Test Sets </a:t>
            </a:r>
            <a:endParaRPr/>
          </a:p>
        </p:txBody>
      </p:sp>
      <p:grpSp>
        <p:nvGrpSpPr>
          <p:cNvPr id="235" name="Google Shape;235;p29"/>
          <p:cNvGrpSpPr/>
          <p:nvPr/>
        </p:nvGrpSpPr>
        <p:grpSpPr>
          <a:xfrm>
            <a:off x="348625" y="872973"/>
            <a:ext cx="8294371" cy="799416"/>
            <a:chOff x="424813" y="1177875"/>
            <a:chExt cx="8294371" cy="849900"/>
          </a:xfrm>
        </p:grpSpPr>
        <p:sp>
          <p:nvSpPr>
            <p:cNvPr id="236" name="Google Shape;236;p29"/>
            <p:cNvSpPr/>
            <p:nvPr/>
          </p:nvSpPr>
          <p:spPr>
            <a:xfrm>
              <a:off x="2927684" y="1177875"/>
              <a:ext cx="5791500" cy="84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424813" y="1177875"/>
              <a:ext cx="3055800" cy="849900"/>
            </a:xfrm>
            <a:prstGeom prst="homePlate">
              <a:avLst>
                <a:gd name="adj" fmla="val 267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9"/>
          <p:cNvSpPr txBox="1">
            <a:spLocks noGrp="1"/>
          </p:cNvSpPr>
          <p:nvPr>
            <p:ph type="body" idx="4294967295"/>
          </p:nvPr>
        </p:nvSpPr>
        <p:spPr>
          <a:xfrm>
            <a:off x="463475" y="873200"/>
            <a:ext cx="26703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Linear Regression Model</a:t>
            </a:r>
            <a:endParaRPr>
              <a:solidFill>
                <a:schemeClr val="lt1"/>
              </a:solidFill>
            </a:endParaRPr>
          </a:p>
        </p:txBody>
      </p:sp>
      <p:sp>
        <p:nvSpPr>
          <p:cNvPr id="239" name="Google Shape;239;p29"/>
          <p:cNvSpPr txBox="1">
            <a:spLocks noGrp="1"/>
          </p:cNvSpPr>
          <p:nvPr>
            <p:ph type="body" idx="4294967295"/>
          </p:nvPr>
        </p:nvSpPr>
        <p:spPr>
          <a:xfrm>
            <a:off x="3404250" y="873150"/>
            <a:ext cx="5492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dk1"/>
              </a:buClr>
              <a:buSzPts val="1800"/>
              <a:buChar char="●"/>
            </a:pPr>
            <a:r>
              <a:rPr lang="en">
                <a:solidFill>
                  <a:schemeClr val="dk1"/>
                </a:solidFill>
              </a:rPr>
              <a:t>We were able to achieve an RMSE of 4703.0905</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Also an R-Squared value of 0.165910</a:t>
            </a:r>
            <a:endParaRPr>
              <a:solidFill>
                <a:schemeClr val="dk1"/>
              </a:solidFill>
            </a:endParaRPr>
          </a:p>
        </p:txBody>
      </p:sp>
      <p:grpSp>
        <p:nvGrpSpPr>
          <p:cNvPr id="240" name="Google Shape;240;p29"/>
          <p:cNvGrpSpPr/>
          <p:nvPr/>
        </p:nvGrpSpPr>
        <p:grpSpPr>
          <a:xfrm>
            <a:off x="348625" y="1746339"/>
            <a:ext cx="8294360" cy="799416"/>
            <a:chOff x="424813" y="2075689"/>
            <a:chExt cx="8294360" cy="849900"/>
          </a:xfrm>
        </p:grpSpPr>
        <p:sp>
          <p:nvSpPr>
            <p:cNvPr id="241" name="Google Shape;241;p29"/>
            <p:cNvSpPr/>
            <p:nvPr/>
          </p:nvSpPr>
          <p:spPr>
            <a:xfrm>
              <a:off x="2927672" y="2075689"/>
              <a:ext cx="5791500" cy="84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424813" y="2075689"/>
              <a:ext cx="3055800" cy="849900"/>
            </a:xfrm>
            <a:prstGeom prst="homePlate">
              <a:avLst>
                <a:gd name="adj" fmla="val 267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9"/>
          <p:cNvSpPr txBox="1">
            <a:spLocks noGrp="1"/>
          </p:cNvSpPr>
          <p:nvPr>
            <p:ph type="body" idx="4294967295"/>
          </p:nvPr>
        </p:nvSpPr>
        <p:spPr>
          <a:xfrm>
            <a:off x="463475" y="1746450"/>
            <a:ext cx="26703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Ridge Regression Model</a:t>
            </a:r>
            <a:endParaRPr>
              <a:solidFill>
                <a:schemeClr val="lt1"/>
              </a:solidFill>
            </a:endParaRPr>
          </a:p>
        </p:txBody>
      </p:sp>
      <p:sp>
        <p:nvSpPr>
          <p:cNvPr id="244" name="Google Shape;244;p29"/>
          <p:cNvSpPr txBox="1">
            <a:spLocks noGrp="1"/>
          </p:cNvSpPr>
          <p:nvPr>
            <p:ph type="body" idx="4294967295"/>
          </p:nvPr>
        </p:nvSpPr>
        <p:spPr>
          <a:xfrm>
            <a:off x="3404250" y="1746475"/>
            <a:ext cx="5492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dk1"/>
              </a:buClr>
              <a:buSzPts val="1800"/>
              <a:buChar char="●"/>
            </a:pPr>
            <a:r>
              <a:rPr lang="en">
                <a:solidFill>
                  <a:schemeClr val="dk1"/>
                </a:solidFill>
              </a:rPr>
              <a:t>We were able to achieve an RMSE of 4703.0885</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Also an R-Squared value of 0.165363</a:t>
            </a:r>
            <a:endParaRPr>
              <a:solidFill>
                <a:schemeClr val="dk1"/>
              </a:solidFill>
            </a:endParaRPr>
          </a:p>
        </p:txBody>
      </p:sp>
      <p:grpSp>
        <p:nvGrpSpPr>
          <p:cNvPr id="245" name="Google Shape;245;p29"/>
          <p:cNvGrpSpPr/>
          <p:nvPr/>
        </p:nvGrpSpPr>
        <p:grpSpPr>
          <a:xfrm>
            <a:off x="348625" y="2619705"/>
            <a:ext cx="8294360" cy="799447"/>
            <a:chOff x="424813" y="2974405"/>
            <a:chExt cx="8294360" cy="849933"/>
          </a:xfrm>
        </p:grpSpPr>
        <p:sp>
          <p:nvSpPr>
            <p:cNvPr id="246" name="Google Shape;246;p29"/>
            <p:cNvSpPr/>
            <p:nvPr/>
          </p:nvSpPr>
          <p:spPr>
            <a:xfrm>
              <a:off x="2927672" y="2974438"/>
              <a:ext cx="5791500" cy="84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424813" y="2974405"/>
              <a:ext cx="3055800" cy="849900"/>
            </a:xfrm>
            <a:prstGeom prst="homePlate">
              <a:avLst>
                <a:gd name="adj" fmla="val 267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9"/>
          <p:cNvSpPr txBox="1">
            <a:spLocks noGrp="1"/>
          </p:cNvSpPr>
          <p:nvPr>
            <p:ph type="body" idx="4294967295"/>
          </p:nvPr>
        </p:nvSpPr>
        <p:spPr>
          <a:xfrm>
            <a:off x="463475" y="2619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Decision Tree Model</a:t>
            </a:r>
            <a:endParaRPr>
              <a:solidFill>
                <a:schemeClr val="lt1"/>
              </a:solidFill>
            </a:endParaRPr>
          </a:p>
        </p:txBody>
      </p:sp>
      <p:sp>
        <p:nvSpPr>
          <p:cNvPr id="249" name="Google Shape;249;p29"/>
          <p:cNvSpPr txBox="1">
            <a:spLocks noGrp="1"/>
          </p:cNvSpPr>
          <p:nvPr>
            <p:ph type="body" idx="4294967295"/>
          </p:nvPr>
        </p:nvSpPr>
        <p:spPr>
          <a:xfrm>
            <a:off x="3404250" y="2623325"/>
            <a:ext cx="535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dk1"/>
              </a:buClr>
              <a:buSzPts val="1800"/>
              <a:buChar char="●"/>
            </a:pPr>
            <a:r>
              <a:rPr lang="en">
                <a:solidFill>
                  <a:schemeClr val="dk1"/>
                </a:solidFill>
              </a:rPr>
              <a:t>We were able to achieve an RMSE of 4460.1356</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Also an R-Squared value of 0.2498</a:t>
            </a:r>
            <a:endParaRPr>
              <a:solidFill>
                <a:schemeClr val="dk1"/>
              </a:solidFill>
            </a:endParaRPr>
          </a:p>
        </p:txBody>
      </p:sp>
      <p:grpSp>
        <p:nvGrpSpPr>
          <p:cNvPr id="250" name="Google Shape;250;p29"/>
          <p:cNvGrpSpPr/>
          <p:nvPr/>
        </p:nvGrpSpPr>
        <p:grpSpPr>
          <a:xfrm>
            <a:off x="348625" y="3493103"/>
            <a:ext cx="8294360" cy="799447"/>
            <a:chOff x="424813" y="3871259"/>
            <a:chExt cx="8294360" cy="849933"/>
          </a:xfrm>
        </p:grpSpPr>
        <p:sp>
          <p:nvSpPr>
            <p:cNvPr id="251" name="Google Shape;251;p29"/>
            <p:cNvSpPr/>
            <p:nvPr/>
          </p:nvSpPr>
          <p:spPr>
            <a:xfrm>
              <a:off x="2927672" y="3871292"/>
              <a:ext cx="5791500" cy="84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424813" y="3871259"/>
              <a:ext cx="3055800" cy="849900"/>
            </a:xfrm>
            <a:prstGeom prst="homePlate">
              <a:avLst>
                <a:gd name="adj" fmla="val 267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9"/>
          <p:cNvSpPr txBox="1">
            <a:spLocks noGrp="1"/>
          </p:cNvSpPr>
          <p:nvPr>
            <p:ph type="body" idx="4294967295"/>
          </p:nvPr>
        </p:nvSpPr>
        <p:spPr>
          <a:xfrm>
            <a:off x="463475" y="3493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Random Forest Model</a:t>
            </a:r>
            <a:endParaRPr>
              <a:solidFill>
                <a:schemeClr val="lt1"/>
              </a:solidFill>
            </a:endParaRPr>
          </a:p>
        </p:txBody>
      </p:sp>
      <p:sp>
        <p:nvSpPr>
          <p:cNvPr id="254" name="Google Shape;254;p29"/>
          <p:cNvSpPr txBox="1">
            <a:spLocks noGrp="1"/>
          </p:cNvSpPr>
          <p:nvPr>
            <p:ph type="body" idx="4294967295"/>
          </p:nvPr>
        </p:nvSpPr>
        <p:spPr>
          <a:xfrm>
            <a:off x="3404250" y="3495300"/>
            <a:ext cx="535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dk1"/>
              </a:buClr>
              <a:buSzPts val="1800"/>
              <a:buChar char="●"/>
            </a:pPr>
            <a:r>
              <a:rPr lang="en">
                <a:solidFill>
                  <a:schemeClr val="dk1"/>
                </a:solidFill>
              </a:rPr>
              <a:t>We were able to achieve an RMSE of 2850.4754</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Also an R-Squared value of 0.693605</a:t>
            </a:r>
            <a:endParaRPr>
              <a:solidFill>
                <a:schemeClr val="dk1"/>
              </a:solidFill>
            </a:endParaRPr>
          </a:p>
        </p:txBody>
      </p:sp>
      <p:pic>
        <p:nvPicPr>
          <p:cNvPr id="255" name="Google Shape;255;p29"/>
          <p:cNvPicPr preferRelativeResize="0"/>
          <p:nvPr/>
        </p:nvPicPr>
        <p:blipFill rotWithShape="1">
          <a:blip r:embed="rId3">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txBox="1">
            <a:spLocks noGrp="1"/>
          </p:cNvSpPr>
          <p:nvPr>
            <p:ph type="title"/>
          </p:nvPr>
        </p:nvSpPr>
        <p:spPr>
          <a:xfrm>
            <a:off x="311700" y="184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Used &amp; It’s Effect - Based On The Test Sets </a:t>
            </a:r>
            <a:endParaRPr/>
          </a:p>
        </p:txBody>
      </p:sp>
      <p:sp>
        <p:nvSpPr>
          <p:cNvPr id="261" name="Google Shape;261;p30"/>
          <p:cNvSpPr txBox="1"/>
          <p:nvPr/>
        </p:nvSpPr>
        <p:spPr>
          <a:xfrm>
            <a:off x="508150" y="1127850"/>
            <a:ext cx="81924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latin typeface="Average"/>
                <a:ea typeface="Average"/>
                <a:cs typeface="Average"/>
                <a:sym typeface="Average"/>
              </a:rPr>
              <a:t>From the previous slide, we can see that we achieved the lowest RMSE using the Random Forest Model.</a:t>
            </a:r>
            <a:endParaRPr sz="1800" dirty="0">
              <a:solidFill>
                <a:schemeClr val="dk1"/>
              </a:solidFill>
              <a:latin typeface="Average"/>
              <a:ea typeface="Average"/>
              <a:cs typeface="Average"/>
              <a:sym typeface="Average"/>
            </a:endParaRPr>
          </a:p>
          <a:p>
            <a:pPr marL="0" lvl="0" indent="0" algn="l" rtl="0">
              <a:spcBef>
                <a:spcPts val="0"/>
              </a:spcBef>
              <a:spcAft>
                <a:spcPts val="0"/>
              </a:spcAft>
              <a:buNone/>
            </a:pPr>
            <a:endParaRPr sz="1800" dirty="0">
              <a:solidFill>
                <a:schemeClr val="dk1"/>
              </a:solidFill>
              <a:latin typeface="Average"/>
              <a:ea typeface="Average"/>
              <a:cs typeface="Average"/>
              <a:sym typeface="Average"/>
            </a:endParaRPr>
          </a:p>
          <a:p>
            <a:pPr marL="0" lvl="0" indent="0" algn="l" rtl="0">
              <a:spcBef>
                <a:spcPts val="0"/>
              </a:spcBef>
              <a:spcAft>
                <a:spcPts val="0"/>
              </a:spcAft>
              <a:buNone/>
            </a:pPr>
            <a:r>
              <a:rPr lang="en" sz="1800" dirty="0">
                <a:solidFill>
                  <a:schemeClr val="dk1"/>
                </a:solidFill>
                <a:latin typeface="Average"/>
                <a:ea typeface="Average"/>
                <a:cs typeface="Average"/>
                <a:sym typeface="Average"/>
              </a:rPr>
              <a:t>In this case, it’s safe to say that we can deploy the model on our dependent variable ‘Load_shortfall_3h’ to get the predicted values.</a:t>
            </a:r>
            <a:endParaRPr sz="1800" dirty="0">
              <a:solidFill>
                <a:schemeClr val="dk1"/>
              </a:solidFill>
              <a:latin typeface="Average"/>
              <a:ea typeface="Average"/>
              <a:cs typeface="Average"/>
              <a:sym typeface="Average"/>
            </a:endParaRPr>
          </a:p>
          <a:p>
            <a:pPr marL="0" lvl="0" indent="0" algn="l" rtl="0">
              <a:spcBef>
                <a:spcPts val="0"/>
              </a:spcBef>
              <a:spcAft>
                <a:spcPts val="0"/>
              </a:spcAft>
              <a:buNone/>
            </a:pPr>
            <a:endParaRPr sz="1800" dirty="0">
              <a:solidFill>
                <a:schemeClr val="dk1"/>
              </a:solidFill>
              <a:latin typeface="Average"/>
              <a:ea typeface="Average"/>
              <a:cs typeface="Average"/>
              <a:sym typeface="Average"/>
            </a:endParaRPr>
          </a:p>
          <a:p>
            <a:pPr marL="0" lvl="0" indent="0" algn="l" rtl="0">
              <a:spcBef>
                <a:spcPts val="0"/>
              </a:spcBef>
              <a:spcAft>
                <a:spcPts val="0"/>
              </a:spcAft>
              <a:buNone/>
            </a:pPr>
            <a:r>
              <a:rPr lang="en" sz="1800" dirty="0">
                <a:solidFill>
                  <a:schemeClr val="dk1"/>
                </a:solidFill>
                <a:latin typeface="Average"/>
                <a:ea typeface="Average"/>
                <a:cs typeface="Average"/>
                <a:sym typeface="Average"/>
              </a:rPr>
              <a:t>The scatter plot on this next slides confirms this, as the actual and predicted values</a:t>
            </a:r>
            <a:endParaRPr sz="1800" dirty="0">
              <a:solidFill>
                <a:schemeClr val="dk1"/>
              </a:solidFill>
              <a:latin typeface="Average"/>
              <a:ea typeface="Average"/>
              <a:cs typeface="Average"/>
              <a:sym typeface="Average"/>
            </a:endParaRPr>
          </a:p>
          <a:p>
            <a:pPr marL="0" lvl="0" indent="0" algn="l" rtl="0">
              <a:spcBef>
                <a:spcPts val="0"/>
              </a:spcBef>
              <a:spcAft>
                <a:spcPts val="0"/>
              </a:spcAft>
              <a:buNone/>
            </a:pPr>
            <a:r>
              <a:rPr lang="en" sz="1800" dirty="0">
                <a:solidFill>
                  <a:schemeClr val="dk1"/>
                </a:solidFill>
                <a:latin typeface="Average"/>
                <a:ea typeface="Average"/>
                <a:cs typeface="Average"/>
                <a:sym typeface="Average"/>
              </a:rPr>
              <a:t>are wrapped around the error line (in red)</a:t>
            </a:r>
            <a:endParaRPr sz="1800" dirty="0">
              <a:solidFill>
                <a:schemeClr val="dk1"/>
              </a:solidFill>
              <a:latin typeface="Average"/>
              <a:ea typeface="Average"/>
              <a:cs typeface="Average"/>
              <a:sym typeface="Average"/>
            </a:endParaRPr>
          </a:p>
        </p:txBody>
      </p:sp>
      <p:pic>
        <p:nvPicPr>
          <p:cNvPr id="262" name="Google Shape;262;p30"/>
          <p:cNvPicPr preferRelativeResize="0"/>
          <p:nvPr/>
        </p:nvPicPr>
        <p:blipFill rotWithShape="1">
          <a:blip r:embed="rId3">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68" name="Google Shape;268;p31"/>
          <p:cNvPicPr preferRelativeResize="0"/>
          <p:nvPr/>
        </p:nvPicPr>
        <p:blipFill rotWithShape="1">
          <a:blip r:embed="rId4">
            <a:alphaModFix/>
          </a:blip>
          <a:srcRect t="3925" b="3934"/>
          <a:stretch/>
        </p:blipFill>
        <p:spPr>
          <a:xfrm rot="-5400000">
            <a:off x="7682000" y="3681500"/>
            <a:ext cx="2352100" cy="571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TextBox 3"/>
          <p:cNvSpPr txBox="1"/>
          <p:nvPr/>
        </p:nvSpPr>
        <p:spPr>
          <a:xfrm>
            <a:off x="436418" y="1309255"/>
            <a:ext cx="8546217" cy="3046988"/>
          </a:xfrm>
          <a:prstGeom prst="rect">
            <a:avLst/>
          </a:prstGeom>
          <a:noFill/>
        </p:spPr>
        <p:txBody>
          <a:bodyPr wrap="square" rtlCol="0">
            <a:spAutoFit/>
          </a:bodyPr>
          <a:lstStyle/>
          <a:p>
            <a:pPr marL="285750" indent="-285750">
              <a:buFont typeface="Wingdings" pitchFamily="2" charset="2"/>
              <a:buChar char="q"/>
            </a:pPr>
            <a:r>
              <a:rPr lang="en-US" sz="1600" b="1" dirty="0" smtClean="0">
                <a:solidFill>
                  <a:schemeClr val="tx1"/>
                </a:solidFill>
              </a:rPr>
              <a:t>Spain government needs to understand shortfall between fossil fuel and renewable sources of energy.</a:t>
            </a:r>
          </a:p>
          <a:p>
            <a:pPr marL="285750" indent="-285750">
              <a:buFont typeface="Wingdings" pitchFamily="2" charset="2"/>
              <a:buChar char="q"/>
            </a:pPr>
            <a:endParaRPr lang="en-US" sz="1600" b="1" dirty="0" smtClean="0">
              <a:solidFill>
                <a:schemeClr val="tx1"/>
              </a:solidFill>
            </a:endParaRPr>
          </a:p>
          <a:p>
            <a:pPr marL="285750" indent="-285750">
              <a:buFont typeface="Wingdings" pitchFamily="2" charset="2"/>
              <a:buChar char="q"/>
            </a:pPr>
            <a:endParaRPr lang="en-US" sz="1600" b="1" dirty="0" smtClean="0">
              <a:solidFill>
                <a:schemeClr val="tx1"/>
              </a:solidFill>
            </a:endParaRPr>
          </a:p>
          <a:p>
            <a:pPr marL="285750" indent="-285750">
              <a:buFont typeface="Wingdings" pitchFamily="2" charset="2"/>
              <a:buChar char="q"/>
            </a:pPr>
            <a:r>
              <a:rPr lang="en-US" sz="1600" b="1" dirty="0" smtClean="0">
                <a:solidFill>
                  <a:schemeClr val="tx1"/>
                </a:solidFill>
              </a:rPr>
              <a:t>EDA was conducted on the obtained data. Features were explored and scrutinized .</a:t>
            </a:r>
          </a:p>
          <a:p>
            <a:pPr marL="285750" indent="-285750">
              <a:buFont typeface="Wingdings" pitchFamily="2" charset="2"/>
              <a:buChar char="q"/>
            </a:pPr>
            <a:endParaRPr lang="en-US" sz="1600" b="1" dirty="0" smtClean="0">
              <a:solidFill>
                <a:schemeClr val="tx1"/>
              </a:solidFill>
            </a:endParaRPr>
          </a:p>
          <a:p>
            <a:pPr marL="285750" indent="-285750">
              <a:buFont typeface="Wingdings" pitchFamily="2" charset="2"/>
              <a:buChar char="q"/>
            </a:pPr>
            <a:endParaRPr lang="en-US" sz="1600" b="1" dirty="0" smtClean="0">
              <a:solidFill>
                <a:schemeClr val="tx1"/>
              </a:solidFill>
            </a:endParaRPr>
          </a:p>
          <a:p>
            <a:pPr marL="285750" indent="-285750">
              <a:buFont typeface="Wingdings" pitchFamily="2" charset="2"/>
              <a:buChar char="q"/>
            </a:pPr>
            <a:r>
              <a:rPr lang="en-US" sz="1600" b="1" dirty="0" smtClean="0">
                <a:solidFill>
                  <a:schemeClr val="tx1"/>
                </a:solidFill>
              </a:rPr>
              <a:t>Redundant features were dropped. New features were engineered and added. </a:t>
            </a:r>
          </a:p>
          <a:p>
            <a:pPr marL="285750" indent="-285750">
              <a:buFont typeface="Wingdings" pitchFamily="2" charset="2"/>
              <a:buChar char="q"/>
            </a:pPr>
            <a:endParaRPr lang="en-US" sz="1600" b="1" dirty="0" smtClean="0">
              <a:solidFill>
                <a:schemeClr val="tx1"/>
              </a:solidFill>
            </a:endParaRPr>
          </a:p>
          <a:p>
            <a:pPr marL="285750" indent="-285750">
              <a:buFont typeface="Wingdings" pitchFamily="2" charset="2"/>
              <a:buChar char="q"/>
            </a:pPr>
            <a:endParaRPr lang="en-US" sz="1600" b="1" dirty="0" smtClean="0">
              <a:solidFill>
                <a:schemeClr val="tx1"/>
              </a:solidFill>
            </a:endParaRPr>
          </a:p>
          <a:p>
            <a:pPr marL="285750" indent="-285750">
              <a:buFont typeface="Wingdings" pitchFamily="2" charset="2"/>
              <a:buChar char="q"/>
            </a:pPr>
            <a:r>
              <a:rPr lang="en-US" sz="1600" b="1" dirty="0" smtClean="0">
                <a:solidFill>
                  <a:schemeClr val="tx1"/>
                </a:solidFill>
              </a:rPr>
              <a:t>Random Forest model outperformed other regression models.</a:t>
            </a:r>
          </a:p>
          <a:p>
            <a:pPr marL="285750" indent="-285750">
              <a:buFont typeface="Wingdings" pitchFamily="2" charset="2"/>
              <a:buChar char="q"/>
            </a:pPr>
            <a:endParaRPr lang="en-US" sz="1600" b="1" dirty="0">
              <a:solidFill>
                <a:schemeClr val="tx1"/>
              </a:solidFill>
            </a:endParaRPr>
          </a:p>
        </p:txBody>
      </p:sp>
    </p:spTree>
    <p:extLst>
      <p:ext uri="{BB962C8B-B14F-4D97-AF65-F5344CB8AC3E}">
        <p14:creationId xmlns:p14="http://schemas.microsoft.com/office/powerpoint/2010/main" val="134405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0" y="0"/>
            <a:ext cx="4991099" cy="5143500"/>
          </a:xfrm>
          <a:prstGeom prst="rect">
            <a:avLst/>
          </a:prstGeom>
          <a:noFill/>
          <a:ln>
            <a:noFill/>
          </a:ln>
        </p:spPr>
      </p:pic>
      <p:sp>
        <p:nvSpPr>
          <p:cNvPr id="68" name="Google Shape;68;p14"/>
          <p:cNvSpPr txBox="1"/>
          <p:nvPr/>
        </p:nvSpPr>
        <p:spPr>
          <a:xfrm>
            <a:off x="1561625" y="2466375"/>
            <a:ext cx="24168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latin typeface="Average"/>
                <a:ea typeface="Average"/>
                <a:cs typeface="Average"/>
                <a:sym typeface="Average"/>
              </a:rPr>
              <a:t>TODAY’S </a:t>
            </a:r>
            <a:endParaRPr sz="3400" b="1">
              <a:latin typeface="Average"/>
              <a:ea typeface="Average"/>
              <a:cs typeface="Average"/>
              <a:sym typeface="Average"/>
            </a:endParaRPr>
          </a:p>
          <a:p>
            <a:pPr marL="0" lvl="0" indent="0" algn="l" rtl="0">
              <a:spcBef>
                <a:spcPts val="0"/>
              </a:spcBef>
              <a:spcAft>
                <a:spcPts val="0"/>
              </a:spcAft>
              <a:buNone/>
            </a:pPr>
            <a:r>
              <a:rPr lang="en" sz="3400" b="1">
                <a:latin typeface="Average"/>
                <a:ea typeface="Average"/>
                <a:cs typeface="Average"/>
                <a:sym typeface="Average"/>
              </a:rPr>
              <a:t>AGENDA</a:t>
            </a:r>
            <a:endParaRPr sz="3400" b="1">
              <a:latin typeface="Average"/>
              <a:ea typeface="Average"/>
              <a:cs typeface="Average"/>
              <a:sym typeface="Average"/>
            </a:endParaRPr>
          </a:p>
        </p:txBody>
      </p:sp>
      <p:sp>
        <p:nvSpPr>
          <p:cNvPr id="69" name="Google Shape;69;p14"/>
          <p:cNvSpPr txBox="1"/>
          <p:nvPr/>
        </p:nvSpPr>
        <p:spPr>
          <a:xfrm>
            <a:off x="5810950" y="9835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b="1">
                <a:solidFill>
                  <a:schemeClr val="dk1"/>
                </a:solidFill>
              </a:rPr>
              <a:t>Introduction to the Session</a:t>
            </a:r>
            <a:endParaRPr b="1">
              <a:solidFill>
                <a:schemeClr val="dk1"/>
              </a:solidFill>
            </a:endParaRPr>
          </a:p>
        </p:txBody>
      </p:sp>
      <p:sp>
        <p:nvSpPr>
          <p:cNvPr id="70" name="Google Shape;70;p14"/>
          <p:cNvSpPr/>
          <p:nvPr/>
        </p:nvSpPr>
        <p:spPr>
          <a:xfrm>
            <a:off x="5378975" y="1103075"/>
            <a:ext cx="322200" cy="161100"/>
          </a:xfrm>
          <a:prstGeom prst="rightArrow">
            <a:avLst>
              <a:gd name="adj1" fmla="val 50000"/>
              <a:gd name="adj2" fmla="val 50000"/>
            </a:avLst>
          </a:prstGeom>
          <a:solidFill>
            <a:srgbClr val="E0E0E0"/>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 name="Google Shape;71;p14"/>
          <p:cNvSpPr txBox="1"/>
          <p:nvPr/>
        </p:nvSpPr>
        <p:spPr>
          <a:xfrm>
            <a:off x="5810950" y="18055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b="1">
                <a:solidFill>
                  <a:schemeClr val="dk1"/>
                </a:solidFill>
              </a:rPr>
              <a:t>Team Check- In</a:t>
            </a:r>
            <a:endParaRPr b="1">
              <a:solidFill>
                <a:schemeClr val="dk1"/>
              </a:solidFill>
            </a:endParaRPr>
          </a:p>
        </p:txBody>
      </p:sp>
      <p:sp>
        <p:nvSpPr>
          <p:cNvPr id="72" name="Google Shape;72;p14"/>
          <p:cNvSpPr/>
          <p:nvPr/>
        </p:nvSpPr>
        <p:spPr>
          <a:xfrm>
            <a:off x="5378975" y="1899950"/>
            <a:ext cx="322200" cy="161100"/>
          </a:xfrm>
          <a:prstGeom prst="rightArrow">
            <a:avLst>
              <a:gd name="adj1" fmla="val 50000"/>
              <a:gd name="adj2" fmla="val 50000"/>
            </a:avLst>
          </a:prstGeom>
          <a:solidFill>
            <a:srgbClr val="E0E0E0"/>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 name="Google Shape;73;p14"/>
          <p:cNvSpPr txBox="1"/>
          <p:nvPr/>
        </p:nvSpPr>
        <p:spPr>
          <a:xfrm>
            <a:off x="5810950" y="25841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b="1">
                <a:solidFill>
                  <a:schemeClr val="dk1"/>
                </a:solidFill>
              </a:rPr>
              <a:t>The Project Journey</a:t>
            </a:r>
            <a:endParaRPr b="1">
              <a:solidFill>
                <a:schemeClr val="dk1"/>
              </a:solidFill>
            </a:endParaRPr>
          </a:p>
        </p:txBody>
      </p:sp>
      <p:sp>
        <p:nvSpPr>
          <p:cNvPr id="74" name="Google Shape;74;p14"/>
          <p:cNvSpPr/>
          <p:nvPr/>
        </p:nvSpPr>
        <p:spPr>
          <a:xfrm>
            <a:off x="5378975" y="2678600"/>
            <a:ext cx="322200" cy="161100"/>
          </a:xfrm>
          <a:prstGeom prst="rightArrow">
            <a:avLst>
              <a:gd name="adj1" fmla="val 50000"/>
              <a:gd name="adj2" fmla="val 50000"/>
            </a:avLst>
          </a:prstGeom>
          <a:solidFill>
            <a:srgbClr val="E0E0E0"/>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 name="Google Shape;75;p14"/>
          <p:cNvSpPr txBox="1"/>
          <p:nvPr/>
        </p:nvSpPr>
        <p:spPr>
          <a:xfrm>
            <a:off x="5810950" y="33905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b="1">
                <a:solidFill>
                  <a:schemeClr val="dk1"/>
                </a:solidFill>
              </a:rPr>
              <a:t>Summary &amp; Action Items</a:t>
            </a:r>
            <a:endParaRPr b="1">
              <a:solidFill>
                <a:schemeClr val="dk1"/>
              </a:solidFill>
            </a:endParaRPr>
          </a:p>
        </p:txBody>
      </p:sp>
      <p:sp>
        <p:nvSpPr>
          <p:cNvPr id="76" name="Google Shape;76;p14"/>
          <p:cNvSpPr/>
          <p:nvPr/>
        </p:nvSpPr>
        <p:spPr>
          <a:xfrm>
            <a:off x="5378975" y="3485000"/>
            <a:ext cx="322200" cy="161100"/>
          </a:xfrm>
          <a:prstGeom prst="rightArrow">
            <a:avLst>
              <a:gd name="adj1" fmla="val 50000"/>
              <a:gd name="adj2" fmla="val 50000"/>
            </a:avLst>
          </a:prstGeom>
          <a:solidFill>
            <a:srgbClr val="E0E0E0"/>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77" name="Google Shape;77;p14"/>
          <p:cNvPicPr preferRelativeResize="0"/>
          <p:nvPr/>
        </p:nvPicPr>
        <p:blipFill rotWithShape="1">
          <a:blip r:embed="rId4">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TextBox 2"/>
          <p:cNvSpPr txBox="1"/>
          <p:nvPr/>
        </p:nvSpPr>
        <p:spPr>
          <a:xfrm>
            <a:off x="384464" y="1267691"/>
            <a:ext cx="7167347" cy="1077218"/>
          </a:xfrm>
          <a:prstGeom prst="rect">
            <a:avLst/>
          </a:prstGeom>
          <a:noFill/>
        </p:spPr>
        <p:txBody>
          <a:bodyPr wrap="none" rtlCol="0">
            <a:spAutoFit/>
          </a:bodyPr>
          <a:lstStyle/>
          <a:p>
            <a:pPr marL="285750" indent="-285750">
              <a:buFont typeface="Wingdings" pitchFamily="2" charset="2"/>
              <a:buChar char="q"/>
            </a:pPr>
            <a:r>
              <a:rPr lang="en-US" sz="1600" b="1" dirty="0" smtClean="0">
                <a:solidFill>
                  <a:schemeClr val="tx1"/>
                </a:solidFill>
              </a:rPr>
              <a:t>Spain government should adopt a dual energy deployment strategy.</a:t>
            </a:r>
            <a:r>
              <a:rPr lang="en-US" sz="1600" b="1" dirty="0">
                <a:solidFill>
                  <a:schemeClr val="tx1"/>
                </a:solidFill>
              </a:rPr>
              <a:t> </a:t>
            </a:r>
            <a:endParaRPr lang="en-US" sz="1600" b="1" dirty="0" smtClean="0">
              <a:solidFill>
                <a:schemeClr val="tx1"/>
              </a:solidFill>
            </a:endParaRPr>
          </a:p>
          <a:p>
            <a:pPr marL="285750" indent="-285750">
              <a:buFont typeface="Wingdings" pitchFamily="2" charset="2"/>
              <a:buChar char="q"/>
            </a:pPr>
            <a:endParaRPr lang="en-US" sz="1600" b="1" dirty="0">
              <a:solidFill>
                <a:schemeClr val="tx1"/>
              </a:solidFill>
            </a:endParaRPr>
          </a:p>
          <a:p>
            <a:pPr marL="285750" indent="-285750">
              <a:buFont typeface="Wingdings" pitchFamily="2" charset="2"/>
              <a:buChar char="q"/>
            </a:pPr>
            <a:endParaRPr lang="en-US" sz="1600" b="1" dirty="0" smtClean="0">
              <a:solidFill>
                <a:schemeClr val="tx1"/>
              </a:solidFill>
            </a:endParaRPr>
          </a:p>
          <a:p>
            <a:pPr marL="285750" indent="-285750">
              <a:buFont typeface="Wingdings" pitchFamily="2" charset="2"/>
              <a:buChar char="q"/>
            </a:pPr>
            <a:r>
              <a:rPr lang="en-US" sz="1600" b="1" dirty="0" smtClean="0">
                <a:solidFill>
                  <a:schemeClr val="tx1"/>
                </a:solidFill>
              </a:rPr>
              <a:t>Fossil fuel by day. Renewable energy by night.</a:t>
            </a:r>
          </a:p>
        </p:txBody>
      </p:sp>
    </p:spTree>
    <p:extLst>
      <p:ext uri="{BB962C8B-B14F-4D97-AF65-F5344CB8AC3E}">
        <p14:creationId xmlns:p14="http://schemas.microsoft.com/office/powerpoint/2010/main" val="221753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p:nvPr/>
        </p:nvSpPr>
        <p:spPr>
          <a:xfrm>
            <a:off x="-17100" y="0"/>
            <a:ext cx="9161100" cy="294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a:spLocks noGrp="1"/>
          </p:cNvSpPr>
          <p:nvPr>
            <p:ph type="title" idx="4294967295"/>
          </p:nvPr>
        </p:nvSpPr>
        <p:spPr>
          <a:xfrm>
            <a:off x="-5125" y="0"/>
            <a:ext cx="2317800" cy="59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a:solidFill>
                  <a:schemeClr val="lt1"/>
                </a:solidFill>
              </a:rPr>
              <a:t>Meet The Team</a:t>
            </a:r>
            <a:endParaRPr sz="2700">
              <a:solidFill>
                <a:schemeClr val="lt1"/>
              </a:solidFill>
            </a:endParaRPr>
          </a:p>
        </p:txBody>
      </p:sp>
      <p:sp>
        <p:nvSpPr>
          <p:cNvPr id="84" name="Google Shape;84;p15"/>
          <p:cNvSpPr txBox="1">
            <a:spLocks noGrp="1"/>
          </p:cNvSpPr>
          <p:nvPr>
            <p:ph type="body" idx="4294967295"/>
          </p:nvPr>
        </p:nvSpPr>
        <p:spPr>
          <a:xfrm>
            <a:off x="2240250" y="2345900"/>
            <a:ext cx="1594200" cy="418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700">
                <a:solidFill>
                  <a:srgbClr val="434343"/>
                </a:solidFill>
              </a:rPr>
              <a:t>Joshua Olalemi</a:t>
            </a:r>
            <a:endParaRPr sz="1700">
              <a:solidFill>
                <a:srgbClr val="434343"/>
              </a:solidFill>
            </a:endParaRPr>
          </a:p>
          <a:p>
            <a:pPr marL="0" lvl="0" indent="0" algn="ctr" rtl="0">
              <a:lnSpc>
                <a:spcPct val="100000"/>
              </a:lnSpc>
              <a:spcBef>
                <a:spcPts val="0"/>
              </a:spcBef>
              <a:spcAft>
                <a:spcPts val="0"/>
              </a:spcAft>
              <a:buNone/>
            </a:pPr>
            <a:r>
              <a:rPr lang="en" sz="1700">
                <a:solidFill>
                  <a:srgbClr val="434343"/>
                </a:solidFill>
              </a:rPr>
              <a:t>CEO</a:t>
            </a:r>
            <a:endParaRPr sz="1700">
              <a:solidFill>
                <a:srgbClr val="434343"/>
              </a:solidFill>
            </a:endParaRPr>
          </a:p>
        </p:txBody>
      </p:sp>
      <p:pic>
        <p:nvPicPr>
          <p:cNvPr id="85" name="Google Shape;85;p15"/>
          <p:cNvPicPr preferRelativeResize="0"/>
          <p:nvPr/>
        </p:nvPicPr>
        <p:blipFill rotWithShape="1">
          <a:blip r:embed="rId3">
            <a:alphaModFix/>
          </a:blip>
          <a:srcRect l="26322" r="26317"/>
          <a:stretch/>
        </p:blipFill>
        <p:spPr>
          <a:xfrm>
            <a:off x="4201688" y="1044747"/>
            <a:ext cx="1710600" cy="1363500"/>
          </a:xfrm>
          <a:prstGeom prst="ellipse">
            <a:avLst/>
          </a:prstGeom>
          <a:noFill/>
          <a:ln>
            <a:noFill/>
          </a:ln>
        </p:spPr>
      </p:pic>
      <p:sp>
        <p:nvSpPr>
          <p:cNvPr id="86" name="Google Shape;86;p15"/>
          <p:cNvSpPr txBox="1">
            <a:spLocks noGrp="1"/>
          </p:cNvSpPr>
          <p:nvPr>
            <p:ph type="body" idx="4294967295"/>
          </p:nvPr>
        </p:nvSpPr>
        <p:spPr>
          <a:xfrm>
            <a:off x="4058376" y="2309946"/>
            <a:ext cx="2035800" cy="567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700">
                <a:solidFill>
                  <a:srgbClr val="434343"/>
                </a:solidFill>
              </a:rPr>
              <a:t>Silindile Mbamali</a:t>
            </a:r>
            <a:endParaRPr sz="1700">
              <a:solidFill>
                <a:srgbClr val="434343"/>
              </a:solidFill>
            </a:endParaRPr>
          </a:p>
          <a:p>
            <a:pPr marL="0" lvl="0" indent="0" algn="ctr" rtl="0">
              <a:lnSpc>
                <a:spcPct val="100000"/>
              </a:lnSpc>
              <a:spcBef>
                <a:spcPts val="0"/>
              </a:spcBef>
              <a:spcAft>
                <a:spcPts val="0"/>
              </a:spcAft>
              <a:buNone/>
            </a:pPr>
            <a:r>
              <a:rPr lang="en" sz="1700">
                <a:solidFill>
                  <a:srgbClr val="434343"/>
                </a:solidFill>
              </a:rPr>
              <a:t>CFO</a:t>
            </a:r>
            <a:endParaRPr sz="1700">
              <a:solidFill>
                <a:srgbClr val="434343"/>
              </a:solidFill>
            </a:endParaRPr>
          </a:p>
        </p:txBody>
      </p:sp>
      <p:pic>
        <p:nvPicPr>
          <p:cNvPr id="89" name="Google Shape;89;p15"/>
          <p:cNvPicPr preferRelativeResize="0"/>
          <p:nvPr/>
        </p:nvPicPr>
        <p:blipFill rotWithShape="1">
          <a:blip r:embed="rId4">
            <a:alphaModFix/>
          </a:blip>
          <a:srcRect t="-2418" b="6458"/>
          <a:stretch/>
        </p:blipFill>
        <p:spPr>
          <a:xfrm>
            <a:off x="330272" y="3120572"/>
            <a:ext cx="1647000" cy="1363800"/>
          </a:xfrm>
          <a:prstGeom prst="ellipse">
            <a:avLst/>
          </a:prstGeom>
          <a:noFill/>
          <a:ln>
            <a:noFill/>
          </a:ln>
        </p:spPr>
      </p:pic>
      <p:sp>
        <p:nvSpPr>
          <p:cNvPr id="90" name="Google Shape;90;p15"/>
          <p:cNvSpPr txBox="1">
            <a:spLocks noGrp="1"/>
          </p:cNvSpPr>
          <p:nvPr>
            <p:ph type="body" idx="4294967295"/>
          </p:nvPr>
        </p:nvSpPr>
        <p:spPr>
          <a:xfrm>
            <a:off x="48550" y="4376370"/>
            <a:ext cx="2092800" cy="567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700">
                <a:solidFill>
                  <a:schemeClr val="dk1"/>
                </a:solidFill>
              </a:rPr>
              <a:t>Peter Otanwa</a:t>
            </a:r>
            <a:endParaRPr sz="1700">
              <a:solidFill>
                <a:schemeClr val="dk1"/>
              </a:solidFill>
            </a:endParaRPr>
          </a:p>
          <a:p>
            <a:pPr marL="0" lvl="0" indent="0" algn="ctr" rtl="0">
              <a:lnSpc>
                <a:spcPct val="100000"/>
              </a:lnSpc>
              <a:spcBef>
                <a:spcPts val="0"/>
              </a:spcBef>
              <a:spcAft>
                <a:spcPts val="0"/>
              </a:spcAft>
              <a:buNone/>
            </a:pPr>
            <a:r>
              <a:rPr lang="en" sz="1700">
                <a:solidFill>
                  <a:schemeClr val="dk1"/>
                </a:solidFill>
              </a:rPr>
              <a:t>CPO</a:t>
            </a:r>
            <a:endParaRPr sz="1700">
              <a:solidFill>
                <a:schemeClr val="dk1"/>
              </a:solidFill>
            </a:endParaRPr>
          </a:p>
        </p:txBody>
      </p:sp>
      <p:pic>
        <p:nvPicPr>
          <p:cNvPr id="91" name="Google Shape;91;p15"/>
          <p:cNvPicPr preferRelativeResize="0"/>
          <p:nvPr/>
        </p:nvPicPr>
        <p:blipFill rotWithShape="1">
          <a:blip r:embed="rId5">
            <a:alphaModFix/>
          </a:blip>
          <a:srcRect t="2024" b="2015"/>
          <a:stretch/>
        </p:blipFill>
        <p:spPr>
          <a:xfrm>
            <a:off x="2271539" y="3076737"/>
            <a:ext cx="1647000" cy="1363800"/>
          </a:xfrm>
          <a:prstGeom prst="ellipse">
            <a:avLst/>
          </a:prstGeom>
          <a:noFill/>
          <a:ln>
            <a:noFill/>
          </a:ln>
        </p:spPr>
      </p:pic>
      <p:pic>
        <p:nvPicPr>
          <p:cNvPr id="92" name="Google Shape;92;p15"/>
          <p:cNvPicPr preferRelativeResize="0"/>
          <p:nvPr/>
        </p:nvPicPr>
        <p:blipFill rotWithShape="1">
          <a:blip r:embed="rId6">
            <a:alphaModFix/>
          </a:blip>
          <a:srcRect t="3078" b="3078"/>
          <a:stretch/>
        </p:blipFill>
        <p:spPr>
          <a:xfrm>
            <a:off x="4328555" y="3076737"/>
            <a:ext cx="1647000" cy="1363800"/>
          </a:xfrm>
          <a:prstGeom prst="ellipse">
            <a:avLst/>
          </a:prstGeom>
          <a:noFill/>
          <a:ln>
            <a:noFill/>
          </a:ln>
        </p:spPr>
      </p:pic>
      <p:sp>
        <p:nvSpPr>
          <p:cNvPr id="93" name="Google Shape;93;p15"/>
          <p:cNvSpPr txBox="1">
            <a:spLocks noGrp="1"/>
          </p:cNvSpPr>
          <p:nvPr>
            <p:ph type="body" idx="4294967295"/>
          </p:nvPr>
        </p:nvSpPr>
        <p:spPr>
          <a:xfrm>
            <a:off x="2042802" y="4376370"/>
            <a:ext cx="2092800" cy="567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700">
                <a:solidFill>
                  <a:schemeClr val="dk1"/>
                </a:solidFill>
              </a:rPr>
              <a:t>Ubong Ben</a:t>
            </a:r>
            <a:endParaRPr sz="1700">
              <a:solidFill>
                <a:schemeClr val="dk1"/>
              </a:solidFill>
            </a:endParaRPr>
          </a:p>
          <a:p>
            <a:pPr marL="0" lvl="0" indent="0" algn="ctr" rtl="0">
              <a:lnSpc>
                <a:spcPct val="100000"/>
              </a:lnSpc>
              <a:spcBef>
                <a:spcPts val="0"/>
              </a:spcBef>
              <a:spcAft>
                <a:spcPts val="0"/>
              </a:spcAft>
              <a:buNone/>
            </a:pPr>
            <a:r>
              <a:rPr lang="en" sz="1700">
                <a:solidFill>
                  <a:schemeClr val="dk1"/>
                </a:solidFill>
              </a:rPr>
              <a:t>CPO</a:t>
            </a:r>
            <a:endParaRPr sz="1700">
              <a:solidFill>
                <a:schemeClr val="dk1"/>
              </a:solidFill>
            </a:endParaRPr>
          </a:p>
        </p:txBody>
      </p:sp>
      <p:sp>
        <p:nvSpPr>
          <p:cNvPr id="94" name="Google Shape;94;p15"/>
          <p:cNvSpPr txBox="1">
            <a:spLocks noGrp="1"/>
          </p:cNvSpPr>
          <p:nvPr>
            <p:ph type="body" idx="4294967295"/>
          </p:nvPr>
        </p:nvSpPr>
        <p:spPr>
          <a:xfrm>
            <a:off x="4124833" y="4376370"/>
            <a:ext cx="2092800" cy="567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700">
                <a:solidFill>
                  <a:schemeClr val="dk1"/>
                </a:solidFill>
              </a:rPr>
              <a:t>Daniel Ifediba</a:t>
            </a:r>
            <a:endParaRPr sz="1700">
              <a:solidFill>
                <a:schemeClr val="dk1"/>
              </a:solidFill>
            </a:endParaRPr>
          </a:p>
          <a:p>
            <a:pPr marL="0" lvl="0" indent="0" algn="ctr" rtl="0">
              <a:lnSpc>
                <a:spcPct val="100000"/>
              </a:lnSpc>
              <a:spcBef>
                <a:spcPts val="0"/>
              </a:spcBef>
              <a:spcAft>
                <a:spcPts val="0"/>
              </a:spcAft>
              <a:buNone/>
            </a:pPr>
            <a:r>
              <a:rPr lang="en" sz="1700">
                <a:solidFill>
                  <a:schemeClr val="dk1"/>
                </a:solidFill>
              </a:rPr>
              <a:t>CPO</a:t>
            </a:r>
            <a:endParaRPr sz="1700">
              <a:solidFill>
                <a:schemeClr val="dk1"/>
              </a:solidFill>
            </a:endParaRPr>
          </a:p>
        </p:txBody>
      </p:sp>
      <p:pic>
        <p:nvPicPr>
          <p:cNvPr id="95" name="Google Shape;95;p15"/>
          <p:cNvPicPr preferRelativeResize="0"/>
          <p:nvPr/>
        </p:nvPicPr>
        <p:blipFill>
          <a:blip r:embed="rId7">
            <a:alphaModFix/>
          </a:blip>
          <a:stretch>
            <a:fillRect/>
          </a:stretch>
        </p:blipFill>
        <p:spPr>
          <a:xfrm>
            <a:off x="1976066" y="1018150"/>
            <a:ext cx="2035775" cy="2315682"/>
          </a:xfrm>
          <a:prstGeom prst="rect">
            <a:avLst/>
          </a:prstGeom>
          <a:noFill/>
          <a:ln>
            <a:noFill/>
          </a:ln>
        </p:spPr>
      </p:pic>
      <p:pic>
        <p:nvPicPr>
          <p:cNvPr id="96" name="Google Shape;96;p15"/>
          <p:cNvPicPr preferRelativeResize="0"/>
          <p:nvPr/>
        </p:nvPicPr>
        <p:blipFill rotWithShape="1">
          <a:blip r:embed="rId8">
            <a:alphaModFix/>
          </a:blip>
          <a:srcRect t="3925" b="3934"/>
          <a:stretch/>
        </p:blipFill>
        <p:spPr>
          <a:xfrm>
            <a:off x="6791900" y="4595475"/>
            <a:ext cx="2352100" cy="571925"/>
          </a:xfrm>
          <a:prstGeom prst="rect">
            <a:avLst/>
          </a:prstGeom>
          <a:noFill/>
          <a:ln>
            <a:noFill/>
          </a:ln>
        </p:spPr>
      </p:pic>
      <p:sp>
        <p:nvSpPr>
          <p:cNvPr id="2" name="AutoShape 2" descr="data:image/png;base64,%20iVBORw0KGgoAAAANSUhEUgAAAL4AAAEGCAYAAADbmi8xAAAAAXNSR0IArs4c6QAAAARnQU1BAACxjwv8YQUAAAAJcEhZcwAADsMAAA7DAcdvqGQAAKYzSURBVHhe7f35k2TXdecJ3tjdPfYtdyQyQYAgwQ0kSxIpjSSwumrKps1mTN2/zI9i/QfVfwFLv/VY/9DV1m3WZmNtRsnabGysZ5HUrSmpp1RNsKQSSZEgCZLggjWxJXKJffEl1v58zvWXcDjcPSISGZGRQByPF++9++676/ece87dXjqjMzqjMzqjTwj1Nc9n9IDoS1/60jXPAwMDz/X19V3jeJzbcNvf3/feyzjv7e3d8EbiWVzjXri9qZv3L7zwwvNNtzN6QHQG/I9IAn1wcPCbAPQPBTtgTSMjIwI54R7n4pAAe1x7lryWCVr9SK33nAtmeJ7r754xw0enM+AfkVqBPjw8/JzgLpfL8Uww7+zspN3d3TgKt1ZAS62gL6gAf0Ht77RSyzMZ4s84nj9jhKPRGfAPQYIdkH8TkH9LgM7MzARQt7e342gFu4fALMDZC8APmM6Y4Ah0Bvwe9NWvfvVfc/pjVJdr586dC7dGo5G2trbugb04t4L9FFAwAWn70xdffLFQk86ohc6A30at0n16ejqNj48H2Gu1WgC+Xq8H2At15SjU329x5yIv3u/v77+vsA5Jgv550vsnZwzwQToDfpME/NDQ0LeR7s899thjAUhBvrm5GaAX/AL+IBrgPfX+SqWc1tY30mNXLqXZmdk0Pz+L0TucRiuVYKYZmOrlV15NMpdhb2xspFdffyNVN6tpZW0tDWkY81tdXadF2UGlOjjuHhQMwPFnZ2pQpk888JvG6rcqlco3r1+/HuBeX19P1Wo1JLyg76XCDA70p9LwEH4SYB1IV87Ppy9+8QvpK//kt1J5bDQN82xwYICSxni9J9n70gDvCewIm7/+NuO2DjOswwwLC0tpZXUt/fvvfJd0baTR0Uq6det2qpKu+6Q/5fjEM8AnFviFSsPxLSW8xuoaklbJK9jV2zsR3tIw0nhrZzddvzCdHp+fTgM47u7upYGhoTQ1fz595Xd+L1194npqbDWCIQL4/b7Njdjf70t9tAz7+9gGRQ3EhcDnHJf7aW8/M8oA7+/v7UfrM1oup7//hx+k7/3jj9Krr72eaKWCSY9qX+D/efL4Lz+pKlBR7J8o0mgtlUrfUsKr0gj21dXVAJa9NJ1IaV4ZGUqfAuxDwwNpcrQcgN9DBak3MHZ399NwqZSuPfFU+uwXv5yuPPFEqm/VA8sCN9R7wLm/xzsGKL6bpR/neAbYm/d9vLcL8PdwH+gfDPtA98C3fjk1aJFu376T/uf/5W/Su+/dRLVaD6bdI5xDkqBX+mvEf6KoWfSfDALwzwH0b1+9evWaurUSXmm5tLQUenY7CbZJVItrF2bTZ69eTGOl4bSE2rEBuLZ2tnLhAbJtWgdVk6HBofTUU59NX/6d301zFy8FcAVqtbqZbt28iRq1my5fuZpGx8eQ+L7dl/pDqmd/gWlduRHw4lepL3PaIsVZj1zbQOgnq0r7qVatpRd//hIq0X8Im+Dme7dQ1TozcQe6gYr3jU+S9KcN/mSQUh6wf/uZZ56ZUo1ZWFgIwK+srHzAaBVgI+jlF+dn0u89+5n0B88+lZ68MpfKIwOAfTtVG/VUa2SpqsquGqPawj/0+eE0OTWVLj12LZVHx5riOQHARrpz51bWzWkd9gD82OhovD8wMEicAhjw+1PUy1JN0Aty09RO+00/kq8MoH5duXwpfe23v5q+8uwX0/lz82Gcr61hHB/cazQFU/3RpUuXpt97771PhO7/sQe+ujw6/J9/5jOf+aYDTwL9zp07aXl5OYzXVt14aGgwlUZG0jf/r/9Z+ud/8PX0+Wc+nyan59P+QClt7Q+kdUA7PDqNNL2dRsdm00hlEqAOAWTAOzicKuMT6fyly2n2wsU0Uq6I2WgVtmCWtfXVVEON2kQK//rVV9MiTLe9tYuKtJO2tmk95B0M3j4ufC+UGcS6DYM9RSHxCSuYwGuOuIwYYBLA7TN7lFDj0vTERJocq6TBvt10d3E5Wq8DGGCK4znA/02OF2GAj7X0z6X2MaWvfOUr3yyXy9/+3Oc+F/q7oF9cXPyQHi+wxsdG03/6z76Rvvi5Z6LLcWS4FKpJP/r1wADFBOoGcdtFl9/fB6z1ahqGUWwt9GeYGrNCdmJ2Pnp0wHHqB2trK8vp7XffQU3aTA0Y6O13b2IvDKfLl67Skoyk1bWlNEKLMjs7k+bmZtLU5CTvYgvYEsGY/cEMzV4gEyzo+cm0At6z7gLfQ7dVGOuN119L77x9Ixj8xjt30s07C2ljs5a2D+6W/djr/h9b4P/2b//2ty9cuPDNy5cvh1pjF6WqTWtvjZkXvOdmJtPjl+YB31A6P3cujY1XQm3JoB8UywH86InhrUFAOcJ72xqvADt0cf7tA7qRSjldvf5UKo2hxwtY1JXV5cWEBE1rVYzg/lK6fWcJwBPXucsYykPpXZii0dhMwxjQpRHSA/jt85+emojxgOGhoRwWCY4KiwsSBMD3djm8xa1ovQT+wp3b6carL6e7d2/Hsz0Ytr69m374s19iADfSBjbBIehPPq7g/9ipOk3V5ief/exnnxsDfKo1Al9p367WVMojaRbJPDMxFrr6DuBtAI61tY3wGyDjrPQFOWlnuwHYa4B5N+02trlX2nveQl3B4N2up37AOzd/HhADVqKzy7Jaq6bFlQ2Av51W1xvpFsDv6x9K2yC2WttKm7U6fvvT4NAI7w8ilTG4l1fTzZvvpfWNKvr7cH4W9kSW6vnXJBmhScEA5GMdw33h7p3Q832uIawqdX56Kg2jXq1v1iOPB2j/ofqcO3fuL2/fvr3SdPtY0McK+M1em58g7aescEF/9+7dD/XYTE6Mp6efvJYuoloM9w+kXVUasLPNWZA16ltIxM0YMNpBhdlD3A8MjgC6gaxsoHtroCppueQ698IMDAxhtE6l2fn5AKh9+ytrm+mNN99Lv3nlrfTajVvp5q2ltAiob99dQNK/l+5wXl5e51jFDtgknL4wjEdK6OfEiaKD/TDIO8sRxxZqioNioQqps0da3mforOoI/FVauMXobTJzpte/7XojbZGvkb1t9P/9tEuYO++/3onC8P24gf9jA3xBj1H3Hc4h3W/evBl98wGOJtkdODE+nv7Jl76YLp8/n0B86P5AK7oi7W+3P75eVw3IGrVdlZtI5Q2k9e6OXYuEAxAzVpr/OQm2PlSjcmU8zcyfSxswz0u/fi39/T+8kH7xy9fTwtIGunyNtK2lerVOA7KdNgBn1SkR3NutGgNo3DtNYXi4DBONwwCoOhirS0vLzS7KRiqXMKRRgYy4ry8zo/n0CIkPw62troUB71QHmUepL5PsoONXcU87W6k8NBAjz0McdW2XyE1H+tj1+nwsgC/ox8fHv/P5z38+JPytW7cC0K2qjb0dX3zmqfTFzzydJsfGQep+qqFSVDc2AkD2p/cBfAEyhF6vLbCtGoO/FdSUpcVVAIWq01gHrOuhxgzSAgwD9iEkvczTD4AG0NE36zvp+b97Ib3489fT3cU1GKeRajDCJnFtNaoBeqcvqP+ro4PYAK9uO6haW6hRKyurYTCfu3AhjY5VUHnWSNt+Gh8fSzNTk9HlKrPtynBiuplXmVsGWIPpl5exaVDRyBipI2+Au7G2nhowxR7qmWkexX4YLQ2lXa63SEtrmbVR0evT93EA/yMPfHtuJicn/xydPlQbDVhHYguy28/5Lb//O7+Vrlw8HyDZEwxQrYY6swGg+YGJkNh2L4p/cBC9PQJRfbixtR09McjOAGaoQxtIa3Vo9W4Yq4HOcGehmn7+63fSG2/djZZCSb6DdM0tDy0GzLGL3m8X5hbSuNFQ+puerKLs2kvEWSkdjElrMD4+kcYqpTQ+WkqTGN7j5MdpEzKfKtpAvz0/hE7aPbZqtbS8uJiWaPlkjH3VIbUiGK2BCldbX00DXA8j8VWZPGbHyml+ajytk6+dYMSu9LEA/yMNfEF/+fLlbz/++OMJ/TOAr6QvyBmOqjbPff1raWZyMqRZSFhRTcVvbKxzrIWU5CGC0b5ugA8QlPgavDJOfcvuv72YsrCHblzF4LRXvQFIGxi8G6op1a10exF9/q2FdHdpPXTrRmODVsO5+6hJAFLpu4UU34KZtBeM1+kIAn6H+ASmaM5MohE7kKoOQq2vR2+P3aijlRHyNJqG7W3SGxAlNyY/0mqabSlUc1aQ+vmZVoqMsZvq66haqFj7pKffMIjfcnFEuILBP0vrsog6RGoizC70yIP/kQW+I7Hz8/P/NRVwr+cmejCaJAAeu3Qxfe0rX0ZaVgJMGVDUtepAE/ibGJT9ACzcAb69MEp6gReTz6h99WRBNQXgsikpY2RDUwN3h/v16m5aWqunZY5NpPQ26szeDqoRoLffXEayD0WDV2PaMO0NCpVH+dpH+kiTLZLdojKDhq4S25Fi7Y5KuZTmZ6eR+qMYprlZklcEqHnr5yezOHfo1p270YUbfT/mG4/bpGdlcSE1aKn0X98izVwbnwxYRu3RYpipDKcVWqtoLaJkOtK1R1nnfySBr6Q/f/78f3316tXQ5wV9a8+N/d5PXr+Wvvz5z2EIlsLNilayCTxQEIBzDo1qkeAIVcFfgM8WAAeBj//6Fvow1xWMSnliZHgkWpN9/NklWd8eSJsNVaIaoN8I9Wer3sB+VNLbY2R8gJ17W5xBJKvxRYwwSPBZkEDHAIUpglGMn/dkjC3A7CuzM9NpjsNpzaLSswNsgr8AqVOWV5HsGve+G5PfyJdhVddohaqkTRWOMFdJ54YDb5RHMDLx2hU7RcvSkEktM97vQOr8jyz4Hznga8hOTEz8+RNPPHFPvXFksqCR4eH0eQzYZ556MqYfFJLe5r4AP3iiMrcxNtdTDfDbAkRvCM8yW3CPBFQdib59VJ29nb2YArCNajOEbqwEHRoaSYPDY6na2E9Lqxsxf34LBhTk2XC1JwhVB9WDG9xsRVSfNDYdBCvFtdLdRBmfXaKDgzIYfnCLVVsyI2mz5VAGj42NxuCW7jKNsBT4obJBqjiLC0uoZJvBLJF3fDllYXNlPW2tIfFpsczbNu/JWhuUofaEat3S+gZMu5POVcphu+yRDqdhd6BHFvyPFPAdnCqVSj955plnAvQerdMPVFG+8Nmn06fQ+WWAAvQhPUFGHMIECWy34Ib6LiqEvTPR/x3gQZJzEWBUXgoOpKM0OVbKElpAxkjqSNqo7afFVXR8QO804X0AtQtzqOb098McAMe0jJYrtBgVmHGU+9E0NFxOldGJNDxii9TPfYnrSpwFvUjeQeKO0HrJSBq9GtX1WgM1ri9dujiXKhi8Aft9AS+TZOBrdC+h0tSwPaRsOwBwwLxyZzGh2WPc2qOZV3bZskScqknEY0uwjq1k6/SZx66kIVrNDVoGu3Y7UAH+R2p+zyMDfEFfqVS+/YUvfOGaXZYab606vQC7TiV95slPhaQvSLBLAWyYQNALouXFpXT3jnZBI2Y26mt7G6A6W7J/P6T68GA/TLOPzpwl7fg4LYijs32DaWd/ONX2htJqbTutbGrMVoHvPmpWP/EPcQD2kXKaGBsDoJVULo+io48D7AoAL6dBwDRgizE0jDt+xqbS6Nh0Gh+bSRMTHFNzvDuThvE/ODDcBL/LH7cAIEbuaDnNo/KolgSRzzyoBbhXlrLNU6tHvnTz+R6qVg3DVsbUltnCfYuwfKbHzD5Id4SJKs446b547lx6CkGySUu2XsXotQw/TNHV+SgNcj0ywH/88cf//NOf/vRzDvI40ay1y9I++mtXLqcvPvPpMABDqkuc1G0LaR8tQFRyNjKdXOb0gAaS1Hk4MR3AM8zhyiYlqFK3gVTU+BxH77VnZR/pWNvpT2s1jEPn5wN8Ak/D6NvjxO+UYweYtC8GBp1moGqFDk0426hMA7w/iKR32oIq1aA2A/eqTsMwrYxRghnGJ+fSuXOX0tXrT6a5uXPRcjQA8ybx2VM0PT2Vzs3Ppf1QQwBkAH8vLS4tp6WFxbB7+mixQuLzzEl0KwoMu1jtZaIs7Ma1cbOcipZGyR72xMREun75UprGmJ5GzdswblqDbuCnvP4Iqf/fNO9PNT0SwP+t3/qt7zz22GOxS1l7P70AfeLxK6g4nw6g6Sf02ib4C9AXB/8C0EpQpwurxjhw5TOBIUgF5hCSWBlYQ9qr96ralIhrT+MzYfjtDdL8YycgBQ2nHwnqxLNRgOtoqIcJiWkGhKtKpuFourSb+9Hl+2g59tX5aWUEXdbrZZSs6w8RVnl0PE0j2Z1SXSqNoK6ghjjFmdZOzeaxxy7DELY1RIcKJDMvIu0tJ41pmRz9K3qSGgC+gf5ODFE2MrS6e4BedYdyUMWzFfD+wsxUmpscT5URmJNnV87Nkud6MEA38KPyXAP8f9m8P7Vk63aqyW7L2dnZ51QXVG/sogsAQ0r6qYnx9NUvfP6eIXuPAuMtoFfyKdogK1W1QMnehyQfBEFu+6fEb1CxVSp2h3c0CHdUMTgy+d4IjCBokJYCmWcjqEUTSMTo9SE8gaZBuwNIG/VqzOLcRkXSMN7xmsMR3P0dp0bAEHvaBnZteghWD3txtmAADOv9Bq3AYDp//kJ64qlPI+UvocbspldevZF+88prcCryy/zwi5HfZm+SheBgnYc9S/20XoOUwZDcLcDx50oySoYgaOk4Z0CTT1oqLPFQ2ZzOIasMwLG/8+QTabJcxq2rzPymvW7N61NLp1ri24PjfPpiarHAL8Ct1J4YG03/9Pd+D+Bl6ZyrHumXBfs9vwI/VJwAvn6sdJrtjfUApqrAAGAQ4DKTPS2CQaqhLuxgEwwP9qUKklWpuLrZ4KiGYexMzRLAd1697wa7EJeH720DaPVyB7BMQysjxggyerY6eLEDgwNkqlWD2BfaGUNDfRyDAbRB1SbeVSVygEzjfKQ8kK5fvxJx22ukKrSwcDetqssbLunTrpEJGs4JcuapoCdtDsDJHs5RinXBgF/1R4k/SNwX5mY4MKIxzOGZGNG1hZwrD6d3llbCr3lpJ+ypZ0+7vn+qJT6F+i27LQV8K+g1VMfRo5/9/OdDvQlXRJJVoJ985AEjm+6ibpTg/uIaXdvD28wKXuaekZHSEEblIJW8FdMG7JO30w95mHaJW7A0NIq5FowI2wAw+gSg8kDKAqoAvj0nqBM7xGX//DY68jagVT1q1FA9ahtpu7aZdhq1tF3fIK587bRn5w/t23Jw33CdLy3IUKmcJqdn0vz8BcBaSm+9eQubpznlmnQ4Amx8xXhFPtD9d1WDMlPaW6MG1L+HsNjHjsG9mPMzBPM4OBbqGmXQDwOo8W8H6O2erachjP9nr5xP0+UR8m7mP0Ru2fKd5vWppFMLfFWc69evP6dq40CMICpI9ebpJ6+nyxfmmlKNyqR+rfsAgLWKlPNaaR792DKCZw6bcw8ZRK8q3VyGbu+8FqvSQSF16jJAc2eErfpe2qxtp5pdmzH9eCxUJLylISWm4CKNe4IuugnzPP2sDhEP512Ar46+A+h3trQNNgGzZ9QhQL9N67OLSuR7Ozswh12I2Ac72gi8U4cBVL1GMKBn5mbT5ORUWlvZSO+8dSvnB5Db42PcSnpbhxD2WLDmVfVLWyXW+UYx7ZDu/ejONS+6kUpc7IYdSOPkv4JBrdE+IoP7xFaC9GHJpouj5TQGc3Sha9Tht5vXp45OJfBVccbHx7/lKihB39ptab/25Qvn03WMOis3eiwkkSvoveRQ4mXJnyv9/UNjzolgSGHfVWIhsgvGcEqvEjIeecXzoUEqf7gSEnZjo5bWV2HGlUVUpZUsoe1mREWx6d9DggrCHQev0NX39uzTV1JucZYRNHK9Jk8831fHdloD+v/WFmEBfKXqLvr/9g4MsW2vUxW7Yx0GwQ0VzXSWRkppfGIiVnC9/NrrYWQHxgH+juGTnr0oH9snntjykbesx+c5Rk6W6+tHzdNEkBGQ/NuUAyUEI8D4MMiAZQazDhKnTCCDyzwOHZwfK8X8nhJM0YW+aV02r08VnUrgo29+69KlS6HeOOlMwEqqIRfOzafrV6/EvYMv9pQoSUOtsCnmPsDdBLKV3uQH5VW0BALUbkoPW4oAP1TM0YkDye/cF0dOfW8EyabB1yCOxra7LNgFqmrk67lVsYWx3z+kL6AS/KYrwB7pAYT4k/F2YYjMDD7Lurhh7HKvASz4G/X1VIOxNLhVjbawKXa0OZTo/BxzaDR20OmXOWNxk5lsVMNslINKWeTZHMmUlFNh4OeVXHEZOVbHH3R6Nd6dg1pyfGG04tzrYBASGV2jdgLAKqhAJdSuSnrm4sU0ibrZDKoTnUqpf+qAr4qDYfScXZYeAqegyfFxQH81lYbLAENAO/ccLCmt+BfAw0Fpr5vP7N7L4IMZAKU7G8Shzk3QnPAnI+SuPyV8TOOVKQQwz1SPPISIYermpK7Q8QV/MIrS1vizhM3xC09/8TjcPOdiR3eOsGQc3bI01oejw9ELBAPIGNoaqkuqPU5nduKbaXNhDHC1Ewk1CWYgj9oPHgYcICcvQUTex/N+35NxjNh8osap33MKNcc8aCSXh0eIay/VOWIWqqpXpAmGlZFxJxkWWZobG00XJkZzPB+mU6nynCrg2yy6w5nbY6jbf2C25eBgevpTn0oX5s+F5M8Lue2PD6hERd5TZ3DUyLPZD51fH81ngtfRWncgW6JF8anSz4CEiHpuZgSZQ7VBIPu8Hx17D3VkH+lrrxBh88zeIG0D/UQ6BA/xyHxZ8gMsAUZRO/CVtCP6BnHPeZBMo61NTINoAlXJbYsmg3so0fOgG2mypQP0fpDCqRCb6xtpdXklAO2qLssidHuzK/YJP8YQEAKDjhnI3DIFaRqIQbSh6M+vyWS49iH5B/qGYCmYU/CTV/cD2qzS+gD8ftSb3WGEzpDN3V66WMEWItwyddSFnjttKs+pAv7Q0FCoOIK+fQXV5XPn0tzkpOp4AFQxqS66g56sJHIkM4MeoFjRAFmgqP7YG7K7S/OPShHGJu+NjY/GrgouRnGxCIIuei52+wA6lZmlr9Gozni9E5I5+v+5Tn070eVo96ZPA2xI+37TrO4O0/Xv0iLs5xVag9gmA8OlNDBSiVFb3zMe5ay9N74nX4CfYALNZadGOMBlLUWrYwsiIwDEAD9xoIRH1+Sy63UJS3Us9+FbShaWTCfDANjBKDnSRjg2NzQVPpVD+mG4ftJqHAScyqSxNFKmTobJp8syB2nd+lOZsMfJ6wBqmmUUg23k7VMzE2muYrdyR7pGXX6reX0q6NQAv7mS6jmlfAAxKi+Tq42evPpYGq24rw16PBWjzhyLOwC8urF9zAFq36NSrcCCCTRk86IRRypVGzIshmnOnZQmBlwcgnDj4B1bCt5xMEiprWR2IlesmkL9cLcFwRmLvgWwRIDFNGLVK1UI1RnbAH+2Uk6XtjUrV8bSSHk09ulJgNv4cx+/ULJKtC1gGAzqkQCfUlrm0jbINkHs+GDvD4wtw8fILFK5Yc8PeVVoBEP6n+fZjyAH6sQDuyUasLRpnjicTericwe65LWR4YE0PIBhrzvh4Slavxr3DY4BynLA+UkY39aBc46uzs2ladcCdyAEyKmS+qcG+BTMt9w3XknvxqcFCbBPXXG7jgw81RRnHbpWtkrL4H7y1c1aTMjy2udrK2uptl7lvBprT91qY2PNnpjVtLq0ktZxczBnB8NQFcYBK4uitql+rJEMiNRt7ZbEHgDLYRO4haD6tYaoQFTNEd4CTAaxK1EmU42JolXa4i4QZUonx/EyTxyUQvoPYBTSGjiv3zYmJDrSOJiWEJw3lJkThpDJAblhyFzZh62LjAkTxwot4tIf6dsDwMF04YU2irxERy1x7Qh8VS2UGX/O1Nwn3MIAHwLwTtBTk3GJYp9x0mpG/kjTnq0cZ1fqDmKo2+Oj6jRMnLMIpyGedaFTo+s3xdXDJaU9Bu03VUtUcwppr6S7dPFcuoBasrbqVFsAS4uweHchQCyg15Y5uzXH6lpaQc91jor7RQp4GWRtYz0tr6ykZXcdwG0FHdhRT4EmBI3KWZJKyGEl8J7dkTbhNPsUTwPgK/FLI5UwhGswlhLXVV1u+qRENb0hseOHygAj9as7856joapLuYXSnwKYmAF8AJdDNUZwh60AIAWrq8HKxGELoTQPY5T0OodHhhBbTnOoo6oNjQykp5/+VJocLaW7t2+Rf/R8g4aCMXl3y1VhHAJ0XQFBGWhPOH1BnV87R3aqI9mdfnH14vk0gyBSTarSylXDqJUJtG/20o3b76H3EwZ5dRmkat7A/lYqka7lBoLDZuzDdGrm8pwK4Lu35czMzJR99q0rqcapgOe+/ltp+fbdtLK0gUTeTvWNWlRinVbB4Xkrc6uOJEYiOZ02uhupvDqtwzYAbSDBtpRaqCX9HH2loTREuEPuWFxG4gIswYnCAPCdFTmOFB4E5LQwAg6wqeuWSg7b78V+O3gNQMqYoVJwxAgmf6o7e3v22ADoJgMHvEmD4M9SPbsDcd7jaej6ThQD2AIREMoDqlK2DDKV+v5An/OJXKiiEakqZjm4DqCWLl06n8ZGh9Piwh2Ex0YAPOwU/uyhqm1gmAJ4SXXS1stxDMyQaJxUxVTztuDuCsbqxXNzsajdtMa7gpxy2SfujUY9vfLmO2lhDcFSh/kocxnR1tk4J7GdblUREAX3fZCmTsN0hocOfKX97OzsNwvdPve8ZGl/8cL59OznvpCqNfucS2n2/GMBqMHR8bRLIW+JQJr4fieHlUbSQGk0lcenKNkL6eLjT6RL1z9jd1D68m9/I83MnUtPffaL6cKVx9PU/IVUmZxOo5NTaWxiDIZQslOxNO99fUrigZgWIOg1fsVGzIwEuOtuLcJvtDJKS6HYVdVAWsM8MoATv+qCgfzIgFV0bhnSHiIl+73eJ8AoIxh49OGHm62C6gp2CMzgIhV7bmx9+geH0fndY6eMPp23L6xXV2gNss3y9NNPpNHSIK3hXdII8E1XcJw9RDtpg5Z0izTZemjsO62hQfzFTEx7e4qerMnRsfT4pQtphPzVAHkNt20luAzJ2b1/FtY2YQJaPNwapEEVyw1xaRDSEOVYI2tuV9IB/E5fnnrYUt86faj0ta997Y35+flrzrNv7cm5fu3x9J//X/7P6dKVT6WFZZpgpPvkzBxN+c00jKS+fffdVBmvUAlrgGU7JOO0izcmZtKAizOQkIODSPZBpyqrrwtgmnP11J0GTbqjoahKa4tpbf0uFbyeFm7eTrv1PWyADSR/hRZlO22gIqFcx+d+NIDXq6sAfT/NjE1kdQMdV2EvmDe1N1CFVAViJJeKV7YHCC1pVAsH/lWBHAeIyWcx1RmGIN8OMsVenUpg3Ctj42l27iIMVsEB4NPyjI9PponJCdJUS5tL72GrbLhRQvoX/+kfpJG0k37181/EaLctD4EGM9WrtbR4+w4GKcDUBlrjXZhTaR/KGX5Vn+wdkkkvTc+lZ5/5VKoM72PzaNTaImIM25tU30kL62vprbs3bSZiTo8cZh6zcY4xjN8yab+J1LcV6UB+oPp68/qh0EOV+A5WoeL8kbp96witUu7xxx5Lz/3hN9L+0HjqL8+hnsyGhBmdnEVKT6f581fSxUtPpyuPfSZdvvIZ1KWn0/kLT8AcF9P4xDkAMpMq5Qkk9RjhjafR0SkMtpE0hvvIyBhq1GyaGJ9PY2PTSFZaCvTp8xcupImpiTRYclIW9gaS002glPZz584Dgiyh7c6sII2VpoIrpgDATKpbiDgFYxMIeCBPzuDULghVB2YId9yyVk2eAY5+eBhhOZuzgUTXmF9dcfR6DUlsb5IjxrwDmPtlON511FpV6VNPXI1pEM7FryEk8tgEgCQ99vlvbdbSgC0K4FW/t/VS1XIKAj4jX/GxC96bh7HmJ2kJTaeGDe9h/eLfWaPo8OvYTNgRMolzk2zJDEBVqH9gGEZJqITYEzC24RpMG01dvHjxTaT+T5v3J04PFfhXrlz5jhu7quLY/BZ04dy59C/+2T9PM7NzqR+Q9g9PpFFUmEplDKBOINWnAfcMkp9mf3gkps2WUXM0TpWgzqwM/dgD6a9O7KSzEf1TObG6aiBPxY0VT6gIG/XVtLoByJD8WzvVVBkdgRmG0ugE1d3XiLBmp+axM9DxqckS8Vqh0cVpU4+09N7RXDGs+pLhwLVyX3A0AaBcHHCsQEmJr9DFOeIdR20Jz352e3Ci69L7vS3Sbtcu+QkjGJWP970eGu5Pn37qWkj/xcWFYECleESHP0dZ1zHwXR+g+mG3rsA3bbZA0SUL4DVWDc/FJ/MTE7FLnN2y+9gVe7ZEMHEs29xYSzXCsFzd0c00uQ1hDk9CNODXXaeje7iD1Cd9zz7M1Vq0Uw+H1O2LT116FCqOC06eeOJ6un79KpWQh86npybT6BjSegyJz7lUHop56KMV5+Q7F15/tBQ0zeVh59VoqHrsAwp7TFzIgR47qN7MWfcRmukR++3rSHbUGRroyclzaXLiQjp37ok0PXclzZy7mOYuXEnnL12kKnfTrXdvAEjVqmEk4wBg3I2+dHV6h/cdbEL+AlzUA8GFtATySELg5aHxhzrgeFgwBGfzzZv8gh0AhIpCHhQLPRwdu4GdUavCkBjWexiy+9vYQnXuMWzlgYnJSZiCuInTFiVCN2wA52E/u6AdGHLXCIziiJP2Am+mT/29YStCGA7QldDRZVSNeQcI9/Y2YbI6AqI/7QLw1cZOrEzbIt/ONCWCyI8zVR0PcOJdX99uc6e23GvUgZzK8ND69TODPgSyJwdpP2WfvapOQdcefyw9+8UvpMcuXaLABgDneBqsTMZGrUMYW/YxK/ko0zgUVlHAlrrqZrjph6a3qXtGuffTxKMCbCAVXRg+NNwH+AdhIloMjLnzsxdoaa6m+RlUqPNPpKuoT5dQpSZRm0rD42nhvVvpjd/8JlVKtBIcQlXJGr1LAo4o7LFxM6eYc49kbAB8JV5AGxA56hqIFvxI0/wZILcHH47dkUO/JxPF/H18RRdnjJraUiF5XXTjwBIQjNbBUdVRDPRLF2ZjxmhM4Q4gwkhyFqDec8tDWiq7HN2lYQcbJNJB3I5Y+60uJXSdfJRQTx6/OJ8mKmVUGCU3jEMBygQkKvbcdG99GX0Qd6cvOzBnOlR1cpjEDYNoi/n9ARnLCYEd6LmHJfWBycmTnI5k/1dWTGtPjk3uU596Iv3+179G5WqgDqWB0nisO/VDDE79Hhii0i3fAQ1BrsmB6mzoyaErB7Li8D66C1UzqAhVgjFaDPegHPNARSqhHlWG0PFhsDJq1cSkXySZSWOVKeyCaVqBeZDRl5bv3E2v/ualNDXjVw9Rc5SSW7RWMK2gULIWe+XHhqwAwpFgJWilhGpFupS2As3eIqcW2BOkejaG3VIZy19BsYvSnqFQR5DCgm/LKQaEbwuoStGPNI1NqgjL9brlSol0ljBaV2JiXx4HMSLVDI1bWrU13HHyoxC2RFFMshbgDXnMP+0HVbq5qSmk/ghtoCklE/gV6I5hyAhLK67uyi2CUqUf0NtaGJJTH9y9oW9wH+C7Km2A1sEyUgB8iOzX/y7gP/FtSR6WqvPH9oOr1xegly45z/7xxzEcyxSSPyqYAhwYAsRI7P0+DTmMLECvkTXAOQw0pbvzaVE0BvEb6kzsukEFczgYlFUAi94uNndRq2aQIMX8fKcjlY4Oh4G5jcTdwogkOjToYAgl78w0DIFNEigxfZwKW8EeGtW0cVoPzwLLlsa+eTeIklnwDAB4kwd5hNfWyOdlmANDfLgSqpBGgn35dq/uoxftACRbrjpqxRqG5Ro6tp8SNQzVqhj7oBzduU0GidSRgMLADpWHiB19VTBYZjF2wDt9HIIgMy/qYv9wKpMeQ6mRjgZGvgVhK+O3A3b2+9MGLVoVlQvrI+2RTqX7HiqNJbxNIE7Z0HYwGhlLxu+2Rpf0PZQ5PA8F+BhF3xTwO4AumuMmuZPAtWuPU5AWpgfqDICJ+SkWMowgM2gYquY4eYzypjJ3UC9qVJVAsrLtYkR6BZBzBcscDuzcubtIs4v+SWVs7dbDoHVufGXcJYf9aRT7oYwq484F9mOX8TdK66BUrdWq8UkfGdZUa9y5n0+lNBILZKIXRMiEekLzjzQWhNWqU3rtEXGzqKEskfHrqKfdsMMcY5UJGH6cvGg7CBqfBzCiWa4gKCbGJ2J+z84+6gP+7HCxRfBZLMG0heCIMo0/Sgu1x9VbwxTUMAzq1AdBb9jwHCUmYyEMODvNQT2SWuGh0CWtO4Po/wIbdUw1i7BH8TMxgoo4AJOQxxHyS9tMvSj1qTPLV2jZsiBEjFcVtRNh5F5rXp4onTjwNWrtrlRKCfyCrLgnrl1Ll85fsDQACOoABVkYiQ6EODfd70Q5QJJrVimVK9K5Kro5QAPLBNBlimEAPIh6ZEU7gcveDqW9i9dXVxeRnOj8GIsb9c1EPcIQ+0jsPnT7gTQ+oRQHML7PL9bPkh63AVHvtsfIdAt6lx+KG7v31GfV6WPWZTMvsX0IYQyprpAuVRbVN3tFXFAyQOSj49NpfBy1pzKO7TEabq7+8mN0rkYbn5xKTzz5TPrcF34rXX7s6TR/8ToMqYpWysBS2sMIHoJeSZ/dYHwSF9Jdbz7jIjpTKVcZJaYj8BOk6u4xoGZYqoik1yJ3rv7SRj0tbzbSGlJ/HVVv3W5Xw7VeyOEIDD6zM5CmaoSJimWL6mJ8Z7I6u7MDXRMTzesTo44pOU5CLfhjJWUxaFOQ32W9dBHQW/yqqOq1sbGjlQawUWtKKPkyQl47SgUiWZyL7uIIDV9VDo1Gs+XkMg256HHh+dbWGpJxIJYKrqIL37jxRvrhj76fvv+Dv0s/eOEH6e2bt2Movra9mfqHiBMm8LxH3AFkQGDXntMaNEaju1BcmQ+gZHqU/law6ZAxVI+sa5/pWb3cVsRtSJwOUAb07sejGlAZHaVlGU/nLlwG4DNpFJ3fMYjS0EioUxr3qkr92iQwyPyFq2l61g/VuTvbQBicsUClWaaqNKo6sQSSMttD8oa6AyNobDq/3u0CFT0Wt0LIiWplgD4zjs3jaDjp6yuPpa2R0bSBx9hoancLaU/6B0fTOLZRZQA9npbHiWyykpsaTlJv5ToCy3gpHalCWJZNF/rj5vnEqLPidYz02GOP/anAV+K36vdf/fKz6SvPfikGrwSJ6z8HkIiTc3Npyq8ACnoK190NnD3pLEYCAIioE6g8VrhAt2gVfqoTHoLQXRNcCjjqt6XcrQz1aRiwlCs015UyBu1UqCe/fvkX6dXXX0pvv/NGqm1VMYB1p8JpKW68+kp69Vcvpfn5uZicpiEYFYvqELsqkJassyvZBb/GuH3cAIMWwRZI9SxsCccZyJvGrOpQeWwOAE8H+IeQ7CXKoDKGWkOaZDDHLnSz50fVT+bzHLYNah3JgZkGk19AyV3DpoUyIW1bNSTyZjXWzmqI2w0Z/eq2QqRFW4IMRE+SW4pMTmDgjzu1GPUG/3ZNckE8bsC1FRvKrlAHdZjMrdDJRHwFpg/mtUUpUSYTNewRymS9H0aBgew9k7mje5a6ayfzeNK9Oycq8b/61a9+W2AXa2MLmp6aSp/99JMx3z5GAVUPqBR1fNUYhQblCHCG4nu0zh60+bR5V8XI/de5RRitIHUxdEOXpYJlAv147WQ2h++tULfjm5iYSPOz86kECOqbS1SuMznfSS+9+qP0t3/3b9OLv/oeKlQDf4YLIFFrNBvsFowdFchDzLMJoHnOqoaAHSGtw6gpTk3gjciTFaza4wCa+3Xaq2Pr4fpWp/Law+OHoSem3UFhNp0/fzVde+IZ1JpPpfMXr8Gkk0jiybALIlxaoGiJEBJ5sQ1pIh1OS46FJmqB6OcxbkARqMvbW2RhDuE2YKtKPmJtMG4a2qOlcuobKqcd0rfFi43ox98NPX5UA51rVxmUUP/K9rRZtsDIdAxyjGD80k7E9Ie65S9D8HNgbxQGiCkOH6YTV3dOFPhU+nNWvqBvVXMunD9HgbgrsMKeyqBg8RZA0RB10pY9OIODPEH6+IEDVYhB1AbXptqN6Nf81EtdEqhEK/aNr2OQvnXjRrp763a69d47AH89NTj2AcAYTXiFFsBF1EMgY5Tm+/L84+nxi59Oc1PnkUK30os//2V8elMddv7C+QCtjBstjlKVOM1PqDxx5N6a3Dduq6ONshV9/i7j64ebXenkeRDw9gdDrqPF+DXD/Kl/+0fqtVVsEZcRAtIRWqXpc+ncpetpbGIWaa9CIQZdrJ4H/2wNtW8UEnZwaWibLyeV7SLlVXVi12cKDudIozIlOsNwsOxtJXYod2dbui5ht0E57jl+MGxWg2m2ZRbKyvXOgl1jfMCDVAfzGieew59FZEIJ054smaBb7w50ourOiQIfIF8rVJBWcrnhFFLfQgrgc2Sjy4KjoqgUF5jYjEdrgYTLGzTJDOibY83v1Cr58Wx3mvNVGnUHx9z4iXCIc7w8kmamxwFXOY2h4lSQbiMYhrOzc6gwMB9h7TX60jhSdQ6pq076m5d/lf78L/8y/cP3v49fuySpcNITXYQiKGo2pzvPbnTwyUMG5IwqEgvZeTak1FRvd6sSlxUqscnPTnUt1VeXAKkLOwiffDngdPvdt9Li7XfS5soCjF0HP7lrVMlsT9cW6phqmAWVv3+VBYpJcsqxjOeUithXn7SKcQ0OV6XZZVvURV6ZlQ3ueWyGEQLoIzwZUBDLnDQi0R/v3pnOzd+C4RRIO26TsreD4MD+IYUVVT0YwtZFPTEW1VhM1EGsWusCfLHRvDwR6sp+D5qavTl/lIGpSZVJ1ef/8PWvpccuX6ZSkYDZEswlhUR0Rqb7s9vcaiyqi2tkZj0asIfh6UcaaGAp/Dzvxw+4wdOINIfrDdLekcWFu+mtt27wPkYcKoUSSCkoONbX/RaWS+7Qb+0B4doJai+9+FL68Q9+lFYXFjFIywAAoCLBA2QYc04qC6neBJEql5VtgxCGpK0R4QuqqfExDNpSsyWjBQA8dsGGLk+u3RrQ+fbmUyapb66lxbu3yIaGo12yzfEGDEW/wNiorcPsdVQ/t0VvRHq1O4w3mA6mqm/C/JSJsy/XEQZVyj5gToQySaQRB9M7irHwJK3amFO8kRahpYEQ2jfKyJHvWoQXxjs6n4JBm8RBLweqSgQyWsN3fSvdgeHr2FYjqKXaWKo7OdK+VLPFJO42OtGJaycm8ansP1S/FRxFpr2fQdILCEEXqoJNMOUj8BAdnAE1hugYBWhhu9dltZoXXwhAR2edduCmsXkwyRmCNsVUpgUMUMdGK2l+bja+InL16mNp/tw8lb8bxmAdyTo2gl4NI/jpywlnYk5N815fuvn23fTyL15NCzfvAk6nEwtowG0/iNfkRemepXyWuHEAOrT+DD7A4G4QwbTkb3vLHdPWYIZ6qEO7MKeT4rYbG2npzltpc+0u8NilFZpP06g3G+t+rshlk3fTGsfq8t20QetQ26QMaAVlstgNAgZ2kC4Goixj00G6tGfU8Z2gVuOwJ0cg21efWwUO7QHS6CZVW9hOGxTeFlkcQMCosyvF5QE3oVpzHQCM7n4+fjfA/Dk1o2rvGS0CAfKXw7cOY+oa9xRXgM2pJPZ+daETU3dODPjQc6EHt3C699cfvxqqSuxLr5SWOUC+n5+xeZY5ECwhtZUqk5MT6fw5QDyDyjJRprLc45JKoELs+ZmenojD3poBpNEepR/z/AGhfeGxJtfvQFFBznd3JNaNWd2W0G0Bnf+yTMtQW95I77z6VlpdWotWSXVlye/GAiS5Sgbw2OaI+SyAZG9PvZfHOXNUOVIa1MXODLZGqgmoJpuCB6a1pRG8GqabqDtLK7fTmzdeTO++9fO0fPdtWoRq1NAWgKtXN1F5SNfaAsBfSNWNFZjI3dgANwB2cG0PQ1SmIfIAW9g+HDKD4LZ/fsRyBqz2yVvGe5S5ZSSjSrAodZG/e7tJU+AnTNXl3S3NwTzkShpEEJVo/UqVSqwbIOv40ejFViIEgo6WT2ZUwTLvkndusRI9dx0Ifyem7pyYqnP16tV/47lV4tuz8k9///fThQsXwngk5wH0GLan4lxQYl/2lu9EvQzEVnnq+lGY/NnF5sSwYfv0oFAttrQDVI1y16HfpVL6OM/Gfn7X41qZ9rpUyqOBVNPlR5gvXrwU8b744s/ST3/6YqzXddLXOlLXhdd5rgyCDf958blST0lLFeMWEtcf94arpIOFSU9e5OFheuuAwvd8bgvRUIoCZJnUcYcqEt3tyo3Xfe+ddhGL2z3Ip+XkuMAgraDzj3bQ9wvD3rKyJbJsGhvVtAPDuQyzCoOFwW1+8RervQC3/fp2787B/Bcso+hJy2mTCfawR/wU0MrqelrZqFF2FKYMZfr5OQg3RpmNI0zK1Z20Wd9OdywzWuudPlkIpsNP2G0YygODZeqxeg8HLXRic3fIwfGT+r06uBktMitwZ2ecEDZN5fFMeFCjAif3kFg7GHsAV33ckU8NW/Vbt7YbjG/O7lPIzrjcRDJRwEP4HR1FGtnfbT95RIWkUaUAJDCHDKLaU6aidwGGMMrbjGOYVUZJx2BaXd1Mr7zyRlpcWqXi8xYhAXQNQtKfk5bVikhvM1/Rm4Nv/eYeD8DqQdhmDmeYy8GjvQCHq6A2UQ+qtFgra5vp1t2VtLiymZbX0KVpWFz1NEzLZbnIfPZmOfqs0b6FhHfujaPZm8vL6e5NP4S3kF599e3061+/nn71i9+kt15/m5bBViNL9WAaVa6wo+RLz6SPclIwjI1h6GP8x+iy+nuMNShuNLrJGXG7vN5DG2qEeqsMO3UBAWU5IvrlGReauwVJzOGBy9bJ252bd9LGyjppJlekQbW2C53IVOUTAT4g/0PPraqOwBfAo+j3gilc+aeUAU1co+agq4dksxXAfwh5McRPfVIJVyqVqbDxmCmpYaskcb3r4vJieuPG6+nll19G+gnIlNbWN9IwIDc8uw3nZqcRXI105/bNtL6yCPBH0t3FO+knP0bdePd2vKchFz0TVGrVKQtUpEAM9cFeJO95rpQVYLHY3MN8qAOY4MiDeXGwTSNcG0QDdz8WdKxV/cQOBv9AKU3MXEhzF6+msel5mLQcM1NNr0DJxjPqVeypU+d9pC7gX7q9kG68/Fp67aVX0ntv3gyQrcO8jlqbB20Qv6ASnxtFePRRvvarx1z5JgKiVwagmsZSaRSpDJQBtlnYwhC3xVAFzeooWQPo+7TSfQgYdVHLwLiq1Ft9mLBRQWOrFBi4b98BPL8ftp+q1MHG2nLUdScCH4GV46aTAv43W6W9JB6euH5dmwqwqArYW0LlC3gLFT8ZS3mgx/5fdz5TH3bfHPuZNRitvPnZqTSNrr6BCrO5vkYl7GLAzqVr159In3riU2lyYjqNlt2zpx7qjMxSQpJaYTb9Gsu3b7+b3n7z9fTGa6+mX/zipegBktmcL2Q8SkeH7KOPGyAp8WUIKzwzBsCk4qNXh8QX0t88CB7zaWkTFOGpZpmfEucRDD63Ix9NE1OzaYwW0CnKji7bSo6iD49WxmKgSwERuyOoZpBu43CeTLUG06MWWYaYK2mE8soDbabJlir35AjWfCaN/pDiGti2AHYOjKH2xbRu64Pw4z2agiFawv5SJXT+GgxbpeVzjx3LXs4xDTX8rw3sp8Vyf6qOD6bK7GS0IOMTo2mkPIQ/0kJcLt5fvP0eRaEo+jBR5iei5x878J17r8QSGB4FTU5ohE5R4HbfKX2cHEVyBFOzMhxuFEiqDOru9sLU6i4iwYQiTI0ne1v8solS0M/WmCGlmVMBXFboFwP11wDwI8N+GC6FKlQql2CAkTSD1L9y9TEM5vO8XwmgLNy9zXkL4GTdPPq5AUSASD0Z0GfVxsNrHpsp0mkPjlwtM5sPIBoV7q4Jdg/m6cul2AB3anwCw348zc3Mxsfd5ufmMd5V/RwwQp0AqP2EN0Qe8n46uChxKRpBK/hqSPFF9fgAtXFqQqL2YVS7bUqoFaRL9WML9x3SFoe+iCPS3jwsZ9cS7NF67qLWqOKMEN0QLcsg5TvIW2K4MoKBin0m8MkxNkE/qs1+urvbSO/21dPtfVqwRBjkfstJgFuqorW0E5830iYo8z8rWh3oml+4bF4fG4mTYyUq0K9jeI7jHlH4jz92OXdt4W6BRFHgnjdMopIRW869d4rwKNJj/vx8mp9XBRii0t0Lci9VxkeSn77kZQAzGL00dmlurlfTBsdwaTidOzeDrg0gqFQHr1RfBLHTGmzeY94NxqODMy/89Gfp1sJiSDHnwgswe06EVXy0GXUn9qykWo200O9j52YZl3THoI9uvOO7GqFuujQCoEPV4kxic4uC5Fe6l0infefO2CwBKu2eHd6VsVxsEi0P4UeFIRQEuS3Q6lo9vbOwkfqHp2DyCumUXSDCDj+kgwIlHaQvlpaYPoQMh2qlhq1dl320OtpbtfpOqlfJ7576/SBpVd0ZQiWzd0lbh4MIdqkXyydGa1XfyHcdt/U+jGjc7RbtQ1Xb3nX3Bt5V5aLpa8Bcmw5GIoxa0PABoh4ffeAXTVcr6JXWAq9M80m9BnhUCwJALT/7pUPHxG+jhiGIkeRcGwHgyGvZnhwrDikswP3it11lTiKTGSYmxkI9kmbnZ+LQbnAylv6d+OX1xYsX09NPfRbgDad3336PuBqhn8a+lMQtkpTeIf1pBWJffvUZyAIsFDOwFtdmdRegKllVKSR9aBfYcqmba5QqAV3zu1FfSyurS2mNo1pd57m9ULINurk7K/C2OxTLsMahKmd6DLNBOGuUSbVvMG2jNvllW+fIgFEkPC0lzFMnPEFqCxBoV91CB7dLcmyygjpSTpUyjElZKMUtE3tqzJvx7MGQCgYehkFbUv2kYvopI8vfMQJ3VK7vDgDsAeIcTCvrNY5qWlrfjK++L3LcXlhKy0sr8Xkldf2YT9SZjt3APfbuzEuXLjkN+dnWbkz72K8i7T//mWeQ3u4Zo6ynYqwXa1akcVOqjKfRCSQZ0lHmcP67RwZXBlh8EE3/kGB0qkJ8rRx3ge/MSGvQDVU18GLJH4dx6M81v4YlmP/xBz9Of/PX/yvu9omTXvVowG7fvr0qGpim0YlWMe23qb6JJXMQak+kDTxwqI/nTxUZVo5DvVkGMkwniO1iOBqPqpUffrC/3s8BuatCg2er6+7jk7szY1WWRcM/86XxubG5HV2MMtoAqpuMFvvjyJj4t3UcHx9No6hWzv4cR71yKrPrYf2caEyHRgCcn5lKU6iApjPmEBknhyXrckq3Ylzd3Igww6ZBIORRW2wP8ryyAbCXlmJ0OE8rIY+2dhSY3dZl0mY8FeNEVQq1lPTH/j9tZH289957f9a8PRY6CeD/GyTVlMAvyMXJT3/6KcD/GDqvvSyAHikeg1hxtoI5kHBT6L6CPs/opFJo9jV0VQ0Ed4AMyRESkBsNQiW/unQt5ups0wq4Oat+RahqiHwFY5VKaWJyLEaG33rr7fQXf/EX6ZVXXgm+K0Y/leRxr+QD5FJ8DCIqjICCcriWpmn1Ii913COvqhT7Ma/etKnq4CmNYW84SQ6IhRpkEO505t6g7qwgU7p3jXvgxBQGmN84FbzOSxJwfbRQ2zvYOHWYKPwARMAUuyETp6AylaXR8TQzfy7m+7twxs6CYYBo167lb9fvGOmbsgfJciKfMqscbVzmxX1HF9fWQnWyFY5v9CIE7Ca2JSNKwqJMy8Npwvn8lP/sFPER9ghpd8R2kIJ3Rq0TDu3uUYUL9bCNrPvjnqZ87MC/cuVKDFwF6Jo0Pj6WPv3pJ9OVyxcprAxeKz6kPX9KTRnALfScqzOKJPKDZ1ZK7CCAH7fvcz64g0Eau0qUPFaQVR+ZIaQ9NRIDRQDdwSc3VFKq+VwJ7ECPSwNffeX19P/7679Oq6srJpaDyhToXnOK/nrSFaPInK0uXaJlwK/pDtamqdeYlDmcV6PxbY+JzO48HacFjI1PAQ6OsUlsjikYdSaNTczEViaXrl6PlVYyrHPnVQsEvQNx2gCqIjK14W3v9ae1OvksO/qsHUW5EIfjErm7EuBz2MqoY1uOdio4XmGZWfaaG36YerKM5K9UYLg6ZZNbJFXGIQ4/ebq4upbWnZJAzvt2CZe4HFMxb6qe2jI8oDxgdqW5TG9XJ4lSBDgIJ3OIA+tZ5hxANaNmrPp2cn/NPzvO/TU/zG4PkLTOzWQr6CW/JOjgVbgCQIEUmOdfHpnExYfxL4PLsrUg7fu3mdaY0iiUiawAPIdfSV1YyaOK5OcqY3Yi0lsVRwnvZ/9VkHax6pwq7Ajnezdvpdvv3eVt1SpCIu6stqDrhwTkEf+i25KwZECN4pCO+RFgIBNQbP5K+oqRVv07PcHpCvXtRqpuVVMDFcj9bdSbnVrhwpOp6Vn07ak0OX0OJng8zc6eS9Mz89H9mkslqzseGrZr6+vpzuLttFkFH5SP++a4z2ZeoXU5eojclVlVxO7O927dzTskcK+/mE2KkNDesEv3zvJCeu3dN1MNtctF5DGXiGeqewJljHIeob5GeJ+ogrHU0/3EkN2nMlvRywXSSScHUj3qk2ZCOUJQlAlqGozraG43Om4D91iBDwBj/r3gaQW/wHSbbWcgUgxgX6mQm0wlnQNDSmWltIaWTXNR4TgFEwjKAKfv8p5SXcPR5taBKCtFseSCj1FUn8wcWfq7k7L76zjM6AZVLk5fXvGr6RsBWiV2gN84IsURFIeOqF1IT3s4HJBR2Mf0Yt7Jj634zAzUOucBAGTPxn5y70mnXLhGoNZYS0ubi+jGS+jpK4B4Ma0u3Umbq6SDVscycPe42XPnYzTa1ky2KlRCxxJW1tdg2s1U21hJ62vLYYw7l6iCyvK5z38pfenZrwTTuIjfBSNu/rS4cDvduvkOTH4zrSwup/omqtVGNWZ2rm1s0oJup3XuXboZ6gzxudmUm8vKxOpasEuUXVEPed0B99HzZM+R3ckuVKdwKDhbnWAChIrk87xxVki7cDtpOlZV5+LFi88C8j9qB755/d2v/w6VMhJ6a37GOT8GrDbnNMWqBZMO5th0i/jsx/d9R8Bn0NPMWgk8iF3L8CszuVvxjiIGCvUGsMgsLml0x+Ehmngl4a9/9Up6/jt/h57/FoELXPwRprAX7HnukIHkFHrKQM+VFq5eBneQhuYv+zPvPON9gaD0F7TOP8oGtyPNMIIbayF9nWwmwPIa2xyudkK0ijCUm2ztUW0rgHMB6a3kDu7jndgsl/tNALyyuBRzlM6dn09f/tJX0m9+9VKMGzgVWsZTpYkPXGM3OX9eoG5TjPuoaqX+oZiDr4ByUfoGca0gFGTcsGFCILljhEBWSAB+0uDmWQZpGVh/DrQJeCW9Ul+GjStaARnSQcV1WsEu5BTl55vXD5xMybER0v4PWwEvaVSiv4W6E7onh4ZYQYJa0EQ3Iu6xg4AqS0Z7HIYZum7ovjAIRxhYzWdWwh6GlJtPud2IqPP7T9Rt2AYyiMbgncWV9B//4UfpL//ib9ILP/oZhYG0QjJrzBlOgD4ni0QRt2kDCNRvMFYshuGIcQB7gAKYpgGAm55gCXuCABcG3YBD+fYoAdKY1gtjNmh9aoLRozktIKsZMnbOj62m9o3jE+rGm9gkSytrANhp16QBgG8DZj8JatyqYUsrK2l1fTONVCYoD1q9ydn0mS98FRMEPX7Hrb37sA/wt7nF0UhrhPXe0kq6Scu3gjrWp51gfIKdOgquoE7c2mhowCnggJ582CJYSpFWcquhbBmEGmTuST9/1JtgIx+WPb+R4Up0PR8rAHvQsUr8y5cv/ysqzQ9/NV0oGMDq1OIvfuFzURi5J0eAKrJxoOJiyRz3Lq6ePZ+/chghCAJO+uefLvdIPyGZ9dg8q3O6qNuFHs6fUUWpUsmvvvpm+vd/+/fpr//tv0/f/96P0muvvo6as+qL1FS2KeCAEKRWlxW16z3u6u7xAK/yQrQQ/HhLz/zHkfj9ae4CCc6CFzCYRw6ltKOz2iAa8KomZYxO8ztSGaPVck5Pzp8t2r6LvTWdyb9dlQuAegF1SP3dQSZ7gaIlM1ylcLyzk8qVMsbzeLpz+1ZawTi1pXjjxltpLbYzd/9LdXtaG9Q+dfxlVScXx5DW2EuI9Dm3Z21zIy26USytVNg7UVVOuc69TabVD0MrcGytXSfhliuqlVRMpDuXqepQrkN70uwiqNbzh6nbScwcZ5fmsQL/0qVL32wHvn3Ily9fSp/9zGeiAGxOA8QcGorhRoE6cikgpufnKTuTmcPIcqUpOQhXFcaCDUNS8PNzMtbC3cV0584i4KTgAcNrr72T/u4/vJD+/b/7h/T9f/hJevPNm4C9uchj7S4VvxySKmKggjwMN+Lk7NcQ+R+9NGF/GG8T1JFo0qPEl5zTrruVrDqgepLn/AhUe1ME/XDye73lkoNslVRy/S+HUjYLASW384Ls59c4d7FJI62SXlUcR1idgmGSNXRVLeyeDUlMulya6Acc3rt1J929826oee7EZp++837UxS/MzqVLczNpEhBev3QhjY8MpiuU9xR+XNA/QL7docGVV+bMPLhG1xVsDrAJeinKh/xuIxwcb9iqNyIttnpRJyGUBLwCzRZVC9cWkxYuUhul+AFSuB1nl6ZVdmz01a9+9Q2AfS2kVhNEdqn9ky8/m/75f/KNXMFk0IKxl4W7jCGAbgVOzM6mp7/wecDjtGV+FJaheOjXC1uGkLa8qA69hMH2ysuvpuf/t79LP/nJL2GesTTvfH/CaNTznB3nu7sXj1N83Wj1zu33qKxNKhZ1hUDVv6NybHma8UV3JhWu2hLSXPDzxLjJQjBrqGNIP6Wuqlhs4qQRxzMrUuaU0W2dlM6C3O9vOZDk8konrJkRpaPAFXA7e3X88S6MUMMQvbOAQbzu8r9hjF63KiS9SOVoOWg1Sqg2Q4QTC9wb1TQ3NZ4unJ9J8xjJ0+XRtLBwN03PzqdlWwzSXt7fTjd++ePYkv02xvVUaTwAPTE+lkZRId0W/e7ySlpxjyLn7pOmvgHVN+0wuztLaZD0O1i3ia1iL1oDP3bb2goUrd8uKp2tluXgVuW+I/PvUD4uhww77YN0rB+PCPycJIWqQBEEYMlsdJdRcUo4gWTBhHGHdJEVHCyJL/hxDgBSaO5opm2gixqBk9tu3VxK/5//11+l//bf/Pfpr/7ir2IO+NTkNFJ/Jf36l6/BDK+l2zT5d+/eRgLeTguLd9LS0t3kl1jst7Yi4bjMoMURsM5MqzCPEUuZAX8Bfv/He+q4+MST5/g6IHlzvo9dgtHTcy8sQ80hq7a4nM/xCG0Ez/G5fw6luypDYfC6FsDuT8OVMYpv1pp2A40eJ8sShlY5c2G8qpQLaTY2arF3kMzgajPTW8GwdNG7hrYjwDHWQd4cZY2+efLl1O/Y/Zk4XG1mWTteUowTyOimIgx208V1nkinzUUrDGObvihJ/DqFYx/G96uQMRjpfRSIb54sHTvwC0lfkE2yBqkVpdqAAI0CsLJijSpSVUALIEvS/gwrSmMvpgPjLvCUqvZKvP32rfT/+H/+z+m/+r/9d+nf/fV30rtvvpPu0rzffPedtISkcg+a/b0BAL6a3nnnRlpxx4KdegYKYfmVEQFha2KUed9Ki8UUWTGRmnAS5ELeSlev9bl2hX5Ml/pvtAwAPcASbpy9Bhg7GM4ybExdsJknv9G/X1PlWqUlyrtCCHhbJXcwcKG66w4EizM0NV9kDIVBMIhTHviFjUOqlawNGMWBOr9Obsvgp4Tct3N1vYodgSRGj7dFU7V063QZ3nT6PWFtItUQayRaZMsBf/2k1YMXKZDd8Bv7hQ7YbmRVx5rW1vDe9RGOrGdVllf0R3i7tLw0E6l/eCRvQhW+O9Kj24+vft+8vEehi2LN202mCIkKs8a8NTUUnP3Rwsom3kc6+1nKrEIMhK76q1+/kv7H//HP03/5X/536X/6n/4KBriZw+H9u3fvprffeTetOTdftWG3EV17VqqjlUZtxavuOKck/FChUQUCvEhQ1IgV6kX+7+xEVaoMikzRAnAEAyjdOYMV4sh+Y6AIsAto9dq4Jo8uNTQNsbCE64ZfMKxvwgxuFW73ptMXVMnydI1oSQRejGsYs9Kf9ItVe4sEGQ/U4e3psgepsbWHnr+Ybr2Hcds/nvpLU7GMcB91RcM8Fu6rahCuRrXf/rIHqeZgm+WDe/QoxSi0tpQCK6tr0cJZKhSV9oxTr3dRnSznKC2L0DJB+ntjyzLkV23mzqXxufN5lidhyGgnTeodx0YYt/9aELVKfUda/ZrhxYsXQmpGgZF5IR6blPLLXWG8w7k8NkG57KWf/+yX6Ve/ehmp/V764Q9fTP/f//e/Tf/4g5+mpQUkZWMnjzzeupVucWxW/QbUMBXRjxG4GfvG2/Nh0w8cqQjBB6BUIepKPCqII+szVqAOpol7q9b0mwVPqjowpHOGom55pqzNLYAePECllR1/ukv+z2URxjOAyhO5muAReDyzddi2exIVw4/aCXYH9cYnJlOtWkubSnN1ZOcaGBbvucPcEIZxH/kDmpQbwIQ5zJJ2iQayUxkmZy+l9bpTIbbS1PQMD7fTws130o7SGcPWTyv1o1Oal9j4iTw0ULXcejBWlVk2xBfdwdab9Ye/2Co8cufIbG45VGOHkezem2cZxU4eZ41WyItqkv06vuN0ihgfaFIWPEnj9k/i4hjo2IHfvLxHbhz12c8+nebmZkNSksv8wIIATNGDEwDYTW+8+Wb6yYsvpZmZ+fQ3f/O36a/+l/81fed/+4f0s5/+Oq0sr4dfm24r2clZsZcObvsYTPaRLy8vou7cDcnpCiebXSvEfumYDQkzOK/HuE1GBmTAMA7/R8MdN6YTf9xgfoQ0Veganh6i56KZF3VlfxEIzwLcht08FHCGE9OufUacYUwTVh5ky/em15HUQQA0PTUdC9GdpmA6gvECiE6Ew9AV+Am1Joxm7aftYOr47hX5VLe+cPkaxePqs8mQwmsrS/FpIdco+B0vDWy3VZEh3WLdacoy3aYzLgWnzEkeQ80ic4ZRdRwCRrIAVWEdcR5BvTQfzpUS9NZldGBQN+4C7bfMtF3WUUVtKcM+wF9BRTke53ydaDCPg7qtonG2nwVrxEpPDdPYs4Z7JYqVauVRUhT6bvrZi79If/VX/y699tpNCtV54qOx+Nzptha/uqQjn8vo7ncW7qTbGK83b6HnL9yMvWpGaKJd2BGjsUpZClm92iWIMod9CYFP4m7CNv6sB6orBpTyE9Uyk4XqQqU6PUIDU5WVUAOAsEVINvQB3jF1+I2n/ASzadB4Jf+mYXvP1VyqPer8u7ELgi2Rc180MncAof3t7okvcOqoHzKiEtmqE6T77lSJ/m5alcK2oLuqUKhNu9gvsY06zZmt3tLKXd7K7+3tDaXRqctp5spn0n5pJm3WyRMq0EBlJO2hqmiLbGxuRAsTEwPNHxyv5JcMx2IxjZuN3RhJdsDMOrPlLo26cD885hmc+iUMv1xvi6latIbfNepgG/d2KsB/XHRsEv/ChQtTSKx/1by9R5OT4+nataux7DCm7lKJuYvPMsqS1wKtIunefPtO+sVLr6S33kF9QerYbKrz1jEGNzfX0+rqctpYX03Li3dir/vNzdUw3KIFQEra1MZ0B6Sj4wJufa36knVtmm8lmNHxLwDF/7imxnKzzr0S2irkT3NXgCuRTWR0WZJ2fGeJrScq2TlFeYRWbzlMLyWZQ6YOG5qfGNZN+8UuQD8cHV2BgH8Vg1yD3u0NBcLa6hrSFTWO/Gh8kpDoPnTHidiENsYKDJD0xREpC0axdbR1C0OVeB1AcnQWpRs1KX8CyY25nDtUpWVxO0M3x60hWBQu78/HabbMgNdeJnuuBG60aORP6a8qpLS3R8jmMW+lgkqzRZ5gjoXF5XTr3fdiYZFCJdZUWEhNKq4RIn+JunMsW42cOPAr6JFXr1xJ5+bnFUQBCgEYTEBBWnjOC/nFL19JP/nZr9LiylromEo7P+a8uraclpcWOO6m9Y1FdPvVWNChwWW/sl/+js9+Djqs7lx/s4jk3rXJtwfHLkOlf9Y9ozsSEhAkQqzkRMWVaoopynf+D7skoEPhcZ33w/ephp3th8yb3w1Njqtwix9XPNMqUD+2d8idnO0+dB/PituAo6/bL+9oqcxeGR9Pj1FezuWxD15DOZiNwgsQol6onzsgFZ0BRGLrJlAFo37tULCHydVdK6gXNb+WSPyXLl9OFy49lvqGK2lsah4mGk21TTe5qqaBfaQ/6pKtW55GYbhZPbMMbMGyUYzerpCgQIgyq0SkbZl6c+Ou1bVq2qj6MW1aIZ47am3ZV4bcpGoINWuMelLbz+UsFcBH0P3Jcak6Jw786cmpdPWxK6HjB9AFPCTwnOV4+85y+h7G6ws/fSmtb9aQINW0cPc9Kv296IrctNvPFUo07la0Xy538XKA3G4yNyyicGPQSJBSiKFPK7EAfdazvaei3i9rwjP+zHyiB0GtYwZr4S/OMoMNFeA1/YRnHEps9VX13vfdZQ6UAty9FmwyjcwW8/VpmQrQ20Kp62tMbgByD8Ew6x5ACIvV5aWUP+wG2yjxeT8MRJjd1mx4SIa3RYOxzB/lqopinoybi7gen5wwp7Hu4OVf/zq9+cZrgBWDFKb71NOfT5MT86hKNRC8gX2ADYQa4/pYWyBnfsZ0En6qjLbKGssbgHqTuqpznQ9aXeJUmo+4vSO2g1vAKIxsddzGfazEMyW9xvG9As5UAJ/y+G8+NsB3Mfi5ubl06eJ5CsAiBARwvMbQa6+/lf7hBz9Nv/zNm0jzerq7uJBWUGf8hpNzxqltwO4GpX6PyZFOJCTA93AZGw8BV7YX1LyVeFGmAcZdYhKwuS+h6GITmBa0oIvn3AfZHOWL/J+T9RF+uRZcoRrxTCYTfLETQjMvPo9X74UrE2YmELBDODpC6qxI8xW2ByqFqozz9h31dLngpUuXA3BLS4sh9QmJOHiZiHO8tHK0cKWR/KUWo3XinELEtEUvDI6RHPJkGp3372IY7tIKauJbr/4qLWAXqTqu1TdhDMLdd9QWvd1VYHZ/2tIQno1bNuidnzOQqjtOCnROlDsv5O+FjYwMpPExZ29mFUu7Q1J9hMdi7v7oMHVpoigv+/ezj0xFHfzkJz/5L+LiGOjYgC+ndurVccqCas7Fi/OhKgjTPQrvjTffSd//4U/Tr195LeaYLFMJm7X1MAQDoEg5t/zzUH8c4HAezCBAtoARgyHZKd4oaC/DWI6Kt1XhOvReCjkEO/70K3gDFTYBWeILZ6VivCMVz30H0GZAGVYEl+Pin9dR0ftFHHjE3z0m4MhvQ3HCH9lT4uavoyNZPZDWLi2cnpmlrM7T0q3EYQ+LzNd8OcokBgQBvBvqSjJwMCWJKXrJgtlgTN91/Wyogqg3JaT8KEaoa4jv3L2Z3nj9V2m9uoIUpgVF91dX33Gwa6cO4A2X8CnvKDfiHJ89l4bcgjHyjd2A+mJLFj1SqIDRm8MvpnLwjmqaBwHC9JbXIGqUA1s8zxkLKiT+zZs3j607M7PWMVJU+gcoaj8yHbou0uLGWzfT93/w4/Tqa69Hf/zGxjLSr4o3C4cKVJqiCjgAYjOvIefQeJ4SS4iWUwCZO8428xlsMgAIxN1eBP2524C5dimc6kL0R/u+aWoe+Ixw9aM6pbEcUkh/Pin8O28nrvPAjTMb7YfXqB5rfpQt0kkE8kkcDmpx+O1apyEIdFUSB4qU8qoUBq4EdyMpB7s2KZMdmCOMakHtoS/y79iEaQxVkVatKO9IM2Vli6CUN/22rLYAhmdPmMaqO6ZNzV1Kj1/7TJqZmEk333gj/ernL6Tbi7dTXww2XUojYxMRbkzis3w5YoSaVIRtxrVlbx5yymxVYTji93HUM+6+42H+XJwj6Edina/jK5kK0B83HSvwPwx6pBsVSSmk+GoGFf/GW++m7/7H73F+O3YTdmGGvQjCz77qEhUjkHIFI20EYCCYg0KKOSCUrjq8IDdOz3GfiAtQasyGhOZd978JPTyqivcFZcRGeAFuQW4TbfU00y+DcehF3SmDSkmqD3/Gy0EcAtT9cJyXbusmeJ0a7EJvxxqiReCIniYAKSiNTNloq2FL5if65+bnQi28u3A7QLrnZkzBpDm9pj2AzftKVd3Ml0BU6ts6yIQCqWDcsAvIxhZ2k4fS3822VP9GRyfTY49/Oj1+9dNpu15LL//mZ+mNt99MO0j/8vSltM85tiBE5ZQ37bG5c+cOLdEycdoSyXyUI3kQ0DK2ymVsGY6738fVuPXetLvHziCqqu+0U4S1v3+sG8cem6ojOS2Z01S+y6ShMz09ma5euRRzw//2O99Nb771DoCvR7+xq5ICFM6jByiCX5AJcikAS6GpxQhLC0mQC93cV9+URk0mCPDKJFa6IMO/zBMA4jmemmHj1wD1j9+48Rn39/5HLaGzC15Dbt77erQIjtg2X4vpxDy3rz8zgdvpjaeR0nDyI3XaAs1YY2e38+fPp7lz52KRjlM63GFNnX95aQmQ1SNPkRxjBlh+bNlPBKm2CGxy3CwXy0O/pi2nXcb1PT8dFFnmke9YziY+dHbzQXm7I4MM6zToFWwsgorRc3vMqusr8W5siU4ZOeXAPTVzLoiLerBsrRuFUSGATJtlHdMtuHZjWndimJs/l+pOz9B+a5L12QT+ynFOSz5u4GvcfgD4bvXhKKSg/v//7fNpwSkHW7uAvhaDJoXeGkZsUxpaaRZuHFRs/ASmXZJRmFbw+2DXZ7wC2Rcfhh5SzV4P3w+d1zAMLjxnrAcDySRNt6iECIiDP1MSu6TxvgAQYAF6QGT4+oi+f18xRXiK5p+zvTduW+gWIC4rdJRTia5+PgQzzM5OUy5+1h/g0GrY9Wh5uAluzF2KQO2WJXECn1bQTWX9imPExbMAtY/NQzMTMZLLEUY96chP+OFHY9j48xgE75EPR73detGF/eYljGoYr1yppL1t9P2tehSWbGUrJWizmgWwYSD1eqeH5B2X3YF6JE1NTtDylSMeW4f5mUkY/HyamphKK2vYLuS3WeS5zHMB/hQd/9FciHLx4sU/IhMfGMG1gGzyf/XSq+mdm4uAxxFatwRRLbH5y0ar4BKEClHLQYmibmvFUswUNsXOjWBUmgCxDHxrJFxzXNZQBr7NPNm1hA2Hyoqdjg3D8D2o6DDEcPBVSeB7mVnA8JX4JipvdaIaVTzVo5gL4S/IuFH6qd65c7F85SQwVTbVOXtNHJDTMDVe18pWOdTBHRl2dNn5OdFLYzg7/INbtXH8ANzwcDnKK3puiNdMyIy5Bcw9VoVNJEXaTSOJUiL398F0Q2XCVl20tUQ5QaWy0IeGUdGQ9E5KizGT9dU0PTGGnuS6BSfM7cWKLPf9UWXSQHZbEY3lCVo2P94xMz0B6Mfjm77Gaf5cUjo/O5cq5TGYYTwtLC2gFsE8kUKzQElyUC83HlngI/HdCu7ZfJfJinE3A0fwKOHoybD3RWnjaGA2OgUWR1OlUDrrV1JKx1mAcqjJx7IggJaluAyih3wIqAAz7jGHRZAA4IgifvpBguIQW2Xol1KJ4H3GTT54IZhLkBGT6hcUzBdxGI4SNr9rEgSjzBjh4OjuYfbZWwarq+7qvBdTEyYAh/NYokcHRVhGdWG34HJahdOZ8wQ+4tKghlHcgc5Nbp3SHcY8ZRiMbsyuFtt3lZTgz8sDdYtxDNJe7EDt9AsNdBlDdURLw3IyFMPx/TI2iupUrbpJWrbS+DgqWG0ztgepwAizc9MB8tnZKfIxwTEWflxUE50QhKtqVmvsxu4N9uT5+Sc/a+pim9vLC5xzjJJCxYMyeh5V5y+bzg+crM3jpDeb53tk5SjNrHyNL0GoxI6sB9qyhI1K5Ah/HFGxHvE0S94AcfPgX7j5XvRuIEVUhcIvbhayPUbOhfGToY4eRmMdXGIa8Mcv/zcdGcH2+ngb82CokOgJ4qdbYTQafmFUeh3sFMmXKQiHa5/bD+9X1VfW1tB3AQTSWIbfbiDda3nCXOydz/uqSI42O98+DNsAKAyGfw19P8dj0DFCy09uD8Y17pADOV++p5kZ0r5pLw06jYMwnLbh9I9iFFupb+sUs0Z1MwSCc9bm5Mw5QhuK+fTOAq2MYoeMj4Xqqg0Tm1yRJhkqPiqBm2qruzbYomsMG74tg59pdUGLk+ey6Dl5OlbgU5gdLXMLOb4WCNiiK0+jlGu1lAw6DgEWZULF+eweqIsj3/OPOscvZ/1EOBy62/2gkeaCDWAESJSezjHn3Dzyog7esbtzgLBocURUnnpLMB5KWSosVhchLUW9vzxgZbesKk1L2vRB+pV0BhBpI03qskq92P0N3Vxd3xbGqceqPCQ/gGyXpvHnuf0C1vnwxK1B7DXxDqnCyHQAfq8/+9efjGMao9UMMow83979NV0dJU9oP8R0BNIkAPVty5sZznLaDiERnyol7yOjSPLp+bTjhltDebQ10sZ7BXijVMirgk0937BC6psX3Mgdxn029AdgDJcqxmee4u0PEmX23eblsdCxAp8Md+2SsiLiAwfqyQHqAk6R6aYbhSKQBAAVmOfY4NZkAv5FZelX0ZT9CjzcmqAJ//qFDNvKiNVNGIy+65P8P8evBLeicko44iToM/BVE3SSojsx+slVJZT8Jol0hMTFF7oyIRIexexLljYM4YUfhQhbQfAamOAgbTb7aujKbgGqxHRtgbuPIfNxzTaQa3lVf4qAo7x8itEc3wXAaLUXKwaJmulxU6kYJScey8U3YxE6LWGMpFnGzWfRGjRq0duWB86Q0qOTabA0nkbGpmOt7chwngg4aCsQPVqUGvkI28J8whyqZjwgTm04Nwz249SOJ/TDVPLU+xCMcucwL72w8yDo/ViPgXZ2djpLfH7qvFnKZ1Bb6Fw0D6+bIA8ABzSCgBX/KRie66eYPZkLjexwjkNfApugYkqtUeBTfwZH2iL8eI9fs7DD+HNhdw7XAhK8hslZKQvg7CGJhOIc0hiAhW6KZJQMK1qde+mK13kfP0pADNJycx9/W4Zo3TysDsKRycylA0yGEUY53vKItRPvYBokb7FrQwadTK1dgGrETQz6Kd0pJj9jZHdkbPG3S4u3XSO47Mcys3/eJY6qIQI2yp2fsyZVYeRAF8co/cvj06k0Nhs7WZdH8sQ6R4A1tmWAIZc7co4pHKptAhxhv78L0/X7/VznJBE7h1MjWqo2yPKSumHnQVGuqRMms+aRPwtv82zF4ZJFJoeVde8yJF/+pGY+siGX3UVV+OVfYQfE6KjPedwaZpzi3dxKKPlt5m11Cj8iNKQ+lzJngF53I2t6sZfFTxE5fyWmBABgpWs/le5uDsi8eM8wBJEAtiUQ6Ll7ESADCNOp9Mtdt7gDtCI8VZY85J/TYpqV9G7EZOmpqoRfmYRgVLXMh71Fgtjy0J+tgIfdoKHDYzTHMxgzWolm2blFufvw2GIYnoVqvO4MYTmYV3tvNLjL487kdPuQXNamK3ZccJIcgHd6hGt9o4VEMDiAd/XylXTl4iVUNEezR6gf868dYWTvUxZM++nFF198dIFv4slE123g5PzdXSVCVk3iEGC4U9wUvMmz4qx4JJqVy9nruMdvCEWrSElhTUHRvekR14YJ+Dj7mNY3v89PPw40+RVBB3Gs9G385a+hII1kSChSkQMLgNuH7kJuRz1NjyBwQfe+oFbP5mxPkBGFuhVxEor5AtC51eAaf/ajDwt8VSYluHo4/nZgrJ2GLVLuijQVg4BmcNBdoYe538cwrWY1Q6ahNYiI7PqkNXMtr/ZMLgX/25mwD7O7Vw8MgBh+fyeHRtqMwcNGtCrwUqTbr6Q7phB5gildPOOszk2MdMGbV7wpbJplK2i54hVUqKz/B9tSeMNDfWly3AG3wbB1YkHOHumzMpqUW8eoxGPbOrAg0/YQyEpvykSRSHFZAIXEDukNEEV1HrHED2fvNZ58zZRbQZIhuCjCBlqgW/wBLIBrHITIr6k5846vK4FxjLDVeTXG1tfWcMhz2PMzDsOw4qOScSfdblm+P+RHzzAMt5wiTSVj8Gmw2ZvhV1gcLFPPtjXzUDLbG+MYRp6VSZhRx6TQZzIUbqbfMOuNajSCSkwZ1PRIfg/YUW3zp2HqliQygoCNllOP5McpxbGmuLYB7uzhwp7awYhFPRygLJ3xaZ5doyD4NT7dVS2MYtNmXo2WYpdpQ/0iHfqNniDO6u+u8FIFQjUJv8G80bLxDowW25BQZj4cJN5Jys6Zmfvb5rERtVNQAXziOVZpLzWhc3xERj5knVvh8VEHM2rWuQ/JLIS85tBT3FPY3mYg69uKoMCbYPCc38sFGM90aTJKPNewosJ1U7LrQ8AVh+mxS1QQuKLLadBKM+MzEsNXgEdpCS7BW9KoI+1IwV2nC9Ns20etbwR5+FV90QDMBlxWyTzLFGJBQKiXFy2UKlEN8Lm7m18zD+OZ9yOBNjkcGRyqRyYo0Vrhj3AcCfZsmh35lrkEfx3gbzUwXi0D8si/YHTLJMYgeEcVx313Sujptgbq/m5yZfzReUDdZPXLuNH9KZuYO8W7JsMwCubWzXJxdmb/MOoa/p0g6Gqu/WotbbvRLa3OgMxpXeRqC2qC3uNYe3SkYwc+1LHZsqL7HUCxUASW4KOQokmmoKma7Ae/FkYh+YNBOALYvOe7GqL9HDF4lQMXyVwIcgs0SyvD449HzfeCWQxLXRqJZGRIr9rmempUN3G3mVfa4Uwl+Y4rvVwnbBdqbLPhKzbd27QUqiWAUt3ZtInuPCEtg9Qm3nk3qhmOzppYMW1+ip3dYssRrUEe5l4Z3yV1kfB8mEeNYgHnF1TcOsU8CcaQ2KYRhgmdm3REmBi97s2vumgLZivhwu+xielY5TVUGoqeprGxScLxPcqMn+MIO0hnBUd89od4/ORpbBVizw4CwCWd8eUX/DuD06kKMauVs9u8uzWMH4UeJG7tG7/AuL6xgYtvZMpMxb15PAGy3o6VaAI7NltWuJ+HMZse0YtCgfQjlByIFbxRCErtQnJzm8HLvYCNM45UisAX7EXLYVeo97kgKVSAGh8cboYb7/tukOemm5KJyq5trob0r9GsKyEtKYfb1Xmjl8hKA3j7qB17MIeAMgkab+6dH/ZH+OcwXvIg8+S1vk5dtivUwR2/yNLsNgT8eZGHwAYwAC2nTvXLFojDeIlf5nKbc7suG0rSLVoe00655jEI/AJORbJ5lunyN6f8XI8ffJtJo2MTMZilmzmypTVfdlEqaBxfUQC5VkBVSNA6OW6XSHZgcG4IXvtEW8X8aLBGFw5M6cIVmAC/mvvKmH387ZcwimlZVs1r1E0mQW+LYb4op0dfx+9m4FrAITEp7T5bYK1EMs0FR5beJo4q5FDaOsUWxrCAqKiQejwLwHMljIWIcgc8AhxuOe7NITfMaGFy+PmwV4F7waJnwrY+ZUpryo2oaptrqQoDuHPBIAba0Ij9z6gNvK/+rW7uHjRWdKQPNcPtQPYIWzXGeSgCUqGvYaeaIxOoroRhKkApBzHgaK6Ma2oCCILWuTOkhTsOE0Y8GIb7AFHG93tSu/hxApnqjHLasyqYRq69MjKQ4Ruma1wnJ6bic0BhtBKi39IFtpzVyWVgWjCY33JEYAeYVb2iiAKcpHVX4PsFdFU+V5P5/dvhNDE2jnpXwmB30RBGP8yWJbn5ymmw/FximYVSJt2zv+Pv0ZGEx7ETGeqi55tZ73Jlq8NGASExMuC5FricM2AzUHM3nM8zFHy7AH4c/lGAUbAeeLISc1hxG+7eRTx68SYHlN/VHY8+97P5MaGsXo1w3OveFoXkwmiARumMRJbshRkbmwpJGH38ACXUEp6Xy1ktMHxawvCvHeCMTSW87nkuEADEPaY7RBHIzAANMschFWlJNFD15wc27ql/tBjxkWaYTQma7QkYTtUEiet3rXJ3KnnQP3EWoPMdd6mIwSbIHOnHOjF8dXIcIp3u99PwqymEpbqjQV8Y7c5EFfyxfye2hwviB1C9+lGvwsgnHkeHW8n4mxL/T5tOx0onAnyoY9MVK4coREqTXy7grKLkI0ZulT74CW+Ckf8C0ivfMgsDSCylVgDa/3rwOZV7TzfWt5d64UKgq1IJXq8z2HELEFAsgC3c4iXCAajuCXN34U7o1DHzklYq99HTXlDh9uIUi7/tdlRKaxQqWe3fj8EmAGy+Q9oSl3FmFShPIaAIAuQxS9W8YSkPAtwhzoYXvVGkL0a+BSK3zrD0WYRja8Rzw88qiCBUKodMj5+lY5plIMEuqG2VHKE1DYLXcghm8oc/n1k/ukdHgOVRa6TNOjYA5Ww+h1xHO5BboWE/6VlG6gN6OwJK2BFjM7OpRIswNjkR6S6oAL1lQLqO3bCVTgT4ZKhL00WGkfrWpQAIMHvdBFs4NisRxYhDqSdYLDUrQCmVWUDVKCoTFAtkgaA0slClDOv8ZkERChHmqHwegpB70KdLfiWeGbYAsNdl3f1uAIKVJZP4jntqqicJ1CGANlIaJ371XntbgJt++Snh1eNDEuOmYVwY7la8W4vElGH8RXoIN8YFmnmJ/AgUWhCBqdokGLOunbtRo+tVhkPqujZWI5k2M5eHVU6aI2sCm3gth5y6fM7gpixDwhsdTywT7rXFnO7he340b3llM91arKaVDVoZ/Dk1WV0/5kPZ8vieeadVS6QnYVBvkuYGDFZQAfyT0u+lEwF+U2f7EPgtT2f0WYnq2FYGeaeSTBYH14LbYe+YA1OAVI9RTf63Ujy882E456fZI6cMWs+6BVCo/KhsQSB4iU7f6rCZWTxME3FyH/tEqrLAVVaoao/Nteqaw/pK8hgcsnuTOIYG3TKknJmW9wSZo5kmQZUgtlUhXL8ikqV3Vi8EpsyhtDZbRJjDEMzch9HJu7ZkJtO0RP87XpXuJDQwmpmSNOdAIn2hPmGP8DjeL+b6RBlwdmamg1iC3jKKAuHwueVMrGJYbsR+QOrvDabdofG0WutLN95bBfzukc/jHf3buuVyUSDYC2RvkXW4sroaIC/ItJpHQP+nJ6HfS2bjpKgjJw8PkelmwVrTUVEUdgyHK9G59lBKmVwvRU9Wg7IktvJyZfqw2TzHdWYUA8xShbAFob5Ahz0W8V+k6CueEW/cQXqMuIow7Y4zrY6A1mOOut2Svt+PlHMQyZ4Q4/RTpMUEtgyiDKxgAn4xnhBcjmcPXlK3dnboiJu3KtFDzSvSiV+DIXwHjHT3cORZm8O9hpyuYNxK/5gaQdwBPOK2jGUo782NXca+r3/LxXyZJnudeAF/nGDy3CoQtx5lONPMM1IfTDgzdyH9/jf+T+mf/h//czh6Pr373kpCAyJMVD2A308ZuJzR1mb2wpX41NHmhvt/vk8CP4STcZwQZYvpBOjSpUt+ZMo1uB8kSth5J7lZVe5Y7AUBEJTwPZRxJUVWYfSTfWTJrJ+MnairlsPw/EWIAEbXomUJN9Ui+Elg6l/Ihz0RHXH6lQVywPoIX/xlIKpmkS7AGSOfnLOeWwpd2p4e58/HlABUGMGlYWnPjhI7BCFhuf42dm7e2iAMjUX08pIbwPIDcNPTE2luFt14pBRp0yiJffFpXcI+MX2Q8UTroI3hlIoC9FAwJnnVCI0dlW1haClkPLtUbV3MV+QnF3K0Zk5nNk07pN9pFPZCaXDLNHZfDlAvU9PT6amnv5ie/tyX08TUfFpaXk0//slPIl3Xn3oq/cE/+xfpC1/+vfTpZ76azl1+MrYT/MVLP1S6R9qsw+jpIm7c/ovj2jKwnU4M+C6ihrM/tMGUle+kr11XHildrEjOobPHz25MYGh9yBhe5DebXZmCkHcJJ7tmCl/cGL6V4NnwfS6oMtibDV7UtT8o/IMh34kz1Iwy/OjXB6QFnMVzww3DUonOzy86mhNT5+c13a1ZP3453B4P8at6Y49H7EAWg1p+Kqc/lf2UD61FqGK841iHH2Cwm1C7QiERNgGqhsmQORyfUN1yOkQxK9KWxUUomeHzwFssTOesXWRaTbPAy3tX5nzIoE67sAvT+wAkwPedmGYhc+HfQSp7smZmz6Unn/psunr9yXTu/MX0zOc/n377d7+W/snXvw7o/5P05Gc+m8YnZ6mhodgz86WXXkivv/ZL0pQpDHCA7+dHX3jhhX/ZdD52atb88VNTd+vYVeWoH7UcUjM+dGCBN39eU+rWHdfZmA3JpErB89zHDwhFE+f4UYkBTl10bt4IrABv4Y7HfmeHcqgbh07MQwEdwPEm/t7/RTi8qx/jy2nEgTQ56WtjfTktLtyKNEbvEBJcSS3I1J+V1LmHhHf4U7f3cD6Mg0OqBL4TYVMeeT5NPd29e4vwsSmQ5KEaNuM3G7nbNKs37k4Xo6amP56TPssJP/GGLxg1Fx45z6o62gAapS503yS9pp8Q8JNbmhySlzE3yB3stGHI4vDwTpqc6Evnz4+lJ558LP3uH3w9/e5zv5vm/AYCjFgaHYYpZlKttpJuvff+oryIl3Q1VZ0T6cYs6MSA36SOi4dz9x6ZD2nuYfOc8b4LKF2QHgs7hF5TRwhpSi005V6GZFRSfld5jTcOfVphZpUjOwbADCurPtk9y3jOgCZSoVd1ekET3KDj+ySD5VHS8BggaWzX0sraclpZWQqd3tHSftefEl/0y+NXib2DFHUQR4N4a5s0khZ7X0yL8+P9FGdtaxdJuB3ftN1EJZLxldhmMFY08ZornJT2YUvIZKa/mb4oP2xmbSUCj16XALIFxLUME2sITJMChjxGOo2DcGiUIgy9G2hM38a7c+rdYblvoBTMvLezmaZG99L52YGEZpZKQ9tpYH8LBrVF2SXY3TQ8YthbaXn5bqRNKoBvWZCuE+nGLIhsnByRwY76m6CPytPAooCtYAs+Tw3OoJKUrqFf+zgAOcSF+qnPleb5HD0bvm9lNqkYAMq6imdBi99QCzz7bhPE3gMklGWCAky45XTgxeDjTNpML2ARbAEuHioVBcjK0kJaW3G/U3RoVIx94smgJD78iSXTYq+OPTYx4IUxaJLjc0MBTuIHZKYhIdFjGoJgIU792kLE2ADgUXeP8AUogWgAhx5NYu0KNp+WhvGGwcyzEA6GHeVg/ilD8mX6bD1irpDlQ5yG6UxQ+/mdvq0h77gFCUy1jWqqbW4kNKQ0jKHtvqB+Gd1xEpxij8zlO++lX/z8J+nO7Zu4ZBL0Hq41/vGPf/zxlfg91R1KzVmFsTglKhAgWffWFmJHFUjo+8wPocXGSVGxeKBZFuS5MfYFSLAGWFxjilSJ54JTBmjGAfDy0fSPW6xmIggBJAMJMI9oHfAjCDwkIBgVb3ix8SnudpL6RIBsOt1hY7UJIj/0kNMZYZlsx5r4SXYz4lGHyJOtgx9MU+0ZcAsQHjh5zS2+nXSGB5HDYbenrWIRtiHyLq1k9IzxUycXYPJ8VhWzYVl0eVp+ZlimyuUi0CkXwcu99sFAUx3VFsmjwvn9Bq3VzfcWUcWW8ClD2rIZH6oXb1Nycdx4/RUEwXLEW5D6vXW+s7NzoqCXrKWTpo7qjn3bGme53nMlKj9NYIBaJMoI3FvA0ZWpQ1SYUgmfId30IPhFrqf8hjjRzffyI6oYJFjvPoppAnhy5qUVFgYiZ4GgNAzJh4GGaOXafht8EXaWbBym0XQHuGVOZ0U62LWEe57ZaEXnqbg5HaorMm8wVkha8iUzC0zTIVjJi/NmhGR8vsjJXTxXxcmtE0/IT+4VyUfckyfT4KE6Yx6jdMinLZLxyAiZGYgDRs0DafmIsuIczyJftLX6QS3xE0MuUgGwseGVo9l+TMIvKGqkKsFdtOL0C+M1va++8nL64Y++z12mQto7BgEd2/453ejEgU9hdVR3rEN1/RG3zaA21AtzPzOVYH1ZQ7k64xDIAUxAliusALEVKnh24mw3XkxU4xA8+snheeElzwlPRcCzYYeeyy8GbvDnERPj4tpWwDSKOXs6eEZivOYyekicj557ovLyxo3N1QB5pM7ekj0HubZStV4l9iw5A5rkIfr2BSuAV8iaH3tY9nYaMWgm2LKKpsqTAW3eTHms6Q1mCYhDpIl7pbP5DJdgBloG0iijx/e6cLNFDCMW8t3o9eIIJpWZ4qCJ4hD8zlp1T8+txiaH24mvRO+Mh3GqSgl4DfKXX/51+vFPfxxMUZB+nMuDof/8Cy+8cCKjta104sBvqjsdt39Wzx9Bf6T2KXAOwEux88T/2c3rAB3VQ33739psPsugyfPyPbgXgNZkVKpHDiOoOPlcT80jjD+dIhwYgTBcO5C/ak5ccZ2BJ0AEvUEYoGkyDkESU5xhPr9hu1ldh0GVqvtpCwnuAJhMISPJaJGECMI8NBkbJhjmmYwUO0PYGhifgOecgYn3Zj7inp+S1t6Z6PmKowl24vLaF0y7vUP6v/czHP0ZVoSoV1oRV28JeFuUEDK2LE6tgIE5E+29rs78Tv7AdN4Ksj+9+POfpcWlxXgmmX6fyxww8olLe+nEgS+R2S7dmqg7zuRrSq3okstKPge1IqrilEFvTVEF6Nc8B4whZZvV5i/DFCI8DeV4pIs1zLVGbRioAoDDc6Gr68V6FJLCQ2keElbA2CJERStKs5tHuOEx93UTlYxiPKTRLsxq1YXtgsYKV4VRsuewYi6Or/Av8EMCjNkA3J8yPnwd0WXQ2wJldQzPkdaiBciM+76QiBII0s25PTlvuepxiZ9M6ndsBb7X2Q5wmkWOL+YUkQ7vzbZdrQom4x3EflGnF/DZaM7ke26i9ff/8e/T22+/3XTN0t6Wwa844v/Epb2Uc3/C1MvItfIc4czTEaL+2w7cs1CEcKByPNRBQ3/XlVMYcVyEgUcd+iQAHc8JA9DpT3EfOrkACubIDBOhZs/hJ4xYDveblB2KnicrN6tEgk5E6GoIUGBHINnHvxV98u4G7eKTHYxCtZri3SDCClQB1pi+AAfEJ/XRp03KPWOUeCIuHAsBEK6mhbPuhm0aZaxCfYoWh3LKQZBHzpaRWdQp/FnuTeZUyttSSNEFy8HTLPXxk6mfFq2W3n7z3fTOm2+HSuY6WxPh+9//4febYVkYZtERbD/Z5J6p2yc2N6edqM2HQ+fOnXuRzH9oJDcMMQqnFv3WUV9QlnBWa/S6UNi6R6Xxyy52BUa1N9EQb+VnAsLKoK6cvuyMNFsNwwwwEYYVnv3msDPZovi/CW79KREFvlHR0mTg20eeWwpTgke9NdNjfgy5CDT3trhNh0at0jLW7hKT70fLwdlWJpjZ+EhQjLxq/Af4cwthPAE//As2hYZg178x2zK5h2VOFvGTDKW0ac751i8P9cCf8fp1moA36o2tgwJEALs6zGItlcoxzdlWKas2Qqg/9tNcXXgr9e1ups3V/P1a5w793/+H/yH9/Bc/vwd8Jb3f9LIlAPgnNkWhnR4a8P1U0MWLF5+jEj6wm7KVIkTsN847KOcKsohzBXkl2ASJZyrTii6eAYqcLa99KVOAIkLWi8+49pRxShg6GaYgzWH6pBldVLQGZ36vGU68KXjyXRymyzQLQFwibQQp0O758Qlh2cuj3/4h3AL8TTUKNxeZqN4Yh2qYOrTgD/92j3LIAAZ3r0vWOAR0JJrLwRyegDdfMmL89OOLZid7DdLQNW2CVNsg9+hg+HLv18+lcmU0et8sS7c1MR0OnpXcD3OIOqstpVtv30h3bt9O/+Hvvpte+tVv0O9zN6bpEvRK/PX19ed/9KMfdbT1ToJyLT8koiA6Zlwd0HktxYCNoAk9mHuBFAabK7KocAvTFf2u5I+mm/t7A05Q9q/aww2VtAcQlIcCJWwD7/Ab3j0Lfq7duVnMZJ1WNw5ByRFTA6hsQWVai+tIp24AQyU/BocEdMSPHA3pyUFaMniNg/RHK2feSBMP8+f8aU0Ea4TrOIDqlRWmTq0tNJzc68a8RNJlNDMZ+dUh510BEoNhvJlbTVUf00Tc5AnX+AU/846hqRLZzRrrZ9HXbHUcgyCyCENVJ1oa/Bq/zOHks/oODMJ7bnZ799aN9Hff+366+d6t8Ckp7QW9XZgw10MDvaRofGhkM9dN6luoeYWTBZ/BG0d+RA00wYRfXPMzqsM6DuOOn/70b7VHeFzkqQs5EKud14I8G21+03CyiqF7+Amu0qfvNMOIYLJ/I7nHQILQ95otg36EXAYaIHabPcALsgNI+SWBuxPzfXYwJA07GAlwF2qJElh934GsrHtn9cytOwK4+tkmPaF/A8mmWDMt9vv7fujtIcmzRDeFtpz2wBhnjKDjd5d0OMEuenDwZ6+Sg4xK7FDJCNyNb3M+uCcu11aMj9krt5/eub2Yfv3626lWzy2F5N75FQTa2tra8z/84Q8fKvCbRfPwCLB0kfp9aWwsf+0jAGgl3QNjvhYv3gu0+HQo9wMwxOAAgLB3hbcFTfQSNfFllyRCNI7wIJABdXRP4hYzGkFR9hvpa4Izuwvy8COZDu4D4OGWn/teqBk0/7HIhvAz2PSvcWlYph2mToCcs4ebNCkt7aHaI7yAbwTr+9xz4w7Pjty6FsBt/2SUiN/8WAaA1gXv/QDYrij51TUCLhZ39DvSFnnP5eosUXdrrmN8O9rsx7RjXj+xO+3B9xpbNeK3Bye/57UFFNs6mpX8IOYWbVa3orV48TevpaoT85vkJ6A8XL6Jbv9QQS9ZBA+VnK4MuJ7l+LDU589JWqHGCJhwFwlgIUS7eFPaWhkAR4cAkYwiCHG3xdBIs+mm4t0bP6byxnuGpHTmItysxRx+xF80F7gDIX52KQrAgGROD0DyHdksmIRbw8xdq3jHQ2bW3JsSXX+Ckus8gSurOi4e33FfS99WrVPF0U94zGkSjKbTK7cVKZfdKcGlhahVAF71x7CV3u625rkcm7qWIu5R9POREVeG8Zx3iqWKzrZUXSyV/cqKhqvdl3mVmTNDHYQyGSXedyq1LUBeP6wNkdOvoKqUXGju3J3N9ItXbsAwqkrm008C5U+LLiwsOGB1Bvzm93Cdq/qhRSoWWKnknHU3dxI4gjqeUDlNHZsKCbBRAaoFNr32b2d9Oxt3gk8dOVeQqgaVhR8rLo7QsZX6tgxZbxXC8R5FpH/9eR/Gb/GuP9HJUcz2zKO6+jeVtC74y+qCdgkFDuj0az7yNIjMeKp06uOGF+MBZsmnETxx+gx/MrjqiuQXUQzDeTQ85RkpJ5LIZxiguaUxPW7Qap4ibt25L3pajNNWUVvCZ/r3c6t2wcZ+PahelqX78Zh/s2wPk+mMxeRc+w4PaTUa6cVf/jqtAf6C1Ounpqbiy+z1ev1fPqyenFbKAuohk0PWVP6HBjIsTKcA+OEwgZr2BIwVV4AvG3cqEAE2keXiWZgiZjb6joBUD7VScQv9ut+F3lwrtQKwAAI/+x7OmwHsAUqOzDB55iQaMPG7yxjMw6HccDJYka4IK8IzXQDed2QUwjD+DCxubQ2U3Lw7MFiONBqMiApGaoJII33Hs2A0LmyLsHsAYtgCTmWgBbOVMzxnQ8acGlq4mNMTYNe/Ux7U6WWY3NplZsvTD7gkHzIgB2EEgzi5j2uNcRtX0657LH4nTX7VxCOPUaiy9ac6LdbdpbW0sLwS4UdeybsfubMHC93+Tx/G9IROZHGfCkL6dFx9I6AnJ/1MJgC5l9wsuVQJYsQ1qpcqFUvUUjZupaa7lcAzb0IF8lwcOse1FZylblaS8rMAIWAMN9Uo1K5QOSSAIhiMJ24Nw7dCggpymFJmNL0yl4wkUwguws07KfA+DBjM6lgEzBXMxHvxLsHlPHEZB248R/DHgJiL2104YndjVk1qMYNT/d/D1V+7+HFqgUscvVeSq1qpAhYS3cNrJ5hFy8GvGGWWCTV4Iz88024JG4byjxaOn9uPu5Pyu+++hb9M5lEVx29ioeJYPg9lekInOjXAdwSPgukC/v74fMzQsNJeicOBrh2GnFtooOf67VVBIkCBL6BRkmk4ihYeaCcgHXXLRiUQxS16WgBqqD8UR7QnIl4G8F3jizTwT8DzfuyY5juWHp7D7mj6j/lFSlYBImDw53PVj1CZBLTBEp47u6U+wiN9BCl7ZD/BJFmlcLqDcWoEh51guolHlUdpm+e88LKc4NwZwd1ctSXYQ4UKrjH5/NMf78vKtgAeef2t4cEADlzpR++85wiyiXMcIfazJ0yzPTRkffh1Ex7zfH+vlho1v0hfCzdJKa9ebzjVavXUSHvp1ABfopK6qDx+HxdjbtTduKxBm2xRIUiyOqNrLF3UeI2eE8ApaCl0z6oXoWIIpJDYVHRI+CagAJ+hhM1gkPrlyHhR2gOV6MZ0hNgQeUIcAtG4ZESvfS8K1dahyQwBfPw75TnbCY70uoksICHNxunobfRGmW6ZgaOfvLitt7NM9/dh2gRA+9zPx1FVJHt1NSS8o6naMlnXbmmZgkFk/t1gQLtBM5BNu8VHemTMKC+ZayszhmUAV+eWzfk65j3bKWF/0FL1JVQ+ysO4trEH6rVVDhfeZFLaT0xMRPfnrVu3bgD6E1tPexg6VcBX6lNgHS1+C9JeifLIKIWNbA6g5gwMoyb4cQXkJXVMdflxBHtyQlJmaYZTAFjhF4tYqPvoIg2d2FYCIPrco9nEGwb4IS6QwNlrgRHSkctCJ067gCdaHFQQ9P0d7jOzFOFkRpRHVRtMp4vrBY44jLkvpicCzfFE2vg5+ITPSK+JkLkkn21t19L66p00JGO5pw5S2O08wriPdJH/HcBM/FLuUs0tCgGRFNNi2KSTIz63b9x4B+6E5RYpQ/FJUVOxheEKO2LQjiLxnX2JEOCFWmMdSb/JdSQy6kq9XtCr4qA+nSrQS1bFqaJug1qS0w6sMWc2KjVjjaqAiVqMxpvnGT3CRr8qLxqjevQXerYiHf/+lMBKt2xUCnxrPgINgMQYgAwF2IEHYXLwvs/kB/4inhyrlwJLMGlMZuCLpqxO2aOkVFZHd6s+dXtB2JQ/RB1xGYz3psm2ItIKmSz8yFQyhMn0yyOqOvYW+e3YSJesYldpSHPyhF/TZP7Uud14yl0WtA+aGc1lEhkiz4BdKe+muXZrZi+kkbPzdGbmzqWNjZW0voaER7hsb21QJ++rOKpf8a3b4eF0584dVZxj+zT//dKpA7507ty57wLGD01gkwRibK8d4Nfggqg46iTqTTQg17gPmFPXNMtKZoCY+8YFuUDL0s4Xw2+8m0Ef0jowIFNkJhH4ikLBH5KyiDujVWHfjM8gdAB+hJe/80RaCSM2mAJUYXwTnuqJL2vkKi19N+4DpCaoyRCQd3gJf8bDv0iuCXUCmVsPjrrPPWAzzTko820KvctzbpTSSvH4Jlb09NgKGJBhZqPcuUyNhl9ZX8WP3961JdMPYfHO+spyWltfJm/ueCzgc3+9pBBRxZmdnU2vv/66Ks43mo9OFZ1K4DcnsL0JWP6o6XSPQnJBSjM3Y1JSWzG6C+o8R0epl0EcU2Sp0D70Zy/Df3GEg4Fmd3Vtdf2AFs/8BWagCC+eqPPmdbwildfi3Qg83kDah14C3AJU2hB5Qlre6EnQqbzkFkxgGpd+ZF+DyTBtpq9w02OQzKD/8JH9oBspmTc214LJS8NK9VHcYQDCjRzhf6fZH+/glsHFnJsIBzeMb/fKcVXVwt330sryAq1CPWwDMhhhRGpkZvJkV+bQsGWeUyuZlsnJyQD98vKyBu1/dhr67DvRqQS+RIH99NKlS5b1c9nlfYoeEirEyvYDaHrKxlhcRUVGXahAA0ChkufNKHk56TMAk0EkgDP4OHP4C2fcookPXxnk0WsTD2k9Ii78BngyZSNYUClN8yENj+RRUX3qlt+z1SK1tGBFz1Do8M3AchoFrWFkxovnvhtpzswSK8NMP9J4u1GlBcifMlItURcv1LsYgeX9GEzjypYmPibn9gguhUTCL9y5mRpVt/jLqlLgPo7MZKEWUiZDfitg0HrAa5NUoxyoslV+9913T6WKU9CpBb6EyqOx+6HpDJKVYLNdA/ixTd+WC7KpQCop+pepEBpofKqe2MwLl4B0UAhlPfOnZLZ2NWLDj84GgFs2dh3l3Am9PLcUFBueAgw5lHv/fUcqVAjfFSzujuZ7tgZK2ogJQMcnPklvHl8QkDmFmZU8BHWcPkDyY46J56aJ3EbXKeZnfPZHVaXq6Kmj35VoDR1lNVzjKtQ4GX1nqxZjADV7ZninWGKZu3rxZz5NRCRkIFqqymi2AwpyGsTc3FwA/+WXXz61Kk5Bpxr4qjxNfV+VZyq7ZgrQcbhaK77ct+eeL/ZdAx6/IgLcYw6LW4wo8wFq3tAVIEc3HE78s4IDVbiF0I3nHHCKOwl42CsjRVceABLAVnnAnj8ZxXMoFb5Lq5DnBinxUbdIh5LXPeoD4Bz2oBjPEOk3THuSIh0EFKki0KxG6GprFlEEGV/44RwDSABY6cwNnkyj7zuTswb4V2PPG1sBy2J4pJxG3JvT8nBEd7eadgG+A1jV6kZ89ke2NDYBPxh5ze2M7jLC+IQqm+UQyQm3+fn5ND09rV7vJLRTq+IUdKqBLzXn8rzIZce5PFa4k6xc0VOoGfbMFGqGz5VQMVszpKS6vNnOtaab97yBJN6BiaoAk3eRmsKNxzmeUK/ykY3X7K60FZTG6xVwbgLeMQUYDfBq1I44gQz/AlLPbhuobWvPh4H5zj09n1gFXYQmo4Rao3uTOSJev8KCqqLUjvzleUphwAcDyHD2SplebQC/b1sNo3WHwyWC9vw4Oc3BKXdE29jE3dYvR5HLzbA4dg0SvxPxrVqZi6RAloc6/czMjD04Tkv4BtL+1AxUdaNTD3xJ6dFN3xd89vLY1NpFZ5+8tWJlq8LEcHyhpkRlAhAuovmmSRecLgQXiA7tqxoZUd6fkoNKj14cX44nHoGNAKZAD8FsnPHLDBegD9VFY9KvAjrfRxVIhsh6tmqOergh2ho1ZWqz5RHkzbi58kNhwRTGk5MQDBv5R+XLUyRy96t51Fg1ycEU+HMbFFUdGTAW9WPIhl2hH97cRMXZXEc1ysUXjC5TEUDyYxumdWJ8FLWp6M3KoFe1Udq7uOTWrVt/AuhPfHOo+6FHAvjSQfp+bG9BJcXOy3Z1WnkgTdUjExBV/VCF4VxM0MpGKIDFX0yxFegCnl+W8NkwFABSgInrrGpkcAnoAGzTXfDYt67wFIyue7VXx+vQ8UmD56EBZzbmLbJj41j8G04EanoNgGtXismApCQYllcj7KzmZP/B0IA/rw7DZ/NZ9MnLdLYOA7Y8eR9PD/MYahfl5Z719XruJYvWLfIWGUOouACllEYreXqz5DN7cAS9Zffaa689/+Mf//jUDVR1o0cG+IW+3wv8SjRrSlB5CEDdo7lu+lG3zXdZPnsTQAcwVDfX9oEDJoHRl2ck6skKj/e94F51J34h7j34j1sBSnV2gay64MfZBLj3LuGLuTO843wX+9QFjl8ojLSRDuMwxOhK5IheGdMWv8xcsoESPwAc+eNJgNV0y7Ae74Nf3Z8XQvWJvMgwxEe0oeao38uQfqs3wot8oqYB+vGx0TQ2VsZJNx9pMJfShQsXYnT21VdfdUXVqTZm28lafWTIKQ1Ia6VKR8PJCrGCXLmlTr8fH83lgcAKD1Z4rtTo76fyBZKXTuuNqcL4fR/cvpWvDSjA55A/gPHNeAekB2A5RHbW00ETLUk/h70mqgyhs/sc0Hv2XhAGEY2AzfFESgkf4rZgvEK/MUnyWhi+LSu1XH+b7RCufS8Ar0rjNGwZhBSrekX8OTzauGhVHACLj0oTnqpapJND/X9sopIqY0r6HL9nwX7x4sUYqPr5z39+43vf+94jBXqpWfKPDgn+nZ0dC7oj+JXuY2MVVKOp+AJIoITKssKs7yxr872HAHTyWKgHMEss/iYMTjzTLxIaEMScmeh5yZWf9Xfc+b8DGjUt4sNzgD4mvIkT3PDd9C9TCap8ECXuMKSqlq2Ac4wAYdgGgpOww0jnKhgw0iuTZgDq1mzUEOaCOByJzavM6KEewQzaK6YnxiiIJ+8pZDi2UPt5KrKi3/ySJnNpb9n0zGSUZRGn5FQEJb0qDnVhOh4Z9aaVHjngSweDP3/fdQ7Dy6+TZBIMqgkQlVvMorROdQuDkwuB9j7l6wBuAEIGcCQW4Ao2gKWPeMZhcaoeBaCEoGALERwxZb8az7ir8ytRY24Q70avTYQhoNX5ZQCuwygX9PlZ7g71ErfmLxyCWbhsAloKvzKDNkI4FWkoSP3e3h4MbvwpBHxYBvRz89NpdPSD6k1hyNpf/6Mf/cjW95HowelEjyTwpQPBT0UptWanJ5FSDt9T6YpIzrYKTchERQsEpaN1HFIXYOeH2c1KV3+O91rUgX78ahGopITqY3AEFqDPr/OuEQRS4x2PCE9dPhgF/7hFd6ZvNuNTSuf3/UcYMoZBRhqa4QNyN8jSTC00f/+bBineDZLps0EdjKQLnsLAby4o14duo6iKfr3EDzYXZDgasvbTe/7Zz34WKuejCnrpkTFuO1HT4P1LJPyHBrgKsqkfck1qAFr8iAqBCECoUKV2RpvQzT07ATAP3AvwZJ4R0hy+AzXxFefwRtjuWlAA2WnRfgTOcQZZw14k0xGjqCPaIcDVgPnTrxehzgSMvc4pCf08+CCzlNLZbJgO5/HbwhUyrGhgfGbffiZTyHvGjYfopYJcgOLId63uaK0q4iign03uX1qQ/u2jP3/+PM/H0k9/+tMbP/jBD66f9gGqgyiX1iNMB0l+yT7+2ZmpNDM5Gn3+gkvQCyN1d7EnNgTcPQJzgi9UEW/1H7pxhpHuyugdJLFT8ePLKPjJDADwkaSqRMEAERN+iCi6OSM+JbMxGHEGueDzCM96yac4FwwYrYY/4y0YgHQ3X8nPIs3EaVBygXfmE+AXgWvMVmu1tAnwLZNz5+fSpcvnm92umYzTwSlB71RjQY+Kc735+JGmR1riF9Qi+ZX6z2bXD5KVaHdnpexyOUxQvzsFYgecthzdhbnnJXZiC8QJkCz9Q83hyPt2UmROeRBsAbocdgCTFgF4pT4YxF4ew7Ebs+Qn93kcXzbkJVsAvwAuaLUrsuGMCkJ6Ih7CjJBC0uf7gC9+fUcKN7suSY6DSzmlEv4JI77CovhvMoK8oFFrHnV3bpNrdkdGBgH2bBixraQfQU+5Rt5+85vfPP+P//iPX24+fuTpYwF8qQl+N6L1e7ofGuGVrEBVHyWcvTdKTCW3oAnwihPR3PQrlN5/1gJ0S615nfV+rnyOvzAmBbJgC5APNVeNZUPS0Icc0BpozsH3XWGuXcE5uikNx3gFLgwUxEm/OV26ZSYRoHmxTOEpp8ctUyKfBCGb+sh++swMtgA7gH4gTdAKDrfp80r3y5cvR++N97/85S+fR7155Lose9HHBviS4Ef3fL7b9IaCBH+phCQuuRoqxf7zAm9AiR3AF8SBlZCQAilUCKcbhC4euG+e/WXAeA79HpVCCa70H1a6x+jsbqx40p/AV88OpgO8hhALVkiD8RpxpALQe5sdmzHCLGEX8ETGkPH8EJvp1D0m4vE0phyotuiXdzzbUxQ2z3B/KpcHU6k8FK1FQTKFPTeUX+j1b731VnrjjTf+BPXmkeyy7EVRrh9H+tKXvnSNiv8Olx8a5W0ldW4/u7m6Vk07froyAJzR538VjZC8uggqQdSntOapTBKS3YfaDhn4hun3bH1WKTu/pRKM0GhUA1ylkbEAvH4FXkyOc3cCzkrx3NFKePiNoA04GBLQG7+X+MnTEuxzL4dUNw5hr1EbX1GHIQR9zDCF8fyCyUjZqQ2ZsVvJlsmuSgFvGl955ZUbtVrtke656UVt2f940WHBLwko94ZZXllPDVSCwDdH6NxNkKIcBZjdmEoGAan50J8sImibwFeH9royOppGhsshbbe36yGFBaoDVjJYbMmHtHdqdSwMD0JSuz7XhR5EE8zXBP4HDNqmjj/ilGfAHBPtiFs1pxQLX/wcJynE0E79fs3EFuaDVS7IBX0xEuuudUj5R24KwlHpY6XqtFOL0dtV7y9IQCh93b9HJoifagKHzwS1IM89JjJKbhGC8Fa0Eh6CU6DbdrgARbVGcBuuU5T96HMAFDDHd6hi9DZPmBPeivHQ04nSEFVjpHgW/3J6M1Oabj3mZYYyqIxSbF2e+gD8kFuS5HcKivdoGVRt1OXto79x44YzYT+Wqk07vV8SH3NS+lPR36bCezJAQXb/OVuxUfcLf4CWn/PXnU7gQpYAEYc4FPT+lMR5vABVB+mtjl8uYTyi5/uhB4HvEkR3h3BhiNMkVEfcCrBRrwXwM+DzRDmlkupMENEp/Y2r6JUMHZ80ONXY69imBIYbQYe3tyZmKkcKP0i2Okp3px8IfPPioBRp/9iqNu30iQF+QV/96lf/Nadv5buDSbA6bbdWs/tvC5UEtQEwArGsdge8AWuTETRi1bWd4y8oy6g6gncv7vPX/sTt1k49JpANDQznaQNuzS3nhGjOBq97B9la5AGn3KboxWoLE4PwQ1UByHndLKAf0c306O+DpF93NlO6e5Y0YFFvnEdvuXxi6BMHfKmp+7ui69AMENOcIT9PtL29B1jccyarLz6Jg9IMdQO/TvwSfaNjE6gzABW/sWIKsPuJn609DE3UoMGBEYzq/PlPwyp2WVPNclQ2uipDpSEe4wppnwHvluB2ypSQ7i7+7gR2SQZRyjvHRimvTu9XCNfW1j5xgC/oEwn8gr7yla8I/j8GGIdSf1pJydtoaEzuRmsQvUOu0W12ZcZ+NIB4dHQ8JD0PYuqB+336IQZHdN3YycUhbubqgu/MXFmxl4lC+GPoZvC7cCWPQwjkcsVFLHjoQkVr4Lx5jVxVGq81Xt95550bMOY3HPVuev/E0Sca+AV9VAZQrxdogn8L8LtR08bGZqpvbQO2vLDbgo41sYC44bbaoZaUYoTVdb57u/lT/THlDTzbjpQAbGnE70ZlqV98Rb0XFYAvPrtTHKurqwF4Wo1PjB7fi86A30JHNYAPokI98lxIcxllB7UnFspw7yeM7NUR6taGxm1e/ngwyFvJVkH7QTXGyWR5EXtKi4uLfpBBw/XPPqlqTSc6A34HatoA6v8f2tnhtJCM4SHQi0PJri7vUkL09xvVavXPYLKH9hHl00xnwO9BzRZA6X9fatCDJEGucSvAoyenCXaBXritrKyEdMf7mXQ/gM6Af0i6XyYQsO0kgFup3U/07uAmmItDgLeeVW1Umer1unsKqbufSfcj0Bnw74MKJgCcfwjgrgHEroxQgLoTA0gFwD0XDOF94SbAPYr33b9ma2srdHZu/YLgJ95QvR86A/4DoKZNcE0mAKDBDJxljKaPDGaBrVvr0UreC3L92SXqGSkuyN1T6Lv6OVNhHgydAf+YSGZoXqqeBFM0bwW414/nu+SnToPwE2oKz9109UySHyOdAf/+6bSU3QcNhjM6FHUf+jujM/oY0xnwz+gTSWeqTqZPWjl84tWjM4l/Rp9I+jhJutOSl5NIx8OU2B+L1uIM+B+NTkv5nSQYz4B/gvQg0nlceX3YZfiggfggwjv1zHGm4380Og2C41ERXqeKHpVCOyid95uPB5H/h12GD0q6HiWcg/yeeol/GoF/P2k6qXfa6bSU30mD/6jxnTpGOI3Al46aroP8HyW8+ymTky7H+wHSUd45yO8Z8B8APUhQ9nr+IOPpRPfzzv3QwwT9QeE8qHiOnU6qsnrRgwJkp2dH9S89qPScBD1IoHV63u2do7p3oqP4feD0MCvuoLh7Pe/2rJP7UfwW1OtZQYfxcxJ0GADdj59e73wUv+100PNjoYdZeQfF3e15r/fanx01jF5hSwc9b6Wj+D0MHQYgHxVk7c97+T+s36PGeSL0oCvnKHQU8LW7FfcWWnHdzU9B7fdSJzepm7vU61k7HcXvQfRRANTtWSf3dreD7qX78VNQN/djpQdZMYelg+Jsf37c963U7dn9vHNS1As4hwFkQQf5fdD37XTQ8wdKD6PSjgKi1vtuzzqFd5j3Cjro/Vbq5t6JjuL3MHQYYHTz0+vd4lm7n9b7Tu/fz3udwimo17MHTg+6ctrpMOG3++l23ymsbs9a73s9k9rvpU5uUjd3qdez46CjgOgwfnu90+1Zu7vU7dlB953oMH7ui467sg4Tfqufdv/FfTc/vZ57LgrO605+C2p36+SnoG7Per3zIOl+AHPQvVS4dfPb6t7LTer0XOrmvxsdxs990XFX1lEAVNx3eqf92UFnqfVa6uW3oG7vdKJuz3q981HoIBB0et7u1stP+7mg1vtufrudW6nbs05+C+r17CPRcVVSQYcFTrdrqbj33Mlft3NBh/UndXu3nbq5t9Jh/ByF7gcghwFZ4dbtXNBh/HndyV1q91dQu79OdBg/R6IHXTntdBjgtPvp9Mxz63Wvs3SQWyf3Vmp36+RH6ubeSofx04t6VXq3Z+3unfwVbt3O0mHcOp3b3aTWa6nXs3Y66PmR6aNWykF0EICK+4PcW8+93KROzzudpU5u0kH3rdTrmXTQ84OoW6X3AkP7s173xfVhz5LXvfx1e1bQQe7t1M39vumjVspB1AtAna57uXk+zHVBnZ5LB/ltp05uUjf3VjqMn8NQr4o/Clha3Tpddzp389d6XZx7PZd6uUmt163Uzf2+6UFVTEEHhdf6vLg+7FnyujikTvfdzsV1Qe1+pE5uUvt9Qd3cW+kwfnpRr0o/ClAKt/Zn7e6t54OedXOXDnuWOrl1ooOeH5o+aqW0U6/w2p8V953OB7m1HlL7dXHudF1Q67PWc0Gt9+3PCurm3kqH8dOLelV2t2ed3Au31medrlvPxSG1u0udrtvd2s/tblK363bq9exI9FErpZ0OA5B2P8W95+KQ2t2l4rr1kFrP7det961nqdezgnTr5n4QHcbPYalbpXdyb3cr7tvPUrdnnotDar8uzu3undzaz8W11P5car1upW7uR6YHWTFSt/AK9/bn7e6e26+73RcL5Tv5kYrr1vteZ+kw1wV1cmulg54flg6q7E7P292K+1b3Ttee26+Leyl/1v2D7p3ciutWN6mbW0HFdatbK3VzPzI9qMopqFt4hXvr805uvcDc6tbur3Dvdi91O3faaaLdj9R63Urd3As66Hk3OqiSOz1vdyvue/ltPReH1H5dnNsP6bDgb38mFWepk1srdXM/Mt1vpXSj9vB63RfXntuvu7lJnUDf+ryXm1ScpVZ3qZMfqf1e6uQmdXP/qHQUMLS7Ffe93A973emQjgL+TtdS67V00P1904OupIMA03rvdXFfnLtJ8l5gbz+kbvdSp3NxXVC7n1bSzQro5aedDuOnlQ5TwYcBReHWy6/Xrf463Uutz3od0mHcC2p/3koH3d83HbVCulG3cNrdW++9Lg6p/f4oYPeQ2t+R2v20n4t3WqndT0Ht91InN6mb+1GpW2V3cu8GlF5+PReH1O1eapfqBx1Sp3ek1nO7W0Ht9wV1cz80PajKOUzld7r23H59P4fUjVGk9uviXFxLna5b3aT2e6lwszI6hfFR6SiV3+5W3Le6d7r23Ou61e2o4O90SK3n4lrqdt1K3dwPTQ+qcrqFU7h3AkTruf2QugFZ99Z7qZvf9kMqzlK7W7dzQe33UuFmZXhdnDv5vR86SuW3uxX33c5Sp2e9Dukg8Pvcs9TLr9R+ljq5tVI390NTp2b+OOmwYCj8dTu3Uuuz9qOdCrd2f+2H1HpudS+o3a24bvd3XFTE356GVrfWc6dDaj8X1Oqv9ZCKcyu1u/Xy24kO6++B0EkDv53MbHFInTLf6VnrO61UuBfP2u+ldrdO59ajldrdW+/bj3bq5KfXUVCnZ8VRUPu91OqveNbp3Ppcar1vfd5+SO33BbXfSwe9c6L0oCLvFk7h3n6WvO52SJ3Ul3Y1p/3o9I7Uet/q1usstV5L7fdSJ7dudBS/BzXnnZ63u7XeF9e9zsUhtd4XboXaUqgy3Y7DqjrFUVBx3eomHXR/ZHpYEl8AHBdgOlG39wv39vOjSu3pb70/bF67uR+VDhOOfh5UfEeih63qHIXaC6i10HoVXjc/vd7VrdW9/V7q5qfXcRTq9L5HQd2edbpvp27POvntRvrt5v8o4TwUepSA342KQm49F4dUnKVObgV1cpOO4ve0U6+8tD5rdSsOqf38yNJxAb+1sD4KtYdT3B827E7+erm1h93u3vq8k5vU7t7rkDq5dzoK6uYudXKTWt27PW+nTm6dqAj7sP5PBQ00zx+VumW6cO90br9uPaRu7gUV9+1+Wo+CWq9bqdVfu59u7lInN6mb+4OibkZdJ/fCrZdh2O6n3W8van2n1/tHCbOdPsq7PelhAb8g7zsdUnGWWt26+ZFan0nt18X9Qf5az63U7tbJTzsdxk8nOkylt/vp9U7rM6+L+/az1Ol5K3V7pyCvO/lpp1Z/J0qnWcdvLZBehdjur9N7BRX3rf6K69b71nMrtbt18tNOh/HTTvcTbqd3CrfWc3FIxVk6yK316EWtzw/y+9DoYUr8XpLQZ+2HVJxbqZNbJ2qthKO8UxwFdbvvdBTU6Vmvo516+el23+522HP79VGPTtTJn8dDo9Mq8YtCOUoh9Xqn/f1Wv8W509FKne7b3drpoOe9qAi/WxidnnW673RInc69Dqk4d6P7eeeh0IOS+AW1S9JOkrrdzXPrc6n9WSc/7dT6TutZOuhdqdf73egwfu6XDgOYdj+d3mkHYK9zt+v2c7ejnQq3bs9bqdVvNzoojEPTwwC+5H37s8Kt/TgKFf49W0gHvd/reXshHzUt0v2800oHVXSn561una7b3drdW91apxu0UuGn13EUKvwf9b37po9aMe3UHl63e8+t1wUVqlfxvPWQej33aH1enA9zXVAnt4La3Tr5aaWDnh+WuoHB8DuBrJP/wq31Wbtb67n1kIpzKyO0z9eRes3LkVrP3a5b6aD7+6aTkvgFdbtvdfe6OFqp3W/7c6lwO0oBtfotrju93+52lDg+CnWLR/fDpKlwa33W6dpz+3Wrm1RcF6CXOp2L607U+vwgv8dGncDzUag9vF73xXXruTikTtedDqm9JZDa/XQ6F9cFtfsp6KD7Vur17KPQQWBqpW73vdzb/RRu7ffSYSR7J7fi3Mldar2WDrq/b3rQldQtvMK9/Xmr+2Gv2w+p073U2mvV7lcqzlK3a+mg+1bq9eyjUK9K7/Ss1e2g69Zz6/NWgBfnVj+t993cpYPcC+rmXlA39yPTcas6BRXunZ7rVhxSJ7+t193IQjmMP6lTAT+wQj0m6pW+9mfd7lvd2906ndvdejFCcRRUXLefC2q/P1E6LFCOSp3CbXcr7j23Xnc7F4fU7V5qd+vk3nqWul1LB923Uq9nD4J6geUgYLXed7rudC4Oqd1dKq573Xc7t7sV1H4vdXL7SPSgJX5B3QDQ6l5cH+ZcXEut1x+FuhXmQRXh/WHffZDUK872Z538troV173cPBeH1O4udbuWWt07nTtRr2cPlB4UiNqpW7idANzLrfV8HM9az63U7nYYPwV1c/+o1A0Undzb3Xr56XU+jmcF9XJrp27u903HVUmHBUVx336WOj3r9rz1uqBO7u3PW88FdfLTTkd1f1B0VGAcBCrdOvlpPXd73npdUCf39uedzgW13xfUzf2+6bhUnYI6AaHdrbjvdpYOeqegbgXZfpY6uUnt952om5/DvHu/dD9xFs/a/Xjf/uywZ+kofgs6yE+nd46N2oHzoKlX+K3POgG53e1B+ymok9+C2u+lTm6tdNDzo9JhAdHJ30HgKu5b3Q/j9qD8SK3X3egwfo5ED7qS2qlX+O3Pivtu7lK7n4POrdTt2WHeKaiTn3Y6jJ+j0FEqvd1vp3e7+Wk/t1I3P93OUuu11MmP1H7fiQ7j50j0oCupnY4KlHb/xX0nP4d1K6iTn4J6PZO6uUu9nh0n9QJDt2ed3Au31mcHXd+Pm9TJTy86jJ/7ouOutMOE3+6n2/1xuUvd/BbU6Z12Ooyfj0JHAUEvwEmdwmp163TdLYyjuhfUft+JDuPnvui4K6uVDoqr0/NWt/bnxX2v97q9I/V61k7dnvV65ySoGzB6AeYgALbed7uWivvDvl9QJzepm/ux0ElW3EFxHRZcve67XRd00POCej2TDnp+0nQQaD4KAFvvu11LB90XdFT3Y6Hj7s7sRe3gOQoQu913CuOgd6VOblI39050FL8fhY4CkMOCUXqQfnu9205H8fvA6KQqqxMdFPdRwFi4tT/r5bcT9XrWje7nnQdB9wOYXu90etbuVtwfxm9B3dwLOuj5sdDDqjTpoLjvB6Cd3I/it6Bez7rR/bxzP3Q/QOn1zlEAexS/BfV6Jh30/FjoYao6BR0FMEcF60kB+H7e+Sh0P2B5UKA9qv9udBS/D5w+TsCXuj0/TBz3A977eedB0v2A5zDvdPPzUMH6IOk0AL8THQeAP8q7veh+3nkQ9CiB/tQxzMOqtIPoqOk6rP9HCdgflY6LMaSjhn3qgN+6JvWTQMcJhtNEn5R83jedVlXnILpfKfyoSu+j0v2C+KTfe2j0SQO+dNLgv9/4ThpMnyiJ/3GSgMeZl0etnI4TxB8LBvmk6fhndEZBj6qqcxR6ENL649QyHpY+1qrPGfDP6BNJZ6rOGX0i6UwangwdtZw/UT0sD4POJP4ZndEZndEZndEZndEZndEZndEZndEZndEZndEZndEZndEZndEZndEZndEZndEZndEZndFJUEr/O+kgUsNVADgpAAAAAElFTkSuQmCC"/>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20iVBORw0KGgoAAAANSUhEUgAAAL4AAAEGCAYAAADbmi8xAAAAAXNSR0IArs4c6QAAAARnQU1BAACxjwv8YQUAAAAJcEhZcwAADsMAAA7DAcdvqGQAAKYzSURBVHhe7f35k2TXdecJ3tjdPfYtdyQyQYAgwQ0kSxIpjSSwumrKps1mTN2/zI9i/QfVfwFLv/VY/9DV1m3WZmNtRsnabGysZ5HUrSmpp1RNsKQSSZEgCZLggjWxJXKJffEl1v58zvWXcDjcPSISGZGRQByPF++9++676/ece87dXjqjMzqjMzqjTwj1Nc9n9IDoS1/60jXPAwMDz/X19V3jeJzbcNvf3/feyzjv7e3d8EbiWVzjXri9qZv3L7zwwvNNtzN6QHQG/I9IAn1wcPCbAPQPBTtgTSMjIwI54R7n4pAAe1x7lryWCVr9SK33nAtmeJ7r754xw0enM+AfkVqBPjw8/JzgLpfL8Uww7+zspN3d3TgKt1ZAS62gL6gAf0Ht77RSyzMZ4s84nj9jhKPRGfAPQYIdkH8TkH9LgM7MzARQt7e342gFu4fALMDZC8APmM6Y4Ah0Bvwe9NWvfvVfc/pjVJdr586dC7dGo5G2trbugb04t4L9FFAwAWn70xdffLFQk86ohc6A30at0n16ejqNj48H2Gu1WgC+Xq8H2At15SjU329x5yIv3u/v77+vsA5Jgv550vsnZwzwQToDfpME/NDQ0LeR7s899thjAUhBvrm5GaAX/AL+IBrgPfX+SqWc1tY30mNXLqXZmdk0Pz+L0TucRiuVYKYZmOrlV15NMpdhb2xspFdffyNVN6tpZW0tDWkY81tdXadF2UGlOjjuHhQMwPFnZ2pQpk888JvG6rcqlco3r1+/HuBeX19P1Wo1JLyg76XCDA70p9LwEH4SYB1IV87Ppy9+8QvpK//kt1J5bDQN82xwYICSxni9J9n70gDvCewIm7/+NuO2DjOswwwLC0tpZXUt/fvvfJd0baTR0Uq6det2qpKu+6Q/5fjEM8AnFviFSsPxLSW8xuoaklbJK9jV2zsR3tIw0nhrZzddvzCdHp+fTgM47u7upYGhoTQ1fz595Xd+L1194npqbDWCIQL4/b7Njdjf70t9tAz7+9gGRQ3EhcDnHJf7aW8/M8oA7+/v7UfrM1oup7//hx+k7/3jj9Krr72eaKWCSY9qX+D/efL4Lz+pKlBR7J8o0mgtlUrfUsKr0gj21dXVAJa9NJ1IaV4ZGUqfAuxDwwNpcrQcgN9DBak3MHZ399NwqZSuPfFU+uwXv5yuPPFEqm/VA8sCN9R7wLm/xzsGKL6bpR/neAbYm/d9vLcL8PdwH+gfDPtA98C3fjk1aJFu376T/uf/5W/Su+/dRLVaD6bdI5xDkqBX+mvEf6KoWfSfDALwzwH0b1+9evWaurUSXmm5tLQUenY7CbZJVItrF2bTZ69eTGOl4bSE2rEBuLZ2tnLhAbJtWgdVk6HBofTUU59NX/6d301zFy8FcAVqtbqZbt28iRq1my5fuZpGx8eQ+L7dl/pDqmd/gWlduRHw4lepL3PaIsVZj1zbQOgnq0r7qVatpRd//hIq0X8Im+Dme7dQ1TozcQe6gYr3jU+S9KcN/mSQUh6wf/uZZ56ZUo1ZWFgIwK+srHzAaBVgI+jlF+dn0u89+5n0B88+lZ68MpfKIwOAfTtVG/VUa2SpqsquGqPawj/0+eE0OTWVLj12LZVHx5riOQHARrpz51bWzWkd9gD82OhovD8wMEicAhjw+1PUy1JN0Aty09RO+00/kq8MoH5duXwpfe23v5q+8uwX0/lz82Gcr61hHB/cazQFU/3RpUuXpt97771PhO7/sQe+ujw6/J9/5jOf+aYDTwL9zp07aXl5OYzXVt14aGgwlUZG0jf/r/9Z+ud/8PX0+Wc+nyan59P+QClt7Q+kdUA7PDqNNL2dRsdm00hlEqAOAWTAOzicKuMT6fyly2n2wsU0Uq6I2WgVtmCWtfXVVEON2kQK//rVV9MiTLe9tYuKtJO2tmk95B0M3j4ufC+UGcS6DYM9RSHxCSuYwGuOuIwYYBLA7TN7lFDj0vTERJocq6TBvt10d3E5Wq8DGGCK4znA/02OF2GAj7X0z6X2MaWvfOUr3yyXy9/+3Oc+F/q7oF9cXPyQHi+wxsdG03/6z76Rvvi5Z6LLcWS4FKpJP/r1wADFBOoGcdtFl9/fB6z1ahqGUWwt9GeYGrNCdmJ2Pnp0wHHqB2trK8vp7XffQU3aTA0Y6O13b2IvDKfLl67Skoyk1bWlNEKLMjs7k+bmZtLU5CTvYgvYEsGY/cEMzV4gEyzo+cm0At6z7gLfQ7dVGOuN119L77x9Ixj8xjt30s07C2ljs5a2D+6W/djr/h9b4P/2b//2ty9cuPDNy5cvh1pjF6WqTWtvjZkXvOdmJtPjl+YB31A6P3cujY1XQm3JoB8UywH86InhrUFAOcJ72xqvADt0cf7tA7qRSjldvf5UKo2hxwtY1JXV5cWEBE1rVYzg/lK6fWcJwBPXucsYykPpXZii0dhMwxjQpRHSA/jt85+emojxgOGhoRwWCY4KiwsSBMD3djm8xa1ovQT+wp3b6carL6e7d2/Hsz0Ytr69m374s19iADfSBjbBIehPPq7g/9ipOk3V5ief/exnnxsDfKo1Al9p367WVMojaRbJPDMxFrr6DuBtAI61tY3wGyDjrPQFOWlnuwHYa4B5N+02trlX2nveQl3B4N2up37AOzd/HhADVqKzy7Jaq6bFlQ2Av51W1xvpFsDv6x9K2yC2WttKm7U6fvvT4NAI7w8ilTG4l1fTzZvvpfWNKvr7cH4W9kSW6vnXJBmhScEA5GMdw33h7p3Q832uIawqdX56Kg2jXq1v1iOPB2j/ofqcO3fuL2/fvr3SdPtY0McK+M1em58g7aescEF/9+7dD/XYTE6Mp6efvJYuoloM9w+kXVUasLPNWZA16ltIxM0YMNpBhdlD3A8MjgC6gaxsoHtroCppueQ698IMDAxhtE6l2fn5AKh9+ytrm+mNN99Lv3nlrfTajVvp5q2ltAiob99dQNK/l+5wXl5e51jFDtgknL4wjEdK6OfEiaKD/TDIO8sRxxZqioNioQqps0da3mforOoI/FVauMXobTJzpte/7XojbZGvkb1t9P/9tEuYO++/3onC8P24gf9jA3xBj1H3Hc4h3W/evBl98wGOJtkdODE+nv7Jl76YLp8/n0B86P5AK7oi7W+3P75eVw3IGrVdlZtI5Q2k9e6OXYuEAxAzVpr/OQm2PlSjcmU8zcyfSxswz0u/fi39/T+8kH7xy9fTwtIGunyNtK2lerVOA7KdNgBn1SkR3NutGgNo3DtNYXi4DBONwwCoOhirS0vLzS7KRiqXMKRRgYy4ry8zo/n0CIkPw62troUB71QHmUepL5PsoONXcU87W6k8NBAjz0McdW2XyE1H+tj1+nwsgC/ox8fHv/P5z38+JPytW7cC0K2qjb0dX3zmqfTFzzydJsfGQep+qqFSVDc2AkD2p/cBfAEyhF6vLbCtGoO/FdSUpcVVAIWq01gHrOuhxgzSAgwD9iEkvczTD4AG0NE36zvp+b97Ib3489fT3cU1GKeRajDCJnFtNaoBeqcvqP+ro4PYAK9uO6haW6hRKyurYTCfu3AhjY5VUHnWSNt+Gh8fSzNTk9HlKrPtynBiuplXmVsGWIPpl5exaVDRyBipI2+Au7G2nhowxR7qmWkexX4YLQ2lXa63SEtrmbVR0evT93EA/yMPfHtuJicn/xydPlQbDVhHYguy28/5Lb//O7+Vrlw8HyDZEwxQrYY6swGg+YGJkNh2L4p/cBC9PQJRfbixtR09McjOAGaoQxtIa3Vo9W4Yq4HOcGehmn7+63fSG2/djZZCSb6DdM0tDy0GzLGL3m8X5hbSuNFQ+puerKLs2kvEWSkdjElrMD4+kcYqpTQ+WkqTGN7j5MdpEzKfKtpAvz0/hE7aPbZqtbS8uJiWaPlkjH3VIbUiGK2BCldbX00DXA8j8VWZPGbHyml+ajytk6+dYMSu9LEA/yMNfEF/+fLlbz/++OMJ/TOAr6QvyBmOqjbPff1raWZyMqRZSFhRTcVvbKxzrIWU5CGC0b5ugA8QlPgavDJOfcvuv72YsrCHblzF4LRXvQFIGxi8G6op1a10exF9/q2FdHdpPXTrRmODVsO5+6hJAFLpu4UU34KZtBeM1+kIAn6H+ASmaM5MohE7kKoOQq2vR2+P3aijlRHyNJqG7W3SGxAlNyY/0mqabSlUc1aQ+vmZVoqMsZvq66haqFj7pKffMIjfcnFEuILBP0vrsog6RGoizC70yIP/kQW+I7Hz8/P/NRVwr+cmejCaJAAeu3Qxfe0rX0ZaVgJMGVDUtepAE/ibGJT9ACzcAb69MEp6gReTz6h99WRBNQXgsikpY2RDUwN3h/v16m5aWqunZY5NpPQ26szeDqoRoLffXEayD0WDV2PaMO0NCpVH+dpH+kiTLZLdojKDhq4S25Fi7Y5KuZTmZ6eR+qMYprlZklcEqHnr5yezOHfo1p270YUbfT/mG4/bpGdlcSE1aKn0X98izVwbnwxYRu3RYpipDKcVWqtoLaJkOtK1R1nnfySBr6Q/f/78f3316tXQ5wV9a8+N/d5PXr+Wvvz5z2EIlsLNilayCTxQEIBzDo1qkeAIVcFfgM8WAAeBj//6Fvow1xWMSnliZHgkWpN9/NklWd8eSJsNVaIaoN8I9Wer3sB+VNLbY2R8gJ17W5xBJKvxRYwwSPBZkEDHAIUpglGMn/dkjC3A7CuzM9NpjsNpzaLSswNsgr8AqVOWV5HsGve+G5PfyJdhVddohaqkTRWOMFdJ54YDb5RHMDLx2hU7RcvSkEktM97vQOr8jyz4Hznga8hOTEz8+RNPPHFPvXFksqCR4eH0eQzYZ556MqYfFJLe5r4AP3iiMrcxNtdTDfDbAkRvCM8yW3CPBFQdib59VJ29nb2YArCNajOEbqwEHRoaSYPDY6na2E9Lqxsxf34LBhTk2XC1JwhVB9WDG9xsRVSfNDYdBCvFtdLdRBmfXaKDgzIYfnCLVVsyI2mz5VAGj42NxuCW7jKNsBT4obJBqjiLC0uoZJvBLJF3fDllYXNlPW2tIfFpsczbNu/JWhuUofaEat3S+gZMu5POVcphu+yRDqdhd6BHFvyPFPAdnCqVSj955plnAvQerdMPVFG+8Nmn06fQ+WWAAvQhPUFGHMIECWy34Ib6LiqEvTPR/x3gQZJzEWBUXgoOpKM0OVbKElpAxkjqSNqo7afFVXR8QO804X0AtQtzqOb098McAMe0jJYrtBgVmHGU+9E0NFxOldGJNDxii9TPfYnrSpwFvUjeQeKO0HrJSBq9GtX1WgM1ri9dujiXKhi8Aft9AS+TZOBrdC+h0tSwPaRsOwBwwLxyZzGh2WPc2qOZV3bZskScqknEY0uwjq1k6/SZx66kIVrNDVoGu3Y7UAH+R2p+zyMDfEFfqVS+/YUvfOGaXZYab606vQC7TiV95slPhaQvSLBLAWyYQNALouXFpXT3jnZBI2Y26mt7G6A6W7J/P6T68GA/TLOPzpwl7fg4LYijs32DaWd/ONX2htJqbTutbGrMVoHvPmpWP/EPcQD2kXKaGBsDoJVULo+io48D7AoAL6dBwDRgizE0jDt+xqbS6Nh0Gh+bSRMTHFNzvDuThvE/ODDcBL/LH7cAIEbuaDnNo/KolgSRzzyoBbhXlrLNU6tHvnTz+R6qVg3DVsbUltnCfYuwfKbHzD5Id4SJKs446b547lx6CkGySUu2XsXotQw/TNHV+SgNcj0ywH/88cf//NOf/vRzDvI40ay1y9I++mtXLqcvPvPpMABDqkuc1G0LaR8tQFRyNjKdXOb0gAaS1Hk4MR3AM8zhyiYlqFK3gVTU+BxH77VnZR/pWNvpT2s1jEPn5wN8Ak/D6NvjxO+UYweYtC8GBp1moGqFDk0426hMA7w/iKR32oIq1aA2A/eqTsMwrYxRghnGJ+fSuXOX0tXrT6a5uXPRcjQA8ybx2VM0PT2Vzs3Ppf1QQwBkAH8vLS4tp6WFxbB7+mixQuLzzEl0KwoMu1jtZaIs7Ma1cbOcipZGyR72xMREun75UprGmJ5GzdswblqDbuCnvP4Iqf/fNO9PNT0SwP+t3/qt7zz22GOxS1l7P70AfeLxK6g4nw6g6Sf02ib4C9AXB/8C0EpQpwurxjhw5TOBIUgF5hCSWBlYQ9qr96ralIhrT+MzYfjtDdL8YycgBQ2nHwnqxLNRgOtoqIcJiWkGhKtKpuFourSb+9Hl+2g59tX5aWUEXdbrZZSs6w8RVnl0PE0j2Z1SXSqNoK6ghjjFmdZOzeaxxy7DELY1RIcKJDMvIu0tJ41pmRz9K3qSGgC+gf5ODFE2MrS6e4BedYdyUMWzFfD+wsxUmpscT5URmJNnV87Nkud6MEA38KPyXAP8f9m8P7Vk63aqyW7L2dnZ51QXVG/sogsAQ0r6qYnx9NUvfP6eIXuPAuMtoFfyKdogK1W1QMnehyQfBEFu+6fEb1CxVSp2h3c0CHdUMTgy+d4IjCBokJYCmWcjqEUTSMTo9SE8gaZBuwNIG/VqzOLcRkXSMN7xmsMR3P0dp0bAEHvaBnZteghWD3txtmAADOv9Bq3AYDp//kJ64qlPI+UvocbspldevZF+88prcCryy/zwi5HfZm+SheBgnYc9S/20XoOUwZDcLcDx50oySoYgaOk4Z0CTT1oqLPFQ2ZzOIasMwLG/8+QTabJcxq2rzPymvW7N61NLp1ri24PjfPpiarHAL8Ct1J4YG03/9Pd+D+Bl6ZyrHumXBfs9vwI/VJwAvn6sdJrtjfUApqrAAGAQ4DKTPS2CQaqhLuxgEwwP9qUKklWpuLrZ4KiGYexMzRLAd1697wa7EJeH720DaPVyB7BMQysjxggyerY6eLEDgwNkqlWD2BfaGUNDfRyDAbRB1SbeVSVygEzjfKQ8kK5fvxJx22ukKrSwcDetqssbLunTrpEJGs4JcuapoCdtDsDJHs5RinXBgF/1R4k/SNwX5mY4MKIxzOGZGNG1hZwrD6d3llbCr3lpJ+ypZ0+7vn+qJT6F+i27LQV8K+g1VMfRo5/9/OdDvQlXRJJVoJ985AEjm+6ibpTg/uIaXdvD28wKXuaekZHSEEblIJW8FdMG7JO30w95mHaJW7A0NIq5FowI2wAw+gSg8kDKAqoAvj0nqBM7xGX//DY68jagVT1q1FA9ahtpu7aZdhq1tF3fIK587bRn5w/t23Jw33CdLy3IUKmcJqdn0vz8BcBaSm+9eQubpznlmnQ4Amx8xXhFPtD9d1WDMlPaW6MG1L+HsNjHjsG9mPMzBPM4OBbqGmXQDwOo8W8H6O2erachjP9nr5xP0+UR8m7mP0Ru2fKd5vWppFMLfFWc69evP6dq40CMICpI9ebpJ6+nyxfmmlKNyqR+rfsAgLWKlPNaaR792DKCZw6bcw8ZRK8q3VyGbu+8FqvSQSF16jJAc2eErfpe2qxtp5pdmzH9eCxUJLylISWm4CKNe4IuugnzPP2sDhEP512Ar46+A+h3trQNNgGzZ9QhQL9N67OLSuR7Ozswh12I2Ac72gi8U4cBVL1GMKBn5mbT5ORUWlvZSO+8dSvnB5Db42PcSnpbhxD2WLDmVfVLWyXW+UYx7ZDu/ejONS+6kUpc7IYdSOPkv4JBrdE+IoP7xFaC9GHJpouj5TQGc3Sha9Tht5vXp45OJfBVccbHx7/lKihB39ptab/25Qvn03WMOis3eiwkkSvoveRQ4mXJnyv9/UNjzolgSGHfVWIhsgvGcEqvEjIeecXzoUEqf7gSEnZjo5bWV2HGlUVUpZUsoe1mREWx6d9DggrCHQev0NX39uzTV1JucZYRNHK9Jk8831fHdloD+v/WFmEBfKXqLvr/9g4MsW2vUxW7Yx0GwQ0VzXSWRkppfGIiVnC9/NrrYWQHxgH+juGTnr0oH9snntjykbesx+c5Rk6W6+tHzdNEkBGQ/NuUAyUEI8D4MMiAZQazDhKnTCCDyzwOHZwfK8X8nhJM0YW+aV02r08VnUrgo29+69KlS6HeOOlMwEqqIRfOzafrV6/EvYMv9pQoSUOtsCnmPsDdBLKV3uQH5VW0BALUbkoPW4oAP1TM0YkDye/cF0dOfW8EyabB1yCOxra7LNgFqmrk67lVsYWx3z+kL6AS/KYrwB7pAYT4k/F2YYjMDD7Lurhh7HKvASz4G/X1VIOxNLhVjbawKXa0OZTo/BxzaDR20OmXOWNxk5lsVMNslINKWeTZHMmUlFNh4OeVXHEZOVbHH3R6Nd6dg1pyfGG04tzrYBASGV2jdgLAKqhAJdSuSnrm4sU0ibrZDKoTnUqpf+qAr4qDYfScXZYeAqegyfFxQH81lYbLAENAO/ccLCmt+BfAw0Fpr5vP7N7L4IMZAKU7G8Shzk3QnPAnI+SuPyV8TOOVKQQwz1SPPISIYermpK7Q8QV/MIrS1vizhM3xC09/8TjcPOdiR3eOsGQc3bI01oejw9ELBAPIGNoaqkuqPU5nduKbaXNhDHC1Ewk1CWYgj9oPHgYcICcvQUTex/N+35NxjNh8osap33MKNcc8aCSXh0eIay/VOWIWqqpXpAmGlZFxJxkWWZobG00XJkZzPB+mU6nynCrg2yy6w5nbY6jbf2C25eBgevpTn0oX5s+F5M8Lue2PD6hERd5TZ3DUyLPZD51fH81ngtfRWncgW6JF8anSz4CEiHpuZgSZQ7VBIPu8Hx17D3VkH+lrrxBh88zeIG0D/UQ6BA/xyHxZ8gMsAUZRO/CVtCP6BnHPeZBMo61NTINoAlXJbYsmg3so0fOgG2mypQP0fpDCqRCb6xtpdXklAO2qLssidHuzK/YJP8YQEAKDjhnI3DIFaRqIQbSh6M+vyWS49iH5B/qGYCmYU/CTV/cD2qzS+gD8ftSb3WGEzpDN3V66WMEWItwyddSFnjttKs+pAv7Q0FCoOIK+fQXV5XPn0tzkpOp4AFQxqS66g56sJHIkM4MeoFjRAFmgqP7YG7K7S/OPShHGJu+NjY/GrgouRnGxCIIuei52+wA6lZmlr9Gozni9E5I5+v+5Tn070eVo96ZPA2xI+37TrO4O0/Xv0iLs5xVag9gmA8OlNDBSiVFb3zMe5ay9N74nX4CfYALNZadGOMBlLUWrYwsiIwDEAD9xoIRH1+Sy63UJS3Us9+FbShaWTCfDANjBKDnSRjg2NzQVPpVD+mG4ftJqHAScyqSxNFKmTobJp8syB2nd+lOZsMfJ6wBqmmUUg23k7VMzE2muYrdyR7pGXX6reX0q6NQAv7mS6jmlfAAxKi+Tq42evPpYGq24rw16PBWjzhyLOwC8urF9zAFq36NSrcCCCTRk86IRRypVGzIshmnOnZQmBlwcgnDj4B1bCt5xMEiprWR2IlesmkL9cLcFwRmLvgWwRIDFNGLVK1UI1RnbAH+2Uk6XtjUrV8bSSHk09ulJgNv4cx+/ULJKtC1gGAzqkQCfUlrm0jbINkHs+GDvD4wtw8fILFK5Yc8PeVVoBEP6n+fZjyAH6sQDuyUasLRpnjicTericwe65LWR4YE0PIBhrzvh4Slavxr3DY4BynLA+UkY39aBc46uzs2ladcCdyAEyKmS+qcG+BTMt9w3XknvxqcFCbBPXXG7jgw81RRnHbpWtkrL4H7y1c1aTMjy2udrK2uptl7lvBprT91qY2PNnpjVtLq0ktZxczBnB8NQFcYBK4uitql+rJEMiNRt7ZbEHgDLYRO4haD6tYaoQFTNEd4CTAaxK1EmU42JolXa4i4QZUonx/EyTxyUQvoPYBTSGjiv3zYmJDrSOJiWEJw3lJkThpDJAblhyFzZh62LjAkTxwot4tIf6dsDwMF04YU2irxERy1x7Qh8VS2UGX/O1Nwn3MIAHwLwTtBTk3GJYp9x0mpG/kjTnq0cZ1fqDmKo2+Oj6jRMnLMIpyGedaFTo+s3xdXDJaU9Bu03VUtUcwppr6S7dPFcuoBasrbqVFsAS4uweHchQCyg15Y5uzXH6lpaQc91jor7RQp4GWRtYz0tr6ykZXcdwG0FHdhRT4EmBI3KWZJKyGEl8J7dkTbhNPsUTwPgK/FLI5UwhGswlhLXVV1u+qRENb0hseOHygAj9as7856joapLuYXSnwKYmAF8AJdDNUZwh60AIAWrq8HKxGELoTQPY5T0OodHhhBbTnOoo6oNjQykp5/+VJocLaW7t2+Rf/R8g4aCMXl3y1VhHAJ0XQFBGWhPOH1BnV87R3aqI9mdfnH14vk0gyBSTarSylXDqJUJtG/20o3b76H3EwZ5dRmkat7A/lYqka7lBoLDZuzDdGrm8pwK4Lu35czMzJR99q0rqcapgOe+/ltp+fbdtLK0gUTeTvWNWlRinVbB4Xkrc6uOJEYiOZ02uhupvDqtwzYAbSDBtpRaqCX9HH2loTREuEPuWFxG4gIswYnCAPCdFTmOFB4E5LQwAg6wqeuWSg7b78V+O3gNQMqYoVJwxAgmf6o7e3v22ADoJgMHvEmD4M9SPbsDcd7jaej6ThQD2AIREMoDqlK2DDKV+v5An/OJXKiiEakqZjm4DqCWLl06n8ZGh9Piwh2Ex0YAPOwU/uyhqm1gmAJ4SXXS1stxDMyQaJxUxVTztuDuCsbqxXNzsajdtMa7gpxy2SfujUY9vfLmO2lhDcFSh/kocxnR1tk4J7GdblUREAX3fZCmTsN0hocOfKX97OzsNwvdPve8ZGl/8cL59OznvpCqNfucS2n2/GMBqMHR8bRLIW+JQJr4fieHlUbSQGk0lcenKNkL6eLjT6RL1z9jd1D68m9/I83MnUtPffaL6cKVx9PU/IVUmZxOo5NTaWxiDIZQslOxNO99fUrigZgWIOg1fsVGzIwEuOtuLcJvtDJKS6HYVdVAWsM8MoATv+qCgfzIgFV0bhnSHiIl+73eJ8AoIxh49OGHm62C6gp2CMzgIhV7bmx9+geH0fndY6eMPp23L6xXV2gNss3y9NNPpNHSIK3hXdII8E1XcJw9RDtpg5Z0izTZemjsO62hQfzFTEx7e4qerMnRsfT4pQtphPzVAHkNt20luAzJ2b1/FtY2YQJaPNwapEEVyw1xaRDSEOVYI2tuV9IB/E5fnnrYUt86faj0ta997Y35+flrzrNv7cm5fu3x9J//X/7P6dKVT6WFZZpgpPvkzBxN+c00jKS+fffdVBmvUAlrgGU7JOO0izcmZtKAizOQkIODSPZBpyqrrwtgmnP11J0GTbqjoahKa4tpbf0uFbyeFm7eTrv1PWyADSR/hRZlO22gIqFcx+d+NIDXq6sAfT/NjE1kdQMdV2EvmDe1N1CFVAViJJeKV7YHCC1pVAsH/lWBHAeIyWcx1RmGIN8OMsVenUpg3Ctj42l27iIMVsEB4NPyjI9PponJCdJUS5tL72GrbLhRQvoX/+kfpJG0k37181/EaLctD4EGM9WrtbR4+w4GKcDUBlrjXZhTaR/KGX5Vn+wdkkkvTc+lZ5/5VKoM72PzaNTaImIM25tU30kL62vprbs3bSZiTo8cZh6zcY4xjN8yab+J1LcV6UB+oPp68/qh0EOV+A5WoeL8kbp96witUu7xxx5Lz/3hN9L+0HjqL8+hnsyGhBmdnEVKT6f581fSxUtPpyuPfSZdvvIZ1KWn0/kLT8AcF9P4xDkAMpMq5Qkk9RjhjafR0SkMtpE0hvvIyBhq1GyaGJ9PY2PTSFZaCvTp8xcupImpiTRYclIW9gaS002glPZz584Dgiyh7c6sII2VpoIrpgDATKpbiDgFYxMIeCBPzuDULghVB2YId9yyVk2eAY5+eBhhOZuzgUTXmF9dcfR6DUlsb5IjxrwDmPtlON511FpV6VNPXI1pEM7FryEk8tgEgCQ99vlvbdbSgC0K4FW/t/VS1XIKAj4jX/GxC96bh7HmJ2kJTaeGDe9h/eLfWaPo8OvYTNgRMolzk2zJDEBVqH9gGEZJqITYEzC24RpMG01dvHjxTaT+T5v3J04PFfhXrlz5jhu7quLY/BZ04dy59C/+2T9PM7NzqR+Q9g9PpFFUmEplDKBOINWnAfcMkp9mf3gkps2WUXM0TpWgzqwM/dgD6a9O7KSzEf1TObG6aiBPxY0VT6gIG/XVtLoByJD8WzvVVBkdgRmG0ugE1d3XiLBmp+axM9DxqckS8Vqh0cVpU4+09N7RXDGs+pLhwLVyX3A0AaBcHHCsQEmJr9DFOeIdR20Jz352e3Ci69L7vS3Sbtcu+QkjGJWP970eGu5Pn37qWkj/xcWFYECleESHP0dZ1zHwXR+g+mG3rsA3bbZA0SUL4DVWDc/FJ/MTE7FLnN2y+9gVe7ZEMHEs29xYSzXCsFzd0c00uQ1hDk9CNODXXaeje7iD1Cd9zz7M1Vq0Uw+H1O2LT116FCqOC06eeOJ6un79KpWQh86npybT6BjSegyJz7lUHop56KMV5+Q7F15/tBQ0zeVh59VoqHrsAwp7TFzIgR47qN7MWfcRmukR++3rSHbUGRroyclzaXLiQjp37ok0PXclzZy7mOYuXEnnL12kKnfTrXdvAEjVqmEk4wBg3I2+dHV6h/cdbEL+AlzUA8GFtATySELg5aHxhzrgeFgwBGfzzZv8gh0AhIpCHhQLPRwdu4GdUavCkBjWexiy+9vYQnXuMWzlgYnJSZiCuInTFiVCN2wA52E/u6AdGHLXCIziiJP2Am+mT/29YStCGA7QldDRZVSNeQcI9/Y2YbI6AqI/7QLw1cZOrEzbIt/ONCWCyI8zVR0PcOJdX99uc6e23GvUgZzK8ND69TODPgSyJwdpP2WfvapOQdcefyw9+8UvpMcuXaLABgDneBqsTMZGrUMYW/YxK/ko0zgUVlHAlrrqZrjph6a3qXtGuffTxKMCbCAVXRg+NNwH+AdhIloMjLnzsxdoaa6m+RlUqPNPpKuoT5dQpSZRm0rD42nhvVvpjd/8JlVKtBIcQlXJGr1LAo4o7LFxM6eYc49kbAB8JV5AGxA56hqIFvxI0/wZILcHH47dkUO/JxPF/H18RRdnjJraUiF5XXTjwBIQjNbBUdVRDPRLF2ZjxmhM4Q4gwkhyFqDec8tDWiq7HN2lYQcbJNJB3I5Y+60uJXSdfJRQTx6/OJ8mKmVUGCU3jEMBygQkKvbcdG99GX0Qd6cvOzBnOlR1cpjEDYNoi/n9ARnLCYEd6LmHJfWBycmTnI5k/1dWTGtPjk3uU596Iv3+179G5WqgDqWB0nisO/VDDE79Hhii0i3fAQ1BrsmB6mzoyaErB7Li8D66C1UzqAhVgjFaDPegHPNARSqhHlWG0PFhsDJq1cSkXySZSWOVKeyCaVqBeZDRl5bv3E2v/ualNDXjVw9Rc5SSW7RWMK2gULIWe+XHhqwAwpFgJWilhGpFupS2As3eIqcW2BOkejaG3VIZy19BsYvSnqFQR5DCgm/LKQaEbwuoStGPNI1NqgjL9brlSol0ljBaV2JiXx4HMSLVDI1bWrU13HHyoxC2RFFMshbgDXnMP+0HVbq5qSmk/ghtoCklE/gV6I5hyAhLK67uyi2CUqUf0NtaGJJTH9y9oW9wH+C7Km2A1sEyUgB8iOzX/y7gP/FtSR6WqvPH9oOr1xegly45z/7xxzEcyxSSPyqYAhwYAsRI7P0+DTmMLECvkTXAOQw0pbvzaVE0BvEb6kzsukEFczgYlFUAi94uNndRq2aQIMX8fKcjlY4Oh4G5jcTdwogkOjToYAgl78w0DIFNEigxfZwKW8EeGtW0cVoPzwLLlsa+eTeIklnwDAB4kwd5hNfWyOdlmANDfLgSqpBGgn35dq/uoxftACRbrjpqxRqG5Ro6tp8SNQzVqhj7oBzduU0GidSRgMLADpWHiB19VTBYZjF2wDt9HIIgMy/qYv9wKpMeQ6mRjgZGvgVhK+O3A3b2+9MGLVoVlQvrI+2RTqX7HiqNJbxNIE7Z0HYwGhlLxu+2Rpf0PZQ5PA8F+BhF3xTwO4AumuMmuZPAtWuPU5AWpgfqDICJ+SkWMowgM2gYquY4eYzypjJ3UC9qVJVAsrLtYkR6BZBzBcscDuzcubtIs4v+SWVs7dbDoHVufGXcJYf9aRT7oYwq484F9mOX8TdK66BUrdWq8UkfGdZUa9y5n0+lNBILZKIXRMiEekLzjzQWhNWqU3rtEXGzqKEskfHrqKfdsMMcY5UJGH6cvGg7CBqfBzCiWa4gKCbGJ2J+z84+6gP+7HCxRfBZLMG0heCIMo0/Sgu1x9VbwxTUMAzq1AdBb9jwHCUmYyEMODvNQT2SWuGh0CWtO4Po/wIbdUw1i7BH8TMxgoo4AJOQxxHyS9tMvSj1qTPLV2jZsiBEjFcVtRNh5F5rXp4onTjwNWrtrlRKCfyCrLgnrl1Ll85fsDQACOoABVkYiQ6EODfd70Q5QJJrVimVK9K5Kro5QAPLBNBlimEAPIh6ZEU7gcveDqW9i9dXVxeRnOj8GIsb9c1EPcIQ+0jsPnT7gTQ+oRQHML7PL9bPkh63AVHvtsfIdAt6lx+KG7v31GfV6WPWZTMvsX0IYQyprpAuVRbVN3tFXFAyQOSj49NpfBy1pzKO7TEabq7+8mN0rkYbn5xKTzz5TPrcF34rXX7s6TR/8ToMqYpWysBS2sMIHoJeSZ/dYHwSF9Jdbz7jIjpTKVcZJaYj8BOk6u4xoGZYqoik1yJ3rv7SRj0tbzbSGlJ/HVVv3W5Xw7VeyOEIDD6zM5CmaoSJimWL6mJ8Z7I6u7MDXRMTzesTo44pOU5CLfhjJWUxaFOQ32W9dBHQW/yqqOq1sbGjlQawUWtKKPkyQl47SgUiWZyL7uIIDV9VDo1Gs+XkMg256HHh+dbWGpJxIJYKrqIL37jxRvrhj76fvv+Dv0s/eOEH6e2bt2Movra9mfqHiBMm8LxH3AFkQGDXntMaNEaju1BcmQ+gZHqU/law6ZAxVI+sa5/pWb3cVsRtSJwOUAb07sejGlAZHaVlGU/nLlwG4DNpFJ3fMYjS0EioUxr3qkr92iQwyPyFq2l61g/VuTvbQBicsUClWaaqNKo6sQSSMttD8oa6AyNobDq/3u0CFT0Wt0LIiWplgD4zjs3jaDjp6yuPpa2R0bSBx9hoancLaU/6B0fTOLZRZQA9npbHiWyykpsaTlJv5ToCy3gpHalCWJZNF/rj5vnEqLPidYz02GOP/anAV+K36vdf/fKz6SvPfikGrwSJ6z8HkIiTc3Npyq8ACnoK190NnD3pLEYCAIioE6g8VrhAt2gVfqoTHoLQXRNcCjjqt6XcrQz1aRiwlCs015UyBu1UqCe/fvkX6dXXX0pvv/NGqm1VMYB1p8JpKW68+kp69Vcvpfn5uZicpiEYFYvqELsqkJassyvZBb/GuH3cAIMWwRZI9SxsCccZyJvGrOpQeWwOAE8H+IeQ7CXKoDKGWkOaZDDHLnSz50fVT+bzHLYNah3JgZkGk19AyV3DpoUyIW1bNSTyZjXWzmqI2w0Z/eq2QqRFW4IMRE+SW4pMTmDgjzu1GPUG/3ZNckE8bsC1FRvKrlAHdZjMrdDJRHwFpg/mtUUpUSYTNewRymS9H0aBgew9k7mje5a6ayfzeNK9Oycq8b/61a9+W2AXa2MLmp6aSp/99JMx3z5GAVUPqBR1fNUYhQblCHCG4nu0zh60+bR5V8XI/de5RRitIHUxdEOXpYJlAv147WQ2h++tULfjm5iYSPOz86kECOqbS1SuMznfSS+9+qP0t3/3b9OLv/oeKlQDf4YLIFFrNBvsFowdFchDzLMJoHnOqoaAHSGtw6gpTk3gjciTFaza4wCa+3Xaq2Pr4fpWp/Law+OHoSem3UFhNp0/fzVde+IZ1JpPpfMXr8Gkk0jiybALIlxaoGiJEBJ5sQ1pIh1OS46FJmqB6OcxbkARqMvbW2RhDuE2YKtKPmJtMG4a2qOlcuobKqcd0rfFi43ox98NPX5UA51rVxmUUP/K9rRZtsDIdAxyjGD80k7E9Ie65S9D8HNgbxQGiCkOH6YTV3dOFPhU+nNWvqBvVXMunD9HgbgrsMKeyqBg8RZA0RB10pY9OIODPEH6+IEDVYhB1AbXptqN6Nf81EtdEqhEK/aNr2OQvnXjRrp763a69d47AH89NTj2AcAYTXiFFsBF1EMgY5Tm+/L84+nxi59Oc1PnkUK30os//2V8elMddv7C+QCtjBstjlKVOM1PqDxx5N6a3Dduq6ONshV9/i7j64ebXenkeRDw9gdDrqPF+DXD/Kl/+0fqtVVsEZcRAtIRWqXpc+ncpetpbGIWaa9CIQZdrJ4H/2wNtW8UEnZwaWibLyeV7SLlVXVi12cKDudIozIlOsNwsOxtJXYod2dbui5ht0E57jl+MGxWg2m2ZRbKyvXOgl1jfMCDVAfzGieew59FZEIJ054smaBb7w50ourOiQIfIF8rVJBWcrnhFFLfQgrgc2Sjy4KjoqgUF5jYjEdrgYTLGzTJDOibY83v1Cr58Wx3mvNVGnUHx9z4iXCIc7w8kmamxwFXOY2h4lSQbiMYhrOzc6gwMB9h7TX60jhSdQ6pq076m5d/lf78L/8y/cP3v49fuySpcNITXYQiKGo2pzvPbnTwyUMG5IwqEgvZeTak1FRvd6sSlxUqscnPTnUt1VeXAKkLOwiffDngdPvdt9Li7XfS5soCjF0HP7lrVMlsT9cW6phqmAWVv3+VBYpJcsqxjOeUithXn7SKcQ0OV6XZZVvURV6ZlQ3ueWyGEQLoIzwZUBDLnDQi0R/v3pnOzd+C4RRIO26TsreD4MD+IYUVVT0YwtZFPTEW1VhM1EGsWusCfLHRvDwR6sp+D5qavTl/lIGpSZVJ1ef/8PWvpccuX6ZSkYDZEswlhUR0Rqb7s9vcaiyqi2tkZj0asIfh6UcaaGAp/Dzvxw+4wdOINIfrDdLekcWFu+mtt27wPkYcKoUSSCkoONbX/RaWS+7Qb+0B4doJai+9+FL68Q9+lFYXFjFIywAAoCLBA2QYc04qC6neBJEql5VtgxCGpK0R4QuqqfExDNpSsyWjBQA8dsGGLk+u3RrQ+fbmUyapb66lxbu3yIaGo12yzfEGDEW/wNiorcPsdVQ/t0VvRHq1O4w3mA6mqm/C/JSJsy/XEQZVyj5gToQySaQRB9M7irHwJK3amFO8kRahpYEQ2jfKyJHvWoQXxjs6n4JBm8RBLweqSgQyWsN3fSvdgeHr2FYjqKXaWKo7OdK+VLPFJO42OtGJaycm8ansP1S/FRxFpr2fQdILCEEXqoJNMOUj8BAdnAE1hugYBWhhu9dltZoXXwhAR2edduCmsXkwyRmCNsVUpgUMUMdGK2l+bja+InL16mNp/tw8lb8bxmAdyTo2gl4NI/jpywlnYk5N815fuvn23fTyL15NCzfvAk6nEwtowG0/iNfkRemepXyWuHEAOrT+DD7A4G4QwbTkb3vLHdPWYIZ6qEO7MKeT4rYbG2npzltpc+0u8NilFZpP06g3G+t+rshlk3fTGsfq8t20QetQ26QMaAVlstgNAgZ2kC4Goixj00G6tGfU8Z2gVuOwJ0cg21efWwUO7QHS6CZVW9hOGxTeFlkcQMCosyvF5QE3oVpzHQCM7n4+fjfA/Dk1o2rvGS0CAfKXw7cOY+oa9xRXgM2pJPZ+daETU3dODPjQc6EHt3C699cfvxqqSuxLr5SWOUC+n5+xeZY5ECwhtZUqk5MT6fw5QDyDyjJRprLc45JKoELs+ZmenojD3poBpNEepR/z/AGhfeGxJtfvQFFBznd3JNaNWd2W0G0Bnf+yTMtQW95I77z6VlpdWotWSXVlye/GAiS5Sgbw2OaI+SyAZG9PvZfHOXNUOVIa1MXODLZGqgmoJpuCB6a1pRG8GqabqDtLK7fTmzdeTO++9fO0fPdtWoRq1NAWgKtXN1F5SNfaAsBfSNWNFZjI3dgANwB2cG0PQ1SmIfIAW9g+HDKD4LZ/fsRyBqz2yVvGe5S5ZSSjSrAodZG/e7tJU+AnTNXl3S3NwTzkShpEEJVo/UqVSqwbIOv40ejFViIEgo6WT2ZUwTLvkndusRI9dx0Ifyem7pyYqnP16tV/47lV4tuz8k9///fThQsXwngk5wH0GLan4lxQYl/2lu9EvQzEVnnq+lGY/NnF5sSwYfv0oFAttrQDVI1y16HfpVL6OM/Gfn7X41qZ9rpUyqOBVNPlR5gvXrwU8b744s/ST3/6YqzXddLXOlLXhdd5rgyCDf958blST0lLFeMWEtcf94arpIOFSU9e5OFheuuAwvd8bgvRUIoCZJnUcYcqEt3tyo3Xfe+ddhGL2z3Ip+XkuMAgraDzj3bQ9wvD3rKyJbJsGhvVtAPDuQyzCoOFwW1+8RervQC3/fp2787B/Bcso+hJy2mTCfawR/wU0MrqelrZqFF2FKYMZfr5OQg3RpmNI0zK1Z20Wd9OdywzWuudPlkIpsNP2G0YygODZeqxeg8HLXRic3fIwfGT+r06uBktMitwZ2ecEDZN5fFMeFCjAif3kFg7GHsAV33ckU8NW/Vbt7YbjG/O7lPIzrjcRDJRwEP4HR1FGtnfbT95RIWkUaUAJDCHDKLaU6aidwGGMMrbjGOYVUZJx2BaXd1Mr7zyRlpcWqXi8xYhAXQNQtKfk5bVikhvM1/Rm4Nv/eYeD8DqQdhmDmeYy8GjvQCHq6A2UQ+qtFgra5vp1t2VtLiymZbX0KVpWFz1NEzLZbnIfPZmOfqs0b6FhHfujaPZm8vL6e5NP4S3kF599e3061+/nn71i9+kt15/m5bBViNL9WAaVa6wo+RLz6SPclIwjI1h6GP8x+iy+nuMNShuNLrJGXG7vN5DG2qEeqsMO3UBAWU5IvrlGReauwVJzOGBy9bJ252bd9LGyjppJlekQbW2C53IVOUTAT4g/0PPraqOwBfAo+j3gilc+aeUAU1co+agq4dksxXAfwh5McRPfVIJVyqVqbDxmCmpYaskcb3r4vJieuPG6+nll19G+gnIlNbWN9IwIDc8uw3nZqcRXI105/bNtL6yCPBH0t3FO+knP0bdePd2vKchFz0TVGrVKQtUpEAM9cFeJO95rpQVYLHY3MN8qAOY4MiDeXGwTSNcG0QDdz8WdKxV/cQOBv9AKU3MXEhzF6+msel5mLQcM1NNr0DJxjPqVeypU+d9pC7gX7q9kG68/Fp67aVX0ntv3gyQrcO8jlqbB20Qv6ASnxtFePRRvvarx1z5JgKiVwagmsZSaRSpDJQBtlnYwhC3xVAFzeooWQPo+7TSfQgYdVHLwLiq1Ft9mLBRQWOrFBi4b98BPL8ftp+q1MHG2nLUdScCH4GV46aTAv43W6W9JB6euH5dmwqwqArYW0LlC3gLFT8ZS3mgx/5fdz5TH3bfHPuZNRitvPnZqTSNrr6BCrO5vkYl7GLAzqVr159In3riU2lyYjqNlt2zpx7qjMxSQpJaYTb9Gsu3b7+b3n7z9fTGa6+mX/zipegBktmcL2Q8SkeH7KOPGyAp8WUIKzwzBsCk4qNXh8QX0t88CB7zaWkTFOGpZpmfEucRDD63Ix9NE1OzaYwW0CnKji7bSo6iD49WxmKgSwERuyOoZpBu43CeTLUG06MWWYaYK2mE8soDbabJlir35AjWfCaN/pDiGti2AHYOjKH2xbRu64Pw4z2agiFawv5SJXT+GgxbpeVzjx3LXs4xDTX8rw3sp8Vyf6qOD6bK7GS0IOMTo2mkPIQ/0kJcLt5fvP0eRaEo+jBR5iei5x878J17r8QSGB4FTU5ohE5R4HbfKX2cHEVyBFOzMhxuFEiqDOru9sLU6i4iwYQiTI0ne1v8solS0M/WmCGlmVMBXFboFwP11wDwI8N+GC6FKlQql2CAkTSD1L9y9TEM5vO8XwmgLNy9zXkL4GTdPPq5AUSASD0Z0GfVxsNrHpsp0mkPjlwtM5sPIBoV7q4Jdg/m6cul2AB3anwCw348zc3Mxsfd5ufmMd5V/RwwQp0AqP2EN0Qe8n46uChxKRpBK/hqSPFF9fgAtXFqQqL2YVS7bUqoFaRL9WML9x3SFoe+iCPS3jwsZ9cS7NF67qLWqOKMEN0QLcsg5TvIW2K4MoKBin0m8MkxNkE/qs1+urvbSO/21dPtfVqwRBjkfstJgFuqorW0E5830iYo8z8rWh3oml+4bF4fG4mTYyUq0K9jeI7jHlH4jz92OXdt4W6BRFHgnjdMopIRW869d4rwKNJj/vx8mp9XBRii0t0Lci9VxkeSn77kZQAzGL00dmlurlfTBsdwaTidOzeDrg0gqFQHr1RfBLHTGmzeY94NxqODMy/89Gfp1sJiSDHnwgswe06EVXy0GXUn9qykWo200O9j52YZl3THoI9uvOO7GqFuujQCoEPV4kxic4uC5Fe6l0infefO2CwBKu2eHd6VsVxsEi0P4UeFIRQEuS3Q6lo9vbOwkfqHp2DyCumUXSDCDj+kgwIlHaQvlpaYPoQMh2qlhq1dl320OtpbtfpOqlfJ7576/SBpVd0ZQiWzd0lbh4MIdqkXyydGa1XfyHcdt/U+jGjc7RbtQ1Xb3nX3Bt5V5aLpa8Bcmw5GIoxa0PABoh4ffeAXTVcr6JXWAq9M80m9BnhUCwJALT/7pUPHxG+jhiGIkeRcGwHgyGvZnhwrDikswP3it11lTiKTGSYmxkI9kmbnZ+LQbnAylv6d+OX1xYsX09NPfRbgDad3336PuBqhn8a+lMQtkpTeIf1pBWJffvUZyAIsFDOwFtdmdRegKllVKSR9aBfYcqmba5QqAV3zu1FfSyurS2mNo1pd57m9ULINurk7K/C2OxTLsMahKmd6DLNBOGuUSbVvMG2jNvllW+fIgFEkPC0lzFMnPEFqCxBoV91CB7dLcmyygjpSTpUyjElZKMUtE3tqzJvx7MGQCgYehkFbUv2kYvopI8vfMQJ3VK7vDgDsAeIcTCvrNY5qWlrfjK++L3LcXlhKy0sr8Xkldf2YT9SZjt3APfbuzEuXLjkN+dnWbkz72K8i7T//mWeQ3u4Zo6ynYqwXa1akcVOqjKfRCSQZ0lHmcP67RwZXBlh8EE3/kGB0qkJ8rRx3ge/MSGvQDVU18GLJH4dx6M81v4YlmP/xBz9Of/PX/yvu9omTXvVowG7fvr0qGpim0YlWMe23qb6JJXMQak+kDTxwqI/nTxUZVo5DvVkGMkwniO1iOBqPqpUffrC/3s8BuatCg2er6+7jk7szY1WWRcM/86XxubG5HV2MMtoAqpuMFvvjyJj4t3UcHx9No6hWzv4cR71yKrPrYf2caEyHRgCcn5lKU6iApjPmEBknhyXrckq3Ylzd3Igww6ZBIORRW2wP8ryyAbCXlmJ0OE8rIY+2dhSY3dZl0mY8FeNEVQq1lPTH/j9tZH289957f9a8PRY6CeD/GyTVlMAvyMXJT3/6KcD/GDqvvSyAHikeg1hxtoI5kHBT6L6CPs/opFJo9jV0VQ0Ed4AMyRESkBsNQiW/unQt5ups0wq4Oat+RahqiHwFY5VKaWJyLEaG33rr7fQXf/EX6ZVXXgm+K0Y/leRxr+QD5FJ8DCIqjICCcriWpmn1Ii913COvqhT7Ma/etKnq4CmNYW84SQ6IhRpkEO505t6g7qwgU7p3jXvgxBQGmN84FbzOSxJwfbRQ2zvYOHWYKPwARMAUuyETp6AylaXR8TQzfy7m+7twxs6CYYBo167lb9fvGOmbsgfJciKfMqscbVzmxX1HF9fWQnWyFY5v9CIE7Ca2JSNKwqJMy8Npwvn8lP/sFPER9ghpd8R2kIJ3Rq0TDu3uUYUL9bCNrPvjnqZ87MC/cuVKDFwF6Jo0Pj6WPv3pJ9OVyxcprAxeKz6kPX9KTRnALfScqzOKJPKDZ1ZK7CCAH7fvcz64g0Eau0qUPFaQVR+ZIaQ9NRIDRQDdwSc3VFKq+VwJ7ECPSwNffeX19P/7679Oq6srJpaDyhToXnOK/nrSFaPInK0uXaJlwK/pDtamqdeYlDmcV6PxbY+JzO48HacFjI1PAQ6OsUlsjikYdSaNTczEViaXrl6PlVYyrHPnVQsEvQNx2gCqIjK14W3v9ae1OvksO/qsHUW5EIfjErm7EuBz2MqoY1uOdio4XmGZWfaaG36YerKM5K9UYLg6ZZNbJFXGIQ4/ebq4upbWnZJAzvt2CZe4HFMxb6qe2jI8oDxgdqW5TG9XJ4lSBDgIJ3OIA+tZ5hxANaNmrPp2cn/NPzvO/TU/zG4PkLTOzWQr6CW/JOjgVbgCQIEUmOdfHpnExYfxL4PLsrUg7fu3mdaY0iiUiawAPIdfSV1YyaOK5OcqY3Yi0lsVRwnvZ/9VkHax6pwq7Ajnezdvpdvv3eVt1SpCIu6stqDrhwTkEf+i25KwZECN4pCO+RFgIBNQbP5K+oqRVv07PcHpCvXtRqpuVVMDFcj9bdSbnVrhwpOp6Vn07ak0OX0OJng8zc6eS9Mz89H9mkslqzseGrZr6+vpzuLttFkFH5SP++a4z2ZeoXU5eojclVlVxO7O927dzTskcK+/mE2KkNDesEv3zvJCeu3dN1MNtctF5DGXiGeqewJljHIeob5GeJ+ogrHU0/3EkN2nMlvRywXSSScHUj3qk2ZCOUJQlAlqGozraG43Om4D91iBDwBj/r3gaQW/wHSbbWcgUgxgX6mQm0wlnQNDSmWltIaWTXNR4TgFEwjKAKfv8p5SXcPR5taBKCtFseSCj1FUn8wcWfq7k7L76zjM6AZVLk5fXvGr6RsBWiV2gN84IsURFIeOqF1IT3s4HJBR2Mf0Yt7Jj634zAzUOucBAGTPxn5y70mnXLhGoNZYS0ubi+jGS+jpK4B4Ma0u3Umbq6SDVscycPe42XPnYzTa1ky2KlRCxxJW1tdg2s1U21hJ62vLYYw7l6iCyvK5z38pfenZrwTTuIjfBSNu/rS4cDvduvkOTH4zrSwup/omqtVGNWZ2rm1s0oJup3XuXboZ6gzxudmUm8vKxOpasEuUXVEPed0B99HzZM+R3ckuVKdwKDhbnWAChIrk87xxVki7cDtpOlZV5+LFi88C8j9qB755/d2v/w6VMhJ6a37GOT8GrDbnNMWqBZMO5th0i/jsx/d9R8Bn0NPMWgk8iF3L8CszuVvxjiIGCvUGsMgsLml0x+Ehmngl4a9/9Up6/jt/h57/FoELXPwRprAX7HnukIHkFHrKQM+VFq5eBneQhuYv+zPvPON9gaD0F7TOP8oGtyPNMIIbayF9nWwmwPIa2xyudkK0ijCUm2ztUW0rgHMB6a3kDu7jndgsl/tNALyyuBRzlM6dn09f/tJX0m9+9VKMGzgVWsZTpYkPXGM3OX9eoG5TjPuoaqX+oZiDr4ByUfoGca0gFGTcsGFCILljhEBWSAB+0uDmWQZpGVh/DrQJeCW9Ul+GjStaARnSQcV1WsEu5BTl55vXD5xMybER0v4PWwEvaVSiv4W6E7onh4ZYQYJa0EQ3Iu6xg4AqS0Z7HIYZum7ovjAIRxhYzWdWwh6GlJtPud2IqPP7T9Rt2AYyiMbgncWV9B//4UfpL//ib9ILP/oZhYG0QjJrzBlOgD4ni0QRt2kDCNRvMFYshuGIcQB7gAKYpgGAm55gCXuCABcG3YBD+fYoAdKY1gtjNmh9aoLRozktIKsZMnbOj62m9o3jE+rGm9gkSytrANhp16QBgG8DZj8JatyqYUsrK2l1fTONVCYoD1q9ydn0mS98FRMEPX7Hrb37sA/wt7nF0UhrhPXe0kq6Scu3gjrWp51gfIKdOgquoE7c2mhowCnggJ582CJYSpFWcquhbBmEGmTuST9/1JtgIx+WPb+R4Up0PR8rAHvQsUr8y5cv/ysqzQ9/NV0oGMDq1OIvfuFzURi5J0eAKrJxoOJiyRz3Lq6ePZ+/chghCAJO+uefLvdIPyGZ9dg8q3O6qNuFHs6fUUWpUsmvvvpm+vd/+/fpr//tv0/f/96P0muvvo6as+qL1FS2KeCAEKRWlxW16z3u6u7xAK/yQrQQ/HhLz/zHkfj9ae4CCc6CFzCYRw6ltKOz2iAa8KomZYxO8ztSGaPVck5Pzp8t2r6LvTWdyb9dlQuAegF1SP3dQSZ7gaIlM1ylcLyzk8qVMsbzeLpz+1ZawTi1pXjjxltpLbYzd/9LdXtaG9Q+dfxlVScXx5DW2EuI9Dm3Z21zIy26USytVNg7UVVOuc69TabVD0MrcGytXSfhliuqlVRMpDuXqepQrkN70uwiqNbzh6nbScwcZ5fmsQL/0qVL32wHvn3Ily9fSp/9zGeiAGxOA8QcGorhRoE6cikgpufnKTuTmcPIcqUpOQhXFcaCDUNS8PNzMtbC3cV0584i4KTgAcNrr72T/u4/vJD+/b/7h/T9f/hJevPNm4C9uchj7S4VvxySKmKggjwMN+Lk7NcQ+R+9NGF/GG8T1JFo0qPEl5zTrruVrDqgepLn/AhUe1ME/XDye73lkoNslVRy/S+HUjYLASW384Ls59c4d7FJI62SXlUcR1idgmGSNXRVLeyeDUlMulya6Acc3rt1J929826oee7EZp++837UxS/MzqVLczNpEhBev3QhjY8MpiuU9xR+XNA/QL7docGVV+bMPLhG1xVsDrAJeinKh/xuIxwcb9iqNyIttnpRJyGUBLwCzRZVC9cWkxYuUhul+AFSuB1nl6ZVdmz01a9+9Q2AfS2kVhNEdqn9ky8/m/75f/KNXMFk0IKxl4W7jCGAbgVOzM6mp7/wecDjtGV+FJaheOjXC1uGkLa8qA69hMH2ysuvpuf/t79LP/nJL2GesTTvfH/CaNTznB3nu7sXj1N83Wj1zu33qKxNKhZ1hUDVv6NybHma8UV3JhWu2hLSXPDzxLjJQjBrqGNIP6Wuqlhs4qQRxzMrUuaU0W2dlM6C3O9vOZDk8konrJkRpaPAFXA7e3X88S6MUMMQvbOAQbzu8r9hjF63KiS9SOVoOWg1Sqg2Q4QTC9wb1TQ3NZ4unJ9J8xjJ0+XRtLBwN03PzqdlWwzSXt7fTjd++ePYkv02xvVUaTwAPTE+lkZRId0W/e7ySlpxjyLn7pOmvgHVN+0wuztLaZD0O1i3ia1iL1oDP3bb2goUrd8uKp2tluXgVuW+I/PvUD4uhww77YN0rB+PCPycJIWqQBEEYMlsdJdRcUo4gWTBhHGHdJEVHCyJL/hxDgBSaO5opm2gixqBk9tu3VxK/5//11+l//bf/Pfpr/7ir2IO+NTkNFJ/Jf36l6/BDK+l2zT5d+/eRgLeTguLd9LS0t3kl1jst7Yi4bjMoMURsM5MqzCPEUuZAX8Bfv/He+q4+MST5/g6IHlzvo9dgtHTcy8sQ80hq7a4nM/xCG0Ez/G5fw6luypDYfC6FsDuT8OVMYpv1pp2A40eJ8sShlY5c2G8qpQLaTY2arF3kMzgajPTW8GwdNG7hrYjwDHWQd4cZY2+efLl1O/Y/Zk4XG1mWTteUowTyOimIgx208V1nkinzUUrDGObvihJ/DqFYx/G96uQMRjpfRSIb54sHTvwC0lfkE2yBqkVpdqAAI0CsLJijSpSVUALIEvS/gwrSmMvpgPjLvCUqvZKvP32rfT/+H/+z+m/+r/9d+nf/fV30rtvvpPu0rzffPedtISkcg+a/b0BAL6a3nnnRlpxx4KdegYKYfmVEQFha2KUed9Ki8UUWTGRmnAS5ELeSlev9bl2hX5Ml/pvtAwAPcASbpy9Bhg7GM4ybExdsJknv9G/X1PlWqUlyrtCCHhbJXcwcKG66w4EizM0NV9kDIVBMIhTHviFjUOqlawNGMWBOr9Obsvgp4Tct3N1vYodgSRGj7dFU7V063QZ3nT6PWFtItUQayRaZMsBf/2k1YMXKZDd8Bv7hQ7YbmRVx5rW1vDe9RGOrGdVllf0R3i7tLw0E6l/eCRvQhW+O9Kj24+vft+8vEehi2LN202mCIkKs8a8NTUUnP3Rwsom3kc6+1nKrEIMhK76q1+/kv7H//HP03/5X/536X/6n/4KBriZw+H9u3fvprffeTetOTdftWG3EV17VqqjlUZtxavuOKck/FChUQUCvEhQ1IgV6kX+7+xEVaoMikzRAnAEAyjdOYMV4sh+Y6AIsAto9dq4Jo8uNTQNsbCE64ZfMKxvwgxuFW73ptMXVMnydI1oSQRejGsYs9Kf9ItVe4sEGQ/U4e3psgepsbWHnr+Ybr2Hcds/nvpLU7GMcB91RcM8Fu6rahCuRrXf/rIHqeZgm+WDe/QoxSi0tpQCK6tr0cJZKhSV9oxTr3dRnSznKC2L0DJB+ntjyzLkV23mzqXxufN5lidhyGgnTeodx0YYt/9aELVKfUda/ZrhxYsXQmpGgZF5IR6blPLLXWG8w7k8NkG57KWf/+yX6Ve/ehmp/V764Q9fTP/f//e/Tf/4g5+mpQUkZWMnjzzeupVucWxW/QbUMBXRjxG4GfvG2/Nh0w8cqQjBB6BUIepKPCqII+szVqAOpol7q9b0mwVPqjowpHOGom55pqzNLYAePECllR1/ukv+z2URxjOAyhO5muAReDyzddi2exIVw4/aCXYH9cYnJlOtWkubSnN1ZOcaGBbvucPcEIZxH/kDmpQbwIQ5zJJ2iQayUxkmZy+l9bpTIbbS1PQMD7fTws130o7SGcPWTyv1o1Oal9j4iTw0ULXcejBWlVk2xBfdwdab9Ye/2Co8cufIbG45VGOHkezem2cZxU4eZ41WyItqkv06vuN0ihgfaFIWPEnj9k/i4hjo2IHfvLxHbhz12c8+nebmZkNSksv8wIIATNGDEwDYTW+8+Wb6yYsvpZmZ+fQ3f/O36a/+l/81fed/+4f0s5/+Oq0sr4dfm24r2clZsZcObvsYTPaRLy8vou7cDcnpCiebXSvEfumYDQkzOK/HuE1GBmTAMA7/R8MdN6YTf9xgfoQ0Veganh6i56KZF3VlfxEIzwLcht08FHCGE9OufUacYUwTVh5ky/em15HUQQA0PTUdC9GdpmA6gvECiE6Ew9AV+Am1Joxm7aftYOr47hX5VLe+cPkaxePqs8mQwmsrS/FpIdco+B0vDWy3VZEh3WLdacoy3aYzLgWnzEkeQ80ic4ZRdRwCRrIAVWEdcR5BvTQfzpUS9NZldGBQN+4C7bfMtF3WUUVtKcM+wF9BRTke53ydaDCPg7qtonG2nwVrxEpPDdPYs4Z7JYqVauVRUhT6bvrZi79If/VX/y699tpNCtV54qOx+Nzptha/uqQjn8vo7ncW7qTbGK83b6HnL9yMvWpGaKJd2BGjsUpZClm92iWIMod9CYFP4m7CNv6sB6orBpTyE9Uyk4XqQqU6PUIDU5WVUAOAsEVINvQB3jF1+I2n/ASzadB4Jf+mYXvP1VyqPer8u7ELgi2Rc180MncAof3t7okvcOqoHzKiEtmqE6T77lSJ/m5alcK2oLuqUKhNu9gvsY06zZmt3tLKXd7K7+3tDaXRqctp5spn0n5pJm3WyRMq0EBlJO2hqmiLbGxuRAsTEwPNHxyv5JcMx2IxjZuN3RhJdsDMOrPlLo26cD885hmc+iUMv1xvi6latIbfNepgG/d2KsB/XHRsEv/ChQtTSKx/1by9R5OT4+nataux7DCm7lKJuYvPMsqS1wKtIunefPtO+sVLr6S33kF9QerYbKrz1jEGNzfX0+rqctpYX03Li3dir/vNzdUw3KIFQEra1MZ0B6Sj4wJufa36knVtmm8lmNHxLwDF/7imxnKzzr0S2irkT3NXgCuRTWR0WZJ2fGeJrScq2TlFeYRWbzlMLyWZQ6YOG5qfGNZN+8UuQD8cHV2BgH8Vg1yD3u0NBcLa6hrSFTWO/Gh8kpDoPnTHidiENsYKDJD0xREpC0axdbR1C0OVeB1AcnQWpRs1KX8CyY25nDtUpWVxO0M3x60hWBQu78/HabbMgNdeJnuuBG60aORP6a8qpLS3R8jmMW+lgkqzRZ5gjoXF5XTr3fdiYZFCJdZUWEhNKq4RIn+JunMsW42cOPAr6JFXr1xJ5+bnFUQBCgEYTEBBWnjOC/nFL19JP/nZr9LiylromEo7P+a8uraclpcWOO6m9Y1FdPvVWNChwWW/sl/+js9+Djqs7lx/s4jk3rXJtwfHLkOlf9Y9ozsSEhAkQqzkRMWVaoopynf+D7skoEPhcZ33w/ephp3th8yb3w1Njqtwix9XPNMqUD+2d8idnO0+dB/PituAo6/bL+9oqcxeGR9Pj1FezuWxD15DOZiNwgsQol6onzsgFZ0BRGLrJlAFo37tULCHydVdK6gXNb+WSPyXLl9OFy49lvqGK2lsah4mGk21TTe5qqaBfaQ/6pKtW55GYbhZPbMMbMGyUYzerpCgQIgyq0SkbZl6c+Ou1bVq2qj6MW1aIZ47am3ZV4bcpGoINWuMelLbz+UsFcBH0P3Jcak6Jw786cmpdPWxK6HjB9AFPCTwnOV4+85y+h7G6ws/fSmtb9aQINW0cPc9Kv296IrctNvPFUo07la0Xy538XKA3G4yNyyicGPQSJBSiKFPK7EAfdazvaei3i9rwjP+zHyiB0GtYwZr4S/OMoMNFeA1/YRnHEps9VX13vfdZQ6UAty9FmwyjcwW8/VpmQrQ20Kp62tMbgByD8Ew6x5ACIvV5aWUP+wG2yjxeT8MRJjd1mx4SIa3RYOxzB/lqopinoybi7gen5wwp7Hu4OVf/zq9+cZrgBWDFKb71NOfT5MT86hKNRC8gX2ADYQa4/pYWyBnfsZ0En6qjLbKGssbgHqTuqpznQ9aXeJUmo+4vSO2g1vAKIxsddzGfazEMyW9xvG9As5UAJ/y+G8+NsB3Mfi5ubl06eJ5CsAiBARwvMbQa6+/lf7hBz9Nv/zNm0jzerq7uJBWUGf8hpNzxqltwO4GpX6PyZFOJCTA93AZGw8BV7YX1LyVeFGmAcZdYhKwuS+h6GITmBa0oIvn3AfZHOWL/J+T9RF+uRZcoRrxTCYTfLETQjMvPo9X74UrE2YmELBDODpC6qxI8xW2ByqFqozz9h31dLngpUuXA3BLS4sh9QmJOHiZiHO8tHK0cKWR/KUWo3XinELEtEUvDI6RHPJkGp3372IY7tIKauJbr/4qLWAXqTqu1TdhDMLdd9QWvd1VYHZ/2tIQno1bNuidnzOQqjtOCnROlDsv5O+FjYwMpPExZ29mFUu7Q1J9hMdi7v7oMHVpoigv+/ezj0xFHfzkJz/5L+LiGOjYgC+ndurVccqCas7Fi/OhKgjTPQrvjTffSd//4U/Tr195LeaYLFMJm7X1MAQDoEg5t/zzUH8c4HAezCBAtoARgyHZKd4oaC/DWI6Kt1XhOvReCjkEO/70K3gDFTYBWeILZ6VivCMVz30H0GZAGVYEl+Pin9dR0ftFHHjE3z0m4MhvQ3HCH9lT4uavoyNZPZDWLi2cnpmlrM7T0q3EYQ+LzNd8OcokBgQBvBvqSjJwMCWJKXrJgtlgTN91/Wyogqg3JaT8KEaoa4jv3L2Z3nj9V2m9uoIUpgVF91dX33Gwa6cO4A2X8CnvKDfiHJ89l4bcgjHyjd2A+mJLFj1SqIDRm8MvpnLwjmqaBwHC9JbXIGqUA1s8zxkLKiT+zZs3j607M7PWMVJU+gcoaj8yHbou0uLGWzfT93/w4/Tqa69Hf/zGxjLSr4o3C4cKVJqiCjgAYjOvIefQeJ4SS4iWUwCZO8428xlsMgAIxN1eBP2524C5dimc6kL0R/u+aWoe+Ixw9aM6pbEcUkh/Pin8O28nrvPAjTMb7YfXqB5rfpQt0kkE8kkcDmpx+O1apyEIdFUSB4qU8qoUBq4EdyMpB7s2KZMdmCOMakHtoS/y79iEaQxVkVatKO9IM2Vli6CUN/22rLYAhmdPmMaqO6ZNzV1Kj1/7TJqZmEk333gj/ernL6Tbi7dTXww2XUojYxMRbkzis3w5YoSaVIRtxrVlbx5yymxVYTji93HUM+6+42H+XJwj6Edina/jK5kK0B83HSvwPwx6pBsVSSmk+GoGFf/GW++m7/7H73F+O3YTdmGGvQjCz77qEhUjkHIFI20EYCCYg0KKOSCUrjq8IDdOz3GfiAtQasyGhOZd978JPTyqivcFZcRGeAFuQW4TbfU00y+DcehF3SmDSkmqD3/Gy0EcAtT9cJyXbusmeJ0a7EJvxxqiReCIniYAKSiNTNloq2FL5if65+bnQi28u3A7QLrnZkzBpDm9pj2AzftKVd3Ml0BU6ts6yIQCqWDcsAvIxhZ2k4fS3822VP9GRyfTY49/Oj1+9dNpu15LL//mZ+mNt99MO0j/8vSltM85tiBE5ZQ37bG5c+cOLdEycdoSyXyUI3kQ0DK2ymVsGY6738fVuPXetLvHziCqqu+0U4S1v3+sG8cem6ojOS2Z01S+y6ShMz09ma5euRRzw//2O99Nb771DoCvR7+xq5ICFM6jByiCX5AJcikAS6GpxQhLC0mQC93cV9+URk0mCPDKJFa6IMO/zBMA4jmemmHj1wD1j9+48Rn39/5HLaGzC15Dbt77erQIjtg2X4vpxDy3rz8zgdvpjaeR0nDyI3XaAs1YY2e38+fPp7lz52KRjlM63GFNnX95aQmQ1SNPkRxjBlh+bNlPBKm2CGxy3CwXy0O/pi2nXcb1PT8dFFnmke9YziY+dHbzQXm7I4MM6zToFWwsgorRc3vMqusr8W5siU4ZOeXAPTVzLoiLerBsrRuFUSGATJtlHdMtuHZjWndimJs/l+pOz9B+a5L12QT+ynFOSz5u4GvcfgD4bvXhKKSg/v//7fNpwSkHW7uAvhaDJoXeGkZsUxpaaRZuHFRs/ASmXZJRmFbw+2DXZ7wC2Rcfhh5SzV4P3w+d1zAMLjxnrAcDySRNt6iECIiDP1MSu6TxvgAQYAF6QGT4+oi+f18xRXiK5p+zvTduW+gWIC4rdJRTia5+PgQzzM5OUy5+1h/g0GrY9Wh5uAluzF2KQO2WJXECn1bQTWX9imPExbMAtY/NQzMTMZLLEUY96chP+OFHY9j48xgE75EPR73detGF/eYljGoYr1yppL1t9P2tehSWbGUrJWizmgWwYSD1eqeH5B2X3YF6JE1NTtDylSMeW4f5mUkY/HyamphKK2vYLuS3WeS5zHMB/hQd/9FciHLx4sU/IhMfGMG1gGzyf/XSq+mdm4uAxxFatwRRLbH5y0ar4BKEClHLQYmibmvFUswUNsXOjWBUmgCxDHxrJFxzXNZQBr7NPNm1hA2Hyoqdjg3D8D2o6DDEcPBVSeB7mVnA8JX4JipvdaIaVTzVo5gL4S/IuFH6qd65c7F85SQwVTbVOXtNHJDTMDVe18pWOdTBHRl2dNn5OdFLYzg7/INbtXH8ANzwcDnKK3puiNdMyIy5Bcw9VoVNJEXaTSOJUiL398F0Q2XCVl20tUQ5QaWy0IeGUdGQ9E5KizGT9dU0PTGGnuS6BSfM7cWKLPf9UWXSQHZbEY3lCVo2P94xMz0B6Mfjm77Gaf5cUjo/O5cq5TGYYTwtLC2gFsE8kUKzQElyUC83HlngI/HdCu7ZfJfJinE3A0fwKOHoybD3RWnjaGA2OgUWR1OlUDrrV1JKx1mAcqjJx7IggJaluAyih3wIqAAz7jGHRZAA4IgifvpBguIQW2Xol1KJ4H3GTT54IZhLkBGT6hcUzBdxGI4SNr9rEgSjzBjh4OjuYfbZWwarq+7qvBdTEyYAh/NYokcHRVhGdWG34HJahdOZ8wQ+4tKghlHcgc5Nbp3SHcY8ZRiMbsyuFtt3lZTgz8sDdYtxDNJe7EDt9AsNdBlDdURLw3IyFMPx/TI2iupUrbpJWrbS+DgqWG0ztgepwAizc9MB8tnZKfIxwTEWflxUE50QhKtqVmvsxu4N9uT5+Sc/a+pim9vLC5xzjJJCxYMyeh5V5y+bzg+crM3jpDeb53tk5SjNrHyNL0GoxI6sB9qyhI1K5Ah/HFGxHvE0S94AcfPgX7j5XvRuIEVUhcIvbhayPUbOhfGToY4eRmMdXGIa8Mcv/zcdGcH2+ngb82CokOgJ4qdbYTQafmFUeh3sFMmXKQiHa5/bD+9X1VfW1tB3AQTSWIbfbiDda3nCXOydz/uqSI42O98+DNsAKAyGfw19P8dj0DFCy09uD8Y17pADOV++p5kZ0r5pLw06jYMwnLbh9I9iFFupb+sUs0Z1MwSCc9bm5Mw5QhuK+fTOAq2MYoeMj4Xqqg0Tm1yRJhkqPiqBm2qruzbYomsMG74tg59pdUGLk+ey6Dl5OlbgU5gdLXMLOb4WCNiiK0+jlGu1lAw6DgEWZULF+eweqIsj3/OPOscvZ/1EOBy62/2gkeaCDWAESJSezjHn3Dzyog7esbtzgLBocURUnnpLMB5KWSosVhchLUW9vzxgZbesKk1L2vRB+pV0BhBpI03qskq92P0N3Vxd3xbGqceqPCQ/gGyXpvHnuf0C1vnwxK1B7DXxDqnCyHQAfq8/+9efjGMao9UMMow83979NV0dJU9oP8R0BNIkAPVty5sZznLaDiERnyol7yOjSPLp+bTjhltDebQ10sZ7BXijVMirgk0937BC6psX3Mgdxn029AdgDJcqxmee4u0PEmX23eblsdCxAp8Md+2SsiLiAwfqyQHqAk6R6aYbhSKQBAAVmOfY4NZkAv5FZelX0ZT9CjzcmqAJ//qFDNvKiNVNGIy+65P8P8evBLeicko44iToM/BVE3SSojsx+slVJZT8Jol0hMTFF7oyIRIexexLljYM4YUfhQhbQfAamOAgbTb7aujKbgGqxHRtgbuPIfNxzTaQa3lVf4qAo7x8itEc3wXAaLUXKwaJmulxU6kYJScey8U3YxE6LWGMpFnGzWfRGjRq0duWB86Q0qOTabA0nkbGpmOt7chwngg4aCsQPVqUGvkI28J8whyqZjwgTm04Nwz249SOJ/TDVPLU+xCMcucwL72w8yDo/ViPgXZ2djpLfH7qvFnKZ1Bb6Fw0D6+bIA8ABzSCgBX/KRie66eYPZkLjexwjkNfApugYkqtUeBTfwZH2iL8eI9fs7DD+HNhdw7XAhK8hslZKQvg7CGJhOIc0hiAhW6KZJQMK1qde+mK13kfP0pADNJycx9/W4Zo3TysDsKRycylA0yGEUY53vKItRPvYBokb7FrQwadTK1dgGrETQz6Kd0pJj9jZHdkbPG3S4u3XSO47Mcys3/eJY6qIQI2yp2fsyZVYeRAF8co/cvj06k0Nhs7WZdH8sQ6R4A1tmWAIZc7co4pHKptAhxhv78L0/X7/VznJBE7h1MjWqo2yPKSumHnQVGuqRMms+aRPwtv82zF4ZJFJoeVde8yJF/+pGY+siGX3UVV+OVfYQfE6KjPedwaZpzi3dxKKPlt5m11Cj8iNKQ+lzJngF53I2t6sZfFTxE5fyWmBABgpWs/le5uDsi8eM8wBJEAtiUQ6Ll7ESADCNOp9Mtdt7gDtCI8VZY85J/TYpqV9G7EZOmpqoRfmYRgVLXMh71Fgtjy0J+tgIfdoKHDYzTHMxgzWolm2blFufvw2GIYnoVqvO4MYTmYV3tvNLjL487kdPuQXNamK3ZccJIcgHd6hGt9o4VEMDiAd/XylXTl4iVUNEezR6gf868dYWTvUxZM++nFF198dIFv4slE123g5PzdXSVCVk3iEGC4U9wUvMmz4qx4JJqVy9nruMdvCEWrSElhTUHRvekR14YJ+Dj7mNY3v89PPw40+RVBB3Gs9G385a+hII1kSChSkQMLgNuH7kJuRz1NjyBwQfe+oFbP5mxPkBGFuhVxEor5AtC51eAaf/ajDwt8VSYluHo4/nZgrJ2GLVLuijQVg4BmcNBdoYe538cwrWY1Q6ahNYiI7PqkNXMtr/ZMLgX/25mwD7O7Vw8MgBh+fyeHRtqMwcNGtCrwUqTbr6Q7phB5gildPOOszk2MdMGbV7wpbJplK2i54hVUqKz/B9tSeMNDfWly3AG3wbB1YkHOHumzMpqUW8eoxGPbOrAg0/YQyEpvykSRSHFZAIXEDukNEEV1HrHED2fvNZ58zZRbQZIhuCjCBlqgW/wBLIBrHITIr6k5846vK4FxjLDVeTXG1tfWcMhz2PMzDsOw4qOScSfdblm+P+RHzzAMt5wiTSVj8Gmw2ZvhV1gcLFPPtjXzUDLbG+MYRp6VSZhRx6TQZzIUbqbfMOuNajSCSkwZ1PRIfg/YUW3zp2HqliQygoCNllOP5McpxbGmuLYB7uzhwp7awYhFPRygLJ3xaZ5doyD4NT7dVS2MYtNmXo2WYpdpQ/0iHfqNniDO6u+u8FIFQjUJv8G80bLxDowW25BQZj4cJN5Jys6Zmfvb5rERtVNQAXziOVZpLzWhc3xERj5knVvh8VEHM2rWuQ/JLIS85tBT3FPY3mYg69uKoMCbYPCc38sFGM90aTJKPNewosJ1U7LrQ8AVh+mxS1QQuKLLadBKM+MzEsNXgEdpCS7BW9KoI+1IwV2nC9Ns20etbwR5+FV90QDMBlxWyTzLFGJBQKiXFy2UKlEN8Lm7m18zD+OZ9yOBNjkcGRyqRyYo0Vrhj3AcCfZsmh35lrkEfx3gbzUwXi0D8si/YHTLJMYgeEcVx313Sujptgbq/m5yZfzReUDdZPXLuNH9KZuYO8W7JsMwCubWzXJxdmb/MOoa/p0g6Gqu/WotbbvRLa3OgMxpXeRqC2qC3uNYe3SkYwc+1LHZsqL7HUCxUASW4KOQokmmoKma7Ae/FkYh+YNBOALYvOe7GqL9HDF4lQMXyVwIcgs0SyvD449HzfeCWQxLXRqJZGRIr9rmempUN3G3mVfa4Uwl+Y4rvVwnbBdqbLPhKzbd27QUqiWAUt3ZtInuPCEtg9Qm3nk3qhmOzppYMW1+ip3dYssRrUEe5l4Z3yV1kfB8mEeNYgHnF1TcOsU8CcaQ2KYRhgmdm3REmBi97s2vumgLZivhwu+xielY5TVUGoqeprGxScLxPcqMn+MIO0hnBUd89od4/ORpbBVizw4CwCWd8eUX/DuD06kKMauVs9u8uzWMH4UeJG7tG7/AuL6xgYtvZMpMxb15PAGy3o6VaAI7NltWuJ+HMZse0YtCgfQjlByIFbxRCErtQnJzm8HLvYCNM45UisAX7EXLYVeo97kgKVSAGh8cboYb7/tukOemm5KJyq5trob0r9GsKyEtKYfb1Xmjl8hKA3j7qB17MIeAMgkab+6dH/ZH+OcwXvIg8+S1vk5dtivUwR2/yNLsNgT8eZGHwAYwAC2nTvXLFojDeIlf5nKbc7suG0rSLVoe00655jEI/AJORbJ5lunyN6f8XI8ffJtJo2MTMZilmzmypTVfdlEqaBxfUQC5VkBVSNA6OW6XSHZgcG4IXvtEW8X8aLBGFw5M6cIVmAC/mvvKmH387ZcwimlZVs1r1E0mQW+LYb4op0dfx+9m4FrAITEp7T5bYK1EMs0FR5beJo4q5FDaOsUWxrCAqKiQejwLwHMljIWIcgc8AhxuOe7NITfMaGFy+PmwV4F7waJnwrY+ZUpryo2oaptrqQoDuHPBIAba0Ij9z6gNvK/+rW7uHjRWdKQPNcPtQPYIWzXGeSgCUqGvYaeaIxOoroRhKkApBzHgaK6Ma2oCCILWuTOkhTsOE0Y8GIb7AFHG93tSu/hxApnqjHLasyqYRq69MjKQ4Ruma1wnJ6bic0BhtBKi39IFtpzVyWVgWjCY33JEYAeYVb2iiAKcpHVX4PsFdFU+V5P5/dvhNDE2jnpXwmB30RBGP8yWJbn5ymmw/FximYVSJt2zv+Pv0ZGEx7ETGeqi55tZ73Jlq8NGASExMuC5FricM2AzUHM3nM8zFHy7AH4c/lGAUbAeeLISc1hxG+7eRTx68SYHlN/VHY8+97P5MaGsXo1w3OveFoXkwmiARumMRJbshRkbmwpJGH38ACXUEp6Xy1ktMHxawvCvHeCMTSW87nkuEADEPaY7RBHIzAANMschFWlJNFD15wc27ql/tBjxkWaYTQma7QkYTtUEiet3rXJ3KnnQP3EWoPMdd6mIwSbIHOnHOjF8dXIcIp3u99PwqymEpbqjQV8Y7c5EFfyxfye2hwviB1C9+lGvwsgnHkeHW8n4mxL/T5tOx0onAnyoY9MVK4coREqTXy7grKLkI0ZulT74CW+Ckf8C0ivfMgsDSCylVgDa/3rwOZV7TzfWt5d64UKgq1IJXq8z2HELEFAsgC3c4iXCAajuCXN34U7o1DHzklYq99HTXlDh9uIUi7/tdlRKaxQqWe3fj8EmAGy+Q9oSl3FmFShPIaAIAuQxS9W8YSkPAtwhzoYXvVGkL0a+BSK3zrD0WYRja8Rzw88qiCBUKodMj5+lY5plIMEuqG2VHKE1DYLXcghm8oc/n1k/ukdHgOVRa6TNOjYA5Ww+h1xHO5BboWE/6VlG6gN6OwJK2BFjM7OpRIswNjkR6S6oAL1lQLqO3bCVTgT4ZKhL00WGkfrWpQAIMHvdBFs4NisRxYhDqSdYLDUrQCmVWUDVKCoTFAtkgaA0slClDOv8ZkERChHmqHwegpB70KdLfiWeGbYAsNdl3f1uAIKVJZP4jntqqicJ1CGANlIaJ371XntbgJt++Snh1eNDEuOmYVwY7la8W4vElGH8RXoIN8YFmnmJ/AgUWhCBqdokGLOunbtRo+tVhkPqujZWI5k2M5eHVU6aI2sCm3gth5y6fM7gpixDwhsdTywT7rXFnO7he340b3llM91arKaVDVoZ/Dk1WV0/5kPZ8vieeadVS6QnYVBvkuYGDFZQAfyT0u+lEwF+U2f7EPgtT2f0WYnq2FYGeaeSTBYH14LbYe+YA1OAVI9RTf63Ujy882E456fZI6cMWs+6BVCo/KhsQSB4iU7f6rCZWTxME3FyH/tEqrLAVVaoao/Nteqaw/pK8hgcsnuTOIYG3TKknJmW9wSZo5kmQZUgtlUhXL8ikqV3Vi8EpsyhtDZbRJjDEMzch9HJu7ZkJtO0RP87XpXuJDQwmpmSNOdAIn2hPmGP8DjeL+b6RBlwdmamg1iC3jKKAuHwueVMrGJYbsR+QOrvDabdofG0WutLN95bBfzukc/jHf3buuVyUSDYC2RvkXW4sroaIC/ItJpHQP+nJ6HfS2bjpKgjJw8PkelmwVrTUVEUdgyHK9G59lBKmVwvRU9Wg7IktvJyZfqw2TzHdWYUA8xShbAFob5Ahz0W8V+k6CueEW/cQXqMuIow7Y4zrY6A1mOOut2Svt+PlHMQyZ4Q4/RTpMUEtgyiDKxgAn4xnhBcjmcPXlK3dnboiJu3KtFDzSvSiV+DIXwHjHT3cORZm8O9hpyuYNxK/5gaQdwBPOK2jGUo782NXca+r3/LxXyZJnudeAF/nGDy3CoQtx5lONPMM1IfTDgzdyH9/jf+T+mf/h//czh6Pr373kpCAyJMVD2A308ZuJzR1mb2wpX41NHmhvt/vk8CP4STcZwQZYvpBOjSpUt+ZMo1uB8kSth5J7lZVe5Y7AUBEJTwPZRxJUVWYfSTfWTJrJ+MnairlsPw/EWIAEbXomUJN9Ui+Elg6l/Ihz0RHXH6lQVywPoIX/xlIKpmkS7AGSOfnLOeWwpd2p4e58/HlABUGMGlYWnPjhI7BCFhuf42dm7e2iAMjUX08pIbwPIDcNPTE2luFt14pBRp0yiJffFpXcI+MX2Q8UTroI3hlIoC9FAwJnnVCI0dlW1haClkPLtUbV3MV+QnF3K0Zk5nNk07pN9pFPZCaXDLNHZfDlAvU9PT6amnv5ie/tyX08TUfFpaXk0//slPIl3Xn3oq/cE/+xfpC1/+vfTpZ76azl1+MrYT/MVLP1S6R9qsw+jpIm7c/ovj2jKwnU4M+C6ihrM/tMGUle+kr11XHildrEjOobPHz25MYGh9yBhe5DebXZmCkHcJJ7tmCl/cGL6V4NnwfS6oMtibDV7UtT8o/IMh34kz1Iwy/OjXB6QFnMVzww3DUonOzy86mhNT5+c13a1ZP3453B4P8at6Y49H7EAWg1p+Kqc/lf2UD61FqGK841iHH2Cwm1C7QiERNgGqhsmQORyfUN1yOkQxK9KWxUUomeHzwFssTOesXWRaTbPAy3tX5nzIoE67sAvT+wAkwPedmGYhc+HfQSp7smZmz6Unn/psunr9yXTu/MX0zOc/n377d7+W/snXvw7o/5P05Gc+m8YnZ6mhodgz86WXXkivv/ZL0pQpDHCA7+dHX3jhhX/ZdD52atb88VNTd+vYVeWoH7UcUjM+dGCBN39eU+rWHdfZmA3JpErB89zHDwhFE+f4UYkBTl10bt4IrABv4Y7HfmeHcqgbh07MQwEdwPEm/t7/RTi8qx/jy2nEgTQ56WtjfTktLtyKNEbvEBJcSS3I1J+V1LmHhHf4U7f3cD6Mg0OqBL4TYVMeeT5NPd29e4vwsSmQ5KEaNuM3G7nbNKs37k4Xo6amP56TPssJP/GGLxg1Fx45z6o62gAapS503yS9pp8Q8JNbmhySlzE3yB3stGHI4vDwTpqc6Evnz4+lJ558LP3uH3w9/e5zv5vm/AYCjFgaHYYpZlKttpJuvff+oryIl3Q1VZ0T6cYs6MSA36SOi4dz9x6ZD2nuYfOc8b4LKF2QHgs7hF5TRwhpSi005V6GZFRSfld5jTcOfVphZpUjOwbADCurPtk9y3jOgCZSoVd1ekET3KDj+ySD5VHS8BggaWzX0sraclpZWQqd3tHSftefEl/0y+NXib2DFHUQR4N4a5s0khZ7X0yL8+P9FGdtaxdJuB3ftN1EJZLxldhmMFY08ZornJT2YUvIZKa/mb4oP2xmbSUCj16XALIFxLUME2sITJMChjxGOo2DcGiUIgy9G2hM38a7c+rdYblvoBTMvLezmaZG99L52YGEZpZKQ9tpYH8LBrVF2SXY3TQ8YthbaXn5bqRNKoBvWZCuE+nGLIhsnByRwY76m6CPytPAooCtYAs+Tw3OoJKUrqFf+zgAOcSF+qnPleb5HD0bvm9lNqkYAMq6imdBi99QCzz7bhPE3gMklGWCAky45XTgxeDjTNpML2ARbAEuHioVBcjK0kJaW3G/U3RoVIx94smgJD78iSXTYq+OPTYx4IUxaJLjc0MBTuIHZKYhIdFjGoJgIU792kLE2ADgUXeP8AUogWgAhx5NYu0KNp+WhvGGwcyzEA6GHeVg/ilD8mX6bD1irpDlQ5yG6UxQ+/mdvq0h77gFCUy1jWqqbW4kNKQ0jKHtvqB+Gd1xEpxij8zlO++lX/z8J+nO7Zu4ZBL0Hq41/vGPf/zxlfg91R1KzVmFsTglKhAgWffWFmJHFUjo+8wPocXGSVGxeKBZFuS5MfYFSLAGWFxjilSJ54JTBmjGAfDy0fSPW6xmIggBJAMJMI9oHfAjCDwkIBgVb3ix8SnudpL6RIBsOt1hY7UJIj/0kNMZYZlsx5r4SXYz4lGHyJOtgx9MU+0ZcAsQHjh5zS2+nXSGB5HDYbenrWIRtiHyLq1k9IzxUycXYPJ8VhWzYVl0eVp+ZlimyuUi0CkXwcu99sFAUx3VFsmjwvn9Bq3VzfcWUcWW8ClD2rIZH6oXb1Nycdx4/RUEwXLEW5D6vXW+s7NzoqCXrKWTpo7qjn3bGme53nMlKj9NYIBaJMoI3FvA0ZWpQ1SYUgmfId30IPhFrqf8hjjRzffyI6oYJFjvPoppAnhy5qUVFgYiZ4GgNAzJh4GGaOXafht8EXaWbBym0XQHuGVOZ0U62LWEe57ZaEXnqbg5HaorMm8wVkha8iUzC0zTIVjJi/NmhGR8vsjJXTxXxcmtE0/IT+4VyUfckyfT4KE6Yx6jdMinLZLxyAiZGYgDRs0DafmIsuIczyJftLX6QS3xE0MuUgGwseGVo9l+TMIvKGqkKsFdtOL0C+M1va++8nL64Y++z12mQto7BgEd2/453ejEgU9hdVR3rEN1/RG3zaA21AtzPzOVYH1ZQ7k64xDIAUxAliusALEVKnh24mw3XkxU4xA8+snheeElzwlPRcCzYYeeyy8GbvDnERPj4tpWwDSKOXs6eEZivOYyekicj557ovLyxo3N1QB5pM7ekj0HubZStV4l9iw5A5rkIfr2BSuAV8iaH3tY9nYaMWgm2LKKpsqTAW3eTHms6Q1mCYhDpIl7pbP5DJdgBloG0iijx/e6cLNFDCMW8t3o9eIIJpWZ4qCJ4hD8zlp1T8+txiaH24mvRO+Mh3GqSgl4DfKXX/51+vFPfxxMUZB+nMuDof/8Cy+8cCKjta104sBvqjsdt39Wzx9Bf6T2KXAOwEux88T/2c3rAB3VQ33739psPsugyfPyPbgXgNZkVKpHDiOoOPlcT80jjD+dIhwYgTBcO5C/ak5ccZ2BJ0AEvUEYoGkyDkESU5xhPr9hu1ldh0GVqvtpCwnuAJhMISPJaJGECMI8NBkbJhjmmYwUO0PYGhifgOecgYn3Zj7inp+S1t6Z6PmKowl24vLaF0y7vUP6v/czHP0ZVoSoV1oRV28JeFuUEDK2LE6tgIE5E+29rs78Tv7AdN4Ksj+9+POfpcWlxXgmmX6fyxww8olLe+nEgS+R2S7dmqg7zuRrSq3okstKPge1IqrilEFvTVEF6Nc8B4whZZvV5i/DFCI8DeV4pIs1zLVGbRioAoDDc6Gr68V6FJLCQ2keElbA2CJERStKs5tHuOEx93UTlYxiPKTRLsxq1YXtgsYKV4VRsuewYi6Or/Av8EMCjNkA3J8yPnwd0WXQ2wJldQzPkdaiBciM+76QiBII0s25PTlvuepxiZ9M6ndsBb7X2Q5wmkWOL+YUkQ7vzbZdrQom4x3EflGnF/DZaM7ke26i9ff/8e/T22+/3XTN0t6Wwa844v/Epb2Uc3/C1MvItfIc4czTEaL+2w7cs1CEcKByPNRBQ3/XlVMYcVyEgUcd+iQAHc8JA9DpT3EfOrkACubIDBOhZs/hJ4xYDveblB2KnicrN6tEgk5E6GoIUGBHINnHvxV98u4G7eKTHYxCtZri3SDCClQB1pi+AAfEJ/XRp03KPWOUeCIuHAsBEK6mhbPuhm0aZaxCfYoWh3LKQZBHzpaRWdQp/FnuTeZUyttSSNEFy8HTLPXxk6mfFq2W3n7z3fTOm2+HSuY6WxPh+9//4febYVkYZtERbD/Z5J6p2yc2N6edqM2HQ+fOnXuRzH9oJDcMMQqnFv3WUV9QlnBWa/S6UNi6R6Xxyy52BUa1N9EQb+VnAsLKoK6cvuyMNFsNwwwwEYYVnv3msDPZovi/CW79KREFvlHR0mTg20eeWwpTgke9NdNjfgy5CDT3trhNh0at0jLW7hKT70fLwdlWJpjZ+EhQjLxq/Af4cwthPAE//As2hYZg178x2zK5h2VOFvGTDKW0ac751i8P9cCf8fp1moA36o2tgwJEALs6zGItlcoxzdlWKas2Qqg/9tNcXXgr9e1ups3V/P1a5w793/+H/yH9/Bc/vwd8Jb3f9LIlAPgnNkWhnR4a8P1U0MWLF5+jEj6wm7KVIkTsN847KOcKsohzBXkl2ASJZyrTii6eAYqcLa99KVOAIkLWi8+49pRxShg6GaYgzWH6pBldVLQGZ36vGU68KXjyXRymyzQLQFwibQQp0O758Qlh2cuj3/4h3AL8TTUKNxeZqN4Yh2qYOrTgD/92j3LIAAZ3r0vWOAR0JJrLwRyegDdfMmL89OOLZid7DdLQNW2CVNsg9+hg+HLv18+lcmU0et8sS7c1MR0OnpXcD3OIOqstpVtv30h3bt9O/+Hvvpte+tVv0O9zN6bpEvRK/PX19ed/9KMfdbT1ToJyLT8koiA6Zlwd0HktxYCNoAk9mHuBFAabK7KocAvTFf2u5I+mm/t7A05Q9q/aww2VtAcQlIcCJWwD7/Ab3j0Lfq7duVnMZJ1WNw5ByRFTA6hsQWVai+tIp24AQyU/BocEdMSPHA3pyUFaMniNg/RHK2feSBMP8+f8aU0Ea4TrOIDqlRWmTq0tNJzc68a8RNJlNDMZ+dUh510BEoNhvJlbTVUf00Tc5AnX+AU/846hqRLZzRrrZ9HXbHUcgyCyCENVJ1oa/Bq/zOHks/oODMJ7bnZ799aN9Hff+366+d6t8Ckp7QW9XZgw10MDvaRofGhkM9dN6luoeYWTBZ/BG0d+RA00wYRfXPMzqsM6DuOOn/70b7VHeFzkqQs5EKud14I8G21+03CyiqF7+Amu0qfvNMOIYLJ/I7nHQILQ95otg36EXAYaIHabPcALsgNI+SWBuxPzfXYwJA07GAlwF2qJElh934GsrHtn9cytOwK4+tkmPaF/A8mmWDMt9vv7fujtIcmzRDeFtpz2wBhnjKDjd5d0OMEuenDwZ6+Sg4xK7FDJCNyNb3M+uCcu11aMj9krt5/eub2Yfv3626lWzy2F5N75FQTa2tra8z/84Q8fKvCbRfPwCLB0kfp9aWwsf+0jAGgl3QNjvhYv3gu0+HQo9wMwxOAAgLB3hbcFTfQSNfFllyRCNI7wIJABdXRP4hYzGkFR9hvpa4Izuwvy8COZDu4D4OGWn/teqBk0/7HIhvAz2PSvcWlYph2mToCcs4ebNCkt7aHaI7yAbwTr+9xz4w7Pjty6FsBt/2SUiN/8WAaA1gXv/QDYrij51TUCLhZ39DvSFnnP5eosUXdrrmN8O9rsx7RjXj+xO+3B9xpbNeK3Bye/57UFFNs6mpX8IOYWbVa3orV48TevpaoT85vkJ6A8XL6Jbv9QQS9ZBA+VnK4MuJ7l+LDU589JWqHGCJhwFwlgIUS7eFPaWhkAR4cAkYwiCHG3xdBIs+mm4t0bP6byxnuGpHTmItysxRx+xF80F7gDIX52KQrAgGROD0DyHdksmIRbw8xdq3jHQ2bW3JsSXX+Ckus8gSurOi4e33FfS99WrVPF0U94zGkSjKbTK7cVKZfdKcGlhahVAF71x7CV3u625rkcm7qWIu5R9POREVeG8Zx3iqWKzrZUXSyV/cqKhqvdl3mVmTNDHYQyGSXedyq1LUBeP6wNkdOvoKqUXGju3J3N9ItXbsAwqkrm008C5U+LLiwsOGB1Bvzm93Cdq/qhRSoWWKnknHU3dxI4gjqeUDlNHZsKCbBRAaoFNr32b2d9Oxt3gk8dOVeQqgaVhR8rLo7QsZX6tgxZbxXC8R5FpH/9eR/Gb/GuP9HJUcz2zKO6+jeVtC74y+qCdgkFDuj0az7yNIjMeKp06uOGF+MBZsmnETxx+gx/MrjqiuQXUQzDeTQ85RkpJ5LIZxiguaUxPW7Qap4ibt25L3pajNNWUVvCZ/r3c6t2wcZ+PahelqX78Zh/s2wPk+mMxeRc+w4PaTUa6cVf/jqtAf6C1Ounpqbiy+z1ev1fPqyenFbKAuohk0PWVP6HBjIsTKcA+OEwgZr2BIwVV4AvG3cqEAE2keXiWZgiZjb6joBUD7VScQv9ut+F3lwrtQKwAAI/+x7OmwHsAUqOzDB55iQaMPG7yxjMw6HccDJYka4IK8IzXQDed2QUwjD+DCxubQ2U3Lw7MFiONBqMiApGaoJII33Hs2A0LmyLsHsAYtgCTmWgBbOVMzxnQ8acGlq4mNMTYNe/Ux7U6WWY3NplZsvTD7gkHzIgB2EEgzi5j2uNcRtX0657LH4nTX7VxCOPUaiy9ac6LdbdpbW0sLwS4UdeybsfubMHC93+Tx/G9IROZHGfCkL6dFx9I6AnJ/1MJgC5l9wsuVQJYsQ1qpcqFUvUUjZupaa7lcAzb0IF8lwcOse1FZylblaS8rMAIWAMN9Uo1K5QOSSAIhiMJ24Nw7dCggpymFJmNL0yl4wkUwguws07KfA+DBjM6lgEzBXMxHvxLsHlPHEZB248R/DHgJiL2104YndjVk1qMYNT/d/D1V+7+HFqgUscvVeSq1qpAhYS3cNrJ5hFy8GvGGWWCTV4Iz88024JG4byjxaOn9uPu5Pyu+++hb9M5lEVx29ioeJYPg9lekInOjXAdwSPgukC/v74fMzQsNJeicOBrh2GnFtooOf67VVBIkCBL6BRkmk4ihYeaCcgHXXLRiUQxS16WgBqqD8UR7QnIl4G8F3jizTwT8DzfuyY5juWHp7D7mj6j/lFSlYBImDw53PVj1CZBLTBEp47u6U+wiN9BCl7ZD/BJFmlcLqDcWoEh51guolHlUdpm+e88LKc4NwZwd1ctSXYQ4UKrjH5/NMf78vKtgAeef2t4cEADlzpR++85wiyiXMcIfazJ0yzPTRkffh1Ex7zfH+vlho1v0hfCzdJKa9ebzjVavXUSHvp1ABfopK6qDx+HxdjbtTduKxBm2xRIUiyOqNrLF3UeI2eE8ApaCl0z6oXoWIIpJDYVHRI+CagAJ+hhM1gkPrlyHhR2gOV6MZ0hNgQeUIcAtG4ZESvfS8K1dahyQwBfPw75TnbCY70uoksICHNxunobfRGmW6ZgaOfvLitt7NM9/dh2gRA+9zPx1FVJHt1NSS8o6naMlnXbmmZgkFk/t1gQLtBM5BNu8VHemTMKC+ZayszhmUAV+eWzfk65j3bKWF/0FL1JVQ+ysO4trEH6rVVDhfeZFLaT0xMRPfnrVu3bgD6E1tPexg6VcBX6lNgHS1+C9JeifLIKIWNbA6g5gwMoyb4cQXkJXVMdflxBHtyQlJmaYZTAFjhF4tYqPvoIg2d2FYCIPrco9nEGwb4IS6QwNlrgRHSkctCJ067gCdaHFQQ9P0d7jOzFOFkRpRHVRtMp4vrBY44jLkvpicCzfFE2vg5+ITPSK+JkLkkn21t19L66p00JGO5pw5S2O08wriPdJH/HcBM/FLuUs0tCgGRFNNi2KSTIz63b9x4B+6E5RYpQ/FJUVOxheEKO2LQjiLxnX2JEOCFWmMdSb/JdSQy6kq9XtCr4qA+nSrQS1bFqaJug1qS0w6sMWc2KjVjjaqAiVqMxpvnGT3CRr8qLxqjevQXerYiHf/+lMBKt2xUCnxrPgINgMQYgAwF2IEHYXLwvs/kB/4inhyrlwJLMGlMZuCLpqxO2aOkVFZHd6s+dXtB2JQ/RB1xGYz3psm2ItIKmSz8yFQyhMn0yyOqOvYW+e3YSJesYldpSHPyhF/TZP7Uud14yl0WtA+aGc1lEhkiz4BdKe+muXZrZi+kkbPzdGbmzqWNjZW0voaER7hsb21QJ++rOKpf8a3b4eF0584dVZxj+zT//dKpA7507ty57wLGD01gkwRibK8d4Nfggqg46iTqTTQg17gPmFPXNMtKZoCY+8YFuUDL0s4Xw2+8m0Ef0jowIFNkJhH4ikLBH5KyiDujVWHfjM8gdAB+hJe/80RaCSM2mAJUYXwTnuqJL2vkKi19N+4DpCaoyRCQd3gJf8bDv0iuCXUCmVsPjrrPPWAzzTko820KvctzbpTSSvH4Jlb09NgKGJBhZqPcuUyNhl9ZX8WP3961JdMPYfHO+spyWltfJm/ueCzgc3+9pBBRxZmdnU2vv/66Ks43mo9OFZ1K4DcnsL0JWP6o6XSPQnJBSjM3Y1JSWzG6C+o8R0epl0EcU2Sp0D70Zy/Df3GEg4Fmd3Vtdf2AFs/8BWagCC+eqPPmdbwildfi3Qg83kDah14C3AJU2hB5Qlre6EnQqbzkFkxgGpd+ZF+DyTBtpq9w02OQzKD/8JH9oBspmTc214LJS8NK9VHcYQDCjRzhf6fZH+/glsHFnJsIBzeMb/fKcVXVwt330sryAq1CPWwDMhhhRGpkZvJkV+bQsGWeUyuZlsnJyQD98vKyBu1/dhr67DvRqQS+RIH99NKlS5b1c9nlfYoeEirEyvYDaHrKxlhcRUVGXahAA0ChkufNKHk56TMAk0EkgDP4OHP4C2fcookPXxnk0WsTD2k9Ii78BngyZSNYUClN8yENj+RRUX3qlt+z1SK1tGBFz1Do8M3AchoFrWFkxovnvhtpzswSK8NMP9J4u1GlBcifMlItURcv1LsYgeX9GEzjypYmPibn9gguhUTCL9y5mRpVt/jLqlLgPo7MZKEWUiZDfitg0HrAa5NUoxyoslV+9913T6WKU9CpBb6EyqOx+6HpDJKVYLNdA/ixTd+WC7KpQCop+pepEBpofKqe2MwLl4B0UAhlPfOnZLZ2NWLDj84GgFs2dh3l3Am9PLcUFBueAgw5lHv/fUcqVAjfFSzujuZ7tgZK2ogJQMcnPklvHl8QkDmFmZU8BHWcPkDyY46J56aJ3EbXKeZnfPZHVaXq6Kmj35VoDR1lNVzjKtQ4GX1nqxZjADV7ZninWGKZu3rxZz5NRCRkIFqqymi2AwpyGsTc3FwA/+WXXz61Kk5Bpxr4qjxNfV+VZyq7ZgrQcbhaK77ct+eeL/ZdAx6/IgLcYw6LW4wo8wFq3tAVIEc3HE78s4IDVbiF0I3nHHCKOwl42CsjRVceABLAVnnAnj8ZxXMoFb5Lq5DnBinxUbdIh5LXPeoD4Bz2oBjPEOk3THuSIh0EFKki0KxG6GprFlEEGV/44RwDSABY6cwNnkyj7zuTswb4V2PPG1sBy2J4pJxG3JvT8nBEd7eadgG+A1jV6kZ89ke2NDYBPxh5ze2M7jLC+IQqm+UQyQm3+fn5ND09rV7vJLRTq+IUdKqBLzXn8rzIZce5PFa4k6xc0VOoGfbMFGqGz5VQMVszpKS6vNnOtaab97yBJN6BiaoAk3eRmsKNxzmeUK/ykY3X7K60FZTG6xVwbgLeMQUYDfBq1I44gQz/AlLPbhuobWvPh4H5zj09n1gFXYQmo4Rao3uTOSJev8KCqqLUjvzleUphwAcDyHD2SplebQC/b1sNo3WHwyWC9vw4Oc3BKXdE29jE3dYvR5HLzbA4dg0SvxPxrVqZi6RAloc6/czMjD04Tkv4BtL+1AxUdaNTD3xJ6dFN3xd89vLY1NpFZ5+8tWJlq8LEcHyhpkRlAhAuovmmSRecLgQXiA7tqxoZUd6fkoNKj14cX44nHoGNAKZAD8FsnPHLDBegD9VFY9KvAjrfRxVIhsh6tmqOergh2ho1ZWqz5RHkzbi58kNhwRTGk5MQDBv5R+XLUyRy96t51Fg1ycEU+HMbFFUdGTAW9WPIhl2hH97cRMXZXEc1ysUXjC5TEUDyYxumdWJ8FLWp6M3KoFe1Udq7uOTWrVt/AuhPfHOo+6FHAvjSQfp+bG9BJcXOy3Z1WnkgTdUjExBV/VCF4VxM0MpGKIDFX0yxFegCnl+W8NkwFABSgInrrGpkcAnoAGzTXfDYt67wFIyue7VXx+vQ8UmD56EBZzbmLbJj41j8G04EanoNgGtXismApCQYllcj7KzmZP/B0IA/rw7DZ/NZ9MnLdLYOA7Y8eR9PD/MYahfl5Z719XruJYvWLfIWGUOouACllEYreXqz5DN7cAS9Zffaa689/+Mf//jUDVR1o0cG+IW+3wv8SjRrSlB5CEDdo7lu+lG3zXdZPnsTQAcwVDfX9oEDJoHRl2ck6skKj/e94F51J34h7j34j1sBSnV2gay64MfZBLj3LuGLuTO843wX+9QFjl8ojLSRDuMwxOhK5IheGdMWv8xcsoESPwAc+eNJgNV0y7Ae74Nf3Z8XQvWJvMgwxEe0oeao38uQfqs3wot8oqYB+vGx0TQ2VsZJNx9pMJfShQsXYnT21VdfdUXVqTZm28lafWTIKQ1Ia6VKR8PJCrGCXLmlTr8fH83lgcAKD1Z4rtTo76fyBZKXTuuNqcL4fR/cvpWvDSjA55A/gPHNeAekB2A5RHbW00ETLUk/h70mqgyhs/sc0Hv2XhAGEY2AzfFESgkf4rZgvEK/MUnyWhi+LSu1XH+b7RCufS8Ar0rjNGwZhBSrekX8OTzauGhVHACLj0oTnqpapJND/X9sopIqY0r6HL9nwX7x4sUYqPr5z39+43vf+94jBXqpWfKPDgn+nZ0dC7oj+JXuY2MVVKOp+AJIoITKssKs7yxr872HAHTyWKgHMEss/iYMTjzTLxIaEMScmeh5yZWf9Xfc+b8DGjUt4sNzgD4mvIkT3PDd9C9TCap8ECXuMKSqlq2Ac4wAYdgGgpOww0jnKhgw0iuTZgDq1mzUEOaCOByJzavM6KEewQzaK6YnxiiIJ+8pZDi2UPt5KrKi3/ySJnNpb9n0zGSUZRGn5FQEJb0qDnVhOh4Z9aaVHjngSweDP3/fdQ7Dy6+TZBIMqgkQlVvMorROdQuDkwuB9j7l6wBuAEIGcCQW4Ao2gKWPeMZhcaoeBaCEoGALERwxZb8az7ir8ytRY24Q70avTYQhoNX5ZQCuwygX9PlZ7g71ErfmLxyCWbhsAloKvzKDNkI4FWkoSP3e3h4MbvwpBHxYBvRz89NpdPSD6k1hyNpf/6Mf/cjW95HowelEjyTwpQPBT0UptWanJ5FSDt9T6YpIzrYKTchERQsEpaN1HFIXYOeH2c1KV3+O91rUgX78ahGopITqY3AEFqDPr/OuEQRS4x2PCE9dPhgF/7hFd6ZvNuNTSuf3/UcYMoZBRhqa4QNyN8jSTC00f/+bBineDZLps0EdjKQLnsLAby4o14duo6iKfr3EDzYXZDgasvbTe/7Zz34WKuejCnrpkTFuO1HT4P1LJPyHBrgKsqkfck1qAFr8iAqBCECoUKV2RpvQzT07ATAP3AvwZJ4R0hy+AzXxFefwRtjuWlAA2WnRfgTOcQZZw14k0xGjqCPaIcDVgPnTrxehzgSMvc4pCf08+CCzlNLZbJgO5/HbwhUyrGhgfGbffiZTyHvGjYfopYJcgOLId63uaK0q4iign03uX1qQ/u2jP3/+PM/H0k9/+tMbP/jBD66f9gGqgyiX1iNMB0l+yT7+2ZmpNDM5Gn3+gkvQCyN1d7EnNgTcPQJzgi9UEW/1H7pxhpHuyugdJLFT8ePLKPjJDADwkaSqRMEAERN+iCi6OSM+JbMxGHEGueDzCM96yac4FwwYrYY/4y0YgHQ3X8nPIs3EaVBygXfmE+AXgWvMVmu1tAnwLZNz5+fSpcvnm92umYzTwSlB71RjQY+Kc735+JGmR1riF9Qi+ZX6z2bXD5KVaHdnpexyOUxQvzsFYgecthzdhbnnJXZiC8QJkCz9Q83hyPt2UmROeRBsAbocdgCTFgF4pT4YxF4ew7Ebs+Qn93kcXzbkJVsAvwAuaLUrsuGMCkJ6Ih7CjJBC0uf7gC9+fUcKN7suSY6DSzmlEv4JI77CovhvMoK8oFFrHnV3bpNrdkdGBgH2bBixraQfQU+5Rt5+85vfPP+P//iPX24+fuTpYwF8qQl+N6L1e7ofGuGVrEBVHyWcvTdKTCW3oAnwihPR3PQrlN5/1gJ0S615nfV+rnyOvzAmBbJgC5APNVeNZUPS0Icc0BpozsH3XWGuXcE5uikNx3gFLgwUxEm/OV26ZSYRoHmxTOEpp8ctUyKfBCGb+sh++swMtgA7gH4gTdAKDrfp80r3y5cvR++N97/85S+fR7155Lose9HHBviS4Ef3fL7b9IaCBH+phCQuuRoqxf7zAm9AiR3AF8SBlZCQAilUCKcbhC4euG+e/WXAeA79HpVCCa70H1a6x+jsbqx40p/AV88OpgO8hhALVkiD8RpxpALQe5sdmzHCLGEX8ETGkPH8EJvp1D0m4vE0phyotuiXdzzbUxQ2z3B/KpcHU6k8FK1FQTKFPTeUX+j1b731VnrjjTf+BPXmkeyy7EVRrh9H+tKXvnSNiv8Olx8a5W0ldW4/u7m6Vk07froyAJzR538VjZC8uggqQdSntOapTBKS3YfaDhn4hun3bH1WKTu/pRKM0GhUA1ylkbEAvH4FXkyOc3cCzkrx3NFKePiNoA04GBLQG7+X+MnTEuxzL4dUNw5hr1EbX1GHIQR9zDCF8fyCyUjZqQ2ZsVvJlsmuSgFvGl955ZUbtVrtke656UVt2f940WHBLwko94ZZXllPDVSCwDdH6NxNkKIcBZjdmEoGAan50J8sImibwFeH9royOppGhsshbbe36yGFBaoDVjJYbMmHtHdqdSwMD0JSuz7XhR5EE8zXBP4HDNqmjj/ilGfAHBPtiFs1pxQLX/wcJynE0E79fs3EFuaDVS7IBX0xEuuudUj5R24KwlHpY6XqtFOL0dtV7y9IQCh93b9HJoifagKHzwS1IM89JjJKbhGC8Fa0Eh6CU6DbdrgARbVGcBuuU5T96HMAFDDHd6hi9DZPmBPeivHQ04nSEFVjpHgW/3J6M1Oabj3mZYYyqIxSbF2e+gD8kFuS5HcKivdoGVRt1OXto79x44YzYT+Wqk07vV8SH3NS+lPR36bCezJAQXb/OVuxUfcLf4CWn/PXnU7gQpYAEYc4FPT+lMR5vABVB+mtjl8uYTyi5/uhB4HvEkR3h3BhiNMkVEfcCrBRrwXwM+DzRDmlkupMENEp/Y2r6JUMHZ80ONXY69imBIYbQYe3tyZmKkcKP0i2Okp3px8IfPPioBRp/9iqNu30iQF+QV/96lf/Nadv5buDSbA6bbdWs/tvC5UEtQEwArGsdge8AWuTETRi1bWd4y8oy6g6gncv7vPX/sTt1k49JpANDQznaQNuzS3nhGjOBq97B9la5AGn3KboxWoLE4PwQ1UByHndLKAf0c306O+DpF93NlO6e5Y0YFFvnEdvuXxi6BMHfKmp+7ui69AMENOcIT9PtL29B1jccyarLz6Jg9IMdQO/TvwSfaNjE6gzABW/sWIKsPuJn609DE3UoMGBEYzq/PlPwyp2WVPNclQ2uipDpSEe4wppnwHvluB2ypSQ7i7+7gR2SQZRyjvHRimvTu9XCNfW1j5xgC/oEwn8gr7yla8I/j8GGIdSf1pJydtoaEzuRmsQvUOu0W12ZcZ+NIB4dHQ8JD0PYuqB+336IQZHdN3YycUhbubqgu/MXFmxl4lC+GPoZvC7cCWPQwjkcsVFLHjoQkVr4Lx5jVxVGq81Xt95550bMOY3HPVuev/E0Sca+AV9VAZQrxdogn8L8LtR08bGZqpvbQO2vLDbgo41sYC44bbaoZaUYoTVdb57u/lT/THlDTzbjpQAbGnE70ZlqV98Rb0XFYAvPrtTHKurqwF4Wo1PjB7fi86A30JHNYAPokI98lxIcxllB7UnFspw7yeM7NUR6taGxm1e/ngwyFvJVkH7QTXGyWR5EXtKi4uLfpBBw/XPPqlqTSc6A34HatoA6v8f2tnhtJCM4SHQi0PJri7vUkL09xvVavXPYLKH9hHl00xnwO9BzRZA6X9fatCDJEGucSvAoyenCXaBXritrKyEdMf7mXQ/gM6Af0i6XyYQsO0kgFup3U/07uAmmItDgLeeVW1Umer1unsKqbufSfcj0Bnw74MKJgCcfwjgrgHEroxQgLoTA0gFwD0XDOF94SbAPYr33b9ma2srdHZu/YLgJ95QvR86A/4DoKZNcE0mAKDBDJxljKaPDGaBrVvr0UreC3L92SXqGSkuyN1T6Lv6OVNhHgydAf+YSGZoXqqeBFM0bwW414/nu+SnToPwE2oKz9109UySHyOdAf/+6bSU3QcNhjM6FHUf+jujM/oY0xnwz+gTSWeqTqZPWjl84tWjM4l/Rp9I+jhJutOSl5NIx8OU2B+L1uIM+B+NTkv5nSQYz4B/gvQg0nlceX3YZfiggfggwjv1zHGm4380Og2C41ERXqeKHpVCOyid95uPB5H/h12GD0q6HiWcg/yeeol/GoF/P2k6qXfa6bSU30mD/6jxnTpGOI3Al46aroP8HyW8+ymTky7H+wHSUd45yO8Z8B8APUhQ9nr+IOPpRPfzzv3QwwT9QeE8qHiOnU6qsnrRgwJkp2dH9S89qPScBD1IoHV63u2do7p3oqP4feD0MCvuoLh7Pe/2rJP7UfwW1OtZQYfxcxJ0GADdj59e73wUv+100PNjoYdZeQfF3e15r/fanx01jF5hSwc9b6Wj+D0MHQYgHxVk7c97+T+s36PGeSL0oCvnKHQU8LW7FfcWWnHdzU9B7fdSJzepm7vU61k7HcXvQfRRANTtWSf3dreD7qX78VNQN/djpQdZMYelg+Jsf37c963U7dn9vHNS1As4hwFkQQf5fdD37XTQ8wdKD6PSjgKi1vtuzzqFd5j3Cjro/Vbq5t6JjuL3MHQYYHTz0+vd4lm7n9b7Tu/fz3udwimo17MHTg+6ctrpMOG3++l23ymsbs9a73s9k9rvpU5uUjd3qdez46CjgOgwfnu90+1Zu7vU7dlB953oMH7ui467sg4Tfqufdv/FfTc/vZ57LgrO605+C2p36+SnoG7Per3zIOl+AHPQvVS4dfPb6t7LTer0XOrmvxsdxs990XFX1lEAVNx3eqf92UFnqfVa6uW3oG7vdKJuz3q981HoIBB0et7u1stP+7mg1vtufrudW6nbs05+C+r17CPRcVVSQYcFTrdrqbj33Mlft3NBh/UndXu3nbq5t9Jh/ByF7gcghwFZ4dbtXNBh/HndyV1q91dQu79OdBg/R6IHXTntdBjgtPvp9Mxz63Wvs3SQWyf3Vmp36+RH6ubeSofx04t6VXq3Z+3unfwVbt3O0mHcOp3b3aTWa6nXs3Y66PmR6aNWykF0EICK+4PcW8+93KROzzudpU5u0kH3rdTrmXTQ84OoW6X3AkP7s173xfVhz5LXvfx1e1bQQe7t1M39vumjVspB1AtAna57uXk+zHVBnZ5LB/ltp05uUjf3VjqMn8NQr4o/Clha3Tpddzp389d6XZx7PZd6uUmt163Uzf2+6UFVTEEHhdf6vLg+7FnyujikTvfdzsV1Qe1+pE5uUvt9Qd3cW+kwfnpRr0o/ClAKt/Zn7e6t54OedXOXDnuWOrl1ooOeH5o+aqW0U6/w2p8V953OB7m1HlL7dXHudF1Q67PWc0Gt9+3PCurm3kqH8dOLelV2t2ed3Au31medrlvPxSG1u0udrtvd2s/tblK363bq9exI9FErpZ0OA5B2P8W95+KQ2t2l4rr1kFrP7det961nqdezgnTr5n4QHcbPYalbpXdyb3cr7tvPUrdnnotDar8uzu3undzaz8W11P5car1upW7uR6YHWTFSt/AK9/bn7e6e26+73RcL5Tv5kYrr1vteZ+kw1wV1cmulg54flg6q7E7P292K+1b3Ttee26+Leyl/1v2D7p3ciutWN6mbW0HFdatbK3VzPzI9qMopqFt4hXvr805uvcDc6tbur3Dvdi91O3faaaLdj9R63Urd3As66Hk3OqiSOz1vdyvue/ltPReH1H5dnNsP6bDgb38mFWepk1srdXM/Mt1vpXSj9vB63RfXntuvu7lJnUDf+ryXm1ScpVZ3qZMfqf1e6uQmdXP/qHQUMLS7Ffe93A973emQjgL+TtdS67V00P1904OupIMA03rvdXFfnLtJ8l5gbz+kbvdSp3NxXVC7n1bSzQro5aedDuOnlQ5TwYcBReHWy6/Xrf463Uutz3od0mHcC2p/3koH3d83HbVCulG3cNrdW++9Lg6p/f4oYPeQ2t+R2v20n4t3WqndT0Ht91InN6mb+1GpW2V3cu8GlF5+PReH1O1eapfqBx1Sp3ek1nO7W0Ht9wV1cz80PajKOUzld7r23H59P4fUjVGk9uviXFxLna5b3aT2e6lwszI6hfFR6SiV3+5W3Le6d7r23Ou61e2o4O90SK3n4lrqdt1K3dwPTQ+qcrqFU7h3AkTruf2QugFZ99Z7qZvf9kMqzlK7W7dzQe33UuFmZXhdnDv5vR86SuW3uxX33c5Sp2e9Dukg8Pvcs9TLr9R+ljq5tVI390NTp2b+OOmwYCj8dTu3Uuuz9qOdCrd2f+2H1HpudS+o3a24bvd3XFTE356GVrfWc6dDaj8X1Oqv9ZCKcyu1u/Xy24kO6++B0EkDv53MbHFInTLf6VnrO61UuBfP2u+ldrdO59ajldrdW+/bj3bq5KfXUVCnZ8VRUPu91OqveNbp3Ppcar1vfd5+SO33BbXfSwe9c6L0oCLvFk7h3n6WvO52SJ3Ul3Y1p/3o9I7Uet/q1usstV5L7fdSJ7dudBS/BzXnnZ63u7XeF9e9zsUhtd4XboXaUqgy3Y7DqjrFUVBx3eomHXR/ZHpYEl8AHBdgOlG39wv39vOjSu3pb70/bF67uR+VDhOOfh5UfEeih63qHIXaC6i10HoVXjc/vd7VrdW9/V7q5qfXcRTq9L5HQd2edbpvp27POvntRvrt5v8o4TwUepSA342KQm49F4dUnKVObgV1cpOO4ve0U6+8tD5rdSsOqf38yNJxAb+1sD4KtYdT3B827E7+erm1h93u3vq8k5vU7t7rkDq5dzoK6uYudXKTWt27PW+nTm6dqAj7sP5PBQ00zx+VumW6cO90br9uPaRu7gUV9+1+Wo+CWq9bqdVfu59u7lInN6mb+4OibkZdJ/fCrZdh2O6n3W8van2n1/tHCbOdPsq7PelhAb8g7zsdUnGWWt26+ZFan0nt18X9Qf5az63U7tbJTzsdxk8nOkylt/vp9U7rM6+L+/az1Ol5K3V7pyCvO/lpp1Z/J0qnWcdvLZBehdjur9N7BRX3rf6K69b71nMrtbt18tNOh/HTTvcTbqd3CrfWc3FIxVk6yK316EWtzw/y+9DoYUr8XpLQZ+2HVJxbqZNbJ2qthKO8UxwFdbvvdBTU6Vmvo516+el23+522HP79VGPTtTJn8dDo9Mq8YtCOUoh9Xqn/f1Wv8W509FKne7b3drpoOe9qAi/WxidnnW673RInc69Dqk4d6P7eeeh0IOS+AW1S9JOkrrdzXPrc6n9WSc/7dT6TutZOuhdqdf73egwfu6XDgOYdj+d3mkHYK9zt+v2c7ejnQq3bs9bqdVvNzoojEPTwwC+5H37s8Kt/TgKFf49W0gHvd/reXshHzUt0v2800oHVXSn561una7b3drdW91apxu0UuGn13EUKvwf9b37po9aMe3UHl63e8+t1wUVqlfxvPWQej33aH1enA9zXVAnt4La3Tr5aaWDnh+WuoHB8DuBrJP/wq31Wbtb67n1kIpzKyO0z9eRes3LkVrP3a5b6aD7+6aTkvgFdbtvdfe6OFqp3W/7c6lwO0oBtfotrju93+52lDg+CnWLR/fDpKlwa33W6dpz+3Wrm1RcF6CXOp2L607U+vwgv8dGncDzUag9vF73xXXruTikTtedDqm9JZDa/XQ6F9cFtfsp6KD7Vur17KPQQWBqpW73vdzb/RRu7ffSYSR7J7fi3Mldar2WDrq/b3rQldQtvMK9/Xmr+2Gv2w+p073U2mvV7lcqzlK3a+mg+1bq9eyjUK9K7/Ss1e2g69Zz6/NWgBfnVj+t993cpYPcC+rmXlA39yPTcas6BRXunZ7rVhxSJ7+t193IQjmMP6lTAT+wQj0m6pW+9mfd7lvd2906ndvdejFCcRRUXLefC2q/P1E6LFCOSp3CbXcr7j23Xnc7F4fU7V5qd+vk3nqWul1LB923Uq9nD4J6geUgYLXed7rudC4Oqd1dKq573Xc7t7sV1H4vdXL7SPSgJX5B3QDQ6l5cH+ZcXEut1x+FuhXmQRXh/WHffZDUK872Z538troV173cPBeH1O4udbuWWt07nTtRr2cPlB4UiNqpW7idANzLrfV8HM9az63U7nYYPwV1c/+o1A0Undzb3Xr56XU+jmcF9XJrp27u903HVUmHBUVx336WOj3r9rz1uqBO7u3PW88FdfLTTkd1f1B0VGAcBCrdOvlpPXd73npdUCf39uedzgW13xfUzf2+6bhUnYI6AaHdrbjvdpYOeqegbgXZfpY6uUnt952om5/DvHu/dD9xFs/a/Xjf/uywZ+kofgs6yE+nd46N2oHzoKlX+K3POgG53e1B+ymok9+C2u+lTm6tdNDzo9JhAdHJ30HgKu5b3Q/j9qD8SK3X3egwfo5ED7qS2qlX+O3Pivtu7lK7n4POrdTt2WHeKaiTn3Y6jJ+j0FEqvd1vp3e7+Wk/t1I3P93OUuu11MmP1H7fiQ7j50j0oCupnY4KlHb/xX0nP4d1K6iTn4J6PZO6uUu9nh0n9QJDt2ed3Au31mcHXd+Pm9TJTy86jJ/7ouOutMOE3+6n2/1xuUvd/BbU6Z12Ooyfj0JHAUEvwEmdwmp163TdLYyjuhfUft+JDuPnvui4K6uVDoqr0/NWt/bnxX2v97q9I/V61k7dnvV65ySoGzB6AeYgALbed7uWivvDvl9QJzepm/ux0ElW3EFxHRZcve67XRd00POCej2TDnp+0nQQaD4KAFvvu11LB90XdFT3Y6Hj7s7sRe3gOQoQu913CuOgd6VOblI39050FL8fhY4CkMOCUXqQfnu9205H8fvA6KQqqxMdFPdRwFi4tT/r5bcT9XrWje7nnQdB9wOYXu90etbuVtwfxm9B3dwLOuj5sdDDqjTpoLjvB6Cd3I/it6Bez7rR/bxzP3Q/QOn1zlEAexS/BfV6Jh30/FjoYao6BR0FMEcF60kB+H7e+Sh0P2B5UKA9qv9udBS/D5w+TsCXuj0/TBz3A977eedB0v2A5zDvdPPzUMH6IOk0AL8THQeAP8q7veh+3nkQ9CiB/tQxzMOqtIPoqOk6rP9HCdgflY6LMaSjhn3qgN+6JvWTQMcJhtNEn5R83jedVlXnILpfKfyoSu+j0v2C+KTfe2j0SQO+dNLgv9/4ThpMnyiJ/3GSgMeZl0etnI4TxB8LBvmk6fhndEZBj6qqcxR6ENL649QyHpY+1qrPGfDP6BNJZ6rOGX0i6UwangwdtZw/UT0sD4POJP4ZndEZndEZndEZndEZndEZndEZndEZndEZndEZndEZndEZndEZndEZndEZndEZndEZndFJUEr/O+kgUsNVADgpAAAAAElFTkSuQmCC"/>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powerpoint.officeapps.live.com/pods/GetClipboardImage.ashx?Id=7b486bda-8fca-4268-8123-a31589eb296e&amp;DC=PNL1&amp;pkey=80ea8044-7bbf-4762-b348-2955d95a2656&amp;wdwaccluster=PNL1"/>
          <p:cNvSpPr>
            <a:spLocks noChangeAspect="1" noChangeArrowheads="1"/>
          </p:cNvSpPr>
          <p:nvPr/>
        </p:nvSpPr>
        <p:spPr bwMode="auto">
          <a:xfrm>
            <a:off x="5175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15400" y="1046353"/>
            <a:ext cx="1520682"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Google Shape;88;p15"/>
          <p:cNvSpPr txBox="1">
            <a:spLocks noGrp="1"/>
          </p:cNvSpPr>
          <p:nvPr>
            <p:ph type="body" idx="4294967295"/>
          </p:nvPr>
        </p:nvSpPr>
        <p:spPr>
          <a:xfrm>
            <a:off x="6624351" y="2341038"/>
            <a:ext cx="1710600" cy="495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700" dirty="0">
                <a:solidFill>
                  <a:srgbClr val="434343"/>
                </a:solidFill>
              </a:rPr>
              <a:t>Adewale Nana</a:t>
            </a:r>
            <a:endParaRPr sz="1700" dirty="0">
              <a:solidFill>
                <a:srgbClr val="434343"/>
              </a:solidFill>
            </a:endParaRPr>
          </a:p>
          <a:p>
            <a:pPr marL="0" lvl="0" indent="0" algn="ctr" rtl="0">
              <a:lnSpc>
                <a:spcPct val="100000"/>
              </a:lnSpc>
              <a:spcBef>
                <a:spcPts val="0"/>
              </a:spcBef>
              <a:spcAft>
                <a:spcPts val="0"/>
              </a:spcAft>
              <a:buNone/>
            </a:pPr>
            <a:r>
              <a:rPr lang="en" sz="1700" dirty="0">
                <a:solidFill>
                  <a:srgbClr val="434343"/>
                </a:solidFill>
              </a:rPr>
              <a:t>CTO</a:t>
            </a:r>
            <a:endParaRPr sz="1700"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p:nvPr/>
        </p:nvSpPr>
        <p:spPr>
          <a:xfrm>
            <a:off x="1791500" y="2194675"/>
            <a:ext cx="6990300" cy="163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400" u="sng">
                <a:solidFill>
                  <a:schemeClr val="dk1"/>
                </a:solidFill>
                <a:latin typeface="Average"/>
                <a:ea typeface="Average"/>
                <a:cs typeface="Average"/>
                <a:sym typeface="Average"/>
              </a:rPr>
              <a:t>Let’s  Begin!</a:t>
            </a:r>
            <a:endParaRPr sz="9400" u="sng">
              <a:solidFill>
                <a:schemeClr val="dk1"/>
              </a:solidFill>
              <a:latin typeface="Average"/>
              <a:ea typeface="Average"/>
              <a:cs typeface="Average"/>
              <a:sym typeface="Average"/>
            </a:endParaRPr>
          </a:p>
        </p:txBody>
      </p:sp>
      <p:pic>
        <p:nvPicPr>
          <p:cNvPr id="102" name="Google Shape;102;p16"/>
          <p:cNvPicPr preferRelativeResize="0"/>
          <p:nvPr/>
        </p:nvPicPr>
        <p:blipFill rotWithShape="1">
          <a:blip r:embed="rId3">
            <a:alphaModFix/>
          </a:blip>
          <a:srcRect b="23389"/>
          <a:stretch/>
        </p:blipFill>
        <p:spPr>
          <a:xfrm>
            <a:off x="3895225" y="304800"/>
            <a:ext cx="2144325" cy="3177900"/>
          </a:xfrm>
          <a:prstGeom prst="rect">
            <a:avLst/>
          </a:prstGeom>
          <a:noFill/>
          <a:ln>
            <a:noFill/>
          </a:ln>
        </p:spPr>
      </p:pic>
      <p:sp>
        <p:nvSpPr>
          <p:cNvPr id="103" name="Google Shape;103;p16"/>
          <p:cNvSpPr txBox="1"/>
          <p:nvPr/>
        </p:nvSpPr>
        <p:spPr>
          <a:xfrm rot="483768">
            <a:off x="4586303" y="429928"/>
            <a:ext cx="1264096" cy="86189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latin typeface="Average"/>
                <a:ea typeface="Average"/>
                <a:cs typeface="Average"/>
                <a:sym typeface="Average"/>
              </a:rPr>
              <a:t>Are You</a:t>
            </a:r>
            <a:endParaRPr sz="2200" b="1">
              <a:latin typeface="Average"/>
              <a:ea typeface="Average"/>
              <a:cs typeface="Average"/>
              <a:sym typeface="Average"/>
            </a:endParaRPr>
          </a:p>
          <a:p>
            <a:pPr marL="0" lvl="0" indent="0" algn="ctr" rtl="0">
              <a:spcBef>
                <a:spcPts val="0"/>
              </a:spcBef>
              <a:spcAft>
                <a:spcPts val="0"/>
              </a:spcAft>
              <a:buNone/>
            </a:pPr>
            <a:r>
              <a:rPr lang="en" sz="2200" b="1">
                <a:latin typeface="Average"/>
                <a:ea typeface="Average"/>
                <a:cs typeface="Average"/>
                <a:sym typeface="Average"/>
              </a:rPr>
              <a:t>Ready</a:t>
            </a:r>
            <a:endParaRPr sz="2200" b="1">
              <a:latin typeface="Average"/>
              <a:ea typeface="Average"/>
              <a:cs typeface="Average"/>
              <a:sym typeface="Average"/>
            </a:endParaRPr>
          </a:p>
        </p:txBody>
      </p:sp>
      <p:pic>
        <p:nvPicPr>
          <p:cNvPr id="104" name="Google Shape;104;p16"/>
          <p:cNvPicPr preferRelativeResize="0"/>
          <p:nvPr/>
        </p:nvPicPr>
        <p:blipFill rotWithShape="1">
          <a:blip r:embed="rId4">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51" name="Google Shape;15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this project, NM3 Energies were tasked to model the shortfall between the energy generated by means of fossil fuels and various renewable sources - for the country of Spain. </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We used machine learning and several regression techniques to make predictions for the government of Spain, who is considering an expansion of it's renewable energy resource infrastructure investments and they require information on the trends and patterns of the country's renewable sources and fossil fuel energy generation.</a:t>
            </a:r>
            <a:endParaRPr/>
          </a:p>
        </p:txBody>
      </p:sp>
      <p:pic>
        <p:nvPicPr>
          <p:cNvPr id="152" name="Google Shape;152;p18"/>
          <p:cNvPicPr preferRelativeResize="0"/>
          <p:nvPr/>
        </p:nvPicPr>
        <p:blipFill rotWithShape="1">
          <a:blip r:embed="rId3">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25800" y="197125"/>
            <a:ext cx="323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Project Journey</a:t>
            </a:r>
            <a:endParaRPr/>
          </a:p>
        </p:txBody>
      </p:sp>
      <p:grpSp>
        <p:nvGrpSpPr>
          <p:cNvPr id="110" name="Google Shape;110;p17"/>
          <p:cNvGrpSpPr/>
          <p:nvPr/>
        </p:nvGrpSpPr>
        <p:grpSpPr>
          <a:xfrm>
            <a:off x="3109740" y="1670547"/>
            <a:ext cx="3011739" cy="441657"/>
            <a:chOff x="6448870" y="3733723"/>
            <a:chExt cx="2453355" cy="351302"/>
          </a:xfrm>
        </p:grpSpPr>
        <p:sp>
          <p:nvSpPr>
            <p:cNvPr id="111" name="Google Shape;111;p17"/>
            <p:cNvSpPr/>
            <p:nvPr/>
          </p:nvSpPr>
          <p:spPr>
            <a:xfrm>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7"/>
          <p:cNvGrpSpPr/>
          <p:nvPr/>
        </p:nvGrpSpPr>
        <p:grpSpPr>
          <a:xfrm>
            <a:off x="6125258" y="1670472"/>
            <a:ext cx="2927343" cy="441657"/>
            <a:chOff x="6448870" y="3733723"/>
            <a:chExt cx="2453355" cy="351302"/>
          </a:xfrm>
        </p:grpSpPr>
        <p:sp>
          <p:nvSpPr>
            <p:cNvPr id="116" name="Google Shape;116;p17"/>
            <p:cNvSpPr/>
            <p:nvPr/>
          </p:nvSpPr>
          <p:spPr>
            <a:xfrm>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17"/>
          <p:cNvGrpSpPr/>
          <p:nvPr/>
        </p:nvGrpSpPr>
        <p:grpSpPr>
          <a:xfrm flipH="1">
            <a:off x="5944172" y="3212847"/>
            <a:ext cx="3103985" cy="441657"/>
            <a:chOff x="6448870" y="3733723"/>
            <a:chExt cx="2453355" cy="351302"/>
          </a:xfrm>
        </p:grpSpPr>
        <p:sp>
          <p:nvSpPr>
            <p:cNvPr id="121" name="Google Shape;121;p17"/>
            <p:cNvSpPr/>
            <p:nvPr/>
          </p:nvSpPr>
          <p:spPr>
            <a:xfrm>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7"/>
          <p:cNvSpPr txBox="1"/>
          <p:nvPr/>
        </p:nvSpPr>
        <p:spPr>
          <a:xfrm>
            <a:off x="3386300" y="1737000"/>
            <a:ext cx="161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verage"/>
                <a:ea typeface="Average"/>
                <a:cs typeface="Average"/>
                <a:sym typeface="Average"/>
              </a:rPr>
              <a:t>EDA PROCESS</a:t>
            </a:r>
            <a:endParaRPr>
              <a:latin typeface="Average"/>
              <a:ea typeface="Average"/>
              <a:cs typeface="Average"/>
              <a:sym typeface="Average"/>
            </a:endParaRPr>
          </a:p>
        </p:txBody>
      </p:sp>
      <p:sp>
        <p:nvSpPr>
          <p:cNvPr id="126" name="Google Shape;126;p17"/>
          <p:cNvSpPr txBox="1"/>
          <p:nvPr/>
        </p:nvSpPr>
        <p:spPr>
          <a:xfrm>
            <a:off x="6231654" y="1691125"/>
            <a:ext cx="208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verage"/>
                <a:ea typeface="Average"/>
                <a:cs typeface="Average"/>
                <a:sym typeface="Average"/>
              </a:rPr>
              <a:t>MODEL BUILDING</a:t>
            </a:r>
            <a:endParaRPr>
              <a:latin typeface="Average"/>
              <a:ea typeface="Average"/>
              <a:cs typeface="Average"/>
              <a:sym typeface="Average"/>
            </a:endParaRPr>
          </a:p>
        </p:txBody>
      </p:sp>
      <p:sp>
        <p:nvSpPr>
          <p:cNvPr id="127" name="Google Shape;127;p17"/>
          <p:cNvSpPr txBox="1"/>
          <p:nvPr/>
        </p:nvSpPr>
        <p:spPr>
          <a:xfrm>
            <a:off x="6826350" y="3233575"/>
            <a:ext cx="22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verage"/>
                <a:ea typeface="Average"/>
                <a:cs typeface="Average"/>
                <a:sym typeface="Average"/>
              </a:rPr>
              <a:t>MODEL DEPLOYMENT</a:t>
            </a:r>
            <a:endParaRPr>
              <a:latin typeface="Average"/>
              <a:ea typeface="Average"/>
              <a:cs typeface="Average"/>
              <a:sym typeface="Average"/>
            </a:endParaRPr>
          </a:p>
        </p:txBody>
      </p:sp>
      <p:grpSp>
        <p:nvGrpSpPr>
          <p:cNvPr id="128" name="Google Shape;128;p17"/>
          <p:cNvGrpSpPr/>
          <p:nvPr/>
        </p:nvGrpSpPr>
        <p:grpSpPr>
          <a:xfrm flipH="1">
            <a:off x="2405541" y="3213036"/>
            <a:ext cx="3485727" cy="441657"/>
            <a:chOff x="6448870" y="3733723"/>
            <a:chExt cx="2453355" cy="351302"/>
          </a:xfrm>
        </p:grpSpPr>
        <p:sp>
          <p:nvSpPr>
            <p:cNvPr id="129" name="Google Shape;129;p17"/>
            <p:cNvSpPr/>
            <p:nvPr/>
          </p:nvSpPr>
          <p:spPr>
            <a:xfrm>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7"/>
          <p:cNvSpPr txBox="1"/>
          <p:nvPr/>
        </p:nvSpPr>
        <p:spPr>
          <a:xfrm>
            <a:off x="3670632" y="3233580"/>
            <a:ext cx="236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verage"/>
                <a:ea typeface="Average"/>
                <a:cs typeface="Average"/>
                <a:sym typeface="Average"/>
              </a:rPr>
              <a:t>SUMMARY OF FINDINGS</a:t>
            </a:r>
            <a:endParaRPr>
              <a:latin typeface="Average"/>
              <a:ea typeface="Average"/>
              <a:cs typeface="Average"/>
              <a:sym typeface="Average"/>
            </a:endParaRPr>
          </a:p>
        </p:txBody>
      </p:sp>
      <p:grpSp>
        <p:nvGrpSpPr>
          <p:cNvPr id="134" name="Google Shape;134;p17"/>
          <p:cNvGrpSpPr/>
          <p:nvPr/>
        </p:nvGrpSpPr>
        <p:grpSpPr>
          <a:xfrm rot="-5400000" flipH="1">
            <a:off x="7669684" y="2672036"/>
            <a:ext cx="572613" cy="125590"/>
            <a:chOff x="6448870" y="3733723"/>
            <a:chExt cx="2453355" cy="351302"/>
          </a:xfrm>
        </p:grpSpPr>
        <p:sp>
          <p:nvSpPr>
            <p:cNvPr id="135" name="Google Shape;135;p17"/>
            <p:cNvSpPr/>
            <p:nvPr/>
          </p:nvSpPr>
          <p:spPr>
            <a:xfrm rot="10800000" flipH="1">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7"/>
          <p:cNvGrpSpPr/>
          <p:nvPr/>
        </p:nvGrpSpPr>
        <p:grpSpPr>
          <a:xfrm>
            <a:off x="64040" y="1670397"/>
            <a:ext cx="3011739" cy="441657"/>
            <a:chOff x="6448870" y="3733723"/>
            <a:chExt cx="2453355" cy="351302"/>
          </a:xfrm>
        </p:grpSpPr>
        <p:sp>
          <p:nvSpPr>
            <p:cNvPr id="140" name="Google Shape;140;p17"/>
            <p:cNvSpPr/>
            <p:nvPr/>
          </p:nvSpPr>
          <p:spPr>
            <a:xfrm>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7"/>
          <p:cNvSpPr txBox="1"/>
          <p:nvPr/>
        </p:nvSpPr>
        <p:spPr>
          <a:xfrm>
            <a:off x="49600" y="1691125"/>
            <a:ext cx="236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smtClean="0">
                <a:latin typeface="Average"/>
                <a:ea typeface="Average"/>
                <a:cs typeface="Average"/>
                <a:sym typeface="Average"/>
              </a:rPr>
              <a:t>DATA CLEANING</a:t>
            </a:r>
            <a:endParaRPr dirty="0">
              <a:latin typeface="Average"/>
              <a:ea typeface="Average"/>
              <a:cs typeface="Average"/>
              <a:sym typeface="Average"/>
            </a:endParaRPr>
          </a:p>
        </p:txBody>
      </p:sp>
      <p:pic>
        <p:nvPicPr>
          <p:cNvPr id="145" name="Google Shape;145;p17"/>
          <p:cNvPicPr preferRelativeResize="0"/>
          <p:nvPr/>
        </p:nvPicPr>
        <p:blipFill rotWithShape="1">
          <a:blip r:embed="rId3">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0"/>
          <p:cNvPicPr preferRelativeResize="0"/>
          <p:nvPr/>
        </p:nvPicPr>
        <p:blipFill rotWithShape="1">
          <a:blip r:embed="rId3">
            <a:alphaModFix/>
          </a:blip>
          <a:srcRect/>
          <a:stretch/>
        </p:blipFill>
        <p:spPr>
          <a:xfrm>
            <a:off x="0" y="-49600"/>
            <a:ext cx="4571999" cy="5143499"/>
          </a:xfrm>
          <a:prstGeom prst="rect">
            <a:avLst/>
          </a:prstGeom>
          <a:noFill/>
          <a:ln>
            <a:noFill/>
          </a:ln>
        </p:spPr>
      </p:pic>
      <p:sp>
        <p:nvSpPr>
          <p:cNvPr id="166" name="Google Shape;166;p20"/>
          <p:cNvSpPr txBox="1">
            <a:spLocks noGrp="1"/>
          </p:cNvSpPr>
          <p:nvPr>
            <p:ph type="title"/>
          </p:nvPr>
        </p:nvSpPr>
        <p:spPr>
          <a:xfrm>
            <a:off x="263400" y="4313100"/>
            <a:ext cx="3837000" cy="780900"/>
          </a:xfrm>
          <a:prstGeom prst="rect">
            <a:avLst/>
          </a:prstGeom>
          <a:solidFill>
            <a:srgbClr val="666666"/>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3600"/>
              <a:t>The EDA Process</a:t>
            </a:r>
            <a:endParaRPr sz="3600"/>
          </a:p>
        </p:txBody>
      </p:sp>
      <p:sp>
        <p:nvSpPr>
          <p:cNvPr id="167" name="Google Shape;167;p20"/>
          <p:cNvSpPr txBox="1"/>
          <p:nvPr/>
        </p:nvSpPr>
        <p:spPr>
          <a:xfrm>
            <a:off x="4808875" y="210700"/>
            <a:ext cx="4003200" cy="3724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Font typeface="Average"/>
              <a:buChar char="●"/>
            </a:pPr>
            <a:r>
              <a:rPr lang="en" sz="2300" dirty="0">
                <a:latin typeface="Average"/>
                <a:ea typeface="Average"/>
                <a:cs typeface="Average"/>
                <a:sym typeface="Average"/>
              </a:rPr>
              <a:t>Summary Statistics</a:t>
            </a:r>
            <a:endParaRPr sz="2300" dirty="0">
              <a:latin typeface="Average"/>
              <a:ea typeface="Average"/>
              <a:cs typeface="Average"/>
              <a:sym typeface="Average"/>
            </a:endParaRPr>
          </a:p>
          <a:p>
            <a:pPr marL="0" lvl="0" indent="0" algn="l" rtl="0">
              <a:spcBef>
                <a:spcPts val="0"/>
              </a:spcBef>
              <a:spcAft>
                <a:spcPts val="0"/>
              </a:spcAft>
              <a:buNone/>
            </a:pPr>
            <a:endParaRPr sz="2300" dirty="0">
              <a:latin typeface="Average"/>
              <a:ea typeface="Average"/>
              <a:cs typeface="Average"/>
              <a:sym typeface="Average"/>
            </a:endParaRPr>
          </a:p>
          <a:p>
            <a:pPr marL="0" lvl="0" indent="0" algn="l" rtl="0">
              <a:spcBef>
                <a:spcPts val="0"/>
              </a:spcBef>
              <a:spcAft>
                <a:spcPts val="0"/>
              </a:spcAft>
              <a:buNone/>
            </a:pPr>
            <a:endParaRPr sz="2300" dirty="0">
              <a:latin typeface="Average"/>
              <a:ea typeface="Average"/>
              <a:cs typeface="Average"/>
              <a:sym typeface="Average"/>
            </a:endParaRPr>
          </a:p>
          <a:p>
            <a:pPr marL="457200" lvl="0" indent="-374650" algn="l" rtl="0">
              <a:spcBef>
                <a:spcPts val="0"/>
              </a:spcBef>
              <a:spcAft>
                <a:spcPts val="0"/>
              </a:spcAft>
              <a:buSzPts val="2300"/>
              <a:buFont typeface="Average"/>
              <a:buChar char="●"/>
            </a:pPr>
            <a:r>
              <a:rPr lang="en" sz="2300" dirty="0">
                <a:latin typeface="Average"/>
                <a:ea typeface="Average"/>
                <a:cs typeface="Average"/>
                <a:sym typeface="Average"/>
              </a:rPr>
              <a:t>Skew &amp; Kurtosis Analysis</a:t>
            </a:r>
            <a:endParaRPr sz="2300" dirty="0">
              <a:latin typeface="Average"/>
              <a:ea typeface="Average"/>
              <a:cs typeface="Average"/>
              <a:sym typeface="Average"/>
            </a:endParaRPr>
          </a:p>
          <a:p>
            <a:pPr marL="0" lvl="0" indent="0" algn="l" rtl="0">
              <a:spcBef>
                <a:spcPts val="0"/>
              </a:spcBef>
              <a:spcAft>
                <a:spcPts val="0"/>
              </a:spcAft>
              <a:buNone/>
            </a:pPr>
            <a:endParaRPr sz="2300" dirty="0">
              <a:latin typeface="Average"/>
              <a:ea typeface="Average"/>
              <a:cs typeface="Average"/>
              <a:sym typeface="Average"/>
            </a:endParaRPr>
          </a:p>
          <a:p>
            <a:pPr marL="0" lvl="0" indent="0" algn="l" rtl="0">
              <a:spcBef>
                <a:spcPts val="0"/>
              </a:spcBef>
              <a:spcAft>
                <a:spcPts val="0"/>
              </a:spcAft>
              <a:buNone/>
            </a:pPr>
            <a:endParaRPr sz="2300" dirty="0">
              <a:latin typeface="Average"/>
              <a:ea typeface="Average"/>
              <a:cs typeface="Average"/>
              <a:sym typeface="Average"/>
            </a:endParaRPr>
          </a:p>
          <a:p>
            <a:pPr marL="457200" lvl="0" indent="-374650" algn="l" rtl="0">
              <a:spcBef>
                <a:spcPts val="0"/>
              </a:spcBef>
              <a:spcAft>
                <a:spcPts val="0"/>
              </a:spcAft>
              <a:buSzPts val="2300"/>
              <a:buFont typeface="Average"/>
              <a:buChar char="●"/>
            </a:pPr>
            <a:r>
              <a:rPr lang="en" sz="2300" dirty="0">
                <a:latin typeface="Average"/>
                <a:ea typeface="Average"/>
                <a:cs typeface="Average"/>
                <a:sym typeface="Average"/>
              </a:rPr>
              <a:t>Graphical Analysis</a:t>
            </a:r>
            <a:endParaRPr sz="2300" dirty="0">
              <a:latin typeface="Average"/>
              <a:ea typeface="Average"/>
              <a:cs typeface="Average"/>
              <a:sym typeface="Average"/>
            </a:endParaRPr>
          </a:p>
          <a:p>
            <a:pPr marL="0" lvl="0" indent="0" algn="l" rtl="0">
              <a:spcBef>
                <a:spcPts val="0"/>
              </a:spcBef>
              <a:spcAft>
                <a:spcPts val="0"/>
              </a:spcAft>
              <a:buNone/>
            </a:pPr>
            <a:endParaRPr sz="2300" dirty="0">
              <a:latin typeface="Average"/>
              <a:ea typeface="Average"/>
              <a:cs typeface="Average"/>
              <a:sym typeface="Average"/>
            </a:endParaRPr>
          </a:p>
          <a:p>
            <a:pPr marL="0" lvl="0" indent="0" algn="l" rtl="0">
              <a:spcBef>
                <a:spcPts val="0"/>
              </a:spcBef>
              <a:spcAft>
                <a:spcPts val="0"/>
              </a:spcAft>
              <a:buNone/>
            </a:pPr>
            <a:endParaRPr sz="2300" dirty="0">
              <a:latin typeface="Average"/>
              <a:ea typeface="Average"/>
              <a:cs typeface="Average"/>
              <a:sym typeface="Average"/>
            </a:endParaRPr>
          </a:p>
          <a:p>
            <a:pPr marL="457200" lvl="0" indent="-374650" algn="l" rtl="0">
              <a:spcBef>
                <a:spcPts val="0"/>
              </a:spcBef>
              <a:spcAft>
                <a:spcPts val="0"/>
              </a:spcAft>
              <a:buSzPts val="2300"/>
              <a:buFont typeface="Average"/>
              <a:buChar char="●"/>
            </a:pPr>
            <a:r>
              <a:rPr lang="en" sz="2300" dirty="0">
                <a:latin typeface="Average"/>
                <a:ea typeface="Average"/>
                <a:cs typeface="Average"/>
                <a:sym typeface="Average"/>
              </a:rPr>
              <a:t>Correlation Heatmap</a:t>
            </a:r>
            <a:endParaRPr sz="2300" dirty="0">
              <a:latin typeface="Average"/>
              <a:ea typeface="Average"/>
              <a:cs typeface="Average"/>
              <a:sym typeface="Average"/>
            </a:endParaRPr>
          </a:p>
        </p:txBody>
      </p:sp>
      <p:pic>
        <p:nvPicPr>
          <p:cNvPr id="168" name="Google Shape;168;p20"/>
          <p:cNvPicPr preferRelativeResize="0"/>
          <p:nvPr/>
        </p:nvPicPr>
        <p:blipFill rotWithShape="1">
          <a:blip r:embed="rId4">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59300" y="140225"/>
            <a:ext cx="39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Summary Statistics &amp; Info</a:t>
            </a:r>
            <a:endParaRPr sz="2700"/>
          </a:p>
        </p:txBody>
      </p:sp>
      <p:sp>
        <p:nvSpPr>
          <p:cNvPr id="174" name="Google Shape;174;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Basic Information</a:t>
            </a:r>
            <a:endParaRPr sz="2100" b="1">
              <a:solidFill>
                <a:schemeClr val="dk1"/>
              </a:solidFill>
            </a:endParaRPr>
          </a:p>
          <a:p>
            <a:pPr marL="457200" lvl="0" indent="-330200" algn="l" rtl="0">
              <a:spcBef>
                <a:spcPts val="1600"/>
              </a:spcBef>
              <a:spcAft>
                <a:spcPts val="0"/>
              </a:spcAft>
              <a:buSzPts val="1600"/>
              <a:buChar char="●"/>
            </a:pPr>
            <a:r>
              <a:rPr lang="en" sz="1600"/>
              <a:t>We found there to be missing information in the </a:t>
            </a:r>
            <a:r>
              <a:rPr lang="en" sz="1600" b="1"/>
              <a:t>Valencia_pressure</a:t>
            </a:r>
            <a:r>
              <a:rPr lang="en" sz="1600"/>
              <a:t> column in the dataset.</a:t>
            </a:r>
            <a:endParaRPr sz="1600"/>
          </a:p>
          <a:p>
            <a:pPr marL="457200" lvl="0" indent="-330200" algn="l" rtl="0">
              <a:spcBef>
                <a:spcPts val="0"/>
              </a:spcBef>
              <a:spcAft>
                <a:spcPts val="0"/>
              </a:spcAft>
              <a:buSzPts val="1600"/>
              <a:buChar char="●"/>
            </a:pPr>
            <a:r>
              <a:rPr lang="en" sz="1600"/>
              <a:t>The time column was in a string format which we had to convert to </a:t>
            </a:r>
            <a:r>
              <a:rPr lang="en" sz="1600" b="1"/>
              <a:t>datetime</a:t>
            </a:r>
            <a:r>
              <a:rPr lang="en" sz="1600"/>
              <a:t> to make it suitable for out process.</a:t>
            </a:r>
            <a:endParaRPr sz="1600"/>
          </a:p>
          <a:p>
            <a:pPr marL="457200" lvl="0" indent="-330200" algn="l" rtl="0">
              <a:spcBef>
                <a:spcPts val="0"/>
              </a:spcBef>
              <a:spcAft>
                <a:spcPts val="0"/>
              </a:spcAft>
              <a:buSzPts val="1600"/>
              <a:buChar char="●"/>
            </a:pPr>
            <a:r>
              <a:rPr lang="en" sz="1600"/>
              <a:t>Other features were converted to floats(numerical values) for the regression process.</a:t>
            </a:r>
            <a:endParaRPr sz="1600"/>
          </a:p>
        </p:txBody>
      </p:sp>
      <p:sp>
        <p:nvSpPr>
          <p:cNvPr id="175" name="Google Shape;175;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Summary Statistics</a:t>
            </a:r>
            <a:endParaRPr sz="2100" b="1">
              <a:solidFill>
                <a:schemeClr val="dk1"/>
              </a:solidFill>
            </a:endParaRPr>
          </a:p>
          <a:p>
            <a:pPr marL="457200" lvl="0" indent="-330200" algn="l" rtl="0">
              <a:spcBef>
                <a:spcPts val="1600"/>
              </a:spcBef>
              <a:spcAft>
                <a:spcPts val="0"/>
              </a:spcAft>
              <a:buSzPts val="1600"/>
              <a:buChar char="●"/>
            </a:pPr>
            <a:r>
              <a:rPr lang="en" sz="1600"/>
              <a:t>We had to take an in-depth view of our dataset by performing what we call a descriptive stat for each feature,i.e; the mean, median, 1st quartile, 3rd quartile, the maximum and minimum values of each feature.</a:t>
            </a:r>
            <a:endParaRPr sz="1600"/>
          </a:p>
          <a:p>
            <a:pPr marL="457200" lvl="0" indent="-330200" algn="l" rtl="0">
              <a:spcBef>
                <a:spcPts val="0"/>
              </a:spcBef>
              <a:spcAft>
                <a:spcPts val="0"/>
              </a:spcAft>
              <a:buSzPts val="1600"/>
              <a:buChar char="●"/>
            </a:pPr>
            <a:r>
              <a:rPr lang="en" sz="1600"/>
              <a:t>This gave us more information and insight about the dataset.</a:t>
            </a:r>
            <a:endParaRPr sz="1600"/>
          </a:p>
        </p:txBody>
      </p:sp>
      <p:pic>
        <p:nvPicPr>
          <p:cNvPr id="176" name="Google Shape;176;p21"/>
          <p:cNvPicPr preferRelativeResize="0"/>
          <p:nvPr/>
        </p:nvPicPr>
        <p:blipFill rotWithShape="1">
          <a:blip r:embed="rId3">
            <a:alphaModFix/>
          </a:blip>
          <a:srcRect t="3925" b="3934"/>
          <a:stretch/>
        </p:blipFill>
        <p:spPr>
          <a:xfrm>
            <a:off x="6791900" y="4595475"/>
            <a:ext cx="2352100" cy="57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159300" y="140225"/>
            <a:ext cx="39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Skew &amp; Kurtosis Analysis</a:t>
            </a:r>
            <a:endParaRPr sz="2700"/>
          </a:p>
        </p:txBody>
      </p:sp>
      <p:sp>
        <p:nvSpPr>
          <p:cNvPr id="182" name="Google Shape;182;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Skew Analysis</a:t>
            </a:r>
            <a:endParaRPr sz="2100" b="1">
              <a:solidFill>
                <a:schemeClr val="dk1"/>
              </a:solidFill>
            </a:endParaRPr>
          </a:p>
          <a:p>
            <a:pPr marL="457200" lvl="0" indent="-330200" algn="l" rtl="0">
              <a:spcBef>
                <a:spcPts val="1600"/>
              </a:spcBef>
              <a:spcAft>
                <a:spcPts val="0"/>
              </a:spcAft>
              <a:buSzPts val="1600"/>
              <a:buChar char="●"/>
            </a:pPr>
            <a:r>
              <a:rPr lang="en" sz="1600"/>
              <a:t>We found there to be missing information in the </a:t>
            </a:r>
            <a:r>
              <a:rPr lang="en" sz="1600" b="1"/>
              <a:t>Valencia_pressure</a:t>
            </a:r>
            <a:r>
              <a:rPr lang="en" sz="1600"/>
              <a:t> column in the dataset.</a:t>
            </a:r>
            <a:endParaRPr sz="1600"/>
          </a:p>
          <a:p>
            <a:pPr marL="457200" lvl="0" indent="-330200" algn="l" rtl="0">
              <a:spcBef>
                <a:spcPts val="0"/>
              </a:spcBef>
              <a:spcAft>
                <a:spcPts val="0"/>
              </a:spcAft>
              <a:buSzPts val="1600"/>
              <a:buChar char="●"/>
            </a:pPr>
            <a:r>
              <a:rPr lang="en" sz="1600"/>
              <a:t>The time column was in a string format which we had to convert to </a:t>
            </a:r>
            <a:r>
              <a:rPr lang="en" sz="1600" b="1"/>
              <a:t>datetime</a:t>
            </a:r>
            <a:r>
              <a:rPr lang="en" sz="1600"/>
              <a:t> to make it suitable for out process.</a:t>
            </a:r>
            <a:endParaRPr sz="1600"/>
          </a:p>
          <a:p>
            <a:pPr marL="457200" lvl="0" indent="-330200" algn="l" rtl="0">
              <a:spcBef>
                <a:spcPts val="0"/>
              </a:spcBef>
              <a:spcAft>
                <a:spcPts val="0"/>
              </a:spcAft>
              <a:buSzPts val="1600"/>
              <a:buChar char="●"/>
            </a:pPr>
            <a:r>
              <a:rPr lang="en" sz="1600"/>
              <a:t>Other features were converted to floats(numerical values) for the regression process.</a:t>
            </a:r>
            <a:endParaRPr sz="1600"/>
          </a:p>
        </p:txBody>
      </p:sp>
      <p:sp>
        <p:nvSpPr>
          <p:cNvPr id="183" name="Google Shape;183;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Kurtosis Analysis</a:t>
            </a:r>
            <a:endParaRPr sz="2100" b="1">
              <a:solidFill>
                <a:schemeClr val="dk1"/>
              </a:solidFill>
            </a:endParaRPr>
          </a:p>
          <a:p>
            <a:pPr marL="457200" lvl="0" indent="-330200" algn="l" rtl="0">
              <a:spcBef>
                <a:spcPts val="1600"/>
              </a:spcBef>
              <a:spcAft>
                <a:spcPts val="0"/>
              </a:spcAft>
              <a:buSzPts val="1600"/>
              <a:buChar char="●"/>
            </a:pPr>
            <a:r>
              <a:rPr lang="en" sz="1600"/>
              <a:t>We had to take an in-depth view of our dataset by performing what we call a descriptive stat for each feature,i.e; the mean, median, 1st quartile, 3rd quartile, the maximum and minimum values of each feature.</a:t>
            </a:r>
            <a:endParaRPr sz="1600"/>
          </a:p>
          <a:p>
            <a:pPr marL="457200" lvl="0" indent="-330200" algn="l" rtl="0">
              <a:spcBef>
                <a:spcPts val="0"/>
              </a:spcBef>
              <a:spcAft>
                <a:spcPts val="0"/>
              </a:spcAft>
              <a:buSzPts val="1600"/>
              <a:buChar char="●"/>
            </a:pPr>
            <a:r>
              <a:rPr lang="en" sz="1600"/>
              <a:t>This gave us more information and insight about the dataset.</a:t>
            </a:r>
            <a:endParaRPr sz="1600"/>
          </a:p>
        </p:txBody>
      </p:sp>
      <p:pic>
        <p:nvPicPr>
          <p:cNvPr id="184" name="Google Shape;184;p22"/>
          <p:cNvPicPr preferRelativeResize="0"/>
          <p:nvPr/>
        </p:nvPicPr>
        <p:blipFill rotWithShape="1">
          <a:blip r:embed="rId3">
            <a:alphaModFix/>
          </a:blip>
          <a:srcRect t="3925" b="3934"/>
          <a:stretch/>
        </p:blipFill>
        <p:spPr>
          <a:xfrm>
            <a:off x="6791900" y="4595475"/>
            <a:ext cx="2352100" cy="5719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742</Words>
  <Application>Microsoft Office PowerPoint</Application>
  <PresentationFormat>On-screen Show (16:9)</PresentationFormat>
  <Paragraphs>118</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Oswald</vt:lpstr>
      <vt:lpstr>Wingdings</vt:lpstr>
      <vt:lpstr>Average</vt:lpstr>
      <vt:lpstr>Slate</vt:lpstr>
      <vt:lpstr>PowerPoint Presentation</vt:lpstr>
      <vt:lpstr>PowerPoint Presentation</vt:lpstr>
      <vt:lpstr>Meet The Team</vt:lpstr>
      <vt:lpstr>PowerPoint Presentation</vt:lpstr>
      <vt:lpstr>Problem Statement</vt:lpstr>
      <vt:lpstr>The Project Journey</vt:lpstr>
      <vt:lpstr>The EDA Process</vt:lpstr>
      <vt:lpstr>Summary Statistics &amp; Info</vt:lpstr>
      <vt:lpstr>Skew &amp; Kurtosis Analysis</vt:lpstr>
      <vt:lpstr>Graphical analysis: Histogram &amp; Density Plots For Barcelona_wind_deg</vt:lpstr>
      <vt:lpstr>Graphical analysis: Histogram &amp; Density Plots For Bilbao_clouds_all</vt:lpstr>
      <vt:lpstr>Graphical analysis: Boxplots For Madrid_wind_speed &amp; Valencia_pressure</vt:lpstr>
      <vt:lpstr>PowerPoint Presentation</vt:lpstr>
      <vt:lpstr>The Model Building</vt:lpstr>
      <vt:lpstr>Objective Of The Model Building Process </vt:lpstr>
      <vt:lpstr>Models Used &amp; It’s Effect - Based On The Test Sets </vt:lpstr>
      <vt:lpstr>Models Used &amp; It’s Effect - Based On The Test Sets </vt:lpstr>
      <vt:lpstr>PowerPoint Presentation</vt:lpstr>
      <vt:lpstr>Summary</vt:lpstr>
      <vt:lpstr>Recommendation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10</cp:revision>
  <dcterms:modified xsi:type="dcterms:W3CDTF">2022-05-26T04:17:12Z</dcterms:modified>
</cp:coreProperties>
</file>