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6" r:id="rId17"/>
    <p:sldId id="270" r:id="rId18"/>
    <p:sldId id="271" r:id="rId19"/>
    <p:sldId id="272" r:id="rId20"/>
    <p:sldId id="273" r:id="rId21"/>
    <p:sldId id="274" r:id="rId22"/>
    <p:sldId id="275" r:id="rId23"/>
  </p:sldIdLst>
  <p:sldSz cx="9144000" cy="5143500" type="screen16x9"/>
  <p:notesSz cx="6858000" cy="9144000"/>
  <p:embeddedFontLst>
    <p:embeddedFont>
      <p:font typeface="Average" panose="020B0604020202020204" charset="0"/>
      <p:regular r:id="rId25"/>
    </p:embeddedFont>
    <p:embeddedFont>
      <p:font typeface="Oswald" panose="020B0604020202020204"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00296274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2eedef858b_1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12eedef858b_1_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7847524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2eedef858b_1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g12eedef858b_1_1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716729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2eedef858b_1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g12eedef858b_1_1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691456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2eedef858b_1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8" name="Google Shape;248;g12eedef858b_1_1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322528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2eedef858b_1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4" name="Google Shape;254;g12eedef858b_1_1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1565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2eedef858b_1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g12eedef858b_1_1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6025489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2eedef858b_1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g12eedef858b_1_2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852474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2eedef858b_1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5" name="Google Shape;295;g12eedef858b_1_2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416396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2eedef858b_1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2" name="Google Shape;302;g12eedef858b_1_2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9383347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2eedef858b_1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8" name="Google Shape;308;g12eedef858b_1_2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9951181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2eedef858b_1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5" name="Google Shape;315;g12eedef858b_1_2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009619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2eedef858b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g12eedef858b_1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870812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2eedef858b_1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g12eedef858b_1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003162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2eedef858b_1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g12eedef858b_1_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333924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2eedef858b_1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12eedef858b_1_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225468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2eedef858b_1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g12eedef858b_1_1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04037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2eedef858b_1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g12eedef858b_1_1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926783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2eedef858b_1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g12eedef858b_1_1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021136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2eedef858b_1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g12eedef858b_1_1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534932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9"/>
        <p:cNvGrpSpPr/>
        <p:nvPr/>
      </p:nvGrpSpPr>
      <p:grpSpPr>
        <a:xfrm>
          <a:off x="0" y="0"/>
          <a:ext cx="0" cy="0"/>
          <a:chOff x="0" y="0"/>
          <a:chExt cx="0" cy="0"/>
        </a:xfrm>
      </p:grpSpPr>
      <p:grpSp>
        <p:nvGrpSpPr>
          <p:cNvPr id="60" name="Google Shape;60;p14"/>
          <p:cNvGrpSpPr/>
          <p:nvPr/>
        </p:nvGrpSpPr>
        <p:grpSpPr>
          <a:xfrm>
            <a:off x="4350279" y="2855377"/>
            <a:ext cx="443589" cy="105632"/>
            <a:chOff x="4137525" y="2915950"/>
            <a:chExt cx="869100" cy="207000"/>
          </a:xfrm>
        </p:grpSpPr>
        <p:sp>
          <p:nvSpPr>
            <p:cNvPr id="61" name="Google Shape;61;p14"/>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4"/>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14"/>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4" name="Google Shape;64;p14"/>
          <p:cNvSpPr txBox="1">
            <a:spLocks noGrp="1"/>
          </p:cNvSpPr>
          <p:nvPr>
            <p:ph type="ctrTitle"/>
          </p:nvPr>
        </p:nvSpPr>
        <p:spPr>
          <a:xfrm>
            <a:off x="671258" y="990800"/>
            <a:ext cx="7801500" cy="1730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65" name="Google Shape;65;p14"/>
          <p:cNvSpPr txBox="1">
            <a:spLocks noGrp="1"/>
          </p:cNvSpPr>
          <p:nvPr>
            <p:ph type="subTitle" idx="1"/>
          </p:nvPr>
        </p:nvSpPr>
        <p:spPr>
          <a:xfrm>
            <a:off x="671250" y="3174876"/>
            <a:ext cx="78015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6" name="Google Shape;66;p1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69" name="Google Shape;69;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70" name="Google Shape;70;p15"/>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1"/>
        <p:cNvGrpSpPr/>
        <p:nvPr/>
      </p:nvGrpSpPr>
      <p:grpSpPr>
        <a:xfrm>
          <a:off x="0" y="0"/>
          <a:ext cx="0" cy="0"/>
          <a:chOff x="0" y="0"/>
          <a:chExt cx="0" cy="0"/>
        </a:xfrm>
      </p:grpSpPr>
      <p:sp>
        <p:nvSpPr>
          <p:cNvPr id="72" name="Google Shape;72;p16"/>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75" name="Google Shape;75;p17"/>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6"/>
        <p:cNvGrpSpPr/>
        <p:nvPr/>
      </p:nvGrpSpPr>
      <p:grpSpPr>
        <a:xfrm>
          <a:off x="0" y="0"/>
          <a:ext cx="0" cy="0"/>
          <a:chOff x="0" y="0"/>
          <a:chExt cx="0" cy="0"/>
        </a:xfrm>
      </p:grpSpPr>
      <p:sp>
        <p:nvSpPr>
          <p:cNvPr id="77" name="Google Shape;77;p18"/>
          <p:cNvSpPr txBox="1">
            <a:spLocks noGrp="1"/>
          </p:cNvSpPr>
          <p:nvPr>
            <p:ph type="title"/>
          </p:nvPr>
        </p:nvSpPr>
        <p:spPr>
          <a:xfrm>
            <a:off x="671250" y="2141250"/>
            <a:ext cx="7852200" cy="861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78" name="Google Shape;78;p18"/>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1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81" name="Google Shape;81;p1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82" name="Google Shape;82;p19"/>
          <p:cNvSpPr txBox="1">
            <a:spLocks noGrp="1"/>
          </p:cNvSpPr>
          <p:nvPr>
            <p:ph type="title"/>
          </p:nvPr>
        </p:nvSpPr>
        <p:spPr>
          <a:xfrm>
            <a:off x="265500" y="1081400"/>
            <a:ext cx="4045200" cy="1710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3" name="Google Shape;83;p19"/>
          <p:cNvSpPr txBox="1">
            <a:spLocks noGrp="1"/>
          </p:cNvSpPr>
          <p:nvPr>
            <p:ph type="subTitle" idx="1"/>
          </p:nvPr>
        </p:nvSpPr>
        <p:spPr>
          <a:xfrm>
            <a:off x="265500" y="28452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84" name="Google Shape;84;p1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85" name="Google Shape;85;p19"/>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6"/>
        <p:cNvGrpSpPr/>
        <p:nvPr/>
      </p:nvGrpSpPr>
      <p:grpSpPr>
        <a:xfrm>
          <a:off x="0" y="0"/>
          <a:ext cx="0" cy="0"/>
          <a:chOff x="0" y="0"/>
          <a:chExt cx="0" cy="0"/>
        </a:xfrm>
      </p:grpSpPr>
      <p:sp>
        <p:nvSpPr>
          <p:cNvPr id="87" name="Google Shape;87;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88" name="Google Shape;88;p20"/>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9" name="Google Shape;89;p20"/>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90" name="Google Shape;90;p20"/>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1"/>
        <p:cNvGrpSpPr/>
        <p:nvPr/>
      </p:nvGrpSpPr>
      <p:grpSpPr>
        <a:xfrm>
          <a:off x="0" y="0"/>
          <a:ext cx="0" cy="0"/>
          <a:chOff x="0" y="0"/>
          <a:chExt cx="0" cy="0"/>
        </a:xfrm>
      </p:grpSpPr>
      <p:sp>
        <p:nvSpPr>
          <p:cNvPr id="92" name="Google Shape;92;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93" name="Google Shape;93;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94" name="Google Shape;94;p2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95"/>
        <p:cNvGrpSpPr/>
        <p:nvPr/>
      </p:nvGrpSpPr>
      <p:grpSpPr>
        <a:xfrm>
          <a:off x="0" y="0"/>
          <a:ext cx="0" cy="0"/>
          <a:chOff x="0" y="0"/>
          <a:chExt cx="0" cy="0"/>
        </a:xfrm>
      </p:grpSpPr>
      <p:sp>
        <p:nvSpPr>
          <p:cNvPr id="96" name="Google Shape;96;p22"/>
          <p:cNvSpPr txBox="1">
            <a:spLocks noGrp="1"/>
          </p:cNvSpPr>
          <p:nvPr>
            <p:ph type="title"/>
          </p:nvPr>
        </p:nvSpPr>
        <p:spPr>
          <a:xfrm>
            <a:off x="490250" y="526350"/>
            <a:ext cx="62271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97" name="Google Shape;97;p22"/>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8"/>
        <p:cNvGrpSpPr/>
        <p:nvPr/>
      </p:nvGrpSpPr>
      <p:grpSpPr>
        <a:xfrm>
          <a:off x="0" y="0"/>
          <a:ext cx="0" cy="0"/>
          <a:chOff x="0" y="0"/>
          <a:chExt cx="0" cy="0"/>
        </a:xfrm>
      </p:grpSpPr>
      <p:sp>
        <p:nvSpPr>
          <p:cNvPr id="99" name="Google Shape;99;p2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100" name="Google Shape;100;p23"/>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1"/>
        <p:cNvGrpSpPr/>
        <p:nvPr/>
      </p:nvGrpSpPr>
      <p:grpSpPr>
        <a:xfrm>
          <a:off x="0" y="0"/>
          <a:ext cx="0" cy="0"/>
          <a:chOff x="0" y="0"/>
          <a:chExt cx="0" cy="0"/>
        </a:xfrm>
      </p:grpSpPr>
      <p:sp>
        <p:nvSpPr>
          <p:cNvPr id="102" name="Google Shape;102;p24"/>
          <p:cNvSpPr txBox="1">
            <a:spLocks noGrp="1"/>
          </p:cNvSpPr>
          <p:nvPr>
            <p:ph type="title" hasCustomPrompt="1"/>
          </p:nvPr>
        </p:nvSpPr>
        <p:spPr>
          <a:xfrm>
            <a:off x="311700" y="1255275"/>
            <a:ext cx="8520600" cy="1890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03" name="Google Shape;103;p24"/>
          <p:cNvSpPr txBox="1">
            <a:spLocks noGrp="1"/>
          </p:cNvSpPr>
          <p:nvPr>
            <p:ph type="body" idx="1"/>
          </p:nvPr>
        </p:nvSpPr>
        <p:spPr>
          <a:xfrm>
            <a:off x="311700" y="32284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104" name="Google Shape;104;p2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14:dur="2100">
        <p14:prism/>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endParaRPr/>
          </a:p>
        </p:txBody>
      </p:sp>
      <p:sp>
        <p:nvSpPr>
          <p:cNvPr id="57" name="Google Shape;57;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accent3"/>
              </a:buClr>
              <a:buSzPts val="1800"/>
              <a:buFont typeface="Average"/>
              <a:buChar char="●"/>
              <a:defRPr sz="1800" b="0" i="0" u="none" strike="noStrike" cap="none">
                <a:solidFill>
                  <a:schemeClr val="accent3"/>
                </a:solidFill>
                <a:latin typeface="Average"/>
                <a:ea typeface="Average"/>
                <a:cs typeface="Average"/>
                <a:sym typeface="Average"/>
              </a:defRPr>
            </a:lvl1pPr>
            <a:lvl2pPr marL="914400" marR="0" lvl="1"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2pPr>
            <a:lvl3pPr marL="1371600" marR="0" lvl="2"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3pPr>
            <a:lvl4pPr marL="1828800" marR="0" lvl="3"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4pPr>
            <a:lvl5pPr marL="2286000" marR="0" lvl="4"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5pPr>
            <a:lvl6pPr marL="2743200" marR="0" lvl="5"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6pPr>
            <a:lvl7pPr marL="3200400" marR="0" lvl="6"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7pPr>
            <a:lvl8pPr marL="3657600" marR="0" lvl="7"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8pPr>
            <a:lvl9pPr marL="4114800" marR="0" lvl="8" indent="-317500" algn="l" rtl="0">
              <a:lnSpc>
                <a:spcPct val="115000"/>
              </a:lnSpc>
              <a:spcBef>
                <a:spcPts val="1600"/>
              </a:spcBef>
              <a:spcAft>
                <a:spcPts val="160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9pPr>
          </a:lstStyle>
          <a:p>
            <a:endParaRPr/>
          </a:p>
        </p:txBody>
      </p:sp>
      <p:sp>
        <p:nvSpPr>
          <p:cNvPr id="58" name="Google Shape;58;p13"/>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xmlns:mc="http://schemas.openxmlformats.org/markup-compatibility/2006" xmlns:p14="http://schemas.microsoft.com/office/powerpoint/2010/main">
    <mc:Choice Requires="p14">
      <p:transition spd="slow" p14:dur="2100">
        <p14:prism/>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4.xml"/><Relationship Id="rId5" Type="http://schemas.openxmlformats.org/officeDocument/2006/relationships/image" Target="../media/image2.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3.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4.jp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25"/>
          <p:cNvPicPr preferRelativeResize="0"/>
          <p:nvPr/>
        </p:nvPicPr>
        <p:blipFill rotWithShape="1">
          <a:blip r:embed="rId3">
            <a:alphaModFix/>
          </a:blip>
          <a:srcRect/>
          <a:stretch/>
        </p:blipFill>
        <p:spPr>
          <a:xfrm>
            <a:off x="0" y="0"/>
            <a:ext cx="9144001" cy="5143500"/>
          </a:xfrm>
          <a:prstGeom prst="rect">
            <a:avLst/>
          </a:prstGeom>
          <a:noFill/>
          <a:ln>
            <a:noFill/>
          </a:ln>
        </p:spPr>
      </p:pic>
      <p:pic>
        <p:nvPicPr>
          <p:cNvPr id="110" name="Google Shape;110;p25"/>
          <p:cNvPicPr preferRelativeResize="0"/>
          <p:nvPr/>
        </p:nvPicPr>
        <p:blipFill rotWithShape="1">
          <a:blip r:embed="rId4">
            <a:alphaModFix/>
          </a:blip>
          <a:srcRect t="3924" b="3934"/>
          <a:stretch/>
        </p:blipFill>
        <p:spPr>
          <a:xfrm>
            <a:off x="2750025" y="3528600"/>
            <a:ext cx="3990974" cy="970425"/>
          </a:xfrm>
          <a:prstGeom prst="rect">
            <a:avLst/>
          </a:prstGeom>
          <a:noFill/>
          <a:ln>
            <a:noFill/>
          </a:ln>
        </p:spPr>
      </p:pic>
      <p:sp>
        <p:nvSpPr>
          <p:cNvPr id="111" name="Google Shape;111;p25"/>
          <p:cNvSpPr/>
          <p:nvPr/>
        </p:nvSpPr>
        <p:spPr>
          <a:xfrm>
            <a:off x="12400" y="2875400"/>
            <a:ext cx="9144000" cy="805600"/>
          </a:xfrm>
          <a:prstGeom prst="flowChartProcess">
            <a:avLst/>
          </a:prstGeom>
          <a:gradFill>
            <a:gsLst>
              <a:gs pos="0">
                <a:srgbClr val="BFBFBF"/>
              </a:gs>
              <a:gs pos="100000">
                <a:srgbClr val="7E7E7E"/>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12" name="Google Shape;112;p25"/>
          <p:cNvSpPr txBox="1"/>
          <p:nvPr/>
        </p:nvSpPr>
        <p:spPr>
          <a:xfrm>
            <a:off x="121200" y="2901100"/>
            <a:ext cx="9022800" cy="754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700"/>
              <a:buFont typeface="Arial"/>
              <a:buNone/>
            </a:pPr>
            <a:r>
              <a:rPr lang="en" sz="3700" b="1" i="0" u="none" strike="noStrike" cap="none">
                <a:solidFill>
                  <a:srgbClr val="000000"/>
                </a:solidFill>
                <a:latin typeface="Average"/>
                <a:ea typeface="Average"/>
                <a:cs typeface="Average"/>
                <a:sym typeface="Average"/>
              </a:rPr>
              <a:t>SPAIN ELECTRICITY PROJECT 2022</a:t>
            </a:r>
            <a:endParaRPr sz="3700" b="1" i="0" u="none" strike="noStrike" cap="none">
              <a:solidFill>
                <a:srgbClr val="000000"/>
              </a:solidFill>
              <a:latin typeface="Average"/>
              <a:ea typeface="Average"/>
              <a:cs typeface="Average"/>
              <a:sym typeface="Averag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10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4"/>
          <p:cNvSpPr txBox="1">
            <a:spLocks noGrp="1"/>
          </p:cNvSpPr>
          <p:nvPr>
            <p:ph type="body" idx="2"/>
          </p:nvPr>
        </p:nvSpPr>
        <p:spPr>
          <a:xfrm>
            <a:off x="31800" y="85675"/>
            <a:ext cx="3999900" cy="57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400"/>
              <a:buNone/>
            </a:pPr>
            <a:r>
              <a:rPr lang="en" sz="2100" b="1">
                <a:solidFill>
                  <a:schemeClr val="dk1"/>
                </a:solidFill>
              </a:rPr>
              <a:t>Kurtosis Analysis</a:t>
            </a:r>
            <a:endParaRPr sz="1600"/>
          </a:p>
        </p:txBody>
      </p:sp>
      <p:pic>
        <p:nvPicPr>
          <p:cNvPr id="235" name="Google Shape;235;p34"/>
          <p:cNvPicPr preferRelativeResize="0"/>
          <p:nvPr/>
        </p:nvPicPr>
        <p:blipFill rotWithShape="1">
          <a:blip r:embed="rId3">
            <a:alphaModFix/>
          </a:blip>
          <a:srcRect/>
          <a:stretch/>
        </p:blipFill>
        <p:spPr>
          <a:xfrm>
            <a:off x="0" y="704000"/>
            <a:ext cx="9144001" cy="443950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5"/>
          <p:cNvSpPr txBox="1">
            <a:spLocks noGrp="1"/>
          </p:cNvSpPr>
          <p:nvPr>
            <p:ph type="title" idx="4294967295"/>
          </p:nvPr>
        </p:nvSpPr>
        <p:spPr>
          <a:xfrm>
            <a:off x="74375" y="32350"/>
            <a:ext cx="8576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2500"/>
              <a:t>Graphical analysis: Boxplots For Madrid_wind_speed &amp; Valencia_pressure</a:t>
            </a:r>
            <a:endParaRPr sz="2500"/>
          </a:p>
        </p:txBody>
      </p:sp>
      <p:pic>
        <p:nvPicPr>
          <p:cNvPr id="241" name="Google Shape;241;p35"/>
          <p:cNvPicPr preferRelativeResize="0"/>
          <p:nvPr/>
        </p:nvPicPr>
        <p:blipFill rotWithShape="1">
          <a:blip r:embed="rId3">
            <a:alphaModFix/>
          </a:blip>
          <a:srcRect/>
          <a:stretch/>
        </p:blipFill>
        <p:spPr>
          <a:xfrm>
            <a:off x="152400" y="605050"/>
            <a:ext cx="8498675" cy="2134025"/>
          </a:xfrm>
          <a:prstGeom prst="rect">
            <a:avLst/>
          </a:prstGeom>
          <a:noFill/>
          <a:ln>
            <a:noFill/>
          </a:ln>
        </p:spPr>
      </p:pic>
      <p:pic>
        <p:nvPicPr>
          <p:cNvPr id="242" name="Google Shape;242;p35"/>
          <p:cNvPicPr preferRelativeResize="0"/>
          <p:nvPr/>
        </p:nvPicPr>
        <p:blipFill rotWithShape="1">
          <a:blip r:embed="rId4">
            <a:alphaModFix/>
          </a:blip>
          <a:srcRect/>
          <a:stretch/>
        </p:blipFill>
        <p:spPr>
          <a:xfrm>
            <a:off x="152400" y="2953450"/>
            <a:ext cx="8498675" cy="2190050"/>
          </a:xfrm>
          <a:prstGeom prst="rect">
            <a:avLst/>
          </a:prstGeom>
          <a:noFill/>
          <a:ln>
            <a:noFill/>
          </a:ln>
        </p:spPr>
      </p:pic>
      <p:sp>
        <p:nvSpPr>
          <p:cNvPr id="243" name="Google Shape;243;p35"/>
          <p:cNvSpPr txBox="1"/>
          <p:nvPr/>
        </p:nvSpPr>
        <p:spPr>
          <a:xfrm>
            <a:off x="4908025" y="718850"/>
            <a:ext cx="32967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verage"/>
                <a:ea typeface="Average"/>
                <a:cs typeface="Average"/>
                <a:sym typeface="Average"/>
              </a:rPr>
              <a:t>Madrid_wind_speed</a:t>
            </a:r>
            <a:endParaRPr sz="1400" b="1" i="0" u="none" strike="noStrike" cap="none">
              <a:solidFill>
                <a:srgbClr val="000000"/>
              </a:solidFill>
              <a:latin typeface="Average"/>
              <a:ea typeface="Average"/>
              <a:cs typeface="Average"/>
              <a:sym typeface="Average"/>
            </a:endParaRPr>
          </a:p>
        </p:txBody>
      </p:sp>
      <p:sp>
        <p:nvSpPr>
          <p:cNvPr id="244" name="Google Shape;244;p35"/>
          <p:cNvSpPr txBox="1"/>
          <p:nvPr/>
        </p:nvSpPr>
        <p:spPr>
          <a:xfrm>
            <a:off x="4908025" y="2928650"/>
            <a:ext cx="32967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verage"/>
                <a:ea typeface="Average"/>
                <a:cs typeface="Average"/>
                <a:sym typeface="Average"/>
              </a:rPr>
              <a:t>Valencia_pressure</a:t>
            </a:r>
            <a:endParaRPr sz="1400" b="1" i="0" u="none" strike="noStrike" cap="none">
              <a:solidFill>
                <a:srgbClr val="000000"/>
              </a:solidFill>
              <a:latin typeface="Average"/>
              <a:ea typeface="Average"/>
              <a:cs typeface="Average"/>
              <a:sym typeface="Average"/>
            </a:endParaRPr>
          </a:p>
        </p:txBody>
      </p:sp>
      <p:pic>
        <p:nvPicPr>
          <p:cNvPr id="245" name="Google Shape;245;p35"/>
          <p:cNvPicPr preferRelativeResize="0"/>
          <p:nvPr/>
        </p:nvPicPr>
        <p:blipFill rotWithShape="1">
          <a:blip r:embed="rId5">
            <a:alphaModFix/>
          </a:blip>
          <a:srcRect t="3924" b="3934"/>
          <a:stretch/>
        </p:blipFill>
        <p:spPr>
          <a:xfrm>
            <a:off x="6791900" y="4595475"/>
            <a:ext cx="2352100" cy="571925"/>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pic>
        <p:nvPicPr>
          <p:cNvPr id="250" name="Google Shape;250;p36"/>
          <p:cNvPicPr preferRelativeResize="0"/>
          <p:nvPr/>
        </p:nvPicPr>
        <p:blipFill rotWithShape="1">
          <a:blip r:embed="rId3">
            <a:alphaModFix/>
          </a:blip>
          <a:srcRect/>
          <a:stretch/>
        </p:blipFill>
        <p:spPr>
          <a:xfrm>
            <a:off x="0" y="0"/>
            <a:ext cx="9143999" cy="5143500"/>
          </a:xfrm>
          <a:prstGeom prst="rect">
            <a:avLst/>
          </a:prstGeom>
          <a:noFill/>
          <a:ln>
            <a:noFill/>
          </a:ln>
        </p:spPr>
      </p:pic>
      <p:pic>
        <p:nvPicPr>
          <p:cNvPr id="251" name="Google Shape;251;p36"/>
          <p:cNvPicPr preferRelativeResize="0"/>
          <p:nvPr/>
        </p:nvPicPr>
        <p:blipFill rotWithShape="1">
          <a:blip r:embed="rId4">
            <a:alphaModFix/>
          </a:blip>
          <a:srcRect t="3924" b="3934"/>
          <a:stretch/>
        </p:blipFill>
        <p:spPr>
          <a:xfrm>
            <a:off x="6903450" y="4519275"/>
            <a:ext cx="2240550" cy="571925"/>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Shape 255"/>
        <p:cNvGrpSpPr/>
        <p:nvPr/>
      </p:nvGrpSpPr>
      <p:grpSpPr>
        <a:xfrm>
          <a:off x="0" y="0"/>
          <a:ext cx="0" cy="0"/>
          <a:chOff x="0" y="0"/>
          <a:chExt cx="0" cy="0"/>
        </a:xfrm>
      </p:grpSpPr>
      <p:pic>
        <p:nvPicPr>
          <p:cNvPr id="256" name="Google Shape;256;p37"/>
          <p:cNvPicPr preferRelativeResize="0"/>
          <p:nvPr/>
        </p:nvPicPr>
        <p:blipFill rotWithShape="1">
          <a:blip r:embed="rId3">
            <a:alphaModFix/>
          </a:blip>
          <a:srcRect l="20400" r="20395"/>
          <a:stretch/>
        </p:blipFill>
        <p:spPr>
          <a:xfrm>
            <a:off x="0" y="26600"/>
            <a:ext cx="4571999" cy="5143499"/>
          </a:xfrm>
          <a:prstGeom prst="rect">
            <a:avLst/>
          </a:prstGeom>
          <a:noFill/>
          <a:ln>
            <a:noFill/>
          </a:ln>
        </p:spPr>
      </p:pic>
      <p:sp>
        <p:nvSpPr>
          <p:cNvPr id="257" name="Google Shape;257;p37"/>
          <p:cNvSpPr txBox="1">
            <a:spLocks noGrp="1"/>
          </p:cNvSpPr>
          <p:nvPr>
            <p:ph type="title"/>
          </p:nvPr>
        </p:nvSpPr>
        <p:spPr>
          <a:xfrm>
            <a:off x="263400" y="4313100"/>
            <a:ext cx="3837000" cy="780900"/>
          </a:xfrm>
          <a:prstGeom prst="rect">
            <a:avLst/>
          </a:prstGeom>
          <a:solidFill>
            <a:srgbClr val="666666"/>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200"/>
              <a:buNone/>
            </a:pPr>
            <a:r>
              <a:rPr lang="en" sz="3600"/>
              <a:t>The Model Building</a:t>
            </a:r>
            <a:endParaRPr sz="3600"/>
          </a:p>
        </p:txBody>
      </p:sp>
      <p:sp>
        <p:nvSpPr>
          <p:cNvPr id="258" name="Google Shape;258;p37"/>
          <p:cNvSpPr txBox="1"/>
          <p:nvPr/>
        </p:nvSpPr>
        <p:spPr>
          <a:xfrm>
            <a:off x="4808875" y="210700"/>
            <a:ext cx="4003200" cy="32325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000000"/>
              </a:buClr>
              <a:buSzPts val="1800"/>
              <a:buFont typeface="Average"/>
              <a:buChar char="●"/>
            </a:pPr>
            <a:r>
              <a:rPr lang="en" sz="1800" b="0" i="0" u="none" strike="noStrike" cap="none">
                <a:solidFill>
                  <a:srgbClr val="000000"/>
                </a:solidFill>
                <a:latin typeface="Average"/>
                <a:ea typeface="Average"/>
                <a:cs typeface="Average"/>
                <a:sym typeface="Average"/>
              </a:rPr>
              <a:t>Objectives Of The Model Building Process</a:t>
            </a:r>
            <a:endParaRPr sz="1800" b="0" i="0" u="none" strike="noStrike" cap="none">
              <a:solidFill>
                <a:srgbClr val="000000"/>
              </a:solidFill>
              <a:latin typeface="Average"/>
              <a:ea typeface="Average"/>
              <a:cs typeface="Average"/>
              <a:sym typeface="Average"/>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verage"/>
              <a:ea typeface="Average"/>
              <a:cs typeface="Average"/>
              <a:sym typeface="Average"/>
            </a:endParaRPr>
          </a:p>
          <a:p>
            <a:pPr marL="457200" marR="0" lvl="0" indent="-342900" algn="l" rtl="0">
              <a:lnSpc>
                <a:spcPct val="100000"/>
              </a:lnSpc>
              <a:spcBef>
                <a:spcPts val="0"/>
              </a:spcBef>
              <a:spcAft>
                <a:spcPts val="0"/>
              </a:spcAft>
              <a:buClr>
                <a:srgbClr val="000000"/>
              </a:buClr>
              <a:buSzPts val="1800"/>
              <a:buFont typeface="Average"/>
              <a:buChar char="●"/>
            </a:pPr>
            <a:r>
              <a:rPr lang="en" sz="1800" b="0" i="0" u="none" strike="noStrike" cap="none">
                <a:solidFill>
                  <a:srgbClr val="000000"/>
                </a:solidFill>
                <a:latin typeface="Average"/>
                <a:ea typeface="Average"/>
                <a:cs typeface="Average"/>
                <a:sym typeface="Average"/>
              </a:rPr>
              <a:t>Models Used &amp; The Effect On Our Test Data</a:t>
            </a:r>
            <a:endParaRPr sz="1800" b="0" i="0" u="none" strike="noStrike" cap="none">
              <a:solidFill>
                <a:srgbClr val="000000"/>
              </a:solidFill>
              <a:latin typeface="Average"/>
              <a:ea typeface="Average"/>
              <a:cs typeface="Average"/>
              <a:sym typeface="Average"/>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verage"/>
              <a:ea typeface="Average"/>
              <a:cs typeface="Average"/>
              <a:sym typeface="Average"/>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verage"/>
              <a:ea typeface="Average"/>
              <a:cs typeface="Average"/>
              <a:sym typeface="Average"/>
            </a:endParaRPr>
          </a:p>
          <a:p>
            <a:pPr marL="457200" marR="0" lvl="0" indent="-342900" algn="l" rtl="0">
              <a:lnSpc>
                <a:spcPct val="100000"/>
              </a:lnSpc>
              <a:spcBef>
                <a:spcPts val="0"/>
              </a:spcBef>
              <a:spcAft>
                <a:spcPts val="0"/>
              </a:spcAft>
              <a:buClr>
                <a:srgbClr val="000000"/>
              </a:buClr>
              <a:buSzPts val="1800"/>
              <a:buFont typeface="Average"/>
              <a:buChar char="●"/>
            </a:pPr>
            <a:r>
              <a:rPr lang="en" sz="1800" b="0" i="0" u="none" strike="noStrike" cap="none">
                <a:solidFill>
                  <a:srgbClr val="000000"/>
                </a:solidFill>
                <a:latin typeface="Average"/>
                <a:ea typeface="Average"/>
                <a:cs typeface="Average"/>
                <a:sym typeface="Average"/>
              </a:rPr>
              <a:t>Model Chosen</a:t>
            </a:r>
            <a:endParaRPr sz="1800" b="0" i="0" u="none" strike="noStrike" cap="none">
              <a:solidFill>
                <a:srgbClr val="000000"/>
              </a:solidFill>
              <a:latin typeface="Average"/>
              <a:ea typeface="Average"/>
              <a:cs typeface="Average"/>
              <a:sym typeface="Average"/>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verage"/>
              <a:ea typeface="Average"/>
              <a:cs typeface="Average"/>
              <a:sym typeface="Average"/>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verage"/>
              <a:ea typeface="Average"/>
              <a:cs typeface="Average"/>
              <a:sym typeface="Average"/>
            </a:endParaRPr>
          </a:p>
          <a:p>
            <a:pPr marL="457200" marR="0" lvl="0" indent="-342900" algn="l" rtl="0">
              <a:lnSpc>
                <a:spcPct val="100000"/>
              </a:lnSpc>
              <a:spcBef>
                <a:spcPts val="0"/>
              </a:spcBef>
              <a:spcAft>
                <a:spcPts val="0"/>
              </a:spcAft>
              <a:buClr>
                <a:srgbClr val="000000"/>
              </a:buClr>
              <a:buSzPts val="1800"/>
              <a:buFont typeface="Average"/>
              <a:buChar char="●"/>
            </a:pPr>
            <a:r>
              <a:rPr lang="en" sz="1800" b="0" i="0" u="none" strike="noStrike" cap="none">
                <a:solidFill>
                  <a:srgbClr val="000000"/>
                </a:solidFill>
                <a:latin typeface="Average"/>
                <a:ea typeface="Average"/>
                <a:cs typeface="Average"/>
                <a:sym typeface="Average"/>
              </a:rPr>
              <a:t>Reason For Choice</a:t>
            </a:r>
            <a:endParaRPr sz="1800" b="0" i="0" u="none" strike="noStrike" cap="none">
              <a:solidFill>
                <a:srgbClr val="000000"/>
              </a:solidFill>
              <a:latin typeface="Average"/>
              <a:ea typeface="Average"/>
              <a:cs typeface="Average"/>
              <a:sym typeface="Average"/>
            </a:endParaRPr>
          </a:p>
        </p:txBody>
      </p:sp>
      <p:pic>
        <p:nvPicPr>
          <p:cNvPr id="259" name="Google Shape;259;p37"/>
          <p:cNvPicPr preferRelativeResize="0"/>
          <p:nvPr/>
        </p:nvPicPr>
        <p:blipFill rotWithShape="1">
          <a:blip r:embed="rId4">
            <a:alphaModFix/>
          </a:blip>
          <a:srcRect t="3924" b="3934"/>
          <a:stretch/>
        </p:blipFill>
        <p:spPr>
          <a:xfrm>
            <a:off x="6791900" y="4595475"/>
            <a:ext cx="2352100" cy="571925"/>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8"/>
          <p:cNvSpPr txBox="1">
            <a:spLocks noGrp="1"/>
          </p:cNvSpPr>
          <p:nvPr>
            <p:ph type="title"/>
          </p:nvPr>
        </p:nvSpPr>
        <p:spPr>
          <a:xfrm>
            <a:off x="311700" y="18475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Objective Of The Model Building Process </a:t>
            </a:r>
            <a:endParaRPr/>
          </a:p>
        </p:txBody>
      </p:sp>
      <p:sp>
        <p:nvSpPr>
          <p:cNvPr id="265" name="Google Shape;265;p38"/>
          <p:cNvSpPr txBox="1"/>
          <p:nvPr/>
        </p:nvSpPr>
        <p:spPr>
          <a:xfrm>
            <a:off x="483375" y="1239400"/>
            <a:ext cx="8349000" cy="2793600"/>
          </a:xfrm>
          <a:prstGeom prst="rect">
            <a:avLst/>
          </a:prstGeom>
          <a:solidFill>
            <a:schemeClr val="lt1"/>
          </a:solidFill>
          <a:ln>
            <a:noFill/>
          </a:ln>
        </p:spPr>
        <p:txBody>
          <a:bodyPr spcFirstLastPara="1" wrap="square" lIns="91425" tIns="91425" rIns="91425" bIns="91425" anchor="t" anchorCtr="0">
            <a:spAutoFit/>
          </a:bodyPr>
          <a:lstStyle/>
          <a:p>
            <a:pPr marL="457200" marR="0" lvl="0" indent="-342900" algn="l" rtl="0">
              <a:lnSpc>
                <a:spcPct val="115000"/>
              </a:lnSpc>
              <a:spcBef>
                <a:spcPts val="0"/>
              </a:spcBef>
              <a:spcAft>
                <a:spcPts val="0"/>
              </a:spcAft>
              <a:buClr>
                <a:schemeClr val="dk1"/>
              </a:buClr>
              <a:buSzPts val="1800"/>
              <a:buFont typeface="Average"/>
              <a:buChar char="●"/>
            </a:pPr>
            <a:r>
              <a:rPr lang="en" sz="1800" b="0" i="0" u="none" strike="noStrike" cap="none">
                <a:solidFill>
                  <a:srgbClr val="FFFFFF"/>
                </a:solidFill>
                <a:latin typeface="Average"/>
                <a:ea typeface="Average"/>
                <a:cs typeface="Average"/>
                <a:sym typeface="Average"/>
              </a:rPr>
              <a:t>The aim of our model building is to look for a model that gives us the lowest possible error on our test sets.</a:t>
            </a:r>
            <a:endParaRPr sz="1800" b="0" i="0" u="none" strike="noStrike" cap="none">
              <a:solidFill>
                <a:schemeClr val="dk1"/>
              </a:solidFill>
              <a:latin typeface="Average"/>
              <a:ea typeface="Average"/>
              <a:cs typeface="Average"/>
              <a:sym typeface="Average"/>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rage"/>
              <a:ea typeface="Average"/>
              <a:cs typeface="Average"/>
              <a:sym typeface="Average"/>
            </a:endParaRPr>
          </a:p>
          <a:p>
            <a:pPr marL="457200" marR="0" lvl="0" indent="-342900" algn="l" rtl="0">
              <a:lnSpc>
                <a:spcPct val="115000"/>
              </a:lnSpc>
              <a:spcBef>
                <a:spcPts val="0"/>
              </a:spcBef>
              <a:spcAft>
                <a:spcPts val="0"/>
              </a:spcAft>
              <a:buClr>
                <a:schemeClr val="dk1"/>
              </a:buClr>
              <a:buSzPts val="1800"/>
              <a:buFont typeface="Average"/>
              <a:buChar char="●"/>
            </a:pPr>
            <a:r>
              <a:rPr lang="en" sz="1800" b="0" i="0" u="none" strike="noStrike" cap="none">
                <a:solidFill>
                  <a:srgbClr val="FFFFFF"/>
                </a:solidFill>
                <a:latin typeface="Average"/>
                <a:ea typeface="Average"/>
                <a:cs typeface="Average"/>
                <a:sym typeface="Average"/>
              </a:rPr>
              <a:t>A low RMSE value indicates that the simulated and observed data are close to each other showing a better accuracy. Thus, the lower the RMSE, the better the model performance</a:t>
            </a:r>
            <a:endParaRPr sz="1800" b="0" i="0" u="none" strike="noStrike" cap="none">
              <a:solidFill>
                <a:schemeClr val="dk1"/>
              </a:solidFill>
              <a:latin typeface="Average"/>
              <a:ea typeface="Average"/>
              <a:cs typeface="Average"/>
              <a:sym typeface="Average"/>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rage"/>
              <a:ea typeface="Average"/>
              <a:cs typeface="Average"/>
              <a:sym typeface="Average"/>
            </a:endParaRPr>
          </a:p>
          <a:p>
            <a:pPr marL="457200" marR="0" lvl="0" indent="-342900" algn="l" rtl="0">
              <a:lnSpc>
                <a:spcPct val="115000"/>
              </a:lnSpc>
              <a:spcBef>
                <a:spcPts val="0"/>
              </a:spcBef>
              <a:spcAft>
                <a:spcPts val="0"/>
              </a:spcAft>
              <a:buClr>
                <a:schemeClr val="dk1"/>
              </a:buClr>
              <a:buSzPts val="1800"/>
              <a:buFont typeface="Average"/>
              <a:buChar char="●"/>
            </a:pPr>
            <a:r>
              <a:rPr lang="en" sz="1800" b="0" i="0" u="none" strike="noStrike" cap="none">
                <a:solidFill>
                  <a:srgbClr val="FFFFFF"/>
                </a:solidFill>
                <a:latin typeface="Average"/>
                <a:ea typeface="Average"/>
                <a:cs typeface="Average"/>
                <a:sym typeface="Average"/>
              </a:rPr>
              <a:t>R</a:t>
            </a:r>
            <a:r>
              <a:rPr lang="en" sz="3000" b="0" i="0" u="none" strike="noStrike" cap="none" baseline="30000">
                <a:solidFill>
                  <a:srgbClr val="FFFFFF"/>
                </a:solidFill>
                <a:latin typeface="Average"/>
                <a:ea typeface="Average"/>
                <a:cs typeface="Average"/>
                <a:sym typeface="Average"/>
              </a:rPr>
              <a:t>2 </a:t>
            </a:r>
            <a:r>
              <a:rPr lang="en" sz="1800" b="0" i="0" u="none" strike="noStrike" cap="none">
                <a:solidFill>
                  <a:srgbClr val="FFFFFF"/>
                </a:solidFill>
                <a:latin typeface="Average"/>
                <a:ea typeface="Average"/>
                <a:cs typeface="Average"/>
                <a:sym typeface="Average"/>
              </a:rPr>
              <a:t>closer to 1 indicates healthy model. </a:t>
            </a:r>
            <a:endParaRPr sz="1800" b="0" i="0" u="none" strike="noStrike" cap="none">
              <a:solidFill>
                <a:schemeClr val="dk1"/>
              </a:solidFill>
              <a:latin typeface="Average"/>
              <a:ea typeface="Average"/>
              <a:cs typeface="Average"/>
              <a:sym typeface="Average"/>
            </a:endParaRPr>
          </a:p>
        </p:txBody>
      </p:sp>
      <p:pic>
        <p:nvPicPr>
          <p:cNvPr id="266" name="Google Shape;266;p38"/>
          <p:cNvPicPr preferRelativeResize="0"/>
          <p:nvPr/>
        </p:nvPicPr>
        <p:blipFill rotWithShape="1">
          <a:blip r:embed="rId3">
            <a:alphaModFix/>
          </a:blip>
          <a:srcRect t="3924" b="3934"/>
          <a:stretch/>
        </p:blipFill>
        <p:spPr>
          <a:xfrm>
            <a:off x="6791900" y="4595475"/>
            <a:ext cx="2352100" cy="5719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5">
                                            <p:txEl>
                                              <p:pRg st="0" end="0"/>
                                            </p:txEl>
                                          </p:spTgt>
                                        </p:tgtEl>
                                        <p:attrNameLst>
                                          <p:attrName>style.visibility</p:attrName>
                                        </p:attrNameLst>
                                      </p:cBhvr>
                                      <p:to>
                                        <p:strVal val="visible"/>
                                      </p:to>
                                    </p:set>
                                    <p:animEffect transition="in" filter="fade">
                                      <p:cBhvr>
                                        <p:cTn id="7" dur="1000"/>
                                        <p:tgtEl>
                                          <p:spTgt spid="26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5">
                                            <p:txEl>
                                              <p:pRg st="1" end="1"/>
                                            </p:txEl>
                                          </p:spTgt>
                                        </p:tgtEl>
                                        <p:attrNameLst>
                                          <p:attrName>style.visibility</p:attrName>
                                        </p:attrNameLst>
                                      </p:cBhvr>
                                      <p:to>
                                        <p:strVal val="visible"/>
                                      </p:to>
                                    </p:set>
                                    <p:animEffect transition="in" filter="fade">
                                      <p:cBhvr>
                                        <p:cTn id="12" dur="1000"/>
                                        <p:tgtEl>
                                          <p:spTgt spid="26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5">
                                            <p:txEl>
                                              <p:pRg st="2" end="2"/>
                                            </p:txEl>
                                          </p:spTgt>
                                        </p:tgtEl>
                                        <p:attrNameLst>
                                          <p:attrName>style.visibility</p:attrName>
                                        </p:attrNameLst>
                                      </p:cBhvr>
                                      <p:to>
                                        <p:strVal val="visible"/>
                                      </p:to>
                                    </p:set>
                                    <p:animEffect transition="in" filter="fade">
                                      <p:cBhvr>
                                        <p:cTn id="17" dur="1000"/>
                                        <p:tgtEl>
                                          <p:spTgt spid="26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5">
                                            <p:txEl>
                                              <p:pRg st="3" end="3"/>
                                            </p:txEl>
                                          </p:spTgt>
                                        </p:tgtEl>
                                        <p:attrNameLst>
                                          <p:attrName>style.visibility</p:attrName>
                                        </p:attrNameLst>
                                      </p:cBhvr>
                                      <p:to>
                                        <p:strVal val="visible"/>
                                      </p:to>
                                    </p:set>
                                    <p:animEffect transition="in" filter="fade">
                                      <p:cBhvr>
                                        <p:cTn id="22" dur="1000"/>
                                        <p:tgtEl>
                                          <p:spTgt spid="26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5">
                                            <p:txEl>
                                              <p:pRg st="4" end="4"/>
                                            </p:txEl>
                                          </p:spTgt>
                                        </p:tgtEl>
                                        <p:attrNameLst>
                                          <p:attrName>style.visibility</p:attrName>
                                        </p:attrNameLst>
                                      </p:cBhvr>
                                      <p:to>
                                        <p:strVal val="visible"/>
                                      </p:to>
                                    </p:set>
                                    <p:animEffect transition="in" filter="fade">
                                      <p:cBhvr>
                                        <p:cTn id="27" dur="1000"/>
                                        <p:tgtEl>
                                          <p:spTgt spid="26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499"/>
          </a:xfrm>
          <a:prstGeom prst="rect">
            <a:avLst/>
          </a:prstGeom>
          <a:noFill/>
          <a:ln>
            <a:noFill/>
          </a:ln>
        </p:spPr>
      </p:pic>
      <p:sp>
        <p:nvSpPr>
          <p:cNvPr id="5" name="Round Same Side Corner Rectangle 4"/>
          <p:cNvSpPr/>
          <p:nvPr/>
        </p:nvSpPr>
        <p:spPr>
          <a:xfrm>
            <a:off x="3277456" y="0"/>
            <a:ext cx="2661007" cy="445025"/>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p:cNvSpPr txBox="1"/>
          <p:nvPr/>
        </p:nvSpPr>
        <p:spPr>
          <a:xfrm>
            <a:off x="3277457" y="68623"/>
            <a:ext cx="2661006"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GB" sz="1800" b="1" dirty="0" smtClean="0"/>
              <a:t>RANDOM FOREST</a:t>
            </a:r>
            <a:endParaRPr lang="en-GB" sz="1800" b="1" dirty="0"/>
          </a:p>
        </p:txBody>
      </p:sp>
    </p:spTree>
    <p:extLst>
      <p:ext uri="{BB962C8B-B14F-4D97-AF65-F5344CB8AC3E}">
        <p14:creationId xmlns:p14="http://schemas.microsoft.com/office/powerpoint/2010/main" val="21784333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9"/>
          <p:cNvSpPr txBox="1">
            <a:spLocks noGrp="1"/>
          </p:cNvSpPr>
          <p:nvPr>
            <p:ph type="title"/>
          </p:nvPr>
        </p:nvSpPr>
        <p:spPr>
          <a:xfrm>
            <a:off x="311700" y="18475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Models Used &amp; It’s Effect - Based On The Test Sets </a:t>
            </a:r>
            <a:endParaRPr/>
          </a:p>
        </p:txBody>
      </p:sp>
      <p:grpSp>
        <p:nvGrpSpPr>
          <p:cNvPr id="272" name="Google Shape;272;p39"/>
          <p:cNvGrpSpPr/>
          <p:nvPr/>
        </p:nvGrpSpPr>
        <p:grpSpPr>
          <a:xfrm>
            <a:off x="348625" y="872973"/>
            <a:ext cx="8294371" cy="799416"/>
            <a:chOff x="424813" y="1177875"/>
            <a:chExt cx="8294371" cy="849900"/>
          </a:xfrm>
        </p:grpSpPr>
        <p:sp>
          <p:nvSpPr>
            <p:cNvPr id="273" name="Google Shape;273;p39"/>
            <p:cNvSpPr/>
            <p:nvPr/>
          </p:nvSpPr>
          <p:spPr>
            <a:xfrm>
              <a:off x="2927684" y="1177875"/>
              <a:ext cx="5791500" cy="8499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39"/>
            <p:cNvSpPr/>
            <p:nvPr/>
          </p:nvSpPr>
          <p:spPr>
            <a:xfrm>
              <a:off x="424813" y="1177875"/>
              <a:ext cx="3055800" cy="849900"/>
            </a:xfrm>
            <a:prstGeom prst="homePlate">
              <a:avLst>
                <a:gd name="adj" fmla="val 26719"/>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75" name="Google Shape;275;p39"/>
          <p:cNvSpPr txBox="1">
            <a:spLocks noGrp="1"/>
          </p:cNvSpPr>
          <p:nvPr>
            <p:ph type="body" idx="4294967295"/>
          </p:nvPr>
        </p:nvSpPr>
        <p:spPr>
          <a:xfrm>
            <a:off x="463475" y="873200"/>
            <a:ext cx="2670300" cy="799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a:solidFill>
                  <a:schemeClr val="lt1"/>
                </a:solidFill>
              </a:rPr>
              <a:t>Linear Regression Model</a:t>
            </a:r>
            <a:endParaRPr>
              <a:solidFill>
                <a:schemeClr val="lt1"/>
              </a:solidFill>
            </a:endParaRPr>
          </a:p>
        </p:txBody>
      </p:sp>
      <p:sp>
        <p:nvSpPr>
          <p:cNvPr id="276" name="Google Shape;276;p39"/>
          <p:cNvSpPr txBox="1">
            <a:spLocks noGrp="1"/>
          </p:cNvSpPr>
          <p:nvPr>
            <p:ph type="body" idx="4294967295"/>
          </p:nvPr>
        </p:nvSpPr>
        <p:spPr>
          <a:xfrm>
            <a:off x="3404250" y="873150"/>
            <a:ext cx="5492700" cy="799200"/>
          </a:xfrm>
          <a:prstGeom prst="rect">
            <a:avLst/>
          </a:prstGeom>
          <a:noFill/>
          <a:ln>
            <a:noFill/>
          </a:ln>
        </p:spPr>
        <p:txBody>
          <a:bodyPr spcFirstLastPara="1" wrap="square" lIns="91425" tIns="91425" rIns="91425" bIns="91425" anchor="ctr" anchorCtr="0">
            <a:noAutofit/>
          </a:bodyPr>
          <a:lstStyle/>
          <a:p>
            <a:pPr marL="457200" lvl="0" indent="-342900" algn="l" rtl="0">
              <a:lnSpc>
                <a:spcPct val="115000"/>
              </a:lnSpc>
              <a:spcBef>
                <a:spcPts val="0"/>
              </a:spcBef>
              <a:spcAft>
                <a:spcPts val="0"/>
              </a:spcAft>
              <a:buClr>
                <a:schemeClr val="dk1"/>
              </a:buClr>
              <a:buSzPts val="1800"/>
              <a:buChar char="●"/>
            </a:pPr>
            <a:r>
              <a:rPr lang="en">
                <a:solidFill>
                  <a:schemeClr val="dk1"/>
                </a:solidFill>
              </a:rPr>
              <a:t>We were able to achieve an RMSE of 4703.0905</a:t>
            </a:r>
            <a:endParaRPr>
              <a:solidFill>
                <a:schemeClr val="dk1"/>
              </a:solidFill>
            </a:endParaRPr>
          </a:p>
          <a:p>
            <a:pPr marL="457200" lvl="0" indent="-342900" algn="l" rtl="0">
              <a:lnSpc>
                <a:spcPct val="115000"/>
              </a:lnSpc>
              <a:spcBef>
                <a:spcPts val="0"/>
              </a:spcBef>
              <a:spcAft>
                <a:spcPts val="0"/>
              </a:spcAft>
              <a:buClr>
                <a:schemeClr val="dk1"/>
              </a:buClr>
              <a:buSzPts val="1800"/>
              <a:buChar char="●"/>
            </a:pPr>
            <a:r>
              <a:rPr lang="en">
                <a:solidFill>
                  <a:schemeClr val="dk1"/>
                </a:solidFill>
              </a:rPr>
              <a:t>Also an R-Squared value of 0.165910</a:t>
            </a:r>
            <a:endParaRPr>
              <a:solidFill>
                <a:schemeClr val="dk1"/>
              </a:solidFill>
            </a:endParaRPr>
          </a:p>
        </p:txBody>
      </p:sp>
      <p:grpSp>
        <p:nvGrpSpPr>
          <p:cNvPr id="277" name="Google Shape;277;p39"/>
          <p:cNvGrpSpPr/>
          <p:nvPr/>
        </p:nvGrpSpPr>
        <p:grpSpPr>
          <a:xfrm>
            <a:off x="348625" y="1746339"/>
            <a:ext cx="8294359" cy="799416"/>
            <a:chOff x="424813" y="2075689"/>
            <a:chExt cx="8294359" cy="849900"/>
          </a:xfrm>
        </p:grpSpPr>
        <p:sp>
          <p:nvSpPr>
            <p:cNvPr id="278" name="Google Shape;278;p39"/>
            <p:cNvSpPr/>
            <p:nvPr/>
          </p:nvSpPr>
          <p:spPr>
            <a:xfrm>
              <a:off x="2927672" y="2075689"/>
              <a:ext cx="5791500" cy="8499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39"/>
            <p:cNvSpPr/>
            <p:nvPr/>
          </p:nvSpPr>
          <p:spPr>
            <a:xfrm>
              <a:off x="424813" y="2075689"/>
              <a:ext cx="3055800" cy="849900"/>
            </a:xfrm>
            <a:prstGeom prst="homePlate">
              <a:avLst>
                <a:gd name="adj" fmla="val 26719"/>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80" name="Google Shape;280;p39"/>
          <p:cNvSpPr txBox="1">
            <a:spLocks noGrp="1"/>
          </p:cNvSpPr>
          <p:nvPr>
            <p:ph type="body" idx="4294967295"/>
          </p:nvPr>
        </p:nvSpPr>
        <p:spPr>
          <a:xfrm>
            <a:off x="463475" y="1746450"/>
            <a:ext cx="2670300" cy="799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a:solidFill>
                  <a:schemeClr val="lt1"/>
                </a:solidFill>
              </a:rPr>
              <a:t>Ridge Regression Model</a:t>
            </a:r>
            <a:endParaRPr>
              <a:solidFill>
                <a:schemeClr val="lt1"/>
              </a:solidFill>
            </a:endParaRPr>
          </a:p>
        </p:txBody>
      </p:sp>
      <p:sp>
        <p:nvSpPr>
          <p:cNvPr id="281" name="Google Shape;281;p39"/>
          <p:cNvSpPr txBox="1">
            <a:spLocks noGrp="1"/>
          </p:cNvSpPr>
          <p:nvPr>
            <p:ph type="body" idx="4294967295"/>
          </p:nvPr>
        </p:nvSpPr>
        <p:spPr>
          <a:xfrm>
            <a:off x="3404250" y="1746475"/>
            <a:ext cx="5492700" cy="799200"/>
          </a:xfrm>
          <a:prstGeom prst="rect">
            <a:avLst/>
          </a:prstGeom>
          <a:noFill/>
          <a:ln>
            <a:noFill/>
          </a:ln>
        </p:spPr>
        <p:txBody>
          <a:bodyPr spcFirstLastPara="1" wrap="square" lIns="91425" tIns="91425" rIns="91425" bIns="91425" anchor="ctr" anchorCtr="0">
            <a:noAutofit/>
          </a:bodyPr>
          <a:lstStyle/>
          <a:p>
            <a:pPr marL="457200" lvl="0" indent="-342900" algn="l" rtl="0">
              <a:lnSpc>
                <a:spcPct val="115000"/>
              </a:lnSpc>
              <a:spcBef>
                <a:spcPts val="0"/>
              </a:spcBef>
              <a:spcAft>
                <a:spcPts val="0"/>
              </a:spcAft>
              <a:buClr>
                <a:schemeClr val="dk1"/>
              </a:buClr>
              <a:buSzPts val="1800"/>
              <a:buChar char="●"/>
            </a:pPr>
            <a:r>
              <a:rPr lang="en">
                <a:solidFill>
                  <a:schemeClr val="dk1"/>
                </a:solidFill>
              </a:rPr>
              <a:t>We were able to achieve an RMSE of 4703.0885</a:t>
            </a:r>
            <a:endParaRPr>
              <a:solidFill>
                <a:schemeClr val="dk1"/>
              </a:solidFill>
            </a:endParaRPr>
          </a:p>
          <a:p>
            <a:pPr marL="457200" lvl="0" indent="-342900" algn="l" rtl="0">
              <a:lnSpc>
                <a:spcPct val="115000"/>
              </a:lnSpc>
              <a:spcBef>
                <a:spcPts val="0"/>
              </a:spcBef>
              <a:spcAft>
                <a:spcPts val="0"/>
              </a:spcAft>
              <a:buClr>
                <a:schemeClr val="dk1"/>
              </a:buClr>
              <a:buSzPts val="1800"/>
              <a:buChar char="●"/>
            </a:pPr>
            <a:r>
              <a:rPr lang="en">
                <a:solidFill>
                  <a:schemeClr val="dk1"/>
                </a:solidFill>
              </a:rPr>
              <a:t>Also an R-Squared value of 0.165363</a:t>
            </a:r>
            <a:endParaRPr>
              <a:solidFill>
                <a:schemeClr val="dk1"/>
              </a:solidFill>
            </a:endParaRPr>
          </a:p>
        </p:txBody>
      </p:sp>
      <p:grpSp>
        <p:nvGrpSpPr>
          <p:cNvPr id="282" name="Google Shape;282;p39"/>
          <p:cNvGrpSpPr/>
          <p:nvPr/>
        </p:nvGrpSpPr>
        <p:grpSpPr>
          <a:xfrm>
            <a:off x="348625" y="2619705"/>
            <a:ext cx="8294359" cy="799447"/>
            <a:chOff x="424813" y="2974405"/>
            <a:chExt cx="8294359" cy="849933"/>
          </a:xfrm>
        </p:grpSpPr>
        <p:sp>
          <p:nvSpPr>
            <p:cNvPr id="283" name="Google Shape;283;p39"/>
            <p:cNvSpPr/>
            <p:nvPr/>
          </p:nvSpPr>
          <p:spPr>
            <a:xfrm>
              <a:off x="2927672" y="2974438"/>
              <a:ext cx="5791500" cy="8499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39"/>
            <p:cNvSpPr/>
            <p:nvPr/>
          </p:nvSpPr>
          <p:spPr>
            <a:xfrm>
              <a:off x="424813" y="2974405"/>
              <a:ext cx="3055800" cy="849900"/>
            </a:xfrm>
            <a:prstGeom prst="homePlate">
              <a:avLst>
                <a:gd name="adj" fmla="val 26719"/>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85" name="Google Shape;285;p39"/>
          <p:cNvSpPr txBox="1">
            <a:spLocks noGrp="1"/>
          </p:cNvSpPr>
          <p:nvPr>
            <p:ph type="body" idx="4294967295"/>
          </p:nvPr>
        </p:nvSpPr>
        <p:spPr>
          <a:xfrm>
            <a:off x="463475" y="2619775"/>
            <a:ext cx="2422500" cy="799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a:solidFill>
                  <a:schemeClr val="lt1"/>
                </a:solidFill>
              </a:rPr>
              <a:t>Decision Tree Model</a:t>
            </a:r>
            <a:endParaRPr>
              <a:solidFill>
                <a:schemeClr val="lt1"/>
              </a:solidFill>
            </a:endParaRPr>
          </a:p>
        </p:txBody>
      </p:sp>
      <p:sp>
        <p:nvSpPr>
          <p:cNvPr id="286" name="Google Shape;286;p39"/>
          <p:cNvSpPr txBox="1">
            <a:spLocks noGrp="1"/>
          </p:cNvSpPr>
          <p:nvPr>
            <p:ph type="body" idx="4294967295"/>
          </p:nvPr>
        </p:nvSpPr>
        <p:spPr>
          <a:xfrm>
            <a:off x="3404250" y="2623325"/>
            <a:ext cx="5351700" cy="799200"/>
          </a:xfrm>
          <a:prstGeom prst="rect">
            <a:avLst/>
          </a:prstGeom>
          <a:noFill/>
          <a:ln>
            <a:noFill/>
          </a:ln>
        </p:spPr>
        <p:txBody>
          <a:bodyPr spcFirstLastPara="1" wrap="square" lIns="91425" tIns="91425" rIns="91425" bIns="91425" anchor="ctr" anchorCtr="0">
            <a:noAutofit/>
          </a:bodyPr>
          <a:lstStyle/>
          <a:p>
            <a:pPr marL="457200" lvl="0" indent="-342900" algn="l" rtl="0">
              <a:lnSpc>
                <a:spcPct val="115000"/>
              </a:lnSpc>
              <a:spcBef>
                <a:spcPts val="0"/>
              </a:spcBef>
              <a:spcAft>
                <a:spcPts val="0"/>
              </a:spcAft>
              <a:buClr>
                <a:schemeClr val="dk1"/>
              </a:buClr>
              <a:buSzPts val="1800"/>
              <a:buChar char="●"/>
            </a:pPr>
            <a:r>
              <a:rPr lang="en">
                <a:solidFill>
                  <a:schemeClr val="dk1"/>
                </a:solidFill>
              </a:rPr>
              <a:t>We were able to achieve an RMSE of 4460.1356</a:t>
            </a:r>
            <a:endParaRPr>
              <a:solidFill>
                <a:schemeClr val="dk1"/>
              </a:solidFill>
            </a:endParaRPr>
          </a:p>
          <a:p>
            <a:pPr marL="457200" lvl="0" indent="-342900" algn="l" rtl="0">
              <a:lnSpc>
                <a:spcPct val="115000"/>
              </a:lnSpc>
              <a:spcBef>
                <a:spcPts val="0"/>
              </a:spcBef>
              <a:spcAft>
                <a:spcPts val="0"/>
              </a:spcAft>
              <a:buClr>
                <a:schemeClr val="dk1"/>
              </a:buClr>
              <a:buSzPts val="1800"/>
              <a:buChar char="●"/>
            </a:pPr>
            <a:r>
              <a:rPr lang="en">
                <a:solidFill>
                  <a:schemeClr val="dk1"/>
                </a:solidFill>
              </a:rPr>
              <a:t>Also an R-Squared value of 0.2498</a:t>
            </a:r>
            <a:endParaRPr>
              <a:solidFill>
                <a:schemeClr val="dk1"/>
              </a:solidFill>
            </a:endParaRPr>
          </a:p>
        </p:txBody>
      </p:sp>
      <p:grpSp>
        <p:nvGrpSpPr>
          <p:cNvPr id="287" name="Google Shape;287;p39"/>
          <p:cNvGrpSpPr/>
          <p:nvPr/>
        </p:nvGrpSpPr>
        <p:grpSpPr>
          <a:xfrm>
            <a:off x="348625" y="3493103"/>
            <a:ext cx="8294359" cy="799447"/>
            <a:chOff x="424813" y="3871259"/>
            <a:chExt cx="8294359" cy="849933"/>
          </a:xfrm>
        </p:grpSpPr>
        <p:sp>
          <p:nvSpPr>
            <p:cNvPr id="288" name="Google Shape;288;p39"/>
            <p:cNvSpPr/>
            <p:nvPr/>
          </p:nvSpPr>
          <p:spPr>
            <a:xfrm>
              <a:off x="2927672" y="3871292"/>
              <a:ext cx="5791500" cy="8499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39"/>
            <p:cNvSpPr/>
            <p:nvPr/>
          </p:nvSpPr>
          <p:spPr>
            <a:xfrm>
              <a:off x="424813" y="3871259"/>
              <a:ext cx="3055800" cy="849900"/>
            </a:xfrm>
            <a:prstGeom prst="homePlate">
              <a:avLst>
                <a:gd name="adj" fmla="val 26719"/>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0" name="Google Shape;290;p39"/>
          <p:cNvSpPr txBox="1">
            <a:spLocks noGrp="1"/>
          </p:cNvSpPr>
          <p:nvPr>
            <p:ph type="body" idx="4294967295"/>
          </p:nvPr>
        </p:nvSpPr>
        <p:spPr>
          <a:xfrm>
            <a:off x="463475" y="3493100"/>
            <a:ext cx="2422500" cy="799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a:solidFill>
                  <a:schemeClr val="lt1"/>
                </a:solidFill>
              </a:rPr>
              <a:t>Random Forest Model</a:t>
            </a:r>
            <a:endParaRPr>
              <a:solidFill>
                <a:schemeClr val="lt1"/>
              </a:solidFill>
            </a:endParaRPr>
          </a:p>
        </p:txBody>
      </p:sp>
      <p:sp>
        <p:nvSpPr>
          <p:cNvPr id="291" name="Google Shape;291;p39"/>
          <p:cNvSpPr txBox="1">
            <a:spLocks noGrp="1"/>
          </p:cNvSpPr>
          <p:nvPr>
            <p:ph type="body" idx="4294967295"/>
          </p:nvPr>
        </p:nvSpPr>
        <p:spPr>
          <a:xfrm>
            <a:off x="3404250" y="3495300"/>
            <a:ext cx="5351700" cy="799200"/>
          </a:xfrm>
          <a:prstGeom prst="rect">
            <a:avLst/>
          </a:prstGeom>
          <a:noFill/>
          <a:ln>
            <a:noFill/>
          </a:ln>
        </p:spPr>
        <p:txBody>
          <a:bodyPr spcFirstLastPara="1" wrap="square" lIns="91425" tIns="91425" rIns="91425" bIns="91425" anchor="ctr" anchorCtr="0">
            <a:noAutofit/>
          </a:bodyPr>
          <a:lstStyle/>
          <a:p>
            <a:pPr marL="457200" lvl="0" indent="-342900" algn="l" rtl="0">
              <a:lnSpc>
                <a:spcPct val="115000"/>
              </a:lnSpc>
              <a:spcBef>
                <a:spcPts val="0"/>
              </a:spcBef>
              <a:spcAft>
                <a:spcPts val="0"/>
              </a:spcAft>
              <a:buClr>
                <a:schemeClr val="dk1"/>
              </a:buClr>
              <a:buSzPts val="1800"/>
              <a:buChar char="●"/>
            </a:pPr>
            <a:r>
              <a:rPr lang="en">
                <a:solidFill>
                  <a:schemeClr val="dk1"/>
                </a:solidFill>
              </a:rPr>
              <a:t>We were able to achieve an RMSE of 2850.4754</a:t>
            </a:r>
            <a:endParaRPr>
              <a:solidFill>
                <a:schemeClr val="dk1"/>
              </a:solidFill>
            </a:endParaRPr>
          </a:p>
          <a:p>
            <a:pPr marL="457200" lvl="0" indent="-342900" algn="l" rtl="0">
              <a:lnSpc>
                <a:spcPct val="115000"/>
              </a:lnSpc>
              <a:spcBef>
                <a:spcPts val="0"/>
              </a:spcBef>
              <a:spcAft>
                <a:spcPts val="0"/>
              </a:spcAft>
              <a:buClr>
                <a:schemeClr val="dk1"/>
              </a:buClr>
              <a:buSzPts val="1800"/>
              <a:buChar char="●"/>
            </a:pPr>
            <a:r>
              <a:rPr lang="en">
                <a:solidFill>
                  <a:schemeClr val="dk1"/>
                </a:solidFill>
              </a:rPr>
              <a:t>Also an R-Squared value of 0.693605</a:t>
            </a:r>
            <a:endParaRPr>
              <a:solidFill>
                <a:schemeClr val="dk1"/>
              </a:solidFill>
            </a:endParaRPr>
          </a:p>
        </p:txBody>
      </p:sp>
      <p:pic>
        <p:nvPicPr>
          <p:cNvPr id="292" name="Google Shape;292;p39"/>
          <p:cNvPicPr preferRelativeResize="0"/>
          <p:nvPr/>
        </p:nvPicPr>
        <p:blipFill rotWithShape="1">
          <a:blip r:embed="rId3">
            <a:alphaModFix/>
          </a:blip>
          <a:srcRect t="3924" b="3934"/>
          <a:stretch/>
        </p:blipFill>
        <p:spPr>
          <a:xfrm>
            <a:off x="6791900" y="4595475"/>
            <a:ext cx="2352100" cy="5719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5"/>
                                        </p:tgtEl>
                                        <p:attrNameLst>
                                          <p:attrName>style.visibility</p:attrName>
                                        </p:attrNameLst>
                                      </p:cBhvr>
                                      <p:to>
                                        <p:strVal val="visible"/>
                                      </p:to>
                                    </p:set>
                                    <p:animEffect transition="in" filter="fade">
                                      <p:cBhvr>
                                        <p:cTn id="7" dur="1000"/>
                                        <p:tgtEl>
                                          <p:spTgt spid="275"/>
                                        </p:tgtEl>
                                      </p:cBhvr>
                                    </p:animEffect>
                                  </p:childTnLst>
                                </p:cTn>
                              </p:par>
                              <p:par>
                                <p:cTn id="8" presetID="10" presetClass="entr" presetSubtype="0" fill="hold" nodeType="withEffect">
                                  <p:stCondLst>
                                    <p:cond delay="0"/>
                                  </p:stCondLst>
                                  <p:childTnLst>
                                    <p:set>
                                      <p:cBhvr>
                                        <p:cTn id="9" dur="1" fill="hold">
                                          <p:stCondLst>
                                            <p:cond delay="0"/>
                                          </p:stCondLst>
                                        </p:cTn>
                                        <p:tgtEl>
                                          <p:spTgt spid="276"/>
                                        </p:tgtEl>
                                        <p:attrNameLst>
                                          <p:attrName>style.visibility</p:attrName>
                                        </p:attrNameLst>
                                      </p:cBhvr>
                                      <p:to>
                                        <p:strVal val="visible"/>
                                      </p:to>
                                    </p:set>
                                    <p:animEffect transition="in" filter="fade">
                                      <p:cBhvr>
                                        <p:cTn id="10" dur="1000"/>
                                        <p:tgtEl>
                                          <p:spTgt spid="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0"/>
          <p:cNvSpPr txBox="1">
            <a:spLocks noGrp="1"/>
          </p:cNvSpPr>
          <p:nvPr>
            <p:ph type="title"/>
          </p:nvPr>
        </p:nvSpPr>
        <p:spPr>
          <a:xfrm>
            <a:off x="311700" y="18475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Models Used &amp; It’s Effect - Based On The Test Sets </a:t>
            </a:r>
            <a:endParaRPr/>
          </a:p>
        </p:txBody>
      </p:sp>
      <p:sp>
        <p:nvSpPr>
          <p:cNvPr id="298" name="Google Shape;298;p40"/>
          <p:cNvSpPr txBox="1"/>
          <p:nvPr/>
        </p:nvSpPr>
        <p:spPr>
          <a:xfrm>
            <a:off x="508150" y="1127850"/>
            <a:ext cx="8192400" cy="240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Average"/>
                <a:ea typeface="Average"/>
                <a:cs typeface="Average"/>
                <a:sym typeface="Average"/>
              </a:rPr>
              <a:t>From the previous slide, we can see that we achieved the lowest RMSE using the Random Forest Model.</a:t>
            </a:r>
            <a:endParaRPr sz="1800" b="0" i="0" u="none" strike="noStrike" cap="none">
              <a:solidFill>
                <a:schemeClr val="dk1"/>
              </a:solidFill>
              <a:latin typeface="Average"/>
              <a:ea typeface="Average"/>
              <a:cs typeface="Average"/>
              <a:sym typeface="Average"/>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rage"/>
              <a:ea typeface="Average"/>
              <a:cs typeface="Average"/>
              <a:sym typeface="Average"/>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Average"/>
                <a:ea typeface="Average"/>
                <a:cs typeface="Average"/>
                <a:sym typeface="Average"/>
              </a:rPr>
              <a:t>In this case, it’s safe to say that we can deploy the model on our dependent variable ‘Load_shortfall_3h’ to get the predicted values.</a:t>
            </a:r>
            <a:endParaRPr sz="1800" b="0" i="0" u="none" strike="noStrike" cap="none">
              <a:solidFill>
                <a:schemeClr val="dk1"/>
              </a:solidFill>
              <a:latin typeface="Average"/>
              <a:ea typeface="Average"/>
              <a:cs typeface="Average"/>
              <a:sym typeface="Average"/>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rage"/>
              <a:ea typeface="Average"/>
              <a:cs typeface="Average"/>
              <a:sym typeface="Average"/>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Average"/>
                <a:ea typeface="Average"/>
                <a:cs typeface="Average"/>
                <a:sym typeface="Average"/>
              </a:rPr>
              <a:t>The scatter plot on this next slides confirms this, as the actual and predicted values</a:t>
            </a:r>
            <a:endParaRPr sz="1800" b="0" i="0" u="none" strike="noStrike" cap="none">
              <a:solidFill>
                <a:schemeClr val="dk1"/>
              </a:solidFill>
              <a:latin typeface="Average"/>
              <a:ea typeface="Average"/>
              <a:cs typeface="Average"/>
              <a:sym typeface="Average"/>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Average"/>
                <a:ea typeface="Average"/>
                <a:cs typeface="Average"/>
                <a:sym typeface="Average"/>
              </a:rPr>
              <a:t>are wrapped around the error line (in red)</a:t>
            </a:r>
            <a:endParaRPr sz="1800" b="0" i="0" u="none" strike="noStrike" cap="none">
              <a:solidFill>
                <a:schemeClr val="dk1"/>
              </a:solidFill>
              <a:latin typeface="Average"/>
              <a:ea typeface="Average"/>
              <a:cs typeface="Average"/>
              <a:sym typeface="Average"/>
            </a:endParaRPr>
          </a:p>
        </p:txBody>
      </p:sp>
      <p:pic>
        <p:nvPicPr>
          <p:cNvPr id="299" name="Google Shape;299;p40"/>
          <p:cNvPicPr preferRelativeResize="0"/>
          <p:nvPr/>
        </p:nvPicPr>
        <p:blipFill rotWithShape="1">
          <a:blip r:embed="rId3">
            <a:alphaModFix/>
          </a:blip>
          <a:srcRect t="3924" b="3934"/>
          <a:stretch/>
        </p:blipFill>
        <p:spPr>
          <a:xfrm>
            <a:off x="6791900" y="4595475"/>
            <a:ext cx="2352100" cy="5719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8">
                                            <p:txEl>
                                              <p:pRg st="0" end="0"/>
                                            </p:txEl>
                                          </p:spTgt>
                                        </p:tgtEl>
                                        <p:attrNameLst>
                                          <p:attrName>style.visibility</p:attrName>
                                        </p:attrNameLst>
                                      </p:cBhvr>
                                      <p:to>
                                        <p:strVal val="visible"/>
                                      </p:to>
                                    </p:set>
                                    <p:animEffect transition="in" filter="fade">
                                      <p:cBhvr>
                                        <p:cTn id="7" dur="1000"/>
                                        <p:tgtEl>
                                          <p:spTgt spid="2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8">
                                            <p:txEl>
                                              <p:pRg st="1" end="1"/>
                                            </p:txEl>
                                          </p:spTgt>
                                        </p:tgtEl>
                                        <p:attrNameLst>
                                          <p:attrName>style.visibility</p:attrName>
                                        </p:attrNameLst>
                                      </p:cBhvr>
                                      <p:to>
                                        <p:strVal val="visible"/>
                                      </p:to>
                                    </p:set>
                                    <p:animEffect transition="in" filter="fade">
                                      <p:cBhvr>
                                        <p:cTn id="12" dur="1000"/>
                                        <p:tgtEl>
                                          <p:spTgt spid="2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8">
                                            <p:txEl>
                                              <p:pRg st="2" end="2"/>
                                            </p:txEl>
                                          </p:spTgt>
                                        </p:tgtEl>
                                        <p:attrNameLst>
                                          <p:attrName>style.visibility</p:attrName>
                                        </p:attrNameLst>
                                      </p:cBhvr>
                                      <p:to>
                                        <p:strVal val="visible"/>
                                      </p:to>
                                    </p:set>
                                    <p:animEffect transition="in" filter="fade">
                                      <p:cBhvr>
                                        <p:cTn id="17" dur="1000"/>
                                        <p:tgtEl>
                                          <p:spTgt spid="29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8">
                                            <p:txEl>
                                              <p:pRg st="3" end="3"/>
                                            </p:txEl>
                                          </p:spTgt>
                                        </p:tgtEl>
                                        <p:attrNameLst>
                                          <p:attrName>style.visibility</p:attrName>
                                        </p:attrNameLst>
                                      </p:cBhvr>
                                      <p:to>
                                        <p:strVal val="visible"/>
                                      </p:to>
                                    </p:set>
                                    <p:animEffect transition="in" filter="fade">
                                      <p:cBhvr>
                                        <p:cTn id="22" dur="1000"/>
                                        <p:tgtEl>
                                          <p:spTgt spid="29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98">
                                            <p:txEl>
                                              <p:pRg st="4" end="4"/>
                                            </p:txEl>
                                          </p:spTgt>
                                        </p:tgtEl>
                                        <p:attrNameLst>
                                          <p:attrName>style.visibility</p:attrName>
                                        </p:attrNameLst>
                                      </p:cBhvr>
                                      <p:to>
                                        <p:strVal val="visible"/>
                                      </p:to>
                                    </p:set>
                                    <p:animEffect transition="in" filter="fade">
                                      <p:cBhvr>
                                        <p:cTn id="27" dur="1000"/>
                                        <p:tgtEl>
                                          <p:spTgt spid="29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98">
                                            <p:txEl>
                                              <p:pRg st="5" end="5"/>
                                            </p:txEl>
                                          </p:spTgt>
                                        </p:tgtEl>
                                        <p:attrNameLst>
                                          <p:attrName>style.visibility</p:attrName>
                                        </p:attrNameLst>
                                      </p:cBhvr>
                                      <p:to>
                                        <p:strVal val="visible"/>
                                      </p:to>
                                    </p:set>
                                    <p:animEffect transition="in" filter="fade">
                                      <p:cBhvr>
                                        <p:cTn id="32" dur="1000"/>
                                        <p:tgtEl>
                                          <p:spTgt spid="29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pic>
        <p:nvPicPr>
          <p:cNvPr id="304" name="Google Shape;304;p41"/>
          <p:cNvPicPr preferRelativeResize="0"/>
          <p:nvPr/>
        </p:nvPicPr>
        <p:blipFill rotWithShape="1">
          <a:blip r:embed="rId3">
            <a:alphaModFix/>
          </a:blip>
          <a:srcRect/>
          <a:stretch/>
        </p:blipFill>
        <p:spPr>
          <a:xfrm>
            <a:off x="0" y="0"/>
            <a:ext cx="9144000" cy="5143500"/>
          </a:xfrm>
          <a:prstGeom prst="rect">
            <a:avLst/>
          </a:prstGeom>
          <a:noFill/>
          <a:ln>
            <a:noFill/>
          </a:ln>
        </p:spPr>
      </p:pic>
      <p:pic>
        <p:nvPicPr>
          <p:cNvPr id="305" name="Google Shape;305;p41"/>
          <p:cNvPicPr preferRelativeResize="0"/>
          <p:nvPr/>
        </p:nvPicPr>
        <p:blipFill rotWithShape="1">
          <a:blip r:embed="rId4">
            <a:alphaModFix/>
          </a:blip>
          <a:srcRect t="3924" b="3934"/>
          <a:stretch/>
        </p:blipFill>
        <p:spPr>
          <a:xfrm rot="-5400000">
            <a:off x="7682000" y="3681500"/>
            <a:ext cx="2352100" cy="571925"/>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2"/>
          <p:cNvSpPr txBox="1">
            <a:spLocks noGrp="1"/>
          </p:cNvSpPr>
          <p:nvPr>
            <p:ph type="title"/>
          </p:nvPr>
        </p:nvSpPr>
        <p:spPr>
          <a:xfrm>
            <a:off x="311700" y="18475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Summary </a:t>
            </a:r>
            <a:endParaRPr/>
          </a:p>
        </p:txBody>
      </p:sp>
      <p:sp>
        <p:nvSpPr>
          <p:cNvPr id="311" name="Google Shape;311;p42"/>
          <p:cNvSpPr txBox="1"/>
          <p:nvPr/>
        </p:nvSpPr>
        <p:spPr>
          <a:xfrm>
            <a:off x="508150" y="1127850"/>
            <a:ext cx="8192400" cy="33600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15000"/>
              </a:lnSpc>
              <a:spcBef>
                <a:spcPts val="0"/>
              </a:spcBef>
              <a:spcAft>
                <a:spcPts val="0"/>
              </a:spcAft>
              <a:buClr>
                <a:srgbClr val="FFFFFF"/>
              </a:buClr>
              <a:buSzPts val="1800"/>
              <a:buFont typeface="Average"/>
              <a:buChar char="●"/>
            </a:pPr>
            <a:r>
              <a:rPr lang="en" sz="1800" b="0" i="0" u="none" strike="noStrike" cap="none">
                <a:solidFill>
                  <a:srgbClr val="FFFFFF"/>
                </a:solidFill>
                <a:latin typeface="Average"/>
                <a:ea typeface="Average"/>
                <a:cs typeface="Average"/>
                <a:sym typeface="Average"/>
              </a:rPr>
              <a:t>Spain government needs to understand shortfall between fossil fuel and renewable sources of energy.</a:t>
            </a:r>
            <a:endParaRPr sz="1800" b="0" i="0" u="none" strike="noStrike" cap="none">
              <a:solidFill>
                <a:srgbClr val="FFFFFF"/>
              </a:solidFill>
              <a:latin typeface="Average"/>
              <a:ea typeface="Average"/>
              <a:cs typeface="Average"/>
              <a:sym typeface="Average"/>
            </a:endParaRPr>
          </a:p>
          <a:p>
            <a:pPr marL="0" marR="0" lvl="0" indent="0" algn="l" rtl="0">
              <a:lnSpc>
                <a:spcPct val="115000"/>
              </a:lnSpc>
              <a:spcBef>
                <a:spcPts val="0"/>
              </a:spcBef>
              <a:spcAft>
                <a:spcPts val="0"/>
              </a:spcAft>
              <a:buClr>
                <a:srgbClr val="000000"/>
              </a:buClr>
              <a:buSzPts val="1800"/>
              <a:buFont typeface="Arial"/>
              <a:buNone/>
            </a:pPr>
            <a:endParaRPr sz="1800" b="0" i="0" u="none" strike="noStrike" cap="none">
              <a:solidFill>
                <a:srgbClr val="FFFFFF"/>
              </a:solidFill>
              <a:latin typeface="Average"/>
              <a:ea typeface="Average"/>
              <a:cs typeface="Average"/>
              <a:sym typeface="Average"/>
            </a:endParaRPr>
          </a:p>
          <a:p>
            <a:pPr marL="457200" marR="0" lvl="0" indent="-342900" algn="l" rtl="0">
              <a:lnSpc>
                <a:spcPct val="115000"/>
              </a:lnSpc>
              <a:spcBef>
                <a:spcPts val="0"/>
              </a:spcBef>
              <a:spcAft>
                <a:spcPts val="0"/>
              </a:spcAft>
              <a:buClr>
                <a:srgbClr val="FFFFFF"/>
              </a:buClr>
              <a:buSzPts val="1800"/>
              <a:buFont typeface="Average"/>
              <a:buChar char="●"/>
            </a:pPr>
            <a:r>
              <a:rPr lang="en" sz="1800" b="0" i="0" u="none" strike="noStrike" cap="none">
                <a:solidFill>
                  <a:srgbClr val="FFFFFF"/>
                </a:solidFill>
                <a:latin typeface="Average"/>
                <a:ea typeface="Average"/>
                <a:cs typeface="Average"/>
                <a:sym typeface="Average"/>
              </a:rPr>
              <a:t>EDA was conducted on the obtained data. Features were explored and scrutinized .</a:t>
            </a:r>
            <a:endParaRPr sz="1800" b="0" i="0" u="none" strike="noStrike" cap="none">
              <a:solidFill>
                <a:srgbClr val="FFFFFF"/>
              </a:solidFill>
              <a:latin typeface="Average"/>
              <a:ea typeface="Average"/>
              <a:cs typeface="Average"/>
              <a:sym typeface="Average"/>
            </a:endParaRPr>
          </a:p>
          <a:p>
            <a:pPr marL="0" marR="0" lvl="0" indent="0" algn="l" rtl="0">
              <a:lnSpc>
                <a:spcPct val="115000"/>
              </a:lnSpc>
              <a:spcBef>
                <a:spcPts val="0"/>
              </a:spcBef>
              <a:spcAft>
                <a:spcPts val="0"/>
              </a:spcAft>
              <a:buClr>
                <a:srgbClr val="000000"/>
              </a:buClr>
              <a:buSzPts val="1800"/>
              <a:buFont typeface="Arial"/>
              <a:buNone/>
            </a:pPr>
            <a:endParaRPr sz="1800" b="0" i="0" u="none" strike="noStrike" cap="none">
              <a:solidFill>
                <a:srgbClr val="FFFFFF"/>
              </a:solidFill>
              <a:latin typeface="Average"/>
              <a:ea typeface="Average"/>
              <a:cs typeface="Average"/>
              <a:sym typeface="Average"/>
            </a:endParaRPr>
          </a:p>
          <a:p>
            <a:pPr marL="457200" marR="0" lvl="0" indent="-342900" algn="l" rtl="0">
              <a:lnSpc>
                <a:spcPct val="115000"/>
              </a:lnSpc>
              <a:spcBef>
                <a:spcPts val="0"/>
              </a:spcBef>
              <a:spcAft>
                <a:spcPts val="0"/>
              </a:spcAft>
              <a:buClr>
                <a:srgbClr val="FFFFFF"/>
              </a:buClr>
              <a:buSzPts val="1800"/>
              <a:buFont typeface="Average"/>
              <a:buChar char="●"/>
            </a:pPr>
            <a:r>
              <a:rPr lang="en" sz="1800" b="0" i="0" u="none" strike="noStrike" cap="none">
                <a:solidFill>
                  <a:srgbClr val="FFFFFF"/>
                </a:solidFill>
                <a:latin typeface="Average"/>
                <a:ea typeface="Average"/>
                <a:cs typeface="Average"/>
                <a:sym typeface="Average"/>
              </a:rPr>
              <a:t>Redundant features were dropped. New features were engineered and added.</a:t>
            </a:r>
            <a:endParaRPr sz="1800" b="0" i="0" u="none" strike="noStrike" cap="none">
              <a:solidFill>
                <a:srgbClr val="FFFFFF"/>
              </a:solidFill>
              <a:latin typeface="Average"/>
              <a:ea typeface="Average"/>
              <a:cs typeface="Average"/>
              <a:sym typeface="Average"/>
            </a:endParaRPr>
          </a:p>
          <a:p>
            <a:pPr marL="0" marR="0" lvl="0" indent="0" algn="l" rtl="0">
              <a:lnSpc>
                <a:spcPct val="115000"/>
              </a:lnSpc>
              <a:spcBef>
                <a:spcPts val="0"/>
              </a:spcBef>
              <a:spcAft>
                <a:spcPts val="0"/>
              </a:spcAft>
              <a:buClr>
                <a:srgbClr val="000000"/>
              </a:buClr>
              <a:buSzPts val="1800"/>
              <a:buFont typeface="Arial"/>
              <a:buNone/>
            </a:pPr>
            <a:endParaRPr sz="1800" b="0" i="0" u="none" strike="noStrike" cap="none">
              <a:solidFill>
                <a:srgbClr val="FFFFFF"/>
              </a:solidFill>
              <a:latin typeface="Average"/>
              <a:ea typeface="Average"/>
              <a:cs typeface="Average"/>
              <a:sym typeface="Average"/>
            </a:endParaRPr>
          </a:p>
          <a:p>
            <a:pPr marL="457200" marR="0" lvl="0" indent="-342900" algn="l" rtl="0">
              <a:lnSpc>
                <a:spcPct val="115000"/>
              </a:lnSpc>
              <a:spcBef>
                <a:spcPts val="0"/>
              </a:spcBef>
              <a:spcAft>
                <a:spcPts val="0"/>
              </a:spcAft>
              <a:buClr>
                <a:srgbClr val="FFFFFF"/>
              </a:buClr>
              <a:buSzPts val="1800"/>
              <a:buFont typeface="Average"/>
              <a:buChar char="●"/>
            </a:pPr>
            <a:r>
              <a:rPr lang="en" sz="1800" b="0" i="0" u="none" strike="noStrike" cap="none">
                <a:solidFill>
                  <a:srgbClr val="FFFFFF"/>
                </a:solidFill>
                <a:latin typeface="Average"/>
                <a:ea typeface="Average"/>
                <a:cs typeface="Average"/>
                <a:sym typeface="Average"/>
              </a:rPr>
              <a:t>Random Forest model outperformed other regression models.</a:t>
            </a:r>
            <a:endParaRPr sz="1800" b="0" i="0" u="none" strike="noStrike" cap="none">
              <a:solidFill>
                <a:srgbClr val="FFFFFF"/>
              </a:solidFill>
              <a:latin typeface="Average"/>
              <a:ea typeface="Average"/>
              <a:cs typeface="Average"/>
              <a:sym typeface="Average"/>
            </a:endParaRPr>
          </a:p>
          <a:p>
            <a:pPr marL="0" marR="0" lvl="0" indent="0" algn="l" rtl="0">
              <a:lnSpc>
                <a:spcPct val="115000"/>
              </a:lnSpc>
              <a:spcBef>
                <a:spcPts val="0"/>
              </a:spcBef>
              <a:spcAft>
                <a:spcPts val="0"/>
              </a:spcAft>
              <a:buClr>
                <a:srgbClr val="000000"/>
              </a:buClr>
              <a:buSzPts val="2000"/>
              <a:buFont typeface="Arial"/>
              <a:buNone/>
            </a:pPr>
            <a:endParaRPr sz="2000" b="0" i="0" u="none" strike="noStrike" cap="none">
              <a:solidFill>
                <a:schemeClr val="dk1"/>
              </a:solidFill>
              <a:latin typeface="Average"/>
              <a:ea typeface="Average"/>
              <a:cs typeface="Average"/>
              <a:sym typeface="Average"/>
            </a:endParaRPr>
          </a:p>
        </p:txBody>
      </p:sp>
      <p:pic>
        <p:nvPicPr>
          <p:cNvPr id="312" name="Google Shape;312;p42"/>
          <p:cNvPicPr preferRelativeResize="0"/>
          <p:nvPr/>
        </p:nvPicPr>
        <p:blipFill rotWithShape="1">
          <a:blip r:embed="rId3">
            <a:alphaModFix/>
          </a:blip>
          <a:srcRect t="3924" b="3934"/>
          <a:stretch/>
        </p:blipFill>
        <p:spPr>
          <a:xfrm>
            <a:off x="6791900" y="4595475"/>
            <a:ext cx="2352100" cy="5719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1">
                                            <p:txEl>
                                              <p:pRg st="0" end="0"/>
                                            </p:txEl>
                                          </p:spTgt>
                                        </p:tgtEl>
                                        <p:attrNameLst>
                                          <p:attrName>style.visibility</p:attrName>
                                        </p:attrNameLst>
                                      </p:cBhvr>
                                      <p:to>
                                        <p:strVal val="visible"/>
                                      </p:to>
                                    </p:set>
                                    <p:animEffect transition="in" filter="fade">
                                      <p:cBhvr>
                                        <p:cTn id="7" dur="1000"/>
                                        <p:tgtEl>
                                          <p:spTgt spid="3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1">
                                            <p:txEl>
                                              <p:pRg st="1" end="1"/>
                                            </p:txEl>
                                          </p:spTgt>
                                        </p:tgtEl>
                                        <p:attrNameLst>
                                          <p:attrName>style.visibility</p:attrName>
                                        </p:attrNameLst>
                                      </p:cBhvr>
                                      <p:to>
                                        <p:strVal val="visible"/>
                                      </p:to>
                                    </p:set>
                                    <p:animEffect transition="in" filter="fade">
                                      <p:cBhvr>
                                        <p:cTn id="12" dur="1000"/>
                                        <p:tgtEl>
                                          <p:spTgt spid="3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1">
                                            <p:txEl>
                                              <p:pRg st="2" end="2"/>
                                            </p:txEl>
                                          </p:spTgt>
                                        </p:tgtEl>
                                        <p:attrNameLst>
                                          <p:attrName>style.visibility</p:attrName>
                                        </p:attrNameLst>
                                      </p:cBhvr>
                                      <p:to>
                                        <p:strVal val="visible"/>
                                      </p:to>
                                    </p:set>
                                    <p:animEffect transition="in" filter="fade">
                                      <p:cBhvr>
                                        <p:cTn id="17" dur="1000"/>
                                        <p:tgtEl>
                                          <p:spTgt spid="3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1">
                                            <p:txEl>
                                              <p:pRg st="3" end="3"/>
                                            </p:txEl>
                                          </p:spTgt>
                                        </p:tgtEl>
                                        <p:attrNameLst>
                                          <p:attrName>style.visibility</p:attrName>
                                        </p:attrNameLst>
                                      </p:cBhvr>
                                      <p:to>
                                        <p:strVal val="visible"/>
                                      </p:to>
                                    </p:set>
                                    <p:animEffect transition="in" filter="fade">
                                      <p:cBhvr>
                                        <p:cTn id="22" dur="1000"/>
                                        <p:tgtEl>
                                          <p:spTgt spid="3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11">
                                            <p:txEl>
                                              <p:pRg st="4" end="4"/>
                                            </p:txEl>
                                          </p:spTgt>
                                        </p:tgtEl>
                                        <p:attrNameLst>
                                          <p:attrName>style.visibility</p:attrName>
                                        </p:attrNameLst>
                                      </p:cBhvr>
                                      <p:to>
                                        <p:strVal val="visible"/>
                                      </p:to>
                                    </p:set>
                                    <p:animEffect transition="in" filter="fade">
                                      <p:cBhvr>
                                        <p:cTn id="27" dur="1000"/>
                                        <p:tgtEl>
                                          <p:spTgt spid="3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11">
                                            <p:txEl>
                                              <p:pRg st="5" end="5"/>
                                            </p:txEl>
                                          </p:spTgt>
                                        </p:tgtEl>
                                        <p:attrNameLst>
                                          <p:attrName>style.visibility</p:attrName>
                                        </p:attrNameLst>
                                      </p:cBhvr>
                                      <p:to>
                                        <p:strVal val="visible"/>
                                      </p:to>
                                    </p:set>
                                    <p:animEffect transition="in" filter="fade">
                                      <p:cBhvr>
                                        <p:cTn id="32" dur="1000"/>
                                        <p:tgtEl>
                                          <p:spTgt spid="3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11">
                                            <p:txEl>
                                              <p:pRg st="6" end="6"/>
                                            </p:txEl>
                                          </p:spTgt>
                                        </p:tgtEl>
                                        <p:attrNameLst>
                                          <p:attrName>style.visibility</p:attrName>
                                        </p:attrNameLst>
                                      </p:cBhvr>
                                      <p:to>
                                        <p:strVal val="visible"/>
                                      </p:to>
                                    </p:set>
                                    <p:animEffect transition="in" filter="fade">
                                      <p:cBhvr>
                                        <p:cTn id="37" dur="1000"/>
                                        <p:tgtEl>
                                          <p:spTgt spid="3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11">
                                            <p:txEl>
                                              <p:pRg st="7" end="7"/>
                                            </p:txEl>
                                          </p:spTgt>
                                        </p:tgtEl>
                                        <p:attrNameLst>
                                          <p:attrName>style.visibility</p:attrName>
                                        </p:attrNameLst>
                                      </p:cBhvr>
                                      <p:to>
                                        <p:strVal val="visible"/>
                                      </p:to>
                                    </p:set>
                                    <p:animEffect transition="in" filter="fade">
                                      <p:cBhvr>
                                        <p:cTn id="42" dur="1000"/>
                                        <p:tgtEl>
                                          <p:spTgt spid="3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Google Shape;117;p26"/>
          <p:cNvPicPr preferRelativeResize="0"/>
          <p:nvPr/>
        </p:nvPicPr>
        <p:blipFill rotWithShape="1">
          <a:blip r:embed="rId3">
            <a:alphaModFix/>
          </a:blip>
          <a:srcRect/>
          <a:stretch/>
        </p:blipFill>
        <p:spPr>
          <a:xfrm>
            <a:off x="0" y="0"/>
            <a:ext cx="4991099" cy="5143500"/>
          </a:xfrm>
          <a:prstGeom prst="rect">
            <a:avLst/>
          </a:prstGeom>
          <a:noFill/>
          <a:ln>
            <a:noFill/>
          </a:ln>
        </p:spPr>
      </p:pic>
      <p:sp>
        <p:nvSpPr>
          <p:cNvPr id="118" name="Google Shape;118;p26"/>
          <p:cNvSpPr txBox="1"/>
          <p:nvPr/>
        </p:nvSpPr>
        <p:spPr>
          <a:xfrm>
            <a:off x="1561625" y="2466375"/>
            <a:ext cx="2416800" cy="1231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400"/>
              <a:buFont typeface="Arial"/>
              <a:buNone/>
            </a:pPr>
            <a:r>
              <a:rPr lang="en" sz="3400" b="1" i="0" u="none" strike="noStrike" cap="none">
                <a:solidFill>
                  <a:srgbClr val="000000"/>
                </a:solidFill>
                <a:latin typeface="Average"/>
                <a:ea typeface="Average"/>
                <a:cs typeface="Average"/>
                <a:sym typeface="Average"/>
              </a:rPr>
              <a:t>TODAY’S </a:t>
            </a:r>
            <a:endParaRPr sz="3400" b="1" i="0" u="none" strike="noStrike" cap="none">
              <a:solidFill>
                <a:srgbClr val="000000"/>
              </a:solidFill>
              <a:latin typeface="Average"/>
              <a:ea typeface="Average"/>
              <a:cs typeface="Average"/>
              <a:sym typeface="Average"/>
            </a:endParaRPr>
          </a:p>
          <a:p>
            <a:pPr marL="0" marR="0" lvl="0" indent="0" algn="l" rtl="0">
              <a:lnSpc>
                <a:spcPct val="100000"/>
              </a:lnSpc>
              <a:spcBef>
                <a:spcPts val="0"/>
              </a:spcBef>
              <a:spcAft>
                <a:spcPts val="0"/>
              </a:spcAft>
              <a:buClr>
                <a:srgbClr val="000000"/>
              </a:buClr>
              <a:buSzPts val="3400"/>
              <a:buFont typeface="Arial"/>
              <a:buNone/>
            </a:pPr>
            <a:r>
              <a:rPr lang="en" sz="3400" b="1" i="0" u="none" strike="noStrike" cap="none">
                <a:solidFill>
                  <a:srgbClr val="000000"/>
                </a:solidFill>
                <a:latin typeface="Average"/>
                <a:ea typeface="Average"/>
                <a:cs typeface="Average"/>
                <a:sym typeface="Average"/>
              </a:rPr>
              <a:t>AGENDA</a:t>
            </a:r>
            <a:endParaRPr sz="3400" b="1" i="0" u="none" strike="noStrike" cap="none">
              <a:solidFill>
                <a:srgbClr val="000000"/>
              </a:solidFill>
              <a:latin typeface="Average"/>
              <a:ea typeface="Average"/>
              <a:cs typeface="Average"/>
              <a:sym typeface="Average"/>
            </a:endParaRPr>
          </a:p>
        </p:txBody>
      </p:sp>
      <p:sp>
        <p:nvSpPr>
          <p:cNvPr id="119" name="Google Shape;119;p26"/>
          <p:cNvSpPr txBox="1"/>
          <p:nvPr/>
        </p:nvSpPr>
        <p:spPr>
          <a:xfrm>
            <a:off x="5810950" y="819141"/>
            <a:ext cx="3000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1200"/>
              </a:spcAft>
              <a:buClr>
                <a:srgbClr val="000000"/>
              </a:buClr>
              <a:buSzPts val="1400"/>
              <a:buFont typeface="Arial"/>
              <a:buNone/>
            </a:pPr>
            <a:r>
              <a:rPr lang="en" sz="1400" b="1" i="0" u="none" strike="noStrike" cap="none">
                <a:solidFill>
                  <a:schemeClr val="dk1"/>
                </a:solidFill>
                <a:latin typeface="Arial"/>
                <a:ea typeface="Arial"/>
                <a:cs typeface="Arial"/>
                <a:sym typeface="Arial"/>
              </a:rPr>
              <a:t>Introduction to the Session</a:t>
            </a:r>
            <a:endParaRPr sz="1400" b="1" i="0" u="none" strike="noStrike" cap="none">
              <a:solidFill>
                <a:schemeClr val="dk1"/>
              </a:solidFill>
              <a:latin typeface="Arial"/>
              <a:ea typeface="Arial"/>
              <a:cs typeface="Arial"/>
              <a:sym typeface="Arial"/>
            </a:endParaRPr>
          </a:p>
        </p:txBody>
      </p:sp>
      <p:sp>
        <p:nvSpPr>
          <p:cNvPr id="120" name="Google Shape;120;p26"/>
          <p:cNvSpPr/>
          <p:nvPr/>
        </p:nvSpPr>
        <p:spPr>
          <a:xfrm>
            <a:off x="5378975" y="1103075"/>
            <a:ext cx="322200" cy="161100"/>
          </a:xfrm>
          <a:prstGeom prst="rightArrow">
            <a:avLst>
              <a:gd name="adj1" fmla="val 50000"/>
              <a:gd name="adj2" fmla="val 50000"/>
            </a:avLst>
          </a:prstGeom>
          <a:solidFill>
            <a:srgbClr val="E0E0E0"/>
          </a:solidFill>
          <a:ln w="9525" cap="flat" cmpd="sng">
            <a:solidFill>
              <a:srgbClr val="9E9E9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21" name="Google Shape;121;p26"/>
          <p:cNvSpPr txBox="1"/>
          <p:nvPr/>
        </p:nvSpPr>
        <p:spPr>
          <a:xfrm>
            <a:off x="5790402" y="1600042"/>
            <a:ext cx="3000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1200"/>
              </a:spcAft>
              <a:buClr>
                <a:srgbClr val="000000"/>
              </a:buClr>
              <a:buSzPts val="1400"/>
              <a:buFont typeface="Arial"/>
              <a:buNone/>
            </a:pPr>
            <a:r>
              <a:rPr lang="en" sz="1400" b="1" i="0" u="none" strike="noStrike" cap="none">
                <a:solidFill>
                  <a:schemeClr val="dk1"/>
                </a:solidFill>
                <a:latin typeface="Arial"/>
                <a:ea typeface="Arial"/>
                <a:cs typeface="Arial"/>
                <a:sym typeface="Arial"/>
              </a:rPr>
              <a:t>Team Check- In</a:t>
            </a:r>
            <a:endParaRPr sz="1400" b="1" i="0" u="none" strike="noStrike" cap="none">
              <a:solidFill>
                <a:schemeClr val="dk1"/>
              </a:solidFill>
              <a:latin typeface="Arial"/>
              <a:ea typeface="Arial"/>
              <a:cs typeface="Arial"/>
              <a:sym typeface="Arial"/>
            </a:endParaRPr>
          </a:p>
        </p:txBody>
      </p:sp>
      <p:sp>
        <p:nvSpPr>
          <p:cNvPr id="122" name="Google Shape;122;p26"/>
          <p:cNvSpPr/>
          <p:nvPr/>
        </p:nvSpPr>
        <p:spPr>
          <a:xfrm>
            <a:off x="5378975" y="1899950"/>
            <a:ext cx="322200" cy="161100"/>
          </a:xfrm>
          <a:prstGeom prst="rightArrow">
            <a:avLst>
              <a:gd name="adj1" fmla="val 50000"/>
              <a:gd name="adj2" fmla="val 50000"/>
            </a:avLst>
          </a:prstGeom>
          <a:solidFill>
            <a:srgbClr val="E0E0E0"/>
          </a:solidFill>
          <a:ln w="9525" cap="flat" cmpd="sng">
            <a:solidFill>
              <a:srgbClr val="9E9E9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23" name="Google Shape;123;p26"/>
          <p:cNvSpPr txBox="1"/>
          <p:nvPr/>
        </p:nvSpPr>
        <p:spPr>
          <a:xfrm>
            <a:off x="5790402" y="2399243"/>
            <a:ext cx="3000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1200"/>
              </a:spcAft>
              <a:buClr>
                <a:srgbClr val="000000"/>
              </a:buClr>
              <a:buSzPts val="1400"/>
              <a:buFont typeface="Arial"/>
              <a:buNone/>
            </a:pPr>
            <a:r>
              <a:rPr lang="en" sz="1400" b="1" i="0" u="none" strike="noStrike" cap="none">
                <a:solidFill>
                  <a:schemeClr val="dk1"/>
                </a:solidFill>
                <a:latin typeface="Arial"/>
                <a:ea typeface="Arial"/>
                <a:cs typeface="Arial"/>
                <a:sym typeface="Arial"/>
              </a:rPr>
              <a:t>The Project Journey</a:t>
            </a:r>
            <a:endParaRPr sz="1400" b="1" i="0" u="none" strike="noStrike" cap="none">
              <a:solidFill>
                <a:schemeClr val="dk1"/>
              </a:solidFill>
              <a:latin typeface="Arial"/>
              <a:ea typeface="Arial"/>
              <a:cs typeface="Arial"/>
              <a:sym typeface="Arial"/>
            </a:endParaRPr>
          </a:p>
        </p:txBody>
      </p:sp>
      <p:sp>
        <p:nvSpPr>
          <p:cNvPr id="124" name="Google Shape;124;p26"/>
          <p:cNvSpPr/>
          <p:nvPr/>
        </p:nvSpPr>
        <p:spPr>
          <a:xfrm>
            <a:off x="5378975" y="2678600"/>
            <a:ext cx="322200" cy="161100"/>
          </a:xfrm>
          <a:prstGeom prst="rightArrow">
            <a:avLst>
              <a:gd name="adj1" fmla="val 50000"/>
              <a:gd name="adj2" fmla="val 50000"/>
            </a:avLst>
          </a:prstGeom>
          <a:solidFill>
            <a:srgbClr val="E0E0E0"/>
          </a:solidFill>
          <a:ln w="9525" cap="flat" cmpd="sng">
            <a:solidFill>
              <a:srgbClr val="9E9E9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25" name="Google Shape;125;p26"/>
          <p:cNvSpPr txBox="1"/>
          <p:nvPr/>
        </p:nvSpPr>
        <p:spPr>
          <a:xfrm>
            <a:off x="5790402" y="3185095"/>
            <a:ext cx="3000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1200"/>
              </a:spcAft>
              <a:buClr>
                <a:srgbClr val="000000"/>
              </a:buClr>
              <a:buSzPts val="1400"/>
              <a:buFont typeface="Arial"/>
              <a:buNone/>
            </a:pPr>
            <a:r>
              <a:rPr lang="en" sz="1400" b="1" i="0" u="none" strike="noStrike" cap="none">
                <a:solidFill>
                  <a:schemeClr val="dk1"/>
                </a:solidFill>
                <a:latin typeface="Arial"/>
                <a:ea typeface="Arial"/>
                <a:cs typeface="Arial"/>
                <a:sym typeface="Arial"/>
              </a:rPr>
              <a:t>Summary &amp; Action Items</a:t>
            </a:r>
            <a:endParaRPr sz="1400" b="1" i="0" u="none" strike="noStrike" cap="none">
              <a:solidFill>
                <a:schemeClr val="dk1"/>
              </a:solidFill>
              <a:latin typeface="Arial"/>
              <a:ea typeface="Arial"/>
              <a:cs typeface="Arial"/>
              <a:sym typeface="Arial"/>
            </a:endParaRPr>
          </a:p>
        </p:txBody>
      </p:sp>
      <p:sp>
        <p:nvSpPr>
          <p:cNvPr id="126" name="Google Shape;126;p26"/>
          <p:cNvSpPr/>
          <p:nvPr/>
        </p:nvSpPr>
        <p:spPr>
          <a:xfrm>
            <a:off x="5378975" y="3485000"/>
            <a:ext cx="322200" cy="161100"/>
          </a:xfrm>
          <a:prstGeom prst="rightArrow">
            <a:avLst>
              <a:gd name="adj1" fmla="val 50000"/>
              <a:gd name="adj2" fmla="val 50000"/>
            </a:avLst>
          </a:prstGeom>
          <a:solidFill>
            <a:srgbClr val="E0E0E0"/>
          </a:solidFill>
          <a:ln w="9525" cap="flat" cmpd="sng">
            <a:solidFill>
              <a:srgbClr val="9E9E9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pic>
        <p:nvPicPr>
          <p:cNvPr id="127" name="Google Shape;127;p26"/>
          <p:cNvPicPr preferRelativeResize="0"/>
          <p:nvPr/>
        </p:nvPicPr>
        <p:blipFill rotWithShape="1">
          <a:blip r:embed="rId4">
            <a:alphaModFix/>
          </a:blip>
          <a:srcRect t="3924" b="3934"/>
          <a:stretch/>
        </p:blipFill>
        <p:spPr>
          <a:xfrm>
            <a:off x="6791900" y="4595475"/>
            <a:ext cx="2352100" cy="571925"/>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3"/>
          <p:cNvSpPr txBox="1">
            <a:spLocks noGrp="1"/>
          </p:cNvSpPr>
          <p:nvPr>
            <p:ph type="title"/>
          </p:nvPr>
        </p:nvSpPr>
        <p:spPr>
          <a:xfrm>
            <a:off x="311700" y="18475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Recommendation </a:t>
            </a:r>
            <a:endParaRPr/>
          </a:p>
        </p:txBody>
      </p:sp>
      <p:sp>
        <p:nvSpPr>
          <p:cNvPr id="318" name="Google Shape;318;p43"/>
          <p:cNvSpPr txBox="1"/>
          <p:nvPr/>
        </p:nvSpPr>
        <p:spPr>
          <a:xfrm>
            <a:off x="508150" y="1127850"/>
            <a:ext cx="8192400" cy="14484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15000"/>
              </a:lnSpc>
              <a:spcBef>
                <a:spcPts val="0"/>
              </a:spcBef>
              <a:spcAft>
                <a:spcPts val="0"/>
              </a:spcAft>
              <a:buClr>
                <a:srgbClr val="FFFFFF"/>
              </a:buClr>
              <a:buSzPts val="1800"/>
              <a:buFont typeface="Average"/>
              <a:buChar char="●"/>
            </a:pPr>
            <a:r>
              <a:rPr lang="en" sz="1800" b="0" i="0" u="none" strike="noStrike" cap="none">
                <a:solidFill>
                  <a:srgbClr val="FFFFFF"/>
                </a:solidFill>
                <a:latin typeface="Average"/>
                <a:ea typeface="Average"/>
                <a:cs typeface="Average"/>
                <a:sym typeface="Average"/>
              </a:rPr>
              <a:t>Spain government should adopt a dual energy deployment strategy.</a:t>
            </a:r>
            <a:endParaRPr sz="1800" b="0" i="0" u="none" strike="noStrike" cap="none">
              <a:solidFill>
                <a:srgbClr val="FFFFFF"/>
              </a:solidFill>
              <a:latin typeface="Average"/>
              <a:ea typeface="Average"/>
              <a:cs typeface="Average"/>
              <a:sym typeface="Average"/>
            </a:endParaRPr>
          </a:p>
          <a:p>
            <a:pPr marL="0" marR="0" lvl="0" indent="0" algn="l" rtl="0">
              <a:lnSpc>
                <a:spcPct val="115000"/>
              </a:lnSpc>
              <a:spcBef>
                <a:spcPts val="0"/>
              </a:spcBef>
              <a:spcAft>
                <a:spcPts val="0"/>
              </a:spcAft>
              <a:buClr>
                <a:srgbClr val="000000"/>
              </a:buClr>
              <a:buSzPts val="1800"/>
              <a:buFont typeface="Arial"/>
              <a:buNone/>
            </a:pPr>
            <a:endParaRPr sz="1800" b="0" i="0" u="none" strike="noStrike" cap="none">
              <a:solidFill>
                <a:srgbClr val="000000"/>
              </a:solidFill>
              <a:latin typeface="Average"/>
              <a:ea typeface="Average"/>
              <a:cs typeface="Average"/>
              <a:sym typeface="Average"/>
            </a:endParaRPr>
          </a:p>
          <a:p>
            <a:pPr marL="457200" marR="0" lvl="0" indent="-342900" algn="l" rtl="0">
              <a:lnSpc>
                <a:spcPct val="115000"/>
              </a:lnSpc>
              <a:spcBef>
                <a:spcPts val="0"/>
              </a:spcBef>
              <a:spcAft>
                <a:spcPts val="0"/>
              </a:spcAft>
              <a:buClr>
                <a:srgbClr val="FFFFFF"/>
              </a:buClr>
              <a:buSzPts val="1800"/>
              <a:buFont typeface="Average"/>
              <a:buChar char="●"/>
            </a:pPr>
            <a:r>
              <a:rPr lang="en" sz="1800" b="0" i="0" u="none" strike="noStrike" cap="none">
                <a:solidFill>
                  <a:srgbClr val="FFFFFF"/>
                </a:solidFill>
                <a:latin typeface="Average"/>
                <a:ea typeface="Average"/>
                <a:cs typeface="Average"/>
                <a:sym typeface="Average"/>
              </a:rPr>
              <a:t>Fossil fuel by day. Renewable energy by night.</a:t>
            </a:r>
            <a:endParaRPr sz="1800" b="0" i="0" u="none" strike="noStrike" cap="none">
              <a:solidFill>
                <a:srgbClr val="FFFFFF"/>
              </a:solidFill>
              <a:latin typeface="Average"/>
              <a:ea typeface="Average"/>
              <a:cs typeface="Average"/>
              <a:sym typeface="Average"/>
            </a:endParaRPr>
          </a:p>
          <a:p>
            <a:pPr marL="0" marR="0" lvl="0" indent="0" algn="l" rtl="0">
              <a:lnSpc>
                <a:spcPct val="115000"/>
              </a:lnSpc>
              <a:spcBef>
                <a:spcPts val="0"/>
              </a:spcBef>
              <a:spcAft>
                <a:spcPts val="0"/>
              </a:spcAft>
              <a:buClr>
                <a:srgbClr val="000000"/>
              </a:buClr>
              <a:buSzPts val="2000"/>
              <a:buFont typeface="Arial"/>
              <a:buNone/>
            </a:pPr>
            <a:endParaRPr sz="2000" b="0" i="0" u="none" strike="noStrike" cap="none">
              <a:solidFill>
                <a:srgbClr val="FFFFFF"/>
              </a:solidFill>
              <a:latin typeface="Average"/>
              <a:ea typeface="Average"/>
              <a:cs typeface="Average"/>
              <a:sym typeface="Average"/>
            </a:endParaRPr>
          </a:p>
        </p:txBody>
      </p:sp>
      <p:pic>
        <p:nvPicPr>
          <p:cNvPr id="319" name="Google Shape;319;p43"/>
          <p:cNvPicPr preferRelativeResize="0"/>
          <p:nvPr/>
        </p:nvPicPr>
        <p:blipFill rotWithShape="1">
          <a:blip r:embed="rId3">
            <a:alphaModFix/>
          </a:blip>
          <a:srcRect t="3924" b="3934"/>
          <a:stretch/>
        </p:blipFill>
        <p:spPr>
          <a:xfrm>
            <a:off x="6791900" y="4595475"/>
            <a:ext cx="2352100" cy="5719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8">
                                            <p:txEl>
                                              <p:pRg st="0" end="0"/>
                                            </p:txEl>
                                          </p:spTgt>
                                        </p:tgtEl>
                                        <p:attrNameLst>
                                          <p:attrName>style.visibility</p:attrName>
                                        </p:attrNameLst>
                                      </p:cBhvr>
                                      <p:to>
                                        <p:strVal val="visible"/>
                                      </p:to>
                                    </p:set>
                                    <p:animEffect transition="in" filter="fade">
                                      <p:cBhvr>
                                        <p:cTn id="7" dur="1000"/>
                                        <p:tgtEl>
                                          <p:spTgt spid="3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8">
                                            <p:txEl>
                                              <p:pRg st="1" end="1"/>
                                            </p:txEl>
                                          </p:spTgt>
                                        </p:tgtEl>
                                        <p:attrNameLst>
                                          <p:attrName>style.visibility</p:attrName>
                                        </p:attrNameLst>
                                      </p:cBhvr>
                                      <p:to>
                                        <p:strVal val="visible"/>
                                      </p:to>
                                    </p:set>
                                    <p:animEffect transition="in" filter="fade">
                                      <p:cBhvr>
                                        <p:cTn id="12" dur="1000"/>
                                        <p:tgtEl>
                                          <p:spTgt spid="3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8">
                                            <p:txEl>
                                              <p:pRg st="2" end="2"/>
                                            </p:txEl>
                                          </p:spTgt>
                                        </p:tgtEl>
                                        <p:attrNameLst>
                                          <p:attrName>style.visibility</p:attrName>
                                        </p:attrNameLst>
                                      </p:cBhvr>
                                      <p:to>
                                        <p:strVal val="visible"/>
                                      </p:to>
                                    </p:set>
                                    <p:animEffect transition="in" filter="fade">
                                      <p:cBhvr>
                                        <p:cTn id="17" dur="1000"/>
                                        <p:tgtEl>
                                          <p:spTgt spid="3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8">
                                            <p:txEl>
                                              <p:pRg st="3" end="3"/>
                                            </p:txEl>
                                          </p:spTgt>
                                        </p:tgtEl>
                                        <p:attrNameLst>
                                          <p:attrName>style.visibility</p:attrName>
                                        </p:attrNameLst>
                                      </p:cBhvr>
                                      <p:to>
                                        <p:strVal val="visible"/>
                                      </p:to>
                                    </p:set>
                                    <p:animEffect transition="in" filter="fade">
                                      <p:cBhvr>
                                        <p:cTn id="22" dur="1000"/>
                                        <p:tgtEl>
                                          <p:spTgt spid="31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5143500"/>
          </a:xfrm>
          <a:prstGeom prst="rect">
            <a:avLst/>
          </a:prstGeom>
        </p:spPr>
      </p:pic>
    </p:spTree>
    <p:extLst>
      <p:ext uri="{BB962C8B-B14F-4D97-AF65-F5344CB8AC3E}">
        <p14:creationId xmlns:p14="http://schemas.microsoft.com/office/powerpoint/2010/main" val="311814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7"/>
          <p:cNvSpPr/>
          <p:nvPr/>
        </p:nvSpPr>
        <p:spPr>
          <a:xfrm>
            <a:off x="0" y="0"/>
            <a:ext cx="9161100" cy="29418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27"/>
          <p:cNvSpPr txBox="1">
            <a:spLocks noGrp="1"/>
          </p:cNvSpPr>
          <p:nvPr>
            <p:ph type="title" idx="4294967295"/>
          </p:nvPr>
        </p:nvSpPr>
        <p:spPr>
          <a:xfrm>
            <a:off x="-5125" y="0"/>
            <a:ext cx="2317800" cy="597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sz="2700">
                <a:solidFill>
                  <a:schemeClr val="lt1"/>
                </a:solidFill>
              </a:rPr>
              <a:t>Meet The Team</a:t>
            </a:r>
            <a:endParaRPr sz="2700">
              <a:solidFill>
                <a:schemeClr val="lt1"/>
              </a:solidFill>
            </a:endParaRPr>
          </a:p>
        </p:txBody>
      </p:sp>
      <p:sp>
        <p:nvSpPr>
          <p:cNvPr id="134" name="Google Shape;134;p27"/>
          <p:cNvSpPr txBox="1">
            <a:spLocks noGrp="1"/>
          </p:cNvSpPr>
          <p:nvPr>
            <p:ph type="body" idx="4294967295"/>
          </p:nvPr>
        </p:nvSpPr>
        <p:spPr>
          <a:xfrm>
            <a:off x="2240250" y="2345900"/>
            <a:ext cx="1594200" cy="418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800"/>
              <a:buNone/>
            </a:pPr>
            <a:r>
              <a:rPr lang="en" sz="1700">
                <a:solidFill>
                  <a:srgbClr val="434343"/>
                </a:solidFill>
              </a:rPr>
              <a:t>Joshua Olalemi</a:t>
            </a:r>
            <a:endParaRPr sz="1700">
              <a:solidFill>
                <a:srgbClr val="434343"/>
              </a:solidFill>
            </a:endParaRPr>
          </a:p>
          <a:p>
            <a:pPr marL="0" lvl="0" indent="0" algn="ctr" rtl="0">
              <a:lnSpc>
                <a:spcPct val="100000"/>
              </a:lnSpc>
              <a:spcBef>
                <a:spcPts val="0"/>
              </a:spcBef>
              <a:spcAft>
                <a:spcPts val="0"/>
              </a:spcAft>
              <a:buSzPts val="1800"/>
              <a:buNone/>
            </a:pPr>
            <a:r>
              <a:rPr lang="en" sz="1700">
                <a:solidFill>
                  <a:srgbClr val="434343"/>
                </a:solidFill>
              </a:rPr>
              <a:t>CEO</a:t>
            </a:r>
            <a:endParaRPr sz="1700">
              <a:solidFill>
                <a:srgbClr val="434343"/>
              </a:solidFill>
            </a:endParaRPr>
          </a:p>
        </p:txBody>
      </p:sp>
      <p:pic>
        <p:nvPicPr>
          <p:cNvPr id="135" name="Google Shape;135;p27"/>
          <p:cNvPicPr preferRelativeResize="0"/>
          <p:nvPr/>
        </p:nvPicPr>
        <p:blipFill rotWithShape="1">
          <a:blip r:embed="rId3">
            <a:alphaModFix/>
          </a:blip>
          <a:srcRect l="26322" r="26317"/>
          <a:stretch/>
        </p:blipFill>
        <p:spPr>
          <a:xfrm>
            <a:off x="4201688" y="1044747"/>
            <a:ext cx="1710600" cy="1363500"/>
          </a:xfrm>
          <a:prstGeom prst="ellipse">
            <a:avLst/>
          </a:prstGeom>
          <a:noFill/>
          <a:ln>
            <a:noFill/>
          </a:ln>
        </p:spPr>
      </p:pic>
      <p:sp>
        <p:nvSpPr>
          <p:cNvPr id="136" name="Google Shape;136;p27"/>
          <p:cNvSpPr txBox="1">
            <a:spLocks noGrp="1"/>
          </p:cNvSpPr>
          <p:nvPr>
            <p:ph type="body" idx="4294967295"/>
          </p:nvPr>
        </p:nvSpPr>
        <p:spPr>
          <a:xfrm>
            <a:off x="4058376" y="2309946"/>
            <a:ext cx="2035800" cy="567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800"/>
              <a:buNone/>
            </a:pPr>
            <a:r>
              <a:rPr lang="en" sz="1700">
                <a:solidFill>
                  <a:srgbClr val="434343"/>
                </a:solidFill>
              </a:rPr>
              <a:t>Silindile Mbamali</a:t>
            </a:r>
            <a:endParaRPr sz="1700">
              <a:solidFill>
                <a:srgbClr val="434343"/>
              </a:solidFill>
            </a:endParaRPr>
          </a:p>
          <a:p>
            <a:pPr marL="0" lvl="0" indent="0" algn="ctr" rtl="0">
              <a:lnSpc>
                <a:spcPct val="100000"/>
              </a:lnSpc>
              <a:spcBef>
                <a:spcPts val="0"/>
              </a:spcBef>
              <a:spcAft>
                <a:spcPts val="0"/>
              </a:spcAft>
              <a:buSzPts val="1800"/>
              <a:buNone/>
            </a:pPr>
            <a:r>
              <a:rPr lang="en" sz="1700">
                <a:solidFill>
                  <a:srgbClr val="434343"/>
                </a:solidFill>
              </a:rPr>
              <a:t>CFO</a:t>
            </a:r>
            <a:endParaRPr sz="1700">
              <a:solidFill>
                <a:srgbClr val="434343"/>
              </a:solidFill>
            </a:endParaRPr>
          </a:p>
        </p:txBody>
      </p:sp>
      <p:sp>
        <p:nvSpPr>
          <p:cNvPr id="137" name="Google Shape;137;p27"/>
          <p:cNvSpPr txBox="1">
            <a:spLocks noGrp="1"/>
          </p:cNvSpPr>
          <p:nvPr>
            <p:ph type="body" idx="4294967295"/>
          </p:nvPr>
        </p:nvSpPr>
        <p:spPr>
          <a:xfrm>
            <a:off x="6418106" y="2345898"/>
            <a:ext cx="1710600" cy="495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800"/>
              <a:buNone/>
            </a:pPr>
            <a:r>
              <a:rPr lang="en" sz="1700">
                <a:solidFill>
                  <a:srgbClr val="434343"/>
                </a:solidFill>
              </a:rPr>
              <a:t>Adewale Nana</a:t>
            </a:r>
            <a:endParaRPr sz="1700">
              <a:solidFill>
                <a:srgbClr val="434343"/>
              </a:solidFill>
            </a:endParaRPr>
          </a:p>
          <a:p>
            <a:pPr marL="0" lvl="0" indent="0" algn="ctr" rtl="0">
              <a:lnSpc>
                <a:spcPct val="100000"/>
              </a:lnSpc>
              <a:spcBef>
                <a:spcPts val="0"/>
              </a:spcBef>
              <a:spcAft>
                <a:spcPts val="0"/>
              </a:spcAft>
              <a:buSzPts val="1800"/>
              <a:buNone/>
            </a:pPr>
            <a:r>
              <a:rPr lang="en" sz="1700">
                <a:solidFill>
                  <a:srgbClr val="434343"/>
                </a:solidFill>
              </a:rPr>
              <a:t>CTO</a:t>
            </a:r>
            <a:endParaRPr sz="1700">
              <a:solidFill>
                <a:srgbClr val="434343"/>
              </a:solidFill>
            </a:endParaRPr>
          </a:p>
        </p:txBody>
      </p:sp>
      <p:pic>
        <p:nvPicPr>
          <p:cNvPr id="138" name="Google Shape;138;p27"/>
          <p:cNvPicPr preferRelativeResize="0"/>
          <p:nvPr/>
        </p:nvPicPr>
        <p:blipFill rotWithShape="1">
          <a:blip r:embed="rId4">
            <a:alphaModFix/>
          </a:blip>
          <a:srcRect t="-2418" b="6458"/>
          <a:stretch/>
        </p:blipFill>
        <p:spPr>
          <a:xfrm>
            <a:off x="330272" y="3120572"/>
            <a:ext cx="1647000" cy="1363800"/>
          </a:xfrm>
          <a:prstGeom prst="ellipse">
            <a:avLst/>
          </a:prstGeom>
          <a:noFill/>
          <a:ln>
            <a:noFill/>
          </a:ln>
        </p:spPr>
      </p:pic>
      <p:sp>
        <p:nvSpPr>
          <p:cNvPr id="139" name="Google Shape;139;p27"/>
          <p:cNvSpPr txBox="1">
            <a:spLocks noGrp="1"/>
          </p:cNvSpPr>
          <p:nvPr>
            <p:ph type="body" idx="4294967295"/>
          </p:nvPr>
        </p:nvSpPr>
        <p:spPr>
          <a:xfrm>
            <a:off x="48550" y="4376370"/>
            <a:ext cx="2092800" cy="567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800"/>
              <a:buNone/>
            </a:pPr>
            <a:r>
              <a:rPr lang="en" sz="1700">
                <a:solidFill>
                  <a:schemeClr val="dk1"/>
                </a:solidFill>
              </a:rPr>
              <a:t>Peter Otanwa</a:t>
            </a:r>
            <a:endParaRPr sz="1700">
              <a:solidFill>
                <a:schemeClr val="dk1"/>
              </a:solidFill>
            </a:endParaRPr>
          </a:p>
          <a:p>
            <a:pPr marL="0" lvl="0" indent="0" algn="ctr" rtl="0">
              <a:lnSpc>
                <a:spcPct val="100000"/>
              </a:lnSpc>
              <a:spcBef>
                <a:spcPts val="0"/>
              </a:spcBef>
              <a:spcAft>
                <a:spcPts val="0"/>
              </a:spcAft>
              <a:buSzPts val="1800"/>
              <a:buNone/>
            </a:pPr>
            <a:r>
              <a:rPr lang="en" sz="1700">
                <a:solidFill>
                  <a:schemeClr val="dk1"/>
                </a:solidFill>
              </a:rPr>
              <a:t>CPO</a:t>
            </a:r>
            <a:endParaRPr sz="1700">
              <a:solidFill>
                <a:schemeClr val="dk1"/>
              </a:solidFill>
            </a:endParaRPr>
          </a:p>
        </p:txBody>
      </p:sp>
      <p:pic>
        <p:nvPicPr>
          <p:cNvPr id="140" name="Google Shape;140;p27"/>
          <p:cNvPicPr preferRelativeResize="0"/>
          <p:nvPr/>
        </p:nvPicPr>
        <p:blipFill rotWithShape="1">
          <a:blip r:embed="rId5">
            <a:alphaModFix/>
          </a:blip>
          <a:srcRect t="2023" b="2015"/>
          <a:stretch/>
        </p:blipFill>
        <p:spPr>
          <a:xfrm>
            <a:off x="2271539" y="3076737"/>
            <a:ext cx="1647000" cy="1363800"/>
          </a:xfrm>
          <a:prstGeom prst="ellipse">
            <a:avLst/>
          </a:prstGeom>
          <a:noFill/>
          <a:ln>
            <a:noFill/>
          </a:ln>
        </p:spPr>
      </p:pic>
      <p:pic>
        <p:nvPicPr>
          <p:cNvPr id="141" name="Google Shape;141;p27"/>
          <p:cNvPicPr preferRelativeResize="0"/>
          <p:nvPr/>
        </p:nvPicPr>
        <p:blipFill rotWithShape="1">
          <a:blip r:embed="rId6">
            <a:alphaModFix/>
          </a:blip>
          <a:srcRect t="3077" b="3078"/>
          <a:stretch/>
        </p:blipFill>
        <p:spPr>
          <a:xfrm>
            <a:off x="4328555" y="3076737"/>
            <a:ext cx="1647000" cy="1363800"/>
          </a:xfrm>
          <a:prstGeom prst="ellipse">
            <a:avLst/>
          </a:prstGeom>
          <a:noFill/>
          <a:ln>
            <a:noFill/>
          </a:ln>
        </p:spPr>
      </p:pic>
      <p:sp>
        <p:nvSpPr>
          <p:cNvPr id="142" name="Google Shape;142;p27"/>
          <p:cNvSpPr txBox="1">
            <a:spLocks noGrp="1"/>
          </p:cNvSpPr>
          <p:nvPr>
            <p:ph type="body" idx="4294967295"/>
          </p:nvPr>
        </p:nvSpPr>
        <p:spPr>
          <a:xfrm>
            <a:off x="2042802" y="4376370"/>
            <a:ext cx="2092800" cy="567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800"/>
              <a:buNone/>
            </a:pPr>
            <a:r>
              <a:rPr lang="en" sz="1700">
                <a:solidFill>
                  <a:schemeClr val="dk1"/>
                </a:solidFill>
              </a:rPr>
              <a:t>Ubong Ben</a:t>
            </a:r>
            <a:endParaRPr sz="1700">
              <a:solidFill>
                <a:schemeClr val="dk1"/>
              </a:solidFill>
            </a:endParaRPr>
          </a:p>
          <a:p>
            <a:pPr marL="0" lvl="0" indent="0" algn="ctr" rtl="0">
              <a:lnSpc>
                <a:spcPct val="100000"/>
              </a:lnSpc>
              <a:spcBef>
                <a:spcPts val="0"/>
              </a:spcBef>
              <a:spcAft>
                <a:spcPts val="0"/>
              </a:spcAft>
              <a:buSzPts val="1800"/>
              <a:buNone/>
            </a:pPr>
            <a:r>
              <a:rPr lang="en" sz="1700">
                <a:solidFill>
                  <a:schemeClr val="dk1"/>
                </a:solidFill>
              </a:rPr>
              <a:t>CPO</a:t>
            </a:r>
            <a:endParaRPr sz="1700">
              <a:solidFill>
                <a:schemeClr val="dk1"/>
              </a:solidFill>
            </a:endParaRPr>
          </a:p>
        </p:txBody>
      </p:sp>
      <p:sp>
        <p:nvSpPr>
          <p:cNvPr id="143" name="Google Shape;143;p27"/>
          <p:cNvSpPr txBox="1">
            <a:spLocks noGrp="1"/>
          </p:cNvSpPr>
          <p:nvPr>
            <p:ph type="body" idx="4294967295"/>
          </p:nvPr>
        </p:nvSpPr>
        <p:spPr>
          <a:xfrm>
            <a:off x="4124833" y="4376370"/>
            <a:ext cx="2092800" cy="567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800"/>
              <a:buNone/>
            </a:pPr>
            <a:r>
              <a:rPr lang="en" sz="1700">
                <a:solidFill>
                  <a:schemeClr val="dk1"/>
                </a:solidFill>
              </a:rPr>
              <a:t>Daniel Ifediba</a:t>
            </a:r>
            <a:endParaRPr sz="1700">
              <a:solidFill>
                <a:schemeClr val="dk1"/>
              </a:solidFill>
            </a:endParaRPr>
          </a:p>
          <a:p>
            <a:pPr marL="0" lvl="0" indent="0" algn="ctr" rtl="0">
              <a:lnSpc>
                <a:spcPct val="100000"/>
              </a:lnSpc>
              <a:spcBef>
                <a:spcPts val="0"/>
              </a:spcBef>
              <a:spcAft>
                <a:spcPts val="0"/>
              </a:spcAft>
              <a:buSzPts val="1800"/>
              <a:buNone/>
            </a:pPr>
            <a:r>
              <a:rPr lang="en" sz="1700">
                <a:solidFill>
                  <a:schemeClr val="dk1"/>
                </a:solidFill>
              </a:rPr>
              <a:t>CPO</a:t>
            </a:r>
            <a:endParaRPr sz="1700">
              <a:solidFill>
                <a:schemeClr val="dk1"/>
              </a:solidFill>
            </a:endParaRPr>
          </a:p>
        </p:txBody>
      </p:sp>
      <p:pic>
        <p:nvPicPr>
          <p:cNvPr id="144" name="Google Shape;144;p27"/>
          <p:cNvPicPr preferRelativeResize="0"/>
          <p:nvPr/>
        </p:nvPicPr>
        <p:blipFill rotWithShape="1">
          <a:blip r:embed="rId7">
            <a:alphaModFix/>
          </a:blip>
          <a:srcRect/>
          <a:stretch/>
        </p:blipFill>
        <p:spPr>
          <a:xfrm>
            <a:off x="1976075" y="1044750"/>
            <a:ext cx="2035775" cy="2212875"/>
          </a:xfrm>
          <a:prstGeom prst="rect">
            <a:avLst/>
          </a:prstGeom>
          <a:noFill/>
          <a:ln>
            <a:noFill/>
          </a:ln>
        </p:spPr>
      </p:pic>
      <p:pic>
        <p:nvPicPr>
          <p:cNvPr id="145" name="Google Shape;145;p27"/>
          <p:cNvPicPr preferRelativeResize="0"/>
          <p:nvPr/>
        </p:nvPicPr>
        <p:blipFill rotWithShape="1">
          <a:blip r:embed="rId8">
            <a:alphaModFix/>
          </a:blip>
          <a:srcRect t="3924" b="3934"/>
          <a:stretch/>
        </p:blipFill>
        <p:spPr>
          <a:xfrm>
            <a:off x="6791900" y="4595475"/>
            <a:ext cx="2352100" cy="571925"/>
          </a:xfrm>
          <a:prstGeom prst="rect">
            <a:avLst/>
          </a:prstGeom>
          <a:noFill/>
          <a:ln>
            <a:noFill/>
          </a:ln>
        </p:spPr>
      </p:pic>
      <p:pic>
        <p:nvPicPr>
          <p:cNvPr id="146" name="Google Shape;146;p27"/>
          <p:cNvPicPr preferRelativeResize="0"/>
          <p:nvPr/>
        </p:nvPicPr>
        <p:blipFill rotWithShape="1">
          <a:blip r:embed="rId9">
            <a:alphaModFix/>
          </a:blip>
          <a:srcRect/>
          <a:stretch/>
        </p:blipFill>
        <p:spPr>
          <a:xfrm>
            <a:off x="6279550" y="1104625"/>
            <a:ext cx="1849150" cy="1363800"/>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8"/>
          <p:cNvSpPr txBox="1"/>
          <p:nvPr/>
        </p:nvSpPr>
        <p:spPr>
          <a:xfrm>
            <a:off x="1791500" y="2194675"/>
            <a:ext cx="6990300" cy="163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400"/>
              <a:buFont typeface="Arial"/>
              <a:buNone/>
            </a:pPr>
            <a:r>
              <a:rPr lang="en" sz="9400" b="0" i="0" u="sng" strike="noStrike" cap="none">
                <a:solidFill>
                  <a:schemeClr val="dk1"/>
                </a:solidFill>
                <a:latin typeface="Average"/>
                <a:ea typeface="Average"/>
                <a:cs typeface="Average"/>
                <a:sym typeface="Average"/>
              </a:rPr>
              <a:t>Let’s  Begin!</a:t>
            </a:r>
            <a:endParaRPr sz="9400" b="0" i="0" u="sng" strike="noStrike" cap="none">
              <a:solidFill>
                <a:schemeClr val="dk1"/>
              </a:solidFill>
              <a:latin typeface="Average"/>
              <a:ea typeface="Average"/>
              <a:cs typeface="Average"/>
              <a:sym typeface="Average"/>
            </a:endParaRPr>
          </a:p>
        </p:txBody>
      </p:sp>
      <p:pic>
        <p:nvPicPr>
          <p:cNvPr id="152" name="Google Shape;152;p28"/>
          <p:cNvPicPr preferRelativeResize="0"/>
          <p:nvPr/>
        </p:nvPicPr>
        <p:blipFill rotWithShape="1">
          <a:blip r:embed="rId3">
            <a:alphaModFix/>
          </a:blip>
          <a:srcRect b="23389"/>
          <a:stretch/>
        </p:blipFill>
        <p:spPr>
          <a:xfrm>
            <a:off x="3895225" y="304800"/>
            <a:ext cx="2144325" cy="3177900"/>
          </a:xfrm>
          <a:prstGeom prst="rect">
            <a:avLst/>
          </a:prstGeom>
          <a:noFill/>
          <a:ln>
            <a:noFill/>
          </a:ln>
        </p:spPr>
      </p:pic>
      <p:sp>
        <p:nvSpPr>
          <p:cNvPr id="153" name="Google Shape;153;p28"/>
          <p:cNvSpPr txBox="1"/>
          <p:nvPr/>
        </p:nvSpPr>
        <p:spPr>
          <a:xfrm rot="483768">
            <a:off x="4586303" y="429928"/>
            <a:ext cx="1264096" cy="861895"/>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 sz="2200" b="1" i="0" u="none" strike="noStrike" cap="none">
                <a:solidFill>
                  <a:srgbClr val="000000"/>
                </a:solidFill>
                <a:latin typeface="Average"/>
                <a:ea typeface="Average"/>
                <a:cs typeface="Average"/>
                <a:sym typeface="Average"/>
              </a:rPr>
              <a:t>Are You</a:t>
            </a:r>
            <a:endParaRPr sz="2200" b="1" i="0" u="none" strike="noStrike" cap="none">
              <a:solidFill>
                <a:srgbClr val="000000"/>
              </a:solidFill>
              <a:latin typeface="Average"/>
              <a:ea typeface="Average"/>
              <a:cs typeface="Average"/>
              <a:sym typeface="Average"/>
            </a:endParaRPr>
          </a:p>
          <a:p>
            <a:pPr marL="0" marR="0" lvl="0" indent="0" algn="ctr" rtl="0">
              <a:lnSpc>
                <a:spcPct val="100000"/>
              </a:lnSpc>
              <a:spcBef>
                <a:spcPts val="0"/>
              </a:spcBef>
              <a:spcAft>
                <a:spcPts val="0"/>
              </a:spcAft>
              <a:buClr>
                <a:srgbClr val="000000"/>
              </a:buClr>
              <a:buSzPts val="2200"/>
              <a:buFont typeface="Arial"/>
              <a:buNone/>
            </a:pPr>
            <a:r>
              <a:rPr lang="en" sz="2200" b="1" i="0" u="none" strike="noStrike" cap="none">
                <a:solidFill>
                  <a:srgbClr val="000000"/>
                </a:solidFill>
                <a:latin typeface="Average"/>
                <a:ea typeface="Average"/>
                <a:cs typeface="Average"/>
                <a:sym typeface="Average"/>
              </a:rPr>
              <a:t>Ready</a:t>
            </a:r>
            <a:endParaRPr sz="2200" b="1" i="0" u="none" strike="noStrike" cap="none">
              <a:solidFill>
                <a:srgbClr val="000000"/>
              </a:solidFill>
              <a:latin typeface="Average"/>
              <a:ea typeface="Average"/>
              <a:cs typeface="Average"/>
              <a:sym typeface="Average"/>
            </a:endParaRPr>
          </a:p>
        </p:txBody>
      </p:sp>
      <p:pic>
        <p:nvPicPr>
          <p:cNvPr id="154" name="Google Shape;154;p28"/>
          <p:cNvPicPr preferRelativeResize="0"/>
          <p:nvPr/>
        </p:nvPicPr>
        <p:blipFill rotWithShape="1">
          <a:blip r:embed="rId4">
            <a:alphaModFix/>
          </a:blip>
          <a:srcRect t="3924" b="3934"/>
          <a:stretch/>
        </p:blipFill>
        <p:spPr>
          <a:xfrm>
            <a:off x="6791900" y="4595475"/>
            <a:ext cx="2352100" cy="571925"/>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9"/>
          <p:cNvSpPr txBox="1">
            <a:spLocks noGrp="1"/>
          </p:cNvSpPr>
          <p:nvPr>
            <p:ph type="title"/>
          </p:nvPr>
        </p:nvSpPr>
        <p:spPr>
          <a:xfrm>
            <a:off x="125800" y="197125"/>
            <a:ext cx="32352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The Project Journey</a:t>
            </a:r>
            <a:endParaRPr/>
          </a:p>
        </p:txBody>
      </p:sp>
      <p:grpSp>
        <p:nvGrpSpPr>
          <p:cNvPr id="160" name="Google Shape;160;p29"/>
          <p:cNvGrpSpPr/>
          <p:nvPr/>
        </p:nvGrpSpPr>
        <p:grpSpPr>
          <a:xfrm>
            <a:off x="3109740" y="1670547"/>
            <a:ext cx="3011739" cy="466653"/>
            <a:chOff x="3109740" y="1670547"/>
            <a:chExt cx="3011739" cy="466653"/>
          </a:xfrm>
        </p:grpSpPr>
        <p:grpSp>
          <p:nvGrpSpPr>
            <p:cNvPr id="161" name="Google Shape;161;p29"/>
            <p:cNvGrpSpPr/>
            <p:nvPr/>
          </p:nvGrpSpPr>
          <p:grpSpPr>
            <a:xfrm>
              <a:off x="3109740" y="1670547"/>
              <a:ext cx="3011739" cy="441657"/>
              <a:chOff x="6448870" y="3733723"/>
              <a:chExt cx="2453355" cy="351302"/>
            </a:xfrm>
          </p:grpSpPr>
          <p:sp>
            <p:nvSpPr>
              <p:cNvPr id="162" name="Google Shape;162;p29"/>
              <p:cNvSpPr/>
              <p:nvPr/>
            </p:nvSpPr>
            <p:spPr>
              <a:xfrm>
                <a:off x="6448870" y="3733723"/>
                <a:ext cx="1768500" cy="3513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29"/>
              <p:cNvSpPr/>
              <p:nvPr/>
            </p:nvSpPr>
            <p:spPr>
              <a:xfrm>
                <a:off x="8098525" y="3733725"/>
                <a:ext cx="346500" cy="3513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29"/>
              <p:cNvSpPr/>
              <p:nvPr/>
            </p:nvSpPr>
            <p:spPr>
              <a:xfrm>
                <a:off x="8327125" y="3733725"/>
                <a:ext cx="346500" cy="3513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29"/>
              <p:cNvSpPr/>
              <p:nvPr/>
            </p:nvSpPr>
            <p:spPr>
              <a:xfrm>
                <a:off x="8555725" y="3733725"/>
                <a:ext cx="346500" cy="3513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6" name="Google Shape;166;p29"/>
            <p:cNvSpPr txBox="1"/>
            <p:nvPr/>
          </p:nvSpPr>
          <p:spPr>
            <a:xfrm>
              <a:off x="3386300" y="1737000"/>
              <a:ext cx="1611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verage"/>
                  <a:ea typeface="Average"/>
                  <a:cs typeface="Average"/>
                  <a:sym typeface="Average"/>
                </a:rPr>
                <a:t>EDA PROCESS</a:t>
              </a:r>
              <a:endParaRPr sz="1400" b="0" i="0" u="none" strike="noStrike" cap="none">
                <a:solidFill>
                  <a:srgbClr val="000000"/>
                </a:solidFill>
                <a:latin typeface="Average"/>
                <a:ea typeface="Average"/>
                <a:cs typeface="Average"/>
                <a:sym typeface="Average"/>
              </a:endParaRPr>
            </a:p>
          </p:txBody>
        </p:sp>
      </p:grpSp>
      <p:grpSp>
        <p:nvGrpSpPr>
          <p:cNvPr id="167" name="Google Shape;167;p29"/>
          <p:cNvGrpSpPr/>
          <p:nvPr/>
        </p:nvGrpSpPr>
        <p:grpSpPr>
          <a:xfrm>
            <a:off x="6125258" y="1670472"/>
            <a:ext cx="2927343" cy="441657"/>
            <a:chOff x="6125258" y="1670472"/>
            <a:chExt cx="2927343" cy="441657"/>
          </a:xfrm>
        </p:grpSpPr>
        <p:grpSp>
          <p:nvGrpSpPr>
            <p:cNvPr id="168" name="Google Shape;168;p29"/>
            <p:cNvGrpSpPr/>
            <p:nvPr/>
          </p:nvGrpSpPr>
          <p:grpSpPr>
            <a:xfrm>
              <a:off x="6125258" y="1670472"/>
              <a:ext cx="2927343" cy="441657"/>
              <a:chOff x="6448870" y="3733723"/>
              <a:chExt cx="2453355" cy="351302"/>
            </a:xfrm>
          </p:grpSpPr>
          <p:sp>
            <p:nvSpPr>
              <p:cNvPr id="169" name="Google Shape;169;p29"/>
              <p:cNvSpPr/>
              <p:nvPr/>
            </p:nvSpPr>
            <p:spPr>
              <a:xfrm>
                <a:off x="6448870" y="3733723"/>
                <a:ext cx="1768500" cy="3513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9"/>
              <p:cNvSpPr/>
              <p:nvPr/>
            </p:nvSpPr>
            <p:spPr>
              <a:xfrm>
                <a:off x="8098525" y="3733725"/>
                <a:ext cx="346500" cy="3513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29"/>
              <p:cNvSpPr/>
              <p:nvPr/>
            </p:nvSpPr>
            <p:spPr>
              <a:xfrm>
                <a:off x="8327125" y="3733725"/>
                <a:ext cx="346500" cy="3513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9"/>
              <p:cNvSpPr/>
              <p:nvPr/>
            </p:nvSpPr>
            <p:spPr>
              <a:xfrm>
                <a:off x="8555725" y="3733725"/>
                <a:ext cx="346500" cy="3513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3" name="Google Shape;173;p29"/>
            <p:cNvSpPr txBox="1"/>
            <p:nvPr/>
          </p:nvSpPr>
          <p:spPr>
            <a:xfrm>
              <a:off x="6231654" y="1691125"/>
              <a:ext cx="2083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verage"/>
                  <a:ea typeface="Average"/>
                  <a:cs typeface="Average"/>
                  <a:sym typeface="Average"/>
                </a:rPr>
                <a:t>MODEL BUILDING</a:t>
              </a:r>
              <a:endParaRPr sz="1400" b="0" i="0" u="none" strike="noStrike" cap="none">
                <a:solidFill>
                  <a:srgbClr val="000000"/>
                </a:solidFill>
                <a:latin typeface="Average"/>
                <a:ea typeface="Average"/>
                <a:cs typeface="Average"/>
                <a:sym typeface="Average"/>
              </a:endParaRPr>
            </a:p>
          </p:txBody>
        </p:sp>
      </p:grpSp>
      <p:grpSp>
        <p:nvGrpSpPr>
          <p:cNvPr id="174" name="Google Shape;174;p29"/>
          <p:cNvGrpSpPr/>
          <p:nvPr/>
        </p:nvGrpSpPr>
        <p:grpSpPr>
          <a:xfrm>
            <a:off x="5944172" y="3212847"/>
            <a:ext cx="3103985" cy="441657"/>
            <a:chOff x="5944172" y="3212847"/>
            <a:chExt cx="3103985" cy="441657"/>
          </a:xfrm>
        </p:grpSpPr>
        <p:grpSp>
          <p:nvGrpSpPr>
            <p:cNvPr id="175" name="Google Shape;175;p29"/>
            <p:cNvGrpSpPr/>
            <p:nvPr/>
          </p:nvGrpSpPr>
          <p:grpSpPr>
            <a:xfrm flipH="1">
              <a:off x="5944172" y="3212847"/>
              <a:ext cx="3103985" cy="441657"/>
              <a:chOff x="6448870" y="3733723"/>
              <a:chExt cx="2453355" cy="351302"/>
            </a:xfrm>
          </p:grpSpPr>
          <p:sp>
            <p:nvSpPr>
              <p:cNvPr id="176" name="Google Shape;176;p29"/>
              <p:cNvSpPr/>
              <p:nvPr/>
            </p:nvSpPr>
            <p:spPr>
              <a:xfrm>
                <a:off x="6448870" y="3733723"/>
                <a:ext cx="1768500" cy="3513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29"/>
              <p:cNvSpPr/>
              <p:nvPr/>
            </p:nvSpPr>
            <p:spPr>
              <a:xfrm>
                <a:off x="8098525" y="3733725"/>
                <a:ext cx="346500" cy="3513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9"/>
              <p:cNvSpPr/>
              <p:nvPr/>
            </p:nvSpPr>
            <p:spPr>
              <a:xfrm>
                <a:off x="8327125" y="3733725"/>
                <a:ext cx="346500" cy="3513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29"/>
              <p:cNvSpPr/>
              <p:nvPr/>
            </p:nvSpPr>
            <p:spPr>
              <a:xfrm>
                <a:off x="8555725" y="3733725"/>
                <a:ext cx="346500" cy="3513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0" name="Google Shape;180;p29"/>
            <p:cNvSpPr txBox="1"/>
            <p:nvPr/>
          </p:nvSpPr>
          <p:spPr>
            <a:xfrm>
              <a:off x="6826350" y="3233575"/>
              <a:ext cx="2221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verage"/>
                  <a:ea typeface="Average"/>
                  <a:cs typeface="Average"/>
                  <a:sym typeface="Average"/>
                </a:rPr>
                <a:t>MODEL DEPLOYMENT</a:t>
              </a:r>
              <a:endParaRPr sz="1400" b="0" i="0" u="none" strike="noStrike" cap="none">
                <a:solidFill>
                  <a:srgbClr val="000000"/>
                </a:solidFill>
                <a:latin typeface="Average"/>
                <a:ea typeface="Average"/>
                <a:cs typeface="Average"/>
                <a:sym typeface="Average"/>
              </a:endParaRPr>
            </a:p>
          </p:txBody>
        </p:sp>
      </p:grpSp>
      <p:grpSp>
        <p:nvGrpSpPr>
          <p:cNvPr id="181" name="Google Shape;181;p29"/>
          <p:cNvGrpSpPr/>
          <p:nvPr/>
        </p:nvGrpSpPr>
        <p:grpSpPr>
          <a:xfrm>
            <a:off x="2405541" y="3213036"/>
            <a:ext cx="3630591" cy="441657"/>
            <a:chOff x="2405541" y="3213036"/>
            <a:chExt cx="3630591" cy="441657"/>
          </a:xfrm>
        </p:grpSpPr>
        <p:grpSp>
          <p:nvGrpSpPr>
            <p:cNvPr id="182" name="Google Shape;182;p29"/>
            <p:cNvGrpSpPr/>
            <p:nvPr/>
          </p:nvGrpSpPr>
          <p:grpSpPr>
            <a:xfrm flipH="1">
              <a:off x="2405541" y="3213036"/>
              <a:ext cx="3485727" cy="441657"/>
              <a:chOff x="6448870" y="3733723"/>
              <a:chExt cx="2453355" cy="351302"/>
            </a:xfrm>
          </p:grpSpPr>
          <p:sp>
            <p:nvSpPr>
              <p:cNvPr id="183" name="Google Shape;183;p29"/>
              <p:cNvSpPr/>
              <p:nvPr/>
            </p:nvSpPr>
            <p:spPr>
              <a:xfrm>
                <a:off x="6448870" y="3733723"/>
                <a:ext cx="1768500" cy="3513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29"/>
              <p:cNvSpPr/>
              <p:nvPr/>
            </p:nvSpPr>
            <p:spPr>
              <a:xfrm>
                <a:off x="8098525" y="3733725"/>
                <a:ext cx="346500" cy="3513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29"/>
              <p:cNvSpPr/>
              <p:nvPr/>
            </p:nvSpPr>
            <p:spPr>
              <a:xfrm>
                <a:off x="8327125" y="3733725"/>
                <a:ext cx="346500" cy="3513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29"/>
              <p:cNvSpPr/>
              <p:nvPr/>
            </p:nvSpPr>
            <p:spPr>
              <a:xfrm>
                <a:off x="8555725" y="3733725"/>
                <a:ext cx="346500" cy="3513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7" name="Google Shape;187;p29"/>
            <p:cNvSpPr txBox="1"/>
            <p:nvPr/>
          </p:nvSpPr>
          <p:spPr>
            <a:xfrm>
              <a:off x="3670632" y="3233580"/>
              <a:ext cx="2365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verage"/>
                  <a:ea typeface="Average"/>
                  <a:cs typeface="Average"/>
                  <a:sym typeface="Average"/>
                </a:rPr>
                <a:t>SUMMARY OF FINDINGS</a:t>
              </a:r>
              <a:endParaRPr sz="1400" b="0" i="0" u="none" strike="noStrike" cap="none">
                <a:solidFill>
                  <a:srgbClr val="000000"/>
                </a:solidFill>
                <a:latin typeface="Average"/>
                <a:ea typeface="Average"/>
                <a:cs typeface="Average"/>
                <a:sym typeface="Average"/>
              </a:endParaRPr>
            </a:p>
          </p:txBody>
        </p:sp>
      </p:grpSp>
      <p:grpSp>
        <p:nvGrpSpPr>
          <p:cNvPr id="188" name="Google Shape;188;p29"/>
          <p:cNvGrpSpPr/>
          <p:nvPr/>
        </p:nvGrpSpPr>
        <p:grpSpPr>
          <a:xfrm rot="-5400000" flipH="1">
            <a:off x="7669684" y="2672036"/>
            <a:ext cx="572613" cy="125590"/>
            <a:chOff x="6448870" y="3733723"/>
            <a:chExt cx="2453355" cy="351302"/>
          </a:xfrm>
        </p:grpSpPr>
        <p:sp>
          <p:nvSpPr>
            <p:cNvPr id="189" name="Google Shape;189;p29"/>
            <p:cNvSpPr/>
            <p:nvPr/>
          </p:nvSpPr>
          <p:spPr>
            <a:xfrm rot="10800000" flipH="1">
              <a:off x="6448870" y="3733723"/>
              <a:ext cx="1768500" cy="3513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29"/>
            <p:cNvSpPr/>
            <p:nvPr/>
          </p:nvSpPr>
          <p:spPr>
            <a:xfrm>
              <a:off x="8098525" y="3733725"/>
              <a:ext cx="346500" cy="3513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29"/>
            <p:cNvSpPr/>
            <p:nvPr/>
          </p:nvSpPr>
          <p:spPr>
            <a:xfrm>
              <a:off x="8327125" y="3733725"/>
              <a:ext cx="346500" cy="3513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29"/>
            <p:cNvSpPr/>
            <p:nvPr/>
          </p:nvSpPr>
          <p:spPr>
            <a:xfrm>
              <a:off x="8555725" y="3733725"/>
              <a:ext cx="346500" cy="3513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3" name="Google Shape;193;p29"/>
          <p:cNvGrpSpPr/>
          <p:nvPr/>
        </p:nvGrpSpPr>
        <p:grpSpPr>
          <a:xfrm>
            <a:off x="64040" y="1670397"/>
            <a:ext cx="3011739" cy="441657"/>
            <a:chOff x="64040" y="1670397"/>
            <a:chExt cx="3011739" cy="441657"/>
          </a:xfrm>
        </p:grpSpPr>
        <p:grpSp>
          <p:nvGrpSpPr>
            <p:cNvPr id="194" name="Google Shape;194;p29"/>
            <p:cNvGrpSpPr/>
            <p:nvPr/>
          </p:nvGrpSpPr>
          <p:grpSpPr>
            <a:xfrm>
              <a:off x="64040" y="1670397"/>
              <a:ext cx="3011739" cy="441657"/>
              <a:chOff x="6448870" y="3733723"/>
              <a:chExt cx="2453355" cy="351302"/>
            </a:xfrm>
          </p:grpSpPr>
          <p:sp>
            <p:nvSpPr>
              <p:cNvPr id="195" name="Google Shape;195;p29"/>
              <p:cNvSpPr/>
              <p:nvPr/>
            </p:nvSpPr>
            <p:spPr>
              <a:xfrm>
                <a:off x="6448870" y="3733723"/>
                <a:ext cx="1768500" cy="3513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29"/>
              <p:cNvSpPr/>
              <p:nvPr/>
            </p:nvSpPr>
            <p:spPr>
              <a:xfrm>
                <a:off x="8098525" y="3733725"/>
                <a:ext cx="346500" cy="3513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29"/>
              <p:cNvSpPr/>
              <p:nvPr/>
            </p:nvSpPr>
            <p:spPr>
              <a:xfrm>
                <a:off x="8327125" y="3733725"/>
                <a:ext cx="346500" cy="3513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29"/>
              <p:cNvSpPr/>
              <p:nvPr/>
            </p:nvSpPr>
            <p:spPr>
              <a:xfrm>
                <a:off x="8555725" y="3733725"/>
                <a:ext cx="346500" cy="3513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9" name="Google Shape;199;p29"/>
            <p:cNvSpPr txBox="1"/>
            <p:nvPr/>
          </p:nvSpPr>
          <p:spPr>
            <a:xfrm>
              <a:off x="202000" y="1691125"/>
              <a:ext cx="2365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a:latin typeface="Average"/>
                  <a:ea typeface="Average"/>
                  <a:cs typeface="Average"/>
                  <a:sym typeface="Average"/>
                </a:rPr>
                <a:t>DATA CLEANING</a:t>
              </a:r>
              <a:endParaRPr sz="1400" b="0" i="0" u="none" strike="noStrike" cap="none">
                <a:solidFill>
                  <a:srgbClr val="000000"/>
                </a:solidFill>
                <a:latin typeface="Average"/>
                <a:ea typeface="Average"/>
                <a:cs typeface="Average"/>
                <a:sym typeface="Average"/>
              </a:endParaRPr>
            </a:p>
          </p:txBody>
        </p:sp>
      </p:grpSp>
      <p:pic>
        <p:nvPicPr>
          <p:cNvPr id="200" name="Google Shape;200;p29"/>
          <p:cNvPicPr preferRelativeResize="0"/>
          <p:nvPr/>
        </p:nvPicPr>
        <p:blipFill rotWithShape="1">
          <a:blip r:embed="rId3">
            <a:alphaModFix/>
          </a:blip>
          <a:srcRect t="3924" b="3934"/>
          <a:stretch/>
        </p:blipFill>
        <p:spPr>
          <a:xfrm>
            <a:off x="6791900" y="4595475"/>
            <a:ext cx="2352100" cy="5719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3"/>
                                        </p:tgtEl>
                                        <p:attrNameLst>
                                          <p:attrName>style.visibility</p:attrName>
                                        </p:attrNameLst>
                                      </p:cBhvr>
                                      <p:to>
                                        <p:strVal val="visible"/>
                                      </p:to>
                                    </p:set>
                                    <p:animEffect transition="in" filter="fade">
                                      <p:cBhvr>
                                        <p:cTn id="7" dur="1000"/>
                                        <p:tgtEl>
                                          <p:spTgt spid="19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0"/>
                                        </p:tgtEl>
                                        <p:attrNameLst>
                                          <p:attrName>style.visibility</p:attrName>
                                        </p:attrNameLst>
                                      </p:cBhvr>
                                      <p:to>
                                        <p:strVal val="visible"/>
                                      </p:to>
                                    </p:set>
                                    <p:animEffect transition="in" filter="fade">
                                      <p:cBhvr>
                                        <p:cTn id="12" dur="1000"/>
                                        <p:tgtEl>
                                          <p:spTgt spid="16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7"/>
                                        </p:tgtEl>
                                        <p:attrNameLst>
                                          <p:attrName>style.visibility</p:attrName>
                                        </p:attrNameLst>
                                      </p:cBhvr>
                                      <p:to>
                                        <p:strVal val="visible"/>
                                      </p:to>
                                    </p:set>
                                    <p:animEffect transition="in" filter="fade">
                                      <p:cBhvr>
                                        <p:cTn id="17" dur="1000"/>
                                        <p:tgtEl>
                                          <p:spTgt spid="16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8"/>
                                        </p:tgtEl>
                                        <p:attrNameLst>
                                          <p:attrName>style.visibility</p:attrName>
                                        </p:attrNameLst>
                                      </p:cBhvr>
                                      <p:to>
                                        <p:strVal val="visible"/>
                                      </p:to>
                                    </p:set>
                                    <p:animEffect transition="in" filter="fade">
                                      <p:cBhvr>
                                        <p:cTn id="22" dur="1000"/>
                                        <p:tgtEl>
                                          <p:spTgt spid="18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4"/>
                                        </p:tgtEl>
                                        <p:attrNameLst>
                                          <p:attrName>style.visibility</p:attrName>
                                        </p:attrNameLst>
                                      </p:cBhvr>
                                      <p:to>
                                        <p:strVal val="visible"/>
                                      </p:to>
                                    </p:set>
                                    <p:animEffect transition="in" filter="fade">
                                      <p:cBhvr>
                                        <p:cTn id="27" dur="1000"/>
                                        <p:tgtEl>
                                          <p:spTgt spid="17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1"/>
                                        </p:tgtEl>
                                        <p:attrNameLst>
                                          <p:attrName>style.visibility</p:attrName>
                                        </p:attrNameLst>
                                      </p:cBhvr>
                                      <p:to>
                                        <p:strVal val="visible"/>
                                      </p:to>
                                    </p:set>
                                    <p:animEffect transition="in" filter="fade">
                                      <p:cBhvr>
                                        <p:cTn id="32" dur="1000"/>
                                        <p:tgtEl>
                                          <p:spTgt spid="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Problem Statement</a:t>
            </a:r>
            <a:endParaRPr/>
          </a:p>
        </p:txBody>
      </p:sp>
      <p:sp>
        <p:nvSpPr>
          <p:cNvPr id="206" name="Google Shape;206;p3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In this project, NM3 Energies were tasked to model the shortfall between the energy generated by means of fossil fuels and various renewable sources - for the country of Spain. </a:t>
            </a:r>
            <a:endParaRPr/>
          </a:p>
          <a:p>
            <a:pPr marL="457200" lvl="0" indent="0" algn="l" rtl="0">
              <a:lnSpc>
                <a:spcPct val="115000"/>
              </a:lnSpc>
              <a:spcBef>
                <a:spcPts val="1600"/>
              </a:spcBef>
              <a:spcAft>
                <a:spcPts val="0"/>
              </a:spcAft>
              <a:buSzPts val="1800"/>
              <a:buNone/>
            </a:pPr>
            <a:endParaRPr/>
          </a:p>
          <a:p>
            <a:pPr marL="457200" lvl="0" indent="-342900" algn="l" rtl="0">
              <a:lnSpc>
                <a:spcPct val="115000"/>
              </a:lnSpc>
              <a:spcBef>
                <a:spcPts val="1600"/>
              </a:spcBef>
              <a:spcAft>
                <a:spcPts val="0"/>
              </a:spcAft>
              <a:buSzPts val="1800"/>
              <a:buChar char="●"/>
            </a:pPr>
            <a:r>
              <a:rPr lang="en"/>
              <a:t>We used machine learning and several regression techniques to make predictions for the government of Spain, who is considering an expansion of it's renewable energy resource infrastructure investments and they require information on the trends and patterns of the country's renewable sources and fossil fuel energy generation.</a:t>
            </a:r>
            <a:endParaRPr/>
          </a:p>
        </p:txBody>
      </p:sp>
      <p:pic>
        <p:nvPicPr>
          <p:cNvPr id="207" name="Google Shape;207;p30"/>
          <p:cNvPicPr preferRelativeResize="0"/>
          <p:nvPr/>
        </p:nvPicPr>
        <p:blipFill rotWithShape="1">
          <a:blip r:embed="rId3">
            <a:alphaModFix/>
          </a:blip>
          <a:srcRect t="3924" b="3934"/>
          <a:stretch/>
        </p:blipFill>
        <p:spPr>
          <a:xfrm>
            <a:off x="6791900" y="4595475"/>
            <a:ext cx="2352100" cy="571925"/>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12" name="Google Shape;212;p31"/>
          <p:cNvPicPr preferRelativeResize="0"/>
          <p:nvPr/>
        </p:nvPicPr>
        <p:blipFill rotWithShape="1">
          <a:blip r:embed="rId3">
            <a:alphaModFix/>
          </a:blip>
          <a:srcRect/>
          <a:stretch/>
        </p:blipFill>
        <p:spPr>
          <a:xfrm>
            <a:off x="0" y="-49600"/>
            <a:ext cx="4571999" cy="5143499"/>
          </a:xfrm>
          <a:prstGeom prst="rect">
            <a:avLst/>
          </a:prstGeom>
          <a:noFill/>
          <a:ln>
            <a:noFill/>
          </a:ln>
        </p:spPr>
      </p:pic>
      <p:sp>
        <p:nvSpPr>
          <p:cNvPr id="213" name="Google Shape;213;p31"/>
          <p:cNvSpPr txBox="1">
            <a:spLocks noGrp="1"/>
          </p:cNvSpPr>
          <p:nvPr>
            <p:ph type="title"/>
          </p:nvPr>
        </p:nvSpPr>
        <p:spPr>
          <a:xfrm>
            <a:off x="263400" y="4313100"/>
            <a:ext cx="3837000" cy="780900"/>
          </a:xfrm>
          <a:prstGeom prst="rect">
            <a:avLst/>
          </a:prstGeom>
          <a:solidFill>
            <a:srgbClr val="666666"/>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200"/>
              <a:buNone/>
            </a:pPr>
            <a:r>
              <a:rPr lang="en" sz="3600"/>
              <a:t>The EDA Process</a:t>
            </a:r>
            <a:endParaRPr sz="3600"/>
          </a:p>
        </p:txBody>
      </p:sp>
      <p:sp>
        <p:nvSpPr>
          <p:cNvPr id="214" name="Google Shape;214;p31"/>
          <p:cNvSpPr txBox="1"/>
          <p:nvPr/>
        </p:nvSpPr>
        <p:spPr>
          <a:xfrm>
            <a:off x="4808875" y="210700"/>
            <a:ext cx="4003200" cy="3724800"/>
          </a:xfrm>
          <a:prstGeom prst="rect">
            <a:avLst/>
          </a:prstGeom>
          <a:noFill/>
          <a:ln>
            <a:noFill/>
          </a:ln>
        </p:spPr>
        <p:txBody>
          <a:bodyPr spcFirstLastPara="1" wrap="square" lIns="91425" tIns="91425" rIns="91425" bIns="91425" anchor="t" anchorCtr="0">
            <a:spAutoFit/>
          </a:bodyPr>
          <a:lstStyle/>
          <a:p>
            <a:pPr marL="457200" marR="0" lvl="0" indent="-374650" algn="l" rtl="0">
              <a:lnSpc>
                <a:spcPct val="100000"/>
              </a:lnSpc>
              <a:spcBef>
                <a:spcPts val="0"/>
              </a:spcBef>
              <a:spcAft>
                <a:spcPts val="0"/>
              </a:spcAft>
              <a:buClr>
                <a:srgbClr val="000000"/>
              </a:buClr>
              <a:buSzPts val="2300"/>
              <a:buFont typeface="Average"/>
              <a:buChar char="●"/>
            </a:pPr>
            <a:r>
              <a:rPr lang="en" sz="2300" b="0" i="0" u="none" strike="noStrike" cap="none">
                <a:solidFill>
                  <a:srgbClr val="000000"/>
                </a:solidFill>
                <a:latin typeface="Average"/>
                <a:ea typeface="Average"/>
                <a:cs typeface="Average"/>
                <a:sym typeface="Average"/>
              </a:rPr>
              <a:t>Summary Statistics</a:t>
            </a:r>
            <a:endParaRPr sz="2300" b="0" i="0" u="none" strike="noStrike" cap="none">
              <a:solidFill>
                <a:srgbClr val="000000"/>
              </a:solidFill>
              <a:latin typeface="Average"/>
              <a:ea typeface="Average"/>
              <a:cs typeface="Average"/>
              <a:sym typeface="Average"/>
            </a:endParaRPr>
          </a:p>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rgbClr val="000000"/>
              </a:solidFill>
              <a:latin typeface="Average"/>
              <a:ea typeface="Average"/>
              <a:cs typeface="Average"/>
              <a:sym typeface="Average"/>
            </a:endParaRPr>
          </a:p>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rgbClr val="000000"/>
              </a:solidFill>
              <a:latin typeface="Average"/>
              <a:ea typeface="Average"/>
              <a:cs typeface="Average"/>
              <a:sym typeface="Average"/>
            </a:endParaRPr>
          </a:p>
          <a:p>
            <a:pPr marL="457200" marR="0" lvl="0" indent="-374650" algn="l" rtl="0">
              <a:lnSpc>
                <a:spcPct val="100000"/>
              </a:lnSpc>
              <a:spcBef>
                <a:spcPts val="0"/>
              </a:spcBef>
              <a:spcAft>
                <a:spcPts val="0"/>
              </a:spcAft>
              <a:buClr>
                <a:srgbClr val="000000"/>
              </a:buClr>
              <a:buSzPts val="2300"/>
              <a:buFont typeface="Average"/>
              <a:buChar char="●"/>
            </a:pPr>
            <a:r>
              <a:rPr lang="en" sz="2300" b="0" i="0" u="none" strike="noStrike" cap="none">
                <a:solidFill>
                  <a:srgbClr val="000000"/>
                </a:solidFill>
                <a:latin typeface="Average"/>
                <a:ea typeface="Average"/>
                <a:cs typeface="Average"/>
                <a:sym typeface="Average"/>
              </a:rPr>
              <a:t>Skew &amp; Kurtosis Analysis</a:t>
            </a:r>
            <a:endParaRPr sz="2300" b="0" i="0" u="none" strike="noStrike" cap="none">
              <a:solidFill>
                <a:srgbClr val="000000"/>
              </a:solidFill>
              <a:latin typeface="Average"/>
              <a:ea typeface="Average"/>
              <a:cs typeface="Average"/>
              <a:sym typeface="Average"/>
            </a:endParaRPr>
          </a:p>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rgbClr val="000000"/>
              </a:solidFill>
              <a:latin typeface="Average"/>
              <a:ea typeface="Average"/>
              <a:cs typeface="Average"/>
              <a:sym typeface="Average"/>
            </a:endParaRPr>
          </a:p>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rgbClr val="000000"/>
              </a:solidFill>
              <a:latin typeface="Average"/>
              <a:ea typeface="Average"/>
              <a:cs typeface="Average"/>
              <a:sym typeface="Average"/>
            </a:endParaRPr>
          </a:p>
          <a:p>
            <a:pPr marL="457200" marR="0" lvl="0" indent="-374650" algn="l" rtl="0">
              <a:lnSpc>
                <a:spcPct val="100000"/>
              </a:lnSpc>
              <a:spcBef>
                <a:spcPts val="0"/>
              </a:spcBef>
              <a:spcAft>
                <a:spcPts val="0"/>
              </a:spcAft>
              <a:buClr>
                <a:srgbClr val="000000"/>
              </a:buClr>
              <a:buSzPts val="2300"/>
              <a:buFont typeface="Average"/>
              <a:buChar char="●"/>
            </a:pPr>
            <a:r>
              <a:rPr lang="en" sz="2300" b="0" i="0" u="none" strike="noStrike" cap="none">
                <a:solidFill>
                  <a:srgbClr val="000000"/>
                </a:solidFill>
                <a:latin typeface="Average"/>
                <a:ea typeface="Average"/>
                <a:cs typeface="Average"/>
                <a:sym typeface="Average"/>
              </a:rPr>
              <a:t>Graphical Analysis</a:t>
            </a:r>
            <a:endParaRPr sz="2300" b="0" i="0" u="none" strike="noStrike" cap="none">
              <a:solidFill>
                <a:srgbClr val="000000"/>
              </a:solidFill>
              <a:latin typeface="Average"/>
              <a:ea typeface="Average"/>
              <a:cs typeface="Average"/>
              <a:sym typeface="Average"/>
            </a:endParaRPr>
          </a:p>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rgbClr val="000000"/>
              </a:solidFill>
              <a:latin typeface="Average"/>
              <a:ea typeface="Average"/>
              <a:cs typeface="Average"/>
              <a:sym typeface="Average"/>
            </a:endParaRPr>
          </a:p>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rgbClr val="000000"/>
              </a:solidFill>
              <a:latin typeface="Average"/>
              <a:ea typeface="Average"/>
              <a:cs typeface="Average"/>
              <a:sym typeface="Average"/>
            </a:endParaRPr>
          </a:p>
          <a:p>
            <a:pPr marL="457200" marR="0" lvl="0" indent="-374650" algn="l" rtl="0">
              <a:lnSpc>
                <a:spcPct val="100000"/>
              </a:lnSpc>
              <a:spcBef>
                <a:spcPts val="0"/>
              </a:spcBef>
              <a:spcAft>
                <a:spcPts val="0"/>
              </a:spcAft>
              <a:buClr>
                <a:srgbClr val="000000"/>
              </a:buClr>
              <a:buSzPts val="2300"/>
              <a:buFont typeface="Average"/>
              <a:buChar char="●"/>
            </a:pPr>
            <a:r>
              <a:rPr lang="en" sz="2300" b="0" i="0" u="none" strike="noStrike" cap="none">
                <a:solidFill>
                  <a:srgbClr val="000000"/>
                </a:solidFill>
                <a:latin typeface="Average"/>
                <a:ea typeface="Average"/>
                <a:cs typeface="Average"/>
                <a:sym typeface="Average"/>
              </a:rPr>
              <a:t>Correlation Heatmap</a:t>
            </a:r>
            <a:endParaRPr sz="2300" b="0" i="0" u="none" strike="noStrike" cap="none">
              <a:solidFill>
                <a:srgbClr val="000000"/>
              </a:solidFill>
              <a:latin typeface="Average"/>
              <a:ea typeface="Average"/>
              <a:cs typeface="Average"/>
              <a:sym typeface="Average"/>
            </a:endParaRPr>
          </a:p>
        </p:txBody>
      </p:sp>
      <p:pic>
        <p:nvPicPr>
          <p:cNvPr id="215" name="Google Shape;215;p31"/>
          <p:cNvPicPr preferRelativeResize="0"/>
          <p:nvPr/>
        </p:nvPicPr>
        <p:blipFill rotWithShape="1">
          <a:blip r:embed="rId4">
            <a:alphaModFix/>
          </a:blip>
          <a:srcRect t="3924" b="3934"/>
          <a:stretch/>
        </p:blipFill>
        <p:spPr>
          <a:xfrm>
            <a:off x="6791900" y="4595475"/>
            <a:ext cx="2352100" cy="5719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4">
                                            <p:txEl>
                                              <p:pRg st="0" end="0"/>
                                            </p:txEl>
                                          </p:spTgt>
                                        </p:tgtEl>
                                        <p:attrNameLst>
                                          <p:attrName>style.visibility</p:attrName>
                                        </p:attrNameLst>
                                      </p:cBhvr>
                                      <p:to>
                                        <p:strVal val="visible"/>
                                      </p:to>
                                    </p:set>
                                    <p:animEffect transition="in" filter="fade">
                                      <p:cBhvr>
                                        <p:cTn id="7" dur="1000"/>
                                        <p:tgtEl>
                                          <p:spTgt spid="2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4">
                                            <p:txEl>
                                              <p:pRg st="1" end="1"/>
                                            </p:txEl>
                                          </p:spTgt>
                                        </p:tgtEl>
                                        <p:attrNameLst>
                                          <p:attrName>style.visibility</p:attrName>
                                        </p:attrNameLst>
                                      </p:cBhvr>
                                      <p:to>
                                        <p:strVal val="visible"/>
                                      </p:to>
                                    </p:set>
                                    <p:animEffect transition="in" filter="fade">
                                      <p:cBhvr>
                                        <p:cTn id="12" dur="1000"/>
                                        <p:tgtEl>
                                          <p:spTgt spid="2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4">
                                            <p:txEl>
                                              <p:pRg st="2" end="2"/>
                                            </p:txEl>
                                          </p:spTgt>
                                        </p:tgtEl>
                                        <p:attrNameLst>
                                          <p:attrName>style.visibility</p:attrName>
                                        </p:attrNameLst>
                                      </p:cBhvr>
                                      <p:to>
                                        <p:strVal val="visible"/>
                                      </p:to>
                                    </p:set>
                                    <p:animEffect transition="in" filter="fade">
                                      <p:cBhvr>
                                        <p:cTn id="17" dur="1000"/>
                                        <p:tgtEl>
                                          <p:spTgt spid="2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4">
                                            <p:txEl>
                                              <p:pRg st="3" end="3"/>
                                            </p:txEl>
                                          </p:spTgt>
                                        </p:tgtEl>
                                        <p:attrNameLst>
                                          <p:attrName>style.visibility</p:attrName>
                                        </p:attrNameLst>
                                      </p:cBhvr>
                                      <p:to>
                                        <p:strVal val="visible"/>
                                      </p:to>
                                    </p:set>
                                    <p:animEffect transition="in" filter="fade">
                                      <p:cBhvr>
                                        <p:cTn id="22" dur="1000"/>
                                        <p:tgtEl>
                                          <p:spTgt spid="2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4">
                                            <p:txEl>
                                              <p:pRg st="4" end="4"/>
                                            </p:txEl>
                                          </p:spTgt>
                                        </p:tgtEl>
                                        <p:attrNameLst>
                                          <p:attrName>style.visibility</p:attrName>
                                        </p:attrNameLst>
                                      </p:cBhvr>
                                      <p:to>
                                        <p:strVal val="visible"/>
                                      </p:to>
                                    </p:set>
                                    <p:animEffect transition="in" filter="fade">
                                      <p:cBhvr>
                                        <p:cTn id="27" dur="1000"/>
                                        <p:tgtEl>
                                          <p:spTgt spid="2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14">
                                            <p:txEl>
                                              <p:pRg st="5" end="5"/>
                                            </p:txEl>
                                          </p:spTgt>
                                        </p:tgtEl>
                                        <p:attrNameLst>
                                          <p:attrName>style.visibility</p:attrName>
                                        </p:attrNameLst>
                                      </p:cBhvr>
                                      <p:to>
                                        <p:strVal val="visible"/>
                                      </p:to>
                                    </p:set>
                                    <p:animEffect transition="in" filter="fade">
                                      <p:cBhvr>
                                        <p:cTn id="32" dur="1000"/>
                                        <p:tgtEl>
                                          <p:spTgt spid="21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4">
                                            <p:txEl>
                                              <p:pRg st="6" end="6"/>
                                            </p:txEl>
                                          </p:spTgt>
                                        </p:tgtEl>
                                        <p:attrNameLst>
                                          <p:attrName>style.visibility</p:attrName>
                                        </p:attrNameLst>
                                      </p:cBhvr>
                                      <p:to>
                                        <p:strVal val="visible"/>
                                      </p:to>
                                    </p:set>
                                    <p:animEffect transition="in" filter="fade">
                                      <p:cBhvr>
                                        <p:cTn id="37" dur="1000"/>
                                        <p:tgtEl>
                                          <p:spTgt spid="21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14">
                                            <p:txEl>
                                              <p:pRg st="7" end="7"/>
                                            </p:txEl>
                                          </p:spTgt>
                                        </p:tgtEl>
                                        <p:attrNameLst>
                                          <p:attrName>style.visibility</p:attrName>
                                        </p:attrNameLst>
                                      </p:cBhvr>
                                      <p:to>
                                        <p:strVal val="visible"/>
                                      </p:to>
                                    </p:set>
                                    <p:animEffect transition="in" filter="fade">
                                      <p:cBhvr>
                                        <p:cTn id="42" dur="1000"/>
                                        <p:tgtEl>
                                          <p:spTgt spid="21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14">
                                            <p:txEl>
                                              <p:pRg st="8" end="8"/>
                                            </p:txEl>
                                          </p:spTgt>
                                        </p:tgtEl>
                                        <p:attrNameLst>
                                          <p:attrName>style.visibility</p:attrName>
                                        </p:attrNameLst>
                                      </p:cBhvr>
                                      <p:to>
                                        <p:strVal val="visible"/>
                                      </p:to>
                                    </p:set>
                                    <p:animEffect transition="in" filter="fade">
                                      <p:cBhvr>
                                        <p:cTn id="47" dur="1000"/>
                                        <p:tgtEl>
                                          <p:spTgt spid="21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14">
                                            <p:txEl>
                                              <p:pRg st="9" end="9"/>
                                            </p:txEl>
                                          </p:spTgt>
                                        </p:tgtEl>
                                        <p:attrNameLst>
                                          <p:attrName>style.visibility</p:attrName>
                                        </p:attrNameLst>
                                      </p:cBhvr>
                                      <p:to>
                                        <p:strVal val="visible"/>
                                      </p:to>
                                    </p:set>
                                    <p:animEffect transition="in" filter="fade">
                                      <p:cBhvr>
                                        <p:cTn id="52" dur="1000"/>
                                        <p:tgtEl>
                                          <p:spTgt spid="21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2"/>
          <p:cNvSpPr txBox="1">
            <a:spLocks noGrp="1"/>
          </p:cNvSpPr>
          <p:nvPr>
            <p:ph type="title"/>
          </p:nvPr>
        </p:nvSpPr>
        <p:spPr>
          <a:xfrm>
            <a:off x="159300" y="140225"/>
            <a:ext cx="39999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2700"/>
              <a:t>Summary Statistics &amp; Info</a:t>
            </a:r>
            <a:endParaRPr sz="2700"/>
          </a:p>
        </p:txBody>
      </p:sp>
      <p:sp>
        <p:nvSpPr>
          <p:cNvPr id="221" name="Google Shape;221;p3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sz="2100" b="1">
                <a:solidFill>
                  <a:schemeClr val="dk1"/>
                </a:solidFill>
              </a:rPr>
              <a:t>Basic Information</a:t>
            </a:r>
            <a:endParaRPr sz="2100" b="1">
              <a:solidFill>
                <a:schemeClr val="dk1"/>
              </a:solidFill>
            </a:endParaRPr>
          </a:p>
          <a:p>
            <a:pPr marL="457200" lvl="0" indent="-330200" algn="l" rtl="0">
              <a:lnSpc>
                <a:spcPct val="115000"/>
              </a:lnSpc>
              <a:spcBef>
                <a:spcPts val="1600"/>
              </a:spcBef>
              <a:spcAft>
                <a:spcPts val="0"/>
              </a:spcAft>
              <a:buSzPts val="1600"/>
              <a:buChar char="●"/>
            </a:pPr>
            <a:r>
              <a:rPr lang="en" sz="1600"/>
              <a:t>We found there to be missing information in the </a:t>
            </a:r>
            <a:r>
              <a:rPr lang="en" sz="1600" b="1"/>
              <a:t>Valencia_pressure</a:t>
            </a:r>
            <a:r>
              <a:rPr lang="en" sz="1600"/>
              <a:t> column in the dataset.</a:t>
            </a:r>
            <a:endParaRPr sz="1600"/>
          </a:p>
          <a:p>
            <a:pPr marL="457200" lvl="0" indent="-330200" algn="l" rtl="0">
              <a:lnSpc>
                <a:spcPct val="115000"/>
              </a:lnSpc>
              <a:spcBef>
                <a:spcPts val="0"/>
              </a:spcBef>
              <a:spcAft>
                <a:spcPts val="0"/>
              </a:spcAft>
              <a:buSzPts val="1600"/>
              <a:buChar char="●"/>
            </a:pPr>
            <a:r>
              <a:rPr lang="en" sz="1600"/>
              <a:t>The time column was in a string format which we had to convert to </a:t>
            </a:r>
            <a:r>
              <a:rPr lang="en" sz="1600" b="1"/>
              <a:t>datetime</a:t>
            </a:r>
            <a:r>
              <a:rPr lang="en" sz="1600"/>
              <a:t> to make it suitable for out process.</a:t>
            </a:r>
            <a:endParaRPr sz="1600"/>
          </a:p>
          <a:p>
            <a:pPr marL="457200" lvl="0" indent="-330200" algn="l" rtl="0">
              <a:lnSpc>
                <a:spcPct val="115000"/>
              </a:lnSpc>
              <a:spcBef>
                <a:spcPts val="0"/>
              </a:spcBef>
              <a:spcAft>
                <a:spcPts val="0"/>
              </a:spcAft>
              <a:buSzPts val="1600"/>
              <a:buChar char="●"/>
            </a:pPr>
            <a:r>
              <a:rPr lang="en" sz="1600"/>
              <a:t>Other features were converted to floats(numerical values) for the regression process.</a:t>
            </a:r>
            <a:endParaRPr sz="1600"/>
          </a:p>
        </p:txBody>
      </p:sp>
      <p:sp>
        <p:nvSpPr>
          <p:cNvPr id="222" name="Google Shape;222;p3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sz="2100" b="1">
                <a:solidFill>
                  <a:schemeClr val="dk1"/>
                </a:solidFill>
              </a:rPr>
              <a:t>Summary Statistics</a:t>
            </a:r>
            <a:endParaRPr sz="2100" b="1">
              <a:solidFill>
                <a:schemeClr val="dk1"/>
              </a:solidFill>
            </a:endParaRPr>
          </a:p>
          <a:p>
            <a:pPr marL="457200" lvl="0" indent="-330200" algn="l" rtl="0">
              <a:lnSpc>
                <a:spcPct val="115000"/>
              </a:lnSpc>
              <a:spcBef>
                <a:spcPts val="1600"/>
              </a:spcBef>
              <a:spcAft>
                <a:spcPts val="0"/>
              </a:spcAft>
              <a:buSzPts val="1600"/>
              <a:buChar char="●"/>
            </a:pPr>
            <a:r>
              <a:rPr lang="en" sz="1600"/>
              <a:t>We had to take an in-depth view of our dataset by performing what we call a descriptive stat for each feature,i.e; the mean, median, 1st quartile, 3rd quartile, the maximum and minimum values of each feature.</a:t>
            </a:r>
            <a:endParaRPr sz="1600"/>
          </a:p>
          <a:p>
            <a:pPr marL="457200" lvl="0" indent="-330200" algn="l" rtl="0">
              <a:lnSpc>
                <a:spcPct val="115000"/>
              </a:lnSpc>
              <a:spcBef>
                <a:spcPts val="0"/>
              </a:spcBef>
              <a:spcAft>
                <a:spcPts val="0"/>
              </a:spcAft>
              <a:buSzPts val="1600"/>
              <a:buChar char="●"/>
            </a:pPr>
            <a:r>
              <a:rPr lang="en" sz="1600"/>
              <a:t>This gave us more information and insight about the dataset.</a:t>
            </a:r>
            <a:endParaRPr sz="1600"/>
          </a:p>
        </p:txBody>
      </p:sp>
      <p:pic>
        <p:nvPicPr>
          <p:cNvPr id="223" name="Google Shape;223;p32"/>
          <p:cNvPicPr preferRelativeResize="0"/>
          <p:nvPr/>
        </p:nvPicPr>
        <p:blipFill rotWithShape="1">
          <a:blip r:embed="rId3">
            <a:alphaModFix/>
          </a:blip>
          <a:srcRect t="3924" b="3934"/>
          <a:stretch/>
        </p:blipFill>
        <p:spPr>
          <a:xfrm>
            <a:off x="6791900" y="4595475"/>
            <a:ext cx="2352100" cy="571925"/>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3"/>
          <p:cNvSpPr txBox="1">
            <a:spLocks noGrp="1"/>
          </p:cNvSpPr>
          <p:nvPr>
            <p:ph type="body" idx="1"/>
          </p:nvPr>
        </p:nvSpPr>
        <p:spPr>
          <a:xfrm>
            <a:off x="6900" y="9475"/>
            <a:ext cx="39999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400"/>
              <a:buNone/>
            </a:pPr>
            <a:r>
              <a:rPr lang="en" sz="2100" b="1">
                <a:solidFill>
                  <a:schemeClr val="dk1"/>
                </a:solidFill>
              </a:rPr>
              <a:t>Skew Analysis</a:t>
            </a:r>
            <a:endParaRPr sz="1600"/>
          </a:p>
        </p:txBody>
      </p:sp>
      <p:pic>
        <p:nvPicPr>
          <p:cNvPr id="229" name="Google Shape;229;p33"/>
          <p:cNvPicPr preferRelativeResize="0"/>
          <p:nvPr/>
        </p:nvPicPr>
        <p:blipFill rotWithShape="1">
          <a:blip r:embed="rId3">
            <a:alphaModFix/>
          </a:blip>
          <a:srcRect/>
          <a:stretch/>
        </p:blipFill>
        <p:spPr>
          <a:xfrm>
            <a:off x="0" y="646525"/>
            <a:ext cx="9143999" cy="4496974"/>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617</Words>
  <Application>Microsoft Office PowerPoint</Application>
  <PresentationFormat>On-screen Show (16:9)</PresentationFormat>
  <Paragraphs>106</Paragraphs>
  <Slides>21</Slides>
  <Notes>19</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21</vt:i4>
      </vt:variant>
    </vt:vector>
  </HeadingPairs>
  <TitlesOfParts>
    <vt:vector size="26" baseType="lpstr">
      <vt:lpstr>Average</vt:lpstr>
      <vt:lpstr>Arial</vt:lpstr>
      <vt:lpstr>Oswald</vt:lpstr>
      <vt:lpstr>Slate</vt:lpstr>
      <vt:lpstr>Slate</vt:lpstr>
      <vt:lpstr>PowerPoint Presentation</vt:lpstr>
      <vt:lpstr>PowerPoint Presentation</vt:lpstr>
      <vt:lpstr>Meet The Team</vt:lpstr>
      <vt:lpstr>PowerPoint Presentation</vt:lpstr>
      <vt:lpstr>The Project Journey</vt:lpstr>
      <vt:lpstr>Problem Statement</vt:lpstr>
      <vt:lpstr>The EDA Process</vt:lpstr>
      <vt:lpstr>Summary Statistics &amp; Info</vt:lpstr>
      <vt:lpstr>PowerPoint Presentation</vt:lpstr>
      <vt:lpstr>PowerPoint Presentation</vt:lpstr>
      <vt:lpstr>Graphical analysis: Boxplots For Madrid_wind_speed &amp; Valencia_pressure</vt:lpstr>
      <vt:lpstr>PowerPoint Presentation</vt:lpstr>
      <vt:lpstr>The Model Building</vt:lpstr>
      <vt:lpstr>Objective Of The Model Building Process </vt:lpstr>
      <vt:lpstr>PowerPoint Presentation</vt:lpstr>
      <vt:lpstr>Models Used &amp; It’s Effect - Based On The Test Sets </vt:lpstr>
      <vt:lpstr>Models Used &amp; It’s Effect - Based On The Test Sets </vt:lpstr>
      <vt:lpstr>PowerPoint Presentation</vt:lpstr>
      <vt:lpstr>Summary </vt:lpstr>
      <vt:lpstr>Recommendation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Data Science</cp:lastModifiedBy>
  <cp:revision>3</cp:revision>
  <dcterms:modified xsi:type="dcterms:W3CDTF">2022-05-26T09:58:51Z</dcterms:modified>
</cp:coreProperties>
</file>