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4BF895E9-F8A1-4648-A8E8-C5A694A3D1D2}">
          <p14:sldIdLst>
            <p14:sldId id="256"/>
          </p14:sldIdLst>
        </p14:section>
        <p14:section name="1" id="{42FAC303-6157-40E0-AFF3-4C456CB48349}">
          <p14:sldIdLst>
            <p14:sldId id="257"/>
            <p14:sldId id="258"/>
            <p14:sldId id="259"/>
            <p14:sldId id="267"/>
            <p14:sldId id="266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4238" y="429293"/>
            <a:ext cx="838199" cy="767687"/>
          </a:xfrm>
        </p:spPr>
        <p:txBody>
          <a:bodyPr/>
          <a:lstStyle/>
          <a:p>
            <a:r>
              <a:rPr lang="hu-HU" dirty="0" smtClean="0"/>
              <a:t>1/1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ovacs@mit.bme.hu" TargetMode="External"/><Relationship Id="rId2" Type="http://schemas.openxmlformats.org/officeDocument/2006/relationships/hyperlink" Target="mailto:pezo191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literumble.app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665018"/>
            <a:ext cx="8825658" cy="1579418"/>
          </a:xfrm>
        </p:spPr>
        <p:txBody>
          <a:bodyPr/>
          <a:lstStyle/>
          <a:p>
            <a:r>
              <a:rPr lang="hu-HU" sz="4000" dirty="0" err="1" smtClean="0"/>
              <a:t>Robocode</a:t>
            </a:r>
            <a:r>
              <a:rPr lang="hu-HU" sz="4000" dirty="0" smtClean="0"/>
              <a:t> bot evolválása </a:t>
            </a:r>
            <a:br>
              <a:rPr lang="hu-HU" sz="4000" dirty="0" smtClean="0"/>
            </a:br>
            <a:r>
              <a:rPr lang="hu-HU" sz="4000" dirty="0" smtClean="0"/>
              <a:t>genetikus programozással</a:t>
            </a: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3013364"/>
            <a:ext cx="8825658" cy="35744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Pető </a:t>
            </a:r>
            <a:r>
              <a:rPr lang="hu-HU" dirty="0" err="1" smtClean="0">
                <a:solidFill>
                  <a:schemeClr val="tx1"/>
                </a:solidFill>
              </a:rPr>
              <a:t>zoltán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dirty="0" err="1" smtClean="0"/>
              <a:t>Bmmno9</a:t>
            </a:r>
            <a:endParaRPr lang="hu-HU" dirty="0" smtClean="0"/>
          </a:p>
          <a:p>
            <a:pPr algn="ctr"/>
            <a:r>
              <a:rPr lang="hu-HU" dirty="0"/>
              <a:t>Mérnök-informatikus </a:t>
            </a:r>
            <a:r>
              <a:rPr lang="hu-HU" dirty="0" smtClean="0"/>
              <a:t>3. </a:t>
            </a:r>
            <a:r>
              <a:rPr lang="hu-HU" dirty="0"/>
              <a:t>évfolyam, Intelligens </a:t>
            </a:r>
            <a:r>
              <a:rPr lang="hu-HU" dirty="0" err="1" smtClean="0"/>
              <a:t>RenDszerek</a:t>
            </a:r>
            <a:r>
              <a:rPr lang="hu-HU" dirty="0" smtClean="0"/>
              <a:t> Ágazat</a:t>
            </a:r>
          </a:p>
          <a:p>
            <a:pPr algn="ctr"/>
            <a:r>
              <a:rPr lang="hu-HU" dirty="0" err="1" smtClean="0">
                <a:hlinkClick r:id="rId2"/>
              </a:rPr>
              <a:t>pezo1919</a:t>
            </a:r>
            <a:r>
              <a:rPr lang="hu-HU" dirty="0" smtClean="0">
                <a:hlinkClick r:id="rId2"/>
              </a:rPr>
              <a:t>@</a:t>
            </a:r>
            <a:r>
              <a:rPr lang="hu-HU" dirty="0" err="1" smtClean="0">
                <a:hlinkClick r:id="rId2"/>
              </a:rPr>
              <a:t>gmail.com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Konzulens: Kovács Dániel László</a:t>
            </a:r>
          </a:p>
          <a:p>
            <a:pPr algn="ctr"/>
            <a:r>
              <a:rPr lang="hu-HU" dirty="0" err="1" smtClean="0"/>
              <a:t>bme-vik-miT</a:t>
            </a:r>
            <a:endParaRPr lang="hu-HU" dirty="0"/>
          </a:p>
          <a:p>
            <a:pPr algn="ctr"/>
            <a:r>
              <a:rPr lang="hu-HU" dirty="0" err="1" smtClean="0">
                <a:hlinkClick r:id="rId3"/>
              </a:rPr>
              <a:t>dkovacs</a:t>
            </a:r>
            <a:r>
              <a:rPr lang="hu-HU" dirty="0" smtClean="0">
                <a:hlinkClick r:id="rId3"/>
              </a:rPr>
              <a:t>@</a:t>
            </a:r>
            <a:r>
              <a:rPr lang="hu-HU" dirty="0" err="1" smtClean="0">
                <a:hlinkClick r:id="rId3"/>
              </a:rPr>
              <a:t>mit.bme.hu</a:t>
            </a:r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2014.05.16</a:t>
            </a:r>
          </a:p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 smtClean="0"/>
              <a:t>1/11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14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Összefoglalás, kiértékelés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298864"/>
            <a:ext cx="8946541" cy="4949536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Az önálló laboratórium során:</a:t>
            </a:r>
          </a:p>
          <a:p>
            <a:pPr lvl="1"/>
            <a:r>
              <a:rPr lang="hu-HU" dirty="0" smtClean="0"/>
              <a:t>Megterveztem egy </a:t>
            </a:r>
            <a:r>
              <a:rPr lang="hu-HU" dirty="0" err="1" smtClean="0"/>
              <a:t>Robocode</a:t>
            </a:r>
            <a:r>
              <a:rPr lang="hu-HU" dirty="0" smtClean="0"/>
              <a:t> bot-ok </a:t>
            </a:r>
            <a:r>
              <a:rPr lang="hu-HU" dirty="0" err="1" smtClean="0"/>
              <a:t>GP-alapú</a:t>
            </a:r>
            <a:r>
              <a:rPr lang="hu-HU" dirty="0" smtClean="0"/>
              <a:t> evolúciós </a:t>
            </a:r>
            <a:r>
              <a:rPr lang="hu-HU" dirty="0" err="1" smtClean="0"/>
              <a:t>optimalizációját</a:t>
            </a:r>
            <a:r>
              <a:rPr lang="hu-HU" dirty="0" smtClean="0"/>
              <a:t> biztosító rendszert</a:t>
            </a:r>
            <a:endParaRPr lang="hu-HU" dirty="0" smtClean="0"/>
          </a:p>
          <a:p>
            <a:pPr lvl="2"/>
            <a:r>
              <a:rPr lang="hu-HU" dirty="0" smtClean="0"/>
              <a:t>Érzékelés, Tudásbázis, Döntéshozás, Beavatkozás</a:t>
            </a:r>
          </a:p>
          <a:p>
            <a:pPr lvl="1"/>
            <a:r>
              <a:rPr lang="hu-HU" dirty="0" smtClean="0"/>
              <a:t>Implementáltam a rendszert a </a:t>
            </a:r>
            <a:r>
              <a:rPr lang="hu-HU" dirty="0" err="1" smtClean="0"/>
              <a:t>Watchmaker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r>
              <a:rPr lang="hu-HU" dirty="0" smtClean="0"/>
              <a:t> felhasználásával</a:t>
            </a:r>
          </a:p>
          <a:p>
            <a:pPr lvl="1"/>
            <a:r>
              <a:rPr lang="hu-HU" dirty="0" smtClean="0"/>
              <a:t>Többféleképp teszteltem az így elkészített rendszert</a:t>
            </a:r>
          </a:p>
          <a:p>
            <a:r>
              <a:rPr lang="hu-HU" dirty="0" smtClean="0"/>
              <a:t>Továbbfejlesztési lehetőségek:</a:t>
            </a:r>
          </a:p>
          <a:p>
            <a:pPr lvl="1"/>
            <a:r>
              <a:rPr lang="hu-HU" dirty="0" smtClean="0"/>
              <a:t>A 4. fa optimalizálása: további érzékelések és a tudásbázis bővítésével</a:t>
            </a:r>
          </a:p>
          <a:p>
            <a:pPr lvl="2"/>
            <a:r>
              <a:rPr lang="hu-HU" dirty="0" err="1" smtClean="0"/>
              <a:t>Head-On</a:t>
            </a:r>
            <a:r>
              <a:rPr lang="hu-HU" dirty="0" smtClean="0"/>
              <a:t> </a:t>
            </a:r>
            <a:r>
              <a:rPr lang="hu-HU" dirty="0" err="1" smtClean="0"/>
              <a:t>targeting</a:t>
            </a:r>
            <a:r>
              <a:rPr lang="hu-HU" dirty="0" smtClean="0"/>
              <a:t> helyett bizonyos szöggel az ellenfél elé célzás.</a:t>
            </a:r>
          </a:p>
          <a:p>
            <a:pPr lvl="1"/>
            <a:r>
              <a:rPr lang="hu-HU" dirty="0" err="1" smtClean="0"/>
              <a:t>Ellenfélmodellezés</a:t>
            </a:r>
            <a:endParaRPr lang="hu-HU" dirty="0" smtClean="0"/>
          </a:p>
          <a:p>
            <a:pPr lvl="1"/>
            <a:r>
              <a:rPr lang="hu-HU" dirty="0" err="1" smtClean="0"/>
              <a:t>GP</a:t>
            </a:r>
            <a:r>
              <a:rPr lang="hu-HU" dirty="0" smtClean="0"/>
              <a:t> kiegészítése Neurális Hálózatokkal – </a:t>
            </a:r>
            <a:r>
              <a:rPr lang="hu-HU" dirty="0" err="1" smtClean="0"/>
              <a:t>koevolúció</a:t>
            </a:r>
            <a:endParaRPr lang="hu-HU" dirty="0" smtClean="0"/>
          </a:p>
          <a:p>
            <a:pPr lvl="2"/>
            <a:r>
              <a:rPr lang="hu-HU" dirty="0" smtClean="0"/>
              <a:t>Az párhuzamosan futó evolúciók felváltva billenthetik ki egymást egy lokális minimumból.</a:t>
            </a:r>
          </a:p>
          <a:p>
            <a:pPr lvl="1"/>
            <a:r>
              <a:rPr lang="hu-HU" dirty="0" smtClean="0"/>
              <a:t>Többi </a:t>
            </a:r>
            <a:r>
              <a:rPr lang="hu-HU" dirty="0" err="1" smtClean="0"/>
              <a:t>Robocode</a:t>
            </a:r>
            <a:r>
              <a:rPr lang="hu-HU" dirty="0" smtClean="0"/>
              <a:t> versenyszámban való részvétel (több </a:t>
            </a:r>
            <a:r>
              <a:rPr lang="hu-HU" dirty="0" err="1" smtClean="0"/>
              <a:t>vs</a:t>
            </a:r>
            <a:r>
              <a:rPr lang="hu-HU" dirty="0" smtClean="0"/>
              <a:t> több)</a:t>
            </a:r>
          </a:p>
          <a:p>
            <a:pPr lvl="1"/>
            <a:r>
              <a:rPr lang="hu-HU" dirty="0" err="1" smtClean="0"/>
              <a:t>Evobot</a:t>
            </a:r>
            <a:r>
              <a:rPr lang="hu-HU" dirty="0" smtClean="0"/>
              <a:t> saját maga ellen </a:t>
            </a:r>
            <a:r>
              <a:rPr lang="hu-HU" dirty="0" smtClean="0"/>
              <a:t>játszatása (öntanulás)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359736" y="239128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 smtClean="0"/>
              <a:t>10/11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840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3699164"/>
            <a:ext cx="8946541" cy="2549236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Kérdések?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349344" y="228737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 smtClean="0"/>
              <a:t>11/11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888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sz="4800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724891"/>
            <a:ext cx="8946541" cy="4523509"/>
          </a:xfrm>
        </p:spPr>
        <p:txBody>
          <a:bodyPr/>
          <a:lstStyle/>
          <a:p>
            <a:pPr lvl="1"/>
            <a:r>
              <a:rPr lang="hu-HU" sz="2800" dirty="0" smtClean="0"/>
              <a:t>A </a:t>
            </a:r>
            <a:r>
              <a:rPr lang="hu-HU" sz="2800" dirty="0" err="1" smtClean="0"/>
              <a:t>Robocode</a:t>
            </a:r>
            <a:endParaRPr lang="hu-HU" sz="2800" dirty="0" smtClean="0"/>
          </a:p>
          <a:p>
            <a:pPr lvl="1"/>
            <a:r>
              <a:rPr lang="hu-HU" sz="2800" dirty="0" smtClean="0"/>
              <a:t>Evolúciós számítási módszerek</a:t>
            </a:r>
          </a:p>
          <a:p>
            <a:pPr lvl="1"/>
            <a:r>
              <a:rPr lang="hu-HU" sz="2800" dirty="0" smtClean="0"/>
              <a:t>Rendszerterv</a:t>
            </a:r>
          </a:p>
          <a:p>
            <a:pPr lvl="1"/>
            <a:r>
              <a:rPr lang="hu-HU" sz="2800" dirty="0" smtClean="0"/>
              <a:t>Megvalósítás, felhasznált eszközök</a:t>
            </a:r>
          </a:p>
          <a:p>
            <a:pPr lvl="1"/>
            <a:r>
              <a:rPr lang="hu-HU" sz="2800" dirty="0"/>
              <a:t>Kiértékelés, futási </a:t>
            </a:r>
            <a:r>
              <a:rPr lang="hu-HU" sz="2800" dirty="0" smtClean="0"/>
              <a:t>eredmények</a:t>
            </a:r>
          </a:p>
          <a:p>
            <a:pPr lvl="1"/>
            <a:r>
              <a:rPr lang="hu-HU" sz="2800" dirty="0" err="1" smtClean="0"/>
              <a:t>Demo</a:t>
            </a:r>
            <a:endParaRPr lang="hu-HU" sz="2800" dirty="0" smtClean="0"/>
          </a:p>
          <a:p>
            <a:pPr lvl="1"/>
            <a:r>
              <a:rPr lang="hu-HU" sz="2800" dirty="0" err="1" smtClean="0"/>
              <a:t>Összefogalalás</a:t>
            </a:r>
            <a:r>
              <a:rPr lang="hu-HU" sz="2800" dirty="0" smtClean="0"/>
              <a:t>, kiértékelés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2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3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218209"/>
            <a:ext cx="9404723" cy="1635039"/>
          </a:xfrm>
        </p:spPr>
        <p:txBody>
          <a:bodyPr/>
          <a:lstStyle/>
          <a:p>
            <a:pPr marL="0" indent="0"/>
            <a:r>
              <a:rPr lang="hu-HU" sz="2800" dirty="0"/>
              <a:t/>
            </a:r>
            <a:br>
              <a:rPr lang="hu-HU" sz="2800" dirty="0"/>
            </a:br>
            <a:r>
              <a:rPr lang="hu-HU" sz="3600" dirty="0"/>
              <a:t>A </a:t>
            </a:r>
            <a:r>
              <a:rPr lang="hu-HU" sz="3600" dirty="0" err="1"/>
              <a:t>Robocode</a:t>
            </a:r>
            <a:r>
              <a:rPr lang="hu-HU" sz="3600" dirty="0"/>
              <a:t> robotok </a:t>
            </a: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3600" dirty="0" smtClean="0"/>
              <a:t>– </a:t>
            </a:r>
            <a:r>
              <a:rPr lang="hu-HU" sz="3600" dirty="0"/>
              <a:t>mint intelligens ágensek</a:t>
            </a:r>
            <a:r>
              <a:rPr lang="hu-HU" sz="2800" dirty="0"/>
              <a:t/>
            </a:r>
            <a:br>
              <a:rPr lang="hu-HU" sz="2800" dirty="0"/>
            </a:b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7038" y="2025929"/>
            <a:ext cx="9696562" cy="4354090"/>
          </a:xfrm>
        </p:spPr>
        <p:txBody>
          <a:bodyPr>
            <a:normAutofit/>
          </a:bodyPr>
          <a:lstStyle/>
          <a:p>
            <a:pPr lvl="1"/>
            <a:r>
              <a:rPr lang="hu-HU" sz="2000" dirty="0" smtClean="0"/>
              <a:t>A </a:t>
            </a:r>
            <a:r>
              <a:rPr lang="hu-HU" sz="2000" dirty="0" err="1"/>
              <a:t>Robocode</a:t>
            </a:r>
            <a:r>
              <a:rPr lang="hu-HU" sz="2000" dirty="0"/>
              <a:t> alapjai, </a:t>
            </a:r>
            <a:r>
              <a:rPr lang="hu-HU" sz="2000" dirty="0" smtClean="0"/>
              <a:t>szabályok</a:t>
            </a:r>
            <a:r>
              <a:rPr lang="hu-HU" sz="2000" dirty="0"/>
              <a:t>, </a:t>
            </a:r>
            <a:r>
              <a:rPr lang="hu-HU" sz="2000" dirty="0" smtClean="0"/>
              <a:t>célok</a:t>
            </a:r>
          </a:p>
          <a:p>
            <a:pPr lvl="2"/>
            <a:r>
              <a:rPr lang="hu-HU" sz="1800" dirty="0" smtClean="0"/>
              <a:t>Mit tud egy robot?</a:t>
            </a:r>
          </a:p>
          <a:p>
            <a:pPr lvl="1"/>
            <a:r>
              <a:rPr lang="hu-HU" sz="2000" dirty="0" smtClean="0"/>
              <a:t>Online versenyek, értékelés, pontozás</a:t>
            </a:r>
          </a:p>
          <a:p>
            <a:pPr lvl="2"/>
            <a:r>
              <a:rPr lang="hu-HU" sz="1800" dirty="0">
                <a:hlinkClick r:id="rId2"/>
              </a:rPr>
              <a:t>http://</a:t>
            </a:r>
            <a:r>
              <a:rPr lang="hu-HU" sz="1800" dirty="0" err="1">
                <a:hlinkClick r:id="rId2"/>
              </a:rPr>
              <a:t>literumble.appspot.com</a:t>
            </a:r>
            <a:r>
              <a:rPr lang="hu-HU" sz="1800" dirty="0" smtClean="0">
                <a:hlinkClick r:id="rId2"/>
              </a:rPr>
              <a:t>/</a:t>
            </a:r>
            <a:endParaRPr lang="hu-HU" sz="1800" dirty="0" smtClean="0"/>
          </a:p>
          <a:p>
            <a:pPr lvl="2"/>
            <a:r>
              <a:rPr lang="hu-HU" sz="1800" dirty="0" smtClean="0"/>
              <a:t>Versenyszámok</a:t>
            </a:r>
          </a:p>
          <a:p>
            <a:pPr lvl="3"/>
            <a:r>
              <a:rPr lang="hu-HU" sz="1600" b="1" dirty="0" err="1" smtClean="0"/>
              <a:t>RoboRumble</a:t>
            </a:r>
            <a:r>
              <a:rPr lang="hu-HU" sz="1600" b="1" dirty="0" smtClean="0"/>
              <a:t> (</a:t>
            </a:r>
            <a:r>
              <a:rPr lang="hu-HU" sz="1600" b="1" dirty="0" err="1" smtClean="0"/>
              <a:t>1v1</a:t>
            </a:r>
            <a:r>
              <a:rPr lang="hu-HU" sz="1600" b="1" dirty="0" smtClean="0"/>
              <a:t>)</a:t>
            </a:r>
            <a:endParaRPr lang="hu-HU" sz="1600" b="1" dirty="0"/>
          </a:p>
          <a:p>
            <a:pPr lvl="3"/>
            <a:r>
              <a:rPr lang="hu-HU" sz="1600" dirty="0" err="1" smtClean="0"/>
              <a:t>MeeleRumble</a:t>
            </a:r>
            <a:r>
              <a:rPr lang="hu-HU" sz="1600" dirty="0" smtClean="0"/>
              <a:t> (10 bot, </a:t>
            </a:r>
            <a:r>
              <a:rPr lang="hu-HU" sz="1600" dirty="0" err="1" smtClean="0"/>
              <a:t>FFA</a:t>
            </a:r>
            <a:r>
              <a:rPr lang="hu-HU" sz="1600" dirty="0"/>
              <a:t>)</a:t>
            </a:r>
            <a:endParaRPr lang="hu-HU" sz="1600" dirty="0" smtClean="0"/>
          </a:p>
          <a:p>
            <a:pPr lvl="3"/>
            <a:r>
              <a:rPr lang="hu-HU" sz="1600" dirty="0" err="1" smtClean="0"/>
              <a:t>TeamRumble</a:t>
            </a:r>
            <a:r>
              <a:rPr lang="hu-HU" sz="1600" dirty="0" smtClean="0"/>
              <a:t> (</a:t>
            </a:r>
            <a:r>
              <a:rPr lang="hu-HU" sz="1600" dirty="0" err="1" smtClean="0"/>
              <a:t>5v5</a:t>
            </a:r>
            <a:r>
              <a:rPr lang="hu-HU" sz="1600" dirty="0" smtClean="0"/>
              <a:t>)</a:t>
            </a:r>
          </a:p>
          <a:p>
            <a:pPr lvl="3"/>
            <a:r>
              <a:rPr lang="hu-HU" sz="1600" dirty="0" err="1" smtClean="0"/>
              <a:t>TwinDuel</a:t>
            </a:r>
            <a:r>
              <a:rPr lang="hu-HU" sz="1600" dirty="0" smtClean="0"/>
              <a:t> (</a:t>
            </a:r>
            <a:r>
              <a:rPr lang="hu-HU" sz="1600" dirty="0" err="1" smtClean="0"/>
              <a:t>2v2</a:t>
            </a:r>
            <a:r>
              <a:rPr lang="hu-HU" sz="1600" dirty="0" smtClean="0"/>
              <a:t>)</a:t>
            </a:r>
          </a:p>
          <a:p>
            <a:pPr lvl="2"/>
            <a:r>
              <a:rPr lang="hu-HU" sz="1800" dirty="0" smtClean="0"/>
              <a:t>Kategóriák méret szerint</a:t>
            </a:r>
            <a:endParaRPr lang="hu-HU" sz="1800" dirty="0"/>
          </a:p>
          <a:p>
            <a:pPr lvl="2"/>
            <a:r>
              <a:rPr lang="hu-HU" sz="2000" dirty="0" smtClean="0"/>
              <a:t>Korábbi próbálkozások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54" y="1953194"/>
            <a:ext cx="5928528" cy="442682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3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872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hu-HU" sz="3600" dirty="0">
                <a:latin typeface="+mj-lt"/>
              </a:rPr>
              <a:t>Az evolúciós optimalizálási </a:t>
            </a:r>
            <a:r>
              <a:rPr lang="hu-HU" sz="3600" dirty="0" smtClean="0">
                <a:latin typeface="+mj-lt"/>
              </a:rPr>
              <a:t>módszerek</a:t>
            </a:r>
            <a:endParaRPr lang="hu-HU" sz="3600" dirty="0">
              <a:latin typeface="+mj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278081"/>
            <a:ext cx="8946541" cy="2820419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Globális optimumot meghatározó sztochasztikus keresőeljárások</a:t>
            </a:r>
          </a:p>
          <a:p>
            <a:pPr lvl="1"/>
            <a:r>
              <a:rPr lang="hu-HU" dirty="0" err="1" smtClean="0"/>
              <a:t>Fitnesst</a:t>
            </a:r>
            <a:r>
              <a:rPr lang="hu-HU" dirty="0" smtClean="0"/>
              <a:t>, azaz „jósági mércét” használnak az eljárás során.</a:t>
            </a:r>
            <a:endParaRPr lang="hu-HU" dirty="0"/>
          </a:p>
          <a:p>
            <a:r>
              <a:rPr lang="hu-HU" dirty="0" smtClean="0"/>
              <a:t>Genetikus Algoritmusok – az egyedek bitfüzérek</a:t>
            </a:r>
            <a:br>
              <a:rPr lang="hu-HU" dirty="0" smtClean="0"/>
            </a:br>
            <a:r>
              <a:rPr lang="hu-HU" dirty="0" smtClean="0"/>
              <a:t>Genetikus Programozás – az egyedek </a:t>
            </a:r>
            <a:r>
              <a:rPr lang="hu-HU" dirty="0" smtClean="0"/>
              <a:t>program-fák </a:t>
            </a:r>
            <a:br>
              <a:rPr lang="hu-HU" dirty="0" smtClean="0"/>
            </a:br>
            <a:r>
              <a:rPr lang="hu-HU" dirty="0" smtClean="0"/>
              <a:t>                                               (</a:t>
            </a:r>
            <a:r>
              <a:rPr lang="hu-HU" dirty="0" err="1" smtClean="0"/>
              <a:t>bottom-up</a:t>
            </a:r>
            <a:r>
              <a:rPr lang="hu-HU" dirty="0" smtClean="0"/>
              <a:t> kiértékelés)</a:t>
            </a:r>
            <a:endParaRPr lang="hu-HU" dirty="0" smtClean="0"/>
          </a:p>
          <a:p>
            <a:r>
              <a:rPr lang="hu-HU" dirty="0" smtClean="0"/>
              <a:t>Az evolúció lépései</a:t>
            </a:r>
          </a:p>
          <a:p>
            <a:pPr lvl="1"/>
            <a:r>
              <a:rPr lang="hu-HU" dirty="0" smtClean="0"/>
              <a:t>Szelekció  - a populációból kiválasztódnak a köv. populáció egyedei – általában a </a:t>
            </a:r>
            <a:r>
              <a:rPr lang="hu-HU" dirty="0" err="1" smtClean="0"/>
              <a:t>fitnesst</a:t>
            </a:r>
            <a:r>
              <a:rPr lang="hu-HU" dirty="0" smtClean="0"/>
              <a:t> figyelembe véve</a:t>
            </a:r>
          </a:p>
          <a:p>
            <a:pPr lvl="1"/>
            <a:r>
              <a:rPr lang="hu-HU" dirty="0" smtClean="0"/>
              <a:t>Mutáció – egy egyed (programja, vagy bitfüzére) részben megváltozik</a:t>
            </a:r>
          </a:p>
          <a:p>
            <a:pPr lvl="1"/>
            <a:r>
              <a:rPr lang="hu-HU" dirty="0" smtClean="0"/>
              <a:t>Keresztezés – két (vagy több) ős egyedből létrejön(</a:t>
            </a:r>
            <a:r>
              <a:rPr lang="hu-HU" dirty="0" err="1" smtClean="0"/>
              <a:t>nek</a:t>
            </a:r>
            <a:r>
              <a:rPr lang="hu-HU" dirty="0" smtClean="0"/>
              <a:t>) utód egyedek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8" y="4098501"/>
            <a:ext cx="2504273" cy="267234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50" y="4098501"/>
            <a:ext cx="6883313" cy="267234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4</a:t>
            </a:r>
            <a:r>
              <a:rPr lang="hu-HU" sz="2000" dirty="0" smtClean="0"/>
              <a:t>/11</a:t>
            </a:r>
            <a:endParaRPr lang="hu-HU" sz="2800" dirty="0"/>
          </a:p>
        </p:txBody>
      </p:sp>
      <p:pic>
        <p:nvPicPr>
          <p:cNvPr id="1026" name="Picture 2" descr="http://www.klopfenstein.net/public/Uploads/lorenz/genetic_algorithms/crossover_mu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98" y="1388470"/>
            <a:ext cx="4610711" cy="158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50818"/>
            <a:ext cx="9318770" cy="5309755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Érzékelések:</a:t>
            </a:r>
          </a:p>
          <a:p>
            <a:pPr lvl="1"/>
            <a:r>
              <a:rPr lang="hu-HU" dirty="0" smtClean="0"/>
              <a:t>Ellenfél sebessége, saját sebesség, ellenféltől való távolság, ellenfél energiája, saját energia</a:t>
            </a:r>
          </a:p>
          <a:p>
            <a:pPr lvl="1"/>
            <a:r>
              <a:rPr lang="hu-HU" dirty="0" smtClean="0"/>
              <a:t>Ellenfél iránya a tank törzséhez képest</a:t>
            </a:r>
          </a:p>
          <a:p>
            <a:pPr lvl="1"/>
            <a:r>
              <a:rPr lang="hu-HU" dirty="0" smtClean="0"/>
              <a:t>Saját pozíció</a:t>
            </a:r>
          </a:p>
          <a:p>
            <a:r>
              <a:rPr lang="hu-HU" dirty="0" smtClean="0"/>
              <a:t>Tudásbázis</a:t>
            </a:r>
          </a:p>
          <a:p>
            <a:pPr lvl="1"/>
            <a:r>
              <a:rPr lang="hu-HU" dirty="0" err="1" smtClean="0"/>
              <a:t>Ellenfel</a:t>
            </a:r>
            <a:r>
              <a:rPr lang="hu-HU" dirty="0" smtClean="0"/>
              <a:t> </a:t>
            </a:r>
            <a:r>
              <a:rPr lang="hu-HU" dirty="0" err="1" smtClean="0"/>
              <a:t>sebessege</a:t>
            </a:r>
            <a:r>
              <a:rPr lang="hu-HU" dirty="0" smtClean="0"/>
              <a:t> / </a:t>
            </a:r>
            <a:r>
              <a:rPr lang="hu-HU" dirty="0" err="1" smtClean="0"/>
              <a:t>tavolsag</a:t>
            </a:r>
            <a:endParaRPr lang="hu-HU" dirty="0" smtClean="0"/>
          </a:p>
          <a:p>
            <a:pPr lvl="1"/>
            <a:r>
              <a:rPr lang="hu-HU" dirty="0" err="1" smtClean="0"/>
              <a:t>Ellenfel</a:t>
            </a:r>
            <a:r>
              <a:rPr lang="hu-HU" dirty="0" smtClean="0"/>
              <a:t> </a:t>
            </a:r>
            <a:r>
              <a:rPr lang="hu-HU" dirty="0" err="1" smtClean="0"/>
              <a:t>atlagsebessege</a:t>
            </a:r>
            <a:r>
              <a:rPr lang="hu-HU" dirty="0" smtClean="0"/>
              <a:t>, </a:t>
            </a:r>
            <a:r>
              <a:rPr lang="hu-HU" dirty="0" err="1" smtClean="0"/>
              <a:t>Sajat</a:t>
            </a:r>
            <a:r>
              <a:rPr lang="hu-HU" dirty="0" smtClean="0"/>
              <a:t> </a:t>
            </a:r>
            <a:r>
              <a:rPr lang="hu-HU" dirty="0" err="1" smtClean="0"/>
              <a:t>atlagsebesseg</a:t>
            </a:r>
            <a:endParaRPr lang="hu-HU" dirty="0" smtClean="0"/>
          </a:p>
          <a:p>
            <a:pPr lvl="1"/>
            <a:r>
              <a:rPr lang="hu-HU" dirty="0" smtClean="0"/>
              <a:t>Ellenfél közeledése/távolodása</a:t>
            </a:r>
          </a:p>
          <a:p>
            <a:pPr lvl="1"/>
            <a:r>
              <a:rPr lang="hu-HU" dirty="0" err="1" smtClean="0"/>
              <a:t>Sajat</a:t>
            </a:r>
            <a:r>
              <a:rPr lang="hu-HU" dirty="0" smtClean="0"/>
              <a:t> energia, </a:t>
            </a:r>
            <a:r>
              <a:rPr lang="hu-HU" dirty="0" err="1" smtClean="0"/>
              <a:t>ellenfel</a:t>
            </a:r>
            <a:r>
              <a:rPr lang="hu-HU" dirty="0" smtClean="0"/>
              <a:t> </a:t>
            </a:r>
            <a:r>
              <a:rPr lang="hu-HU" dirty="0" err="1" smtClean="0"/>
              <a:t>energiaja</a:t>
            </a:r>
            <a:endParaRPr lang="hu-HU" dirty="0" smtClean="0"/>
          </a:p>
          <a:p>
            <a:pPr lvl="1"/>
            <a:r>
              <a:rPr lang="hu-HU" dirty="0" smtClean="0"/>
              <a:t>Falaktól való távolság (x,y)</a:t>
            </a:r>
          </a:p>
          <a:p>
            <a:r>
              <a:rPr lang="hu-HU" dirty="0" smtClean="0"/>
              <a:t>Döntéshozás</a:t>
            </a:r>
          </a:p>
          <a:p>
            <a:pPr lvl="1"/>
            <a:r>
              <a:rPr lang="hu-HU" dirty="0" smtClean="0"/>
              <a:t>„</a:t>
            </a:r>
            <a:r>
              <a:rPr lang="hu-HU" dirty="0" err="1" smtClean="0"/>
              <a:t>Tavolabb</a:t>
            </a:r>
            <a:r>
              <a:rPr lang="hu-HU" dirty="0" smtClean="0"/>
              <a:t> van-e a fal „e” </a:t>
            </a:r>
            <a:r>
              <a:rPr lang="hu-HU" dirty="0" err="1" smtClean="0"/>
              <a:t>egysegnel</a:t>
            </a:r>
            <a:r>
              <a:rPr lang="hu-HU" dirty="0" smtClean="0"/>
              <a:t>?”</a:t>
            </a:r>
          </a:p>
          <a:p>
            <a:pPr lvl="1"/>
            <a:r>
              <a:rPr lang="hu-HU" dirty="0" smtClean="0"/>
              <a:t>„Nagyobb-e a sebességem „s”</a:t>
            </a:r>
            <a:r>
              <a:rPr lang="hu-HU" dirty="0" err="1" smtClean="0"/>
              <a:t>-nél</a:t>
            </a:r>
            <a:r>
              <a:rPr lang="hu-HU" dirty="0" smtClean="0"/>
              <a:t>?</a:t>
            </a:r>
          </a:p>
          <a:p>
            <a:r>
              <a:rPr lang="hu-HU" dirty="0" smtClean="0"/>
              <a:t>Beavatkozás</a:t>
            </a:r>
          </a:p>
          <a:p>
            <a:pPr lvl="1"/>
            <a:r>
              <a:rPr lang="hu-HU" dirty="0" smtClean="0"/>
              <a:t>3 fa: Lövés erőssége, Fordulás iránya és mértéke, Gyorsítás iránya és mértéke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09" y="2306783"/>
            <a:ext cx="5768403" cy="38750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5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268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Rendszerterv </a:t>
            </a:r>
            <a:r>
              <a:rPr lang="hu-HU" sz="3600" dirty="0" err="1" smtClean="0"/>
              <a:t>II</a:t>
            </a:r>
            <a:r>
              <a:rPr lang="hu-HU" sz="3600" dirty="0" smtClean="0"/>
              <a:t>.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9858" y="1371600"/>
            <a:ext cx="10794277" cy="1566785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 smtClean="0"/>
              <a:t>Fitness</a:t>
            </a:r>
            <a:r>
              <a:rPr lang="hu-HU" dirty="0"/>
              <a:t> </a:t>
            </a:r>
            <a:r>
              <a:rPr lang="hu-HU" dirty="0" smtClean="0"/>
              <a:t>– az ellenfél megmaradt energiája alapján</a:t>
            </a:r>
          </a:p>
          <a:p>
            <a:r>
              <a:rPr lang="hu-HU" dirty="0" smtClean="0"/>
              <a:t>Az evolúciós keretrendszer egy kezdeti populációt és egy kezdeti </a:t>
            </a:r>
            <a:r>
              <a:rPr lang="hu-HU" dirty="0" err="1" smtClean="0"/>
              <a:t>fitness</a:t>
            </a:r>
            <a:r>
              <a:rPr lang="hu-HU" dirty="0" smtClean="0"/>
              <a:t> függvényt alapul véve újabb és újabb populációt hoz létre az evolúciós operátorokkal:</a:t>
            </a:r>
          </a:p>
          <a:p>
            <a:pPr lvl="1"/>
            <a:r>
              <a:rPr lang="hu-HU" dirty="0" smtClean="0"/>
              <a:t>rulett alapú szelekció, (opcionális) elitizmus, mutáció (egy adott részfa helyén új részfa születik), kereszteződés (két részfa kicserélődik a szülők megfelelő fáiban)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85" y="2938385"/>
            <a:ext cx="8737696" cy="372758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6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290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A megvalósítás, eszközök </a:t>
            </a:r>
            <a:br>
              <a:rPr lang="hu-HU" sz="3600" dirty="0" smtClean="0"/>
            </a:br>
            <a:r>
              <a:rPr lang="hu-HU" sz="3600" dirty="0" smtClean="0"/>
              <a:t>– miért éppen ezek?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 smtClean="0"/>
              <a:t>Platformválasztás – Java – a </a:t>
            </a:r>
            <a:r>
              <a:rPr lang="hu-HU" dirty="0" err="1" smtClean="0"/>
              <a:t>Robocode</a:t>
            </a:r>
            <a:r>
              <a:rPr lang="hu-HU" dirty="0" smtClean="0"/>
              <a:t> Java alapú</a:t>
            </a:r>
          </a:p>
          <a:p>
            <a:r>
              <a:rPr lang="hu-HU" dirty="0"/>
              <a:t>IDE: </a:t>
            </a:r>
            <a:r>
              <a:rPr lang="hu-HU" dirty="0" err="1"/>
              <a:t>IntelliJ</a:t>
            </a:r>
            <a:r>
              <a:rPr lang="hu-HU" dirty="0"/>
              <a:t> Idea 13.1.1 </a:t>
            </a:r>
            <a:r>
              <a:rPr lang="hu-HU" dirty="0" err="1"/>
              <a:t>Community</a:t>
            </a:r>
            <a:r>
              <a:rPr lang="hu-HU" dirty="0"/>
              <a:t> </a:t>
            </a:r>
            <a:r>
              <a:rPr lang="hu-HU" dirty="0" err="1" smtClean="0"/>
              <a:t>Edition</a:t>
            </a:r>
            <a:endParaRPr lang="hu-HU" dirty="0" smtClean="0"/>
          </a:p>
          <a:p>
            <a:r>
              <a:rPr lang="hu-HU" dirty="0" smtClean="0"/>
              <a:t>Windows 8, </a:t>
            </a:r>
            <a:r>
              <a:rPr lang="hu-HU" dirty="0" err="1" smtClean="0"/>
              <a:t>64bit</a:t>
            </a:r>
            <a:endParaRPr lang="hu-HU" dirty="0" smtClean="0"/>
          </a:p>
          <a:p>
            <a:r>
              <a:rPr lang="hu-HU" dirty="0" smtClean="0"/>
              <a:t>Intel </a:t>
            </a:r>
            <a:r>
              <a:rPr lang="hu-HU" dirty="0" err="1" smtClean="0"/>
              <a:t>Core</a:t>
            </a:r>
            <a:r>
              <a:rPr lang="hu-HU" dirty="0" smtClean="0"/>
              <a:t> 2 </a:t>
            </a:r>
            <a:r>
              <a:rPr lang="hu-HU" dirty="0" err="1" smtClean="0"/>
              <a:t>Duo</a:t>
            </a:r>
            <a:r>
              <a:rPr lang="hu-HU" dirty="0" smtClean="0"/>
              <a:t> 2.26 </a:t>
            </a:r>
            <a:r>
              <a:rPr lang="hu-HU" dirty="0" err="1" smtClean="0"/>
              <a:t>Ghz</a:t>
            </a:r>
            <a:r>
              <a:rPr lang="hu-HU" dirty="0" smtClean="0"/>
              <a:t>, </a:t>
            </a:r>
            <a:r>
              <a:rPr lang="hu-HU" dirty="0" err="1" smtClean="0"/>
              <a:t>4GB</a:t>
            </a:r>
            <a:r>
              <a:rPr lang="hu-HU" dirty="0" smtClean="0"/>
              <a:t> ram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Watchmaker</a:t>
            </a:r>
            <a:r>
              <a:rPr lang="hu-HU" dirty="0" smtClean="0"/>
              <a:t> (</a:t>
            </a:r>
            <a:r>
              <a:rPr lang="hu-HU" dirty="0" err="1" smtClean="0"/>
              <a:t>v.0.7.1</a:t>
            </a:r>
            <a:r>
              <a:rPr lang="hu-HU" dirty="0" smtClean="0"/>
              <a:t>) </a:t>
            </a:r>
            <a:r>
              <a:rPr lang="hu-HU" dirty="0" smtClean="0"/>
              <a:t>keretrendszer</a:t>
            </a:r>
            <a:endParaRPr lang="hu-HU" dirty="0" smtClean="0"/>
          </a:p>
          <a:p>
            <a:pPr lvl="1"/>
            <a:r>
              <a:rPr lang="hu-HU" dirty="0" smtClean="0"/>
              <a:t>Szelekció, mutáció, kereszteződés – és paramétereik</a:t>
            </a:r>
          </a:p>
          <a:p>
            <a:pPr lvl="1"/>
            <a:r>
              <a:rPr lang="hu-HU" dirty="0" smtClean="0"/>
              <a:t>További evolúciós paraméterek</a:t>
            </a:r>
          </a:p>
          <a:p>
            <a:pPr lvl="2"/>
            <a:r>
              <a:rPr lang="hu-HU" dirty="0" smtClean="0"/>
              <a:t>Elitizmus, populáció méret, stb.</a:t>
            </a:r>
          </a:p>
          <a:p>
            <a:pPr lvl="2"/>
            <a:r>
              <a:rPr lang="hu-HU" dirty="0" smtClean="0"/>
              <a:t>100 </a:t>
            </a:r>
            <a:r>
              <a:rPr lang="hu-HU" dirty="0" err="1" smtClean="0"/>
              <a:t>turnre</a:t>
            </a:r>
            <a:r>
              <a:rPr lang="hu-HU" dirty="0" smtClean="0"/>
              <a:t> „emlékszünk”</a:t>
            </a:r>
          </a:p>
          <a:p>
            <a:r>
              <a:rPr lang="hu-HU" dirty="0" smtClean="0"/>
              <a:t>Beépített botok – </a:t>
            </a:r>
            <a:r>
              <a:rPr lang="hu-HU" dirty="0" err="1" smtClean="0"/>
              <a:t>Walls</a:t>
            </a:r>
            <a:r>
              <a:rPr lang="hu-HU" dirty="0" smtClean="0"/>
              <a:t>, </a:t>
            </a:r>
            <a:r>
              <a:rPr lang="hu-HU" dirty="0" err="1" smtClean="0"/>
              <a:t>SpinBot</a:t>
            </a:r>
            <a:r>
              <a:rPr lang="hu-HU" dirty="0" smtClean="0"/>
              <a:t>, </a:t>
            </a:r>
            <a:r>
              <a:rPr lang="hu-HU" dirty="0" err="1" smtClean="0"/>
              <a:t>VelociRobot</a:t>
            </a:r>
            <a:r>
              <a:rPr lang="hu-HU" dirty="0" smtClean="0"/>
              <a:t>, </a:t>
            </a:r>
            <a:r>
              <a:rPr lang="hu-HU" dirty="0" err="1" smtClean="0"/>
              <a:t>Fire</a:t>
            </a:r>
            <a:endParaRPr lang="hu-HU" dirty="0" smtClean="0"/>
          </a:p>
          <a:p>
            <a:r>
              <a:rPr lang="hu-HU" dirty="0" smtClean="0"/>
              <a:t>Versenyző bot - </a:t>
            </a:r>
            <a:r>
              <a:rPr lang="hu-HU" dirty="0" err="1" smtClean="0"/>
              <a:t>DrussGT</a:t>
            </a: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7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374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Kiértékelés, futási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0163" y="1693718"/>
            <a:ext cx="11274136" cy="2234045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beépített botok ellen könnyen győzedelmesedik a robot, de ez betudható a „</a:t>
            </a:r>
            <a:r>
              <a:rPr lang="hu-HU" dirty="0" err="1" smtClean="0"/>
              <a:t>Head-On</a:t>
            </a:r>
            <a:r>
              <a:rPr lang="hu-HU" dirty="0" smtClean="0"/>
              <a:t>” </a:t>
            </a:r>
            <a:r>
              <a:rPr lang="hu-HU" dirty="0" err="1" smtClean="0"/>
              <a:t>targeting</a:t>
            </a:r>
            <a:r>
              <a:rPr lang="hu-HU" dirty="0" smtClean="0"/>
              <a:t> mechanizmusnak.</a:t>
            </a:r>
          </a:p>
          <a:p>
            <a:r>
              <a:rPr lang="hu-HU" dirty="0" smtClean="0"/>
              <a:t>Bár a </a:t>
            </a:r>
            <a:r>
              <a:rPr lang="hu-HU" dirty="0" err="1" smtClean="0"/>
              <a:t>DrussGT</a:t>
            </a:r>
            <a:r>
              <a:rPr lang="hu-HU" dirty="0" smtClean="0"/>
              <a:t> ellen nagyon kis esély van győzedelmeskedni – ez még sem lehetetlen. Ehhez szükség van az ellenfél óriási hibáját kihasználni. (A </a:t>
            </a:r>
            <a:r>
              <a:rPr lang="hu-HU" dirty="0" err="1" smtClean="0"/>
              <a:t>demoban</a:t>
            </a:r>
            <a:r>
              <a:rPr lang="hu-HU" dirty="0" smtClean="0"/>
              <a:t> ez látható lesz.)</a:t>
            </a:r>
          </a:p>
          <a:p>
            <a:r>
              <a:rPr lang="hu-HU" dirty="0" smtClean="0"/>
              <a:t>A célzási mechanizmusból és a </a:t>
            </a:r>
            <a:r>
              <a:rPr lang="hu-HU" dirty="0" err="1" smtClean="0"/>
              <a:t>fitness</a:t>
            </a:r>
            <a:r>
              <a:rPr lang="hu-HU" dirty="0" smtClean="0"/>
              <a:t> függvényből következik, hogy azok a robotok fognak jól szerepelni, akik sikeresen kikerülik az ellenfél lövedékeit, a bevitt találatok csupán elenyészően számítanak. Látható, hogy egészen jó mozgáskultúra fejlődött ki </a:t>
            </a:r>
            <a:r>
              <a:rPr lang="hu-HU" dirty="0" err="1" smtClean="0"/>
              <a:t>DrussGT</a:t>
            </a:r>
            <a:r>
              <a:rPr lang="hu-HU" dirty="0" smtClean="0"/>
              <a:t> ellen.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49395"/>
              </p:ext>
            </p:extLst>
          </p:nvPr>
        </p:nvGraphicFramePr>
        <p:xfrm>
          <a:off x="184562" y="4036287"/>
          <a:ext cx="117130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63"/>
                <a:gridCol w="619187"/>
                <a:gridCol w="1202037"/>
                <a:gridCol w="1501622"/>
                <a:gridCol w="1775279"/>
                <a:gridCol w="1447800"/>
                <a:gridCol w="836468"/>
                <a:gridCol w="1631373"/>
                <a:gridCol w="820882"/>
                <a:gridCol w="1350817"/>
              </a:tblGrid>
              <a:tr h="726213">
                <a:tc>
                  <a:txBody>
                    <a:bodyPr/>
                    <a:lstStyle/>
                    <a:p>
                      <a:r>
                        <a:rPr lang="hu-HU" dirty="0" smtClean="0"/>
                        <a:t>‚c’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mtClean="0"/>
                        <a:t>Max mélység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Belső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Node</a:t>
                      </a:r>
                      <a:r>
                        <a:rPr lang="hu-HU" baseline="0" dirty="0" smtClean="0"/>
                        <a:t> esély</a:t>
                      </a:r>
                      <a:endParaRPr lang="hu-HU" dirty="0" smtClean="0"/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Körök száma/Meccs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Populáció méret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Elitek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Generáció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Futási idő</a:t>
                      </a:r>
                      <a:br>
                        <a:rPr lang="hu-HU" dirty="0" smtClean="0"/>
                      </a:br>
                      <a:r>
                        <a:rPr lang="hu-HU" dirty="0" smtClean="0"/>
                        <a:t>(min)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Normált </a:t>
                      </a:r>
                      <a:r>
                        <a:rPr lang="hu-HU" dirty="0" err="1" smtClean="0"/>
                        <a:t>fitness</a:t>
                      </a:r>
                      <a:endParaRPr lang="hu-HU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0.75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51.9</a:t>
                      </a:r>
                      <a:endParaRPr lang="hu-HU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0.82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68.7</a:t>
                      </a:r>
                      <a:endParaRPr lang="hu-HU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0.65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73.6</a:t>
                      </a:r>
                      <a:endParaRPr lang="hu-HU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0.65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12.4</a:t>
                      </a:r>
                      <a:r>
                        <a:rPr lang="hu-HU" b="1" baseline="0" dirty="0" smtClean="0"/>
                        <a:t> !</a:t>
                      </a:r>
                      <a:endParaRPr lang="hu-HU" b="1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0.85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80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64.2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8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949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9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4643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594</TotalTime>
  <Words>608</Words>
  <Application>Microsoft Office PowerPoint</Application>
  <PresentationFormat>Szélesvásznú</PresentationFormat>
  <Paragraphs>164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Robocode bot evolválása  genetikus programozással</vt:lpstr>
      <vt:lpstr>Tartalom</vt:lpstr>
      <vt:lpstr> A Robocode robotok  – mint intelligens ágensek </vt:lpstr>
      <vt:lpstr>Az evolúciós optimalizálási módszerek</vt:lpstr>
      <vt:lpstr>Rendszerterv I.</vt:lpstr>
      <vt:lpstr>Rendszerterv II.</vt:lpstr>
      <vt:lpstr>A megvalósítás, eszközök  – miért éppen ezek?</vt:lpstr>
      <vt:lpstr>Kiértékelés, futási eredmények</vt:lpstr>
      <vt:lpstr>Demo</vt:lpstr>
      <vt:lpstr>Összefoglalás, kiértékelés</vt:lpstr>
      <vt:lpstr> 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Robocode bot evolválása genetikus programozással</dc:title>
  <dc:creator>Pető Zoltán</dc:creator>
  <cp:lastModifiedBy>Pető Zoltán</cp:lastModifiedBy>
  <cp:revision>64</cp:revision>
  <dcterms:created xsi:type="dcterms:W3CDTF">2014-05-15T11:15:49Z</dcterms:created>
  <dcterms:modified xsi:type="dcterms:W3CDTF">2014-05-16T10:22:41Z</dcterms:modified>
</cp:coreProperties>
</file>