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CAB98C-459D-2BEE-1B82-908EF2C4C1B9}" name="Olivier pezzoli" initials="Op" userId="035259b82b6039f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E6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708" autoAdjust="0"/>
  </p:normalViewPr>
  <p:slideViewPr>
    <p:cSldViewPr snapToGrid="0">
      <p:cViewPr varScale="1">
        <p:scale>
          <a:sx n="88" d="100"/>
          <a:sy n="88" d="100"/>
        </p:scale>
        <p:origin x="14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BF918-039C-4A42-948A-D069354AB0B6}" type="datetimeFigureOut">
              <a:rPr lang="fr-FR" smtClean="0"/>
              <a:t>18/09/2023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45134-ED81-4C41-AF95-D40D1B4667CD}" type="slidenum">
              <a:rPr lang="fr-FR" smtClean="0"/>
              <a:t>‹N°›</a:t>
            </a:fld>
            <a:endParaRPr lang="fr-FR"/>
          </a:p>
        </p:txBody>
      </p:sp>
    </p:spTree>
    <p:extLst>
      <p:ext uri="{BB962C8B-B14F-4D97-AF65-F5344CB8AC3E}">
        <p14:creationId xmlns:p14="http://schemas.microsoft.com/office/powerpoint/2010/main" val="318673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je m’appels Olivier </a:t>
            </a:r>
            <a:r>
              <a:rPr lang="fr-FR" dirty="0" err="1"/>
              <a:t>PEZZOLi</a:t>
            </a:r>
            <a:r>
              <a:rPr lang="fr-FR" dirty="0"/>
              <a:t>; </a:t>
            </a:r>
          </a:p>
          <a:p>
            <a:r>
              <a:rPr lang="fr-FR" dirty="0"/>
              <a:t>Je vais vous présenter aujourd’hui dans le cadre du titre professionnel de développeur web et web mobile, mon dossier projet concernent le restaurant Quai antique</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a:t>
            </a:fld>
            <a:endParaRPr lang="fr-FR"/>
          </a:p>
        </p:txBody>
      </p:sp>
    </p:spTree>
    <p:extLst>
      <p:ext uri="{BB962C8B-B14F-4D97-AF65-F5344CB8AC3E}">
        <p14:creationId xmlns:p14="http://schemas.microsoft.com/office/powerpoint/2010/main" val="4196555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Génération d’un </a:t>
            </a:r>
            <a:r>
              <a:rPr lang="fr-FR" dirty="0" err="1"/>
              <a:t>token</a:t>
            </a:r>
            <a:r>
              <a:rPr lang="fr-FR" dirty="0"/>
              <a:t> lié à l’utilisateur envoyé par mail pour pouvoir changer le mot de passe.</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13</a:t>
            </a:fld>
            <a:endParaRPr lang="fr-FR"/>
          </a:p>
        </p:txBody>
      </p:sp>
    </p:spTree>
    <p:extLst>
      <p:ext uri="{BB962C8B-B14F-4D97-AF65-F5344CB8AC3E}">
        <p14:creationId xmlns:p14="http://schemas.microsoft.com/office/powerpoint/2010/main" val="305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que ce module fonctionne conformément au cahier des charges, il m’a fallu me poser un certain nombre de questions.</a:t>
            </a:r>
          </a:p>
          <a:p>
            <a:r>
              <a:rPr lang="fr-FR" dirty="0"/>
              <a:t> - Qui</a:t>
            </a:r>
          </a:p>
          <a:p>
            <a:r>
              <a:rPr lang="fr-FR" dirty="0"/>
              <a:t> - Les avantages</a:t>
            </a:r>
          </a:p>
          <a:p>
            <a:r>
              <a:rPr lang="fr-FR" dirty="0"/>
              <a:t> - Informations nécessaire pour le bon fonctionnement du module</a:t>
            </a:r>
          </a:p>
          <a:p>
            <a:r>
              <a:rPr lang="fr-FR" dirty="0"/>
              <a:t> - Comment se fera la gestion des réservations</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14</a:t>
            </a:fld>
            <a:endParaRPr lang="fr-FR"/>
          </a:p>
        </p:txBody>
      </p:sp>
    </p:spTree>
    <p:extLst>
      <p:ext uri="{BB962C8B-B14F-4D97-AF65-F5344CB8AC3E}">
        <p14:creationId xmlns:p14="http://schemas.microsoft.com/office/powerpoint/2010/main" val="217885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15</a:t>
            </a:fld>
            <a:endParaRPr lang="fr-FR"/>
          </a:p>
        </p:txBody>
      </p:sp>
    </p:spTree>
    <p:extLst>
      <p:ext uri="{BB962C8B-B14F-4D97-AF65-F5344CB8AC3E}">
        <p14:creationId xmlns:p14="http://schemas.microsoft.com/office/powerpoint/2010/main" val="381140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ReservationController</a:t>
            </a:r>
            <a:r>
              <a:rPr lang="fr-FR" dirty="0"/>
              <a:t> (C de MVC)</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16</a:t>
            </a:fld>
            <a:endParaRPr lang="fr-FR"/>
          </a:p>
        </p:txBody>
      </p:sp>
    </p:spTree>
    <p:extLst>
      <p:ext uri="{BB962C8B-B14F-4D97-AF65-F5344CB8AC3E}">
        <p14:creationId xmlns:p14="http://schemas.microsoft.com/office/powerpoint/2010/main" val="213723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20</a:t>
            </a:fld>
            <a:endParaRPr lang="fr-FR"/>
          </a:p>
        </p:txBody>
      </p:sp>
    </p:spTree>
    <p:extLst>
      <p:ext uri="{BB962C8B-B14F-4D97-AF65-F5344CB8AC3E}">
        <p14:creationId xmlns:p14="http://schemas.microsoft.com/office/powerpoint/2010/main" val="130569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latin typeface="Arial" panose="020B0604020202020204" pitchFamily="34" charset="0"/>
              </a:rPr>
              <a:t>J’ai découpé cette présentation en 5 parties, que je ferais suivre d’une démonstration.</a:t>
            </a:r>
          </a:p>
          <a:p>
            <a:r>
              <a:rPr lang="fr-FR" dirty="0">
                <a:effectLst/>
                <a:latin typeface="Arial" panose="020B0604020202020204" pitchFamily="34" charset="0"/>
              </a:rPr>
              <a:t>Je vais tout d’abord dérouler la présentation du projet, la phase de réalisation, puis je m‘attarderais un peu plus sur le module de réservation qui est la fonctionnalité la plus représentative. </a:t>
            </a:r>
          </a:p>
          <a:p>
            <a:r>
              <a:rPr lang="fr-FR" dirty="0">
                <a:effectLst/>
                <a:latin typeface="Arial" panose="020B0604020202020204" pitchFamily="34" charset="0"/>
              </a:rPr>
              <a:t>Je vous parlerais également de recherches anglophones que j’ai effectuées, à l’aide d’un exemple. </a:t>
            </a:r>
          </a:p>
          <a:p>
            <a:r>
              <a:rPr lang="fr-FR" dirty="0">
                <a:effectLst/>
                <a:latin typeface="Arial" panose="020B0604020202020204" pitchFamily="34" charset="0"/>
              </a:rPr>
              <a:t>Et je conclurais cette présentation avant de passer à la démonstration.</a:t>
            </a:r>
            <a:endParaRPr lang="fr-FR" dirty="0"/>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2</a:t>
            </a:fld>
            <a:endParaRPr lang="fr-FR"/>
          </a:p>
        </p:txBody>
      </p:sp>
    </p:spTree>
    <p:extLst>
      <p:ext uri="{BB962C8B-B14F-4D97-AF65-F5344CB8AC3E}">
        <p14:creationId xmlns:p14="http://schemas.microsoft.com/office/powerpoint/2010/main" val="388696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latin typeface="Arial" panose="020B0604020202020204" pitchFamily="34" charset="0"/>
              </a:rPr>
              <a:t>Ce projet aboutit à la création d’un site vitrine pour le restaurant « Quai</a:t>
            </a:r>
            <a:br>
              <a:rPr lang="fr-FR" dirty="0"/>
            </a:br>
            <a:r>
              <a:rPr lang="fr-FR" dirty="0">
                <a:effectLst/>
                <a:latin typeface="Arial" panose="020B0604020202020204" pitchFamily="34" charset="0"/>
              </a:rPr>
              <a:t>Antique comprenant divers fonctionnalités comme une galerie de photos, une carte, un module de réservation et un back office.</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3</a:t>
            </a:fld>
            <a:endParaRPr lang="fr-FR"/>
          </a:p>
        </p:txBody>
      </p:sp>
    </p:spTree>
    <p:extLst>
      <p:ext uri="{BB962C8B-B14F-4D97-AF65-F5344CB8AC3E}">
        <p14:creationId xmlns:p14="http://schemas.microsoft.com/office/powerpoint/2010/main" val="264913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effectLst/>
                <a:latin typeface="Arial" panose="020B0604020202020204" pitchFamily="34" charset="0"/>
              </a:rPr>
              <a:t>Prennons</a:t>
            </a:r>
            <a:r>
              <a:rPr lang="fr-FR" dirty="0">
                <a:effectLst/>
                <a:latin typeface="Arial" panose="020B0604020202020204" pitchFamily="34" charset="0"/>
              </a:rPr>
              <a:t> le cahier des charges plus en détail:</a:t>
            </a:r>
          </a:p>
          <a:p>
            <a:r>
              <a:rPr lang="fr-FR" dirty="0">
                <a:effectLst/>
                <a:latin typeface="Arial" panose="020B0604020202020204" pitchFamily="34" charset="0"/>
              </a:rPr>
              <a:t> - Le site doit être responsive (mobile first)</a:t>
            </a:r>
          </a:p>
          <a:p>
            <a:r>
              <a:rPr lang="fr-FR" dirty="0">
                <a:effectLst/>
                <a:latin typeface="Arial" panose="020B0604020202020204" pitchFamily="34" charset="0"/>
              </a:rPr>
              <a:t> - La Page d’accueil doit comporter une galerie photo</a:t>
            </a:r>
          </a:p>
          <a:p>
            <a:r>
              <a:rPr lang="fr-FR" dirty="0">
                <a:effectLst/>
                <a:latin typeface="Arial" panose="020B0604020202020204" pitchFamily="34" charset="0"/>
              </a:rPr>
              <a:t> - Une page doit être consacrée au module de réservation</a:t>
            </a:r>
          </a:p>
          <a:p>
            <a:r>
              <a:rPr lang="fr-FR" dirty="0">
                <a:effectLst/>
                <a:latin typeface="Arial" panose="020B0604020202020204" pitchFamily="34" charset="0"/>
              </a:rPr>
              <a:t> - Les horaires et jours d’ouverture du restaurant doivent être accessible à partir de toutes les pages du site.</a:t>
            </a:r>
          </a:p>
          <a:p>
            <a:endParaRPr lang="fr-FR" dirty="0">
              <a:effectLst/>
              <a:latin typeface="Arial" panose="020B0604020202020204" pitchFamily="34" charset="0"/>
            </a:endParaRPr>
          </a:p>
          <a:p>
            <a:r>
              <a:rPr lang="fr-FR" dirty="0">
                <a:effectLst/>
                <a:latin typeface="Arial" panose="020B0604020202020204" pitchFamily="34" charset="0"/>
              </a:rPr>
              <a:t>Pour le back office l’administrateur étant un employé du restaurant, il doit pouvoir agir de façon simple sur les différents éléments :</a:t>
            </a:r>
          </a:p>
          <a:p>
            <a:r>
              <a:rPr lang="fr-FR" dirty="0">
                <a:effectLst/>
                <a:latin typeface="Arial" panose="020B0604020202020204" pitchFamily="34" charset="0"/>
              </a:rPr>
              <a:t> - Les horaires d’ouverture du restaurant</a:t>
            </a:r>
          </a:p>
          <a:p>
            <a:r>
              <a:rPr lang="fr-FR" dirty="0">
                <a:effectLst/>
                <a:latin typeface="Arial" panose="020B0604020202020204" pitchFamily="34" charset="0"/>
              </a:rPr>
              <a:t> - Le nombre de places disponibles.</a:t>
            </a:r>
          </a:p>
          <a:p>
            <a:r>
              <a:rPr lang="fr-FR" dirty="0">
                <a:effectLst/>
                <a:latin typeface="Arial" panose="020B0604020202020204" pitchFamily="34" charset="0"/>
              </a:rPr>
              <a:t> - La galerie photo</a:t>
            </a:r>
          </a:p>
          <a:p>
            <a:r>
              <a:rPr lang="fr-FR" dirty="0">
                <a:effectLst/>
                <a:latin typeface="Arial" panose="020B0604020202020204" pitchFamily="34" charset="0"/>
              </a:rPr>
              <a:t> - Ou bien encore sur la gestion des plats et menus visible sur la page </a:t>
            </a:r>
            <a:r>
              <a:rPr lang="fr-FR" dirty="0" err="1">
                <a:effectLst/>
                <a:latin typeface="Arial" panose="020B0604020202020204" pitchFamily="34" charset="0"/>
              </a:rPr>
              <a:t>page</a:t>
            </a:r>
            <a:r>
              <a:rPr lang="fr-FR" dirty="0">
                <a:effectLst/>
                <a:latin typeface="Arial" panose="020B0604020202020204" pitchFamily="34" charset="0"/>
              </a:rPr>
              <a:t> dédiées à cet effet</a:t>
            </a:r>
          </a:p>
          <a:p>
            <a:r>
              <a:rPr lang="fr-FR" dirty="0">
                <a:effectLst/>
                <a:latin typeface="Arial" panose="020B0604020202020204" pitchFamily="34" charset="0"/>
              </a:rPr>
              <a:t> - Et enfin il doit pouvoir gérer les réservations et avoir un accès rapide à ces dernières</a:t>
            </a:r>
            <a:endParaRPr lang="fr-FR" dirty="0"/>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4</a:t>
            </a:fld>
            <a:endParaRPr lang="fr-FR"/>
          </a:p>
        </p:txBody>
      </p:sp>
    </p:spTree>
    <p:extLst>
      <p:ext uri="{BB962C8B-B14F-4D97-AF65-F5344CB8AC3E}">
        <p14:creationId xmlns:p14="http://schemas.microsoft.com/office/powerpoint/2010/main" val="170794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latin typeface="Arial" panose="020B0604020202020204" pitchFamily="34" charset="0"/>
              </a:rPr>
              <a:t>Pour la conception de mon modèle métier (Modèle M de MVC)</a:t>
            </a:r>
          </a:p>
          <a:p>
            <a:endParaRPr lang="fr-FR" dirty="0">
              <a:effectLst/>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7</a:t>
            </a:fld>
            <a:endParaRPr lang="fr-FR"/>
          </a:p>
        </p:txBody>
      </p:sp>
    </p:spTree>
    <p:extLst>
      <p:ext uri="{BB962C8B-B14F-4D97-AF65-F5344CB8AC3E}">
        <p14:creationId xmlns:p14="http://schemas.microsoft.com/office/powerpoint/2010/main" val="226464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 vous pouvez le constater grâce à l’utilisation du moteur de template </a:t>
            </a:r>
            <a:r>
              <a:rPr lang="fr-FR" dirty="0" err="1"/>
              <a:t>twig</a:t>
            </a:r>
            <a:r>
              <a:rPr lang="fr-FR" dirty="0"/>
              <a:t> j’ai pu concevoir d’un côté la navigation en </a:t>
            </a:r>
            <a:r>
              <a:rPr lang="fr-FR" dirty="0" err="1"/>
              <a:t>prennant</a:t>
            </a:r>
            <a:r>
              <a:rPr lang="fr-FR" dirty="0"/>
              <a:t> en compte le rôle de l’utilisateur (anonyme, </a:t>
            </a:r>
            <a:r>
              <a:rPr lang="fr-FR" dirty="0" err="1"/>
              <a:t>role_user</a:t>
            </a:r>
            <a:r>
              <a:rPr lang="fr-FR" dirty="0"/>
              <a:t>, </a:t>
            </a:r>
            <a:r>
              <a:rPr lang="fr-FR" dirty="0" err="1"/>
              <a:t>role_admin</a:t>
            </a:r>
            <a:r>
              <a:rPr lang="fr-FR" dirty="0"/>
              <a:t>) pour l’affichage des différents boutons dans la barre de navigation grâces aux conditions .</a:t>
            </a:r>
          </a:p>
          <a:p>
            <a:r>
              <a:rPr lang="fr-FR" dirty="0"/>
              <a:t>Pour les horaires d’ouverture </a:t>
            </a:r>
            <a:r>
              <a:rPr lang="fr-FR" dirty="0" err="1"/>
              <a:t>twig</a:t>
            </a:r>
            <a:r>
              <a:rPr lang="fr-FR" dirty="0"/>
              <a:t> m’a permis grâce à différentes </a:t>
            </a:r>
            <a:r>
              <a:rPr lang="fr-FR" dirty="0" err="1"/>
              <a:t>condiftion</a:t>
            </a:r>
            <a:r>
              <a:rPr lang="fr-FR" dirty="0"/>
              <a:t> au sein d’une boucle de mettre en place l’affichage de la ‘VUE’ de MVC</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9</a:t>
            </a:fld>
            <a:endParaRPr lang="fr-FR"/>
          </a:p>
        </p:txBody>
      </p:sp>
    </p:spTree>
    <p:extLst>
      <p:ext uri="{BB962C8B-B14F-4D97-AF65-F5344CB8AC3E}">
        <p14:creationId xmlns:p14="http://schemas.microsoft.com/office/powerpoint/2010/main" val="98359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Organisation du back office (</a:t>
            </a:r>
            <a:r>
              <a:rPr lang="fr-FR" dirty="0" err="1"/>
              <a:t>dashboardcontroller</a:t>
            </a:r>
            <a:r>
              <a:rPr lang="fr-FR" dirty="0"/>
              <a:t>)</a:t>
            </a:r>
          </a:p>
          <a:p>
            <a:r>
              <a:rPr lang="fr-FR" dirty="0"/>
              <a:t>En exemple un extrait également de la configuration d’un des CRUD </a:t>
            </a:r>
            <a:r>
              <a:rPr lang="fr-FR" dirty="0" err="1"/>
              <a:t>controller</a:t>
            </a:r>
            <a:r>
              <a:rPr lang="fr-FR" dirty="0"/>
              <a:t> (</a:t>
            </a:r>
            <a:r>
              <a:rPr lang="fr-FR" dirty="0" err="1"/>
              <a:t>Create</a:t>
            </a:r>
            <a:r>
              <a:rPr lang="fr-FR" dirty="0"/>
              <a:t>,  Read, Update, </a:t>
            </a:r>
            <a:r>
              <a:rPr lang="fr-FR" dirty="0" err="1"/>
              <a:t>Delete</a:t>
            </a:r>
            <a:r>
              <a:rPr lang="fr-FR" dirty="0"/>
              <a:t>)</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10</a:t>
            </a:fld>
            <a:endParaRPr lang="fr-FR"/>
          </a:p>
        </p:txBody>
      </p:sp>
    </p:spTree>
    <p:extLst>
      <p:ext uri="{BB962C8B-B14F-4D97-AF65-F5344CB8AC3E}">
        <p14:creationId xmlns:p14="http://schemas.microsoft.com/office/powerpoint/2010/main" val="95961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Cross-Site </a:t>
            </a:r>
            <a:r>
              <a:rPr lang="fr-FR" dirty="0" err="1"/>
              <a:t>Request</a:t>
            </a:r>
            <a:r>
              <a:rPr lang="fr-FR" dirty="0"/>
              <a:t> </a:t>
            </a:r>
            <a:r>
              <a:rPr lang="fr-FR" dirty="0" err="1"/>
              <a:t>Forgery</a:t>
            </a:r>
            <a:endParaRPr lang="fr-FR" dirty="0"/>
          </a:p>
          <a:p>
            <a:r>
              <a:rPr lang="fr-FR" dirty="0"/>
              <a:t>Cross Site </a:t>
            </a:r>
            <a:r>
              <a:rPr lang="fr-FR" dirty="0" err="1"/>
              <a:t>scripting</a:t>
            </a:r>
            <a:endParaRPr lang="fr-FR" dirty="0"/>
          </a:p>
          <a:p>
            <a:r>
              <a:rPr lang="fr-FR"/>
              <a:t>Cloudfare</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11</a:t>
            </a:fld>
            <a:endParaRPr lang="fr-FR"/>
          </a:p>
        </p:txBody>
      </p:sp>
    </p:spTree>
    <p:extLst>
      <p:ext uri="{BB962C8B-B14F-4D97-AF65-F5344CB8AC3E}">
        <p14:creationId xmlns:p14="http://schemas.microsoft.com/office/powerpoint/2010/main" val="3993112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hachage</a:t>
            </a:r>
          </a:p>
          <a:p>
            <a:r>
              <a:rPr lang="fr-FR" dirty="0"/>
              <a:t>Répétition,</a:t>
            </a:r>
          </a:p>
          <a:p>
            <a:r>
              <a:rPr lang="fr-FR" dirty="0"/>
              <a:t>regex</a:t>
            </a:r>
          </a:p>
        </p:txBody>
      </p:sp>
      <p:sp>
        <p:nvSpPr>
          <p:cNvPr id="4" name="Espace réservé du numéro de diapositive 3"/>
          <p:cNvSpPr>
            <a:spLocks noGrp="1"/>
          </p:cNvSpPr>
          <p:nvPr>
            <p:ph type="sldNum" sz="quarter" idx="5"/>
          </p:nvPr>
        </p:nvSpPr>
        <p:spPr/>
        <p:txBody>
          <a:bodyPr/>
          <a:lstStyle/>
          <a:p>
            <a:fld id="{90345134-ED81-4C41-AF95-D40D1B4667CD}" type="slidenum">
              <a:rPr lang="fr-FR" smtClean="0"/>
              <a:t>12</a:t>
            </a:fld>
            <a:endParaRPr lang="fr-FR"/>
          </a:p>
        </p:txBody>
      </p:sp>
    </p:spTree>
    <p:extLst>
      <p:ext uri="{BB962C8B-B14F-4D97-AF65-F5344CB8AC3E}">
        <p14:creationId xmlns:p14="http://schemas.microsoft.com/office/powerpoint/2010/main" val="329757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62C074-0C24-4E9F-AC75-4C770B6285DB}" type="datetime1">
              <a:rPr lang="fr-FR" smtClean="0"/>
              <a:t>18/09/2023</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0CF85AC9-69CA-4C11-A617-5A4F2A9723A3}"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04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2B319E-9679-4CF8-8434-3E42B690EBFB}" type="datetime1">
              <a:rPr lang="fr-FR" smtClean="0"/>
              <a:t>18/09/2023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5AC9-69CA-4C11-A617-5A4F2A9723A3}"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4D35AD1-02E3-4241-BBBD-35A472D8C550}" type="datetime1">
              <a:rPr lang="fr-FR" smtClean="0"/>
              <a:t>18/09/2023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5AC9-69CA-4C11-A617-5A4F2A9723A3}"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71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CDDDCC-0A09-46DB-8815-07B6B747884A}" type="datetime1">
              <a:rPr lang="fr-FR" smtClean="0"/>
              <a:t>18/09/2023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5AC9-69CA-4C11-A617-5A4F2A9723A3}"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814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B7C950-AA70-4C3D-ACB4-3AE3451A66E1}" type="datetime1">
              <a:rPr lang="fr-FR" smtClean="0"/>
              <a:t>18/09/2023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CF85AC9-69CA-4C11-A617-5A4F2A9723A3}"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160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995D0F6-5C0A-48F2-9778-7A124123A88D}" type="datetime1">
              <a:rPr lang="fr-FR" smtClean="0"/>
              <a:t>18/09/2023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F85AC9-69CA-4C11-A617-5A4F2A9723A3}"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572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DADDBC0-20D4-4F8D-BD2C-045A53DAB670}" type="datetime1">
              <a:rPr lang="fr-FR" smtClean="0"/>
              <a:t>18/09/2023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CF85AC9-69CA-4C11-A617-5A4F2A9723A3}"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1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BAD1AE1-41A4-4EC7-B6F5-D6ED52F848E9}" type="datetime1">
              <a:rPr lang="fr-FR" smtClean="0"/>
              <a:t>18/09/2023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CF85AC9-69CA-4C11-A617-5A4F2A9723A3}"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69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E969E-B6C7-44AB-8CBE-098917A94BBD}" type="datetime1">
              <a:rPr lang="fr-FR" smtClean="0"/>
              <a:t>18/09/2023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CF85AC9-69CA-4C11-A617-5A4F2A9723A3}" type="slidenum">
              <a:rPr lang="fr-FR" smtClean="0"/>
              <a:t>‹N°›</a:t>
            </a:fld>
            <a:endParaRPr lang="fr-FR"/>
          </a:p>
        </p:txBody>
      </p:sp>
    </p:spTree>
    <p:extLst>
      <p:ext uri="{BB962C8B-B14F-4D97-AF65-F5344CB8AC3E}">
        <p14:creationId xmlns:p14="http://schemas.microsoft.com/office/powerpoint/2010/main" val="199971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1F60123-8018-442B-B934-2B36CB61E56A}" type="datetime1">
              <a:rPr lang="fr-FR" smtClean="0"/>
              <a:t>18/09/2023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CF85AC9-69CA-4C11-A617-5A4F2A9723A3}"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28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DA16FF1-49F0-440C-97A5-7C977D4048AA}" type="datetime1">
              <a:rPr lang="fr-FR" smtClean="0"/>
              <a:t>18/09/2023</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0CF85AC9-69CA-4C11-A617-5A4F2A9723A3}"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5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CFDA12-0944-4032-86FB-BB7A450AE3D5}" type="datetime1">
              <a:rPr lang="fr-FR" smtClean="0"/>
              <a:t>18/09/2023</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CF85AC9-69CA-4C11-A617-5A4F2A9723A3}"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97478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microsoft.com/office/2007/relationships/hdphoto" Target="../media/hdphoto1.wdp"/><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2.png"/><Relationship Id="rId1" Type="http://schemas.openxmlformats.org/officeDocument/2006/relationships/slideLayout" Target="../slideLayouts/slideLayout6.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6.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10.jfif"/><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79BA5E-E512-DCBA-05FE-CD81A1018DED}"/>
              </a:ext>
            </a:extLst>
          </p:cNvPr>
          <p:cNvSpPr>
            <a:spLocks noGrp="1"/>
          </p:cNvSpPr>
          <p:nvPr>
            <p:ph type="title"/>
          </p:nvPr>
        </p:nvSpPr>
        <p:spPr>
          <a:xfrm>
            <a:off x="1470977" y="1997035"/>
            <a:ext cx="8643154" cy="1491049"/>
          </a:xfrm>
        </p:spPr>
        <p:txBody>
          <a:bodyPr>
            <a:normAutofit/>
          </a:bodyPr>
          <a:lstStyle/>
          <a:p>
            <a:pPr algn="ctr"/>
            <a:r>
              <a:rPr lang="fr-FR" sz="4800" dirty="0"/>
              <a:t>Dossier Projet</a:t>
            </a:r>
            <a:br>
              <a:rPr lang="fr-FR" sz="4800" dirty="0"/>
            </a:br>
            <a:r>
              <a:rPr lang="fr-FR" sz="4800" dirty="0"/>
              <a:t>Restaurant Quai Antique</a:t>
            </a:r>
          </a:p>
        </p:txBody>
      </p:sp>
      <p:sp>
        <p:nvSpPr>
          <p:cNvPr id="4" name="Sous-titre 2">
            <a:extLst>
              <a:ext uri="{FF2B5EF4-FFF2-40B4-BE49-F238E27FC236}">
                <a16:creationId xmlns:a16="http://schemas.microsoft.com/office/drawing/2014/main" id="{D4F17C79-F963-FE16-0C2B-AA101E8CB1F3}"/>
              </a:ext>
            </a:extLst>
          </p:cNvPr>
          <p:cNvSpPr txBox="1">
            <a:spLocks/>
          </p:cNvSpPr>
          <p:nvPr/>
        </p:nvSpPr>
        <p:spPr>
          <a:xfrm>
            <a:off x="343972" y="4924241"/>
            <a:ext cx="6045942" cy="1126373"/>
          </a:xfrm>
          <a:prstGeom prst="rect">
            <a:avLst/>
          </a:prstGeom>
        </p:spPr>
        <p:txBody>
          <a:bodyPr vert="horz" lIns="91440" tIns="91440" rIns="91440" bIns="91440" rtlCol="0">
            <a:normAutofit fontScale="925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fr-FR" dirty="0"/>
              <a:t>PEZZOLI Olivier</a:t>
            </a:r>
          </a:p>
          <a:p>
            <a:r>
              <a:rPr lang="fr-FR" dirty="0"/>
              <a:t>Titre Professionnel Développeur web et web mobile</a:t>
            </a:r>
          </a:p>
        </p:txBody>
      </p:sp>
      <p:pic>
        <p:nvPicPr>
          <p:cNvPr id="5" name="Image 4" descr="Une image contenant texte&#10;&#10;Description générée automatiquement">
            <a:extLst>
              <a:ext uri="{FF2B5EF4-FFF2-40B4-BE49-F238E27FC236}">
                <a16:creationId xmlns:a16="http://schemas.microsoft.com/office/drawing/2014/main" id="{42243FB7-6B4C-5C6E-9428-4F432CEC7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855" y="1220623"/>
            <a:ext cx="3954145" cy="1476375"/>
          </a:xfrm>
          <a:prstGeom prst="rect">
            <a:avLst/>
          </a:prstGeom>
        </p:spPr>
      </p:pic>
      <p:pic>
        <p:nvPicPr>
          <p:cNvPr id="6" name="Image 5">
            <a:extLst>
              <a:ext uri="{FF2B5EF4-FFF2-40B4-BE49-F238E27FC236}">
                <a16:creationId xmlns:a16="http://schemas.microsoft.com/office/drawing/2014/main" id="{0AC47B79-FB2E-6243-550B-AF4A5EFC586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646347" y="4739860"/>
            <a:ext cx="2243522" cy="13107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grpSp>
        <p:nvGrpSpPr>
          <p:cNvPr id="7" name="Groupe 6">
            <a:extLst>
              <a:ext uri="{FF2B5EF4-FFF2-40B4-BE49-F238E27FC236}">
                <a16:creationId xmlns:a16="http://schemas.microsoft.com/office/drawing/2014/main" id="{5026330A-6504-CF22-E229-06F652A99594}"/>
              </a:ext>
            </a:extLst>
          </p:cNvPr>
          <p:cNvGrpSpPr/>
          <p:nvPr/>
        </p:nvGrpSpPr>
        <p:grpSpPr>
          <a:xfrm>
            <a:off x="0" y="6127063"/>
            <a:ext cx="12192000" cy="724270"/>
            <a:chOff x="0" y="6127063"/>
            <a:chExt cx="12192000" cy="724270"/>
          </a:xfrm>
        </p:grpSpPr>
        <p:pic>
          <p:nvPicPr>
            <p:cNvPr id="8" name="Picture 2">
              <a:extLst>
                <a:ext uri="{FF2B5EF4-FFF2-40B4-BE49-F238E27FC236}">
                  <a16:creationId xmlns:a16="http://schemas.microsoft.com/office/drawing/2014/main" id="{AFC730EB-B800-5F31-9FA9-072EC6119CA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35DED94C-C1D9-0B83-ACC2-B4B7F5FD8B8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4CD0CDE9-56D5-BB89-9FEA-B1C305343DE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1B33D9D-2D8C-4AB6-F055-3C2E38D4ED2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CFB49B8E-7063-3ABC-8AC6-22F24F2A38A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pic>
        <p:nvPicPr>
          <p:cNvPr id="3" name="Image 2"/>
          <p:cNvPicPr>
            <a:picLocks noChangeAspect="1"/>
          </p:cNvPicPr>
          <p:nvPr/>
        </p:nvPicPr>
        <p:blipFill>
          <a:blip r:embed="rId7">
            <a:clrChange>
              <a:clrFrom>
                <a:srgbClr val="EBFFFF"/>
              </a:clrFrom>
              <a:clrTo>
                <a:srgbClr val="EB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8">
                    <a14:imgEffect>
                      <a14:colorTemperature colorTemp="4700"/>
                    </a14:imgEffect>
                  </a14:imgLayer>
                </a14:imgProps>
              </a:ext>
            </a:extLst>
          </a:blip>
          <a:stretch>
            <a:fillRect/>
          </a:stretch>
        </p:blipFill>
        <p:spPr>
          <a:xfrm>
            <a:off x="596414" y="458658"/>
            <a:ext cx="2426871" cy="2209167"/>
          </a:xfrm>
          <a:prstGeom prst="rect">
            <a:avLst/>
          </a:prstGeom>
        </p:spPr>
      </p:pic>
      <p:sp>
        <p:nvSpPr>
          <p:cNvPr id="15" name="Espace réservé du numéro de diapositive 14"/>
          <p:cNvSpPr>
            <a:spLocks noGrp="1"/>
          </p:cNvSpPr>
          <p:nvPr>
            <p:ph type="sldNum" sz="quarter" idx="12"/>
          </p:nvPr>
        </p:nvSpPr>
        <p:spPr>
          <a:xfrm>
            <a:off x="11279866" y="65805"/>
            <a:ext cx="811019" cy="503578"/>
          </a:xfrm>
        </p:spPr>
        <p:txBody>
          <a:bodyPr/>
          <a:lstStyle/>
          <a:p>
            <a:fld id="{0CF85AC9-69CA-4C11-A617-5A4F2A9723A3}" type="slidenum">
              <a:rPr lang="fr-FR" smtClean="0"/>
              <a:t>1</a:t>
            </a:fld>
            <a:endParaRPr lang="fr-FR" dirty="0"/>
          </a:p>
        </p:txBody>
      </p:sp>
    </p:spTree>
    <p:extLst>
      <p:ext uri="{BB962C8B-B14F-4D97-AF65-F5344CB8AC3E}">
        <p14:creationId xmlns:p14="http://schemas.microsoft.com/office/powerpoint/2010/main" val="406106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07FB9-CF58-D0B5-6FAA-0B6C5E0B8BC8}"/>
              </a:ext>
            </a:extLst>
          </p:cNvPr>
          <p:cNvSpPr txBox="1">
            <a:spLocks/>
          </p:cNvSpPr>
          <p:nvPr/>
        </p:nvSpPr>
        <p:spPr>
          <a:xfrm>
            <a:off x="455269" y="480818"/>
            <a:ext cx="4320838" cy="710746"/>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800" dirty="0">
                <a:solidFill>
                  <a:schemeClr val="accent2">
                    <a:lumMod val="75000"/>
                  </a:schemeClr>
                </a:solidFill>
              </a:rPr>
              <a:t>d. </a:t>
            </a:r>
            <a:r>
              <a:rPr lang="fr-FR" sz="2800" u="sng" dirty="0"/>
              <a:t>Développement du </a:t>
            </a:r>
            <a:r>
              <a:rPr lang="fr-FR" sz="2800" u="sng" dirty="0" err="1"/>
              <a:t>Back-End</a:t>
            </a:r>
            <a:endParaRPr lang="fr-FR" sz="2800" u="sng" dirty="0"/>
          </a:p>
        </p:txBody>
      </p:sp>
      <p:sp>
        <p:nvSpPr>
          <p:cNvPr id="3" name="Espace réservé du contenu 2">
            <a:extLst>
              <a:ext uri="{FF2B5EF4-FFF2-40B4-BE49-F238E27FC236}">
                <a16:creationId xmlns:a16="http://schemas.microsoft.com/office/drawing/2014/main" id="{B1311411-4537-4A46-7845-A62AA7B1B0D8}"/>
              </a:ext>
            </a:extLst>
          </p:cNvPr>
          <p:cNvSpPr txBox="1">
            <a:spLocks/>
          </p:cNvSpPr>
          <p:nvPr/>
        </p:nvSpPr>
        <p:spPr>
          <a:xfrm>
            <a:off x="4718956" y="980464"/>
            <a:ext cx="3306536" cy="422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dirty="0" err="1"/>
              <a:t>EasyAdmin</a:t>
            </a:r>
            <a:r>
              <a:rPr lang="fr-FR" sz="2000" dirty="0"/>
              <a:t> 4 Bundle</a:t>
            </a:r>
          </a:p>
          <a:p>
            <a:pPr marL="0" indent="0" algn="ctr">
              <a:buFont typeface="Arial" panose="020B0604020202020204" pitchFamily="34" charset="0"/>
              <a:buNone/>
            </a:pPr>
            <a:endParaRPr lang="fr-FR" dirty="0"/>
          </a:p>
        </p:txBody>
      </p:sp>
      <p:pic>
        <p:nvPicPr>
          <p:cNvPr id="4" name="Image 3">
            <a:extLst>
              <a:ext uri="{FF2B5EF4-FFF2-40B4-BE49-F238E27FC236}">
                <a16:creationId xmlns:a16="http://schemas.microsoft.com/office/drawing/2014/main" id="{DBDAA070-F838-D9CE-1DE3-BE84B60D9F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7740" y="1516745"/>
            <a:ext cx="4912542" cy="4301026"/>
          </a:xfrm>
          <a:prstGeom prst="rect">
            <a:avLst/>
          </a:prstGeom>
        </p:spPr>
      </p:pic>
      <p:sp>
        <p:nvSpPr>
          <p:cNvPr id="5" name="ZoneTexte 4">
            <a:extLst>
              <a:ext uri="{FF2B5EF4-FFF2-40B4-BE49-F238E27FC236}">
                <a16:creationId xmlns:a16="http://schemas.microsoft.com/office/drawing/2014/main" id="{73BDE991-8999-E11C-228E-5496700ED146}"/>
              </a:ext>
            </a:extLst>
          </p:cNvPr>
          <p:cNvSpPr txBox="1"/>
          <p:nvPr/>
        </p:nvSpPr>
        <p:spPr>
          <a:xfrm>
            <a:off x="832920" y="5822307"/>
            <a:ext cx="4547937" cy="307777"/>
          </a:xfrm>
          <a:prstGeom prst="rect">
            <a:avLst/>
          </a:prstGeom>
          <a:noFill/>
        </p:spPr>
        <p:txBody>
          <a:bodyPr wrap="square" rtlCol="0">
            <a:spAutoFit/>
          </a:bodyPr>
          <a:lstStyle/>
          <a:p>
            <a:pPr algn="ctr"/>
            <a:r>
              <a:rPr lang="fr-FR" sz="1400" i="1" dirty="0"/>
              <a:t>Extrait du code: </a:t>
            </a:r>
            <a:r>
              <a:rPr lang="fr-FR" sz="1400" i="1" dirty="0" err="1"/>
              <a:t>DashboardController</a:t>
            </a:r>
            <a:endParaRPr lang="fr-FR" sz="1400" i="1" dirty="0"/>
          </a:p>
        </p:txBody>
      </p:sp>
      <p:pic>
        <p:nvPicPr>
          <p:cNvPr id="6" name="Image 5">
            <a:extLst>
              <a:ext uri="{FF2B5EF4-FFF2-40B4-BE49-F238E27FC236}">
                <a16:creationId xmlns:a16="http://schemas.microsoft.com/office/drawing/2014/main" id="{E5EEEA79-0EAE-27FC-A9ED-14BE3A4E0A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950625" y="1521189"/>
            <a:ext cx="4419027" cy="4296582"/>
          </a:xfrm>
          <a:prstGeom prst="rect">
            <a:avLst/>
          </a:prstGeom>
        </p:spPr>
      </p:pic>
      <p:sp>
        <p:nvSpPr>
          <p:cNvPr id="7" name="ZoneTexte 6">
            <a:extLst>
              <a:ext uri="{FF2B5EF4-FFF2-40B4-BE49-F238E27FC236}">
                <a16:creationId xmlns:a16="http://schemas.microsoft.com/office/drawing/2014/main" id="{67612346-7F33-BC0F-2BEA-4EBC55568799}"/>
              </a:ext>
            </a:extLst>
          </p:cNvPr>
          <p:cNvSpPr txBox="1"/>
          <p:nvPr/>
        </p:nvSpPr>
        <p:spPr>
          <a:xfrm>
            <a:off x="6950625" y="5822307"/>
            <a:ext cx="4547937" cy="307777"/>
          </a:xfrm>
          <a:prstGeom prst="rect">
            <a:avLst/>
          </a:prstGeom>
          <a:noFill/>
        </p:spPr>
        <p:txBody>
          <a:bodyPr wrap="square" rtlCol="0">
            <a:spAutoFit/>
          </a:bodyPr>
          <a:lstStyle/>
          <a:p>
            <a:pPr algn="ctr"/>
            <a:r>
              <a:rPr lang="fr-FR" sz="1400" i="1" dirty="0"/>
              <a:t>Extrait du code: </a:t>
            </a:r>
            <a:r>
              <a:rPr lang="fr-FR" sz="1400" i="1" dirty="0" err="1"/>
              <a:t>OpeningHoursCrudController</a:t>
            </a:r>
            <a:endParaRPr lang="fr-FR" sz="1400" i="1" dirty="0"/>
          </a:p>
        </p:txBody>
      </p:sp>
      <p:grpSp>
        <p:nvGrpSpPr>
          <p:cNvPr id="8" name="Groupe 7">
            <a:extLst>
              <a:ext uri="{FF2B5EF4-FFF2-40B4-BE49-F238E27FC236}">
                <a16:creationId xmlns:a16="http://schemas.microsoft.com/office/drawing/2014/main" id="{E4E086AC-7CAB-1410-CE94-C8472565F2BD}"/>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849B26B9-8F43-857B-5507-8EC2F131384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19AC8544-333E-B069-A09C-42EAA88A86E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07079F0B-0224-7BC9-3BCE-417F52B5D54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098138EF-CCC0-3607-6E18-29AA1237264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8800ADE9-02A9-8DB3-77EB-E74D6176503F}"/>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5" name="Espace réservé du numéro de diapositive 14"/>
          <p:cNvSpPr>
            <a:spLocks noGrp="1"/>
          </p:cNvSpPr>
          <p:nvPr>
            <p:ph type="sldNum" sz="quarter" idx="12"/>
          </p:nvPr>
        </p:nvSpPr>
        <p:spPr>
          <a:xfrm>
            <a:off x="11279866" y="90519"/>
            <a:ext cx="811019" cy="503578"/>
          </a:xfrm>
        </p:spPr>
        <p:txBody>
          <a:bodyPr/>
          <a:lstStyle/>
          <a:p>
            <a:fld id="{0CF85AC9-69CA-4C11-A617-5A4F2A9723A3}" type="slidenum">
              <a:rPr lang="fr-FR" smtClean="0"/>
              <a:t>10</a:t>
            </a:fld>
            <a:endParaRPr lang="fr-FR"/>
          </a:p>
        </p:txBody>
      </p:sp>
    </p:spTree>
    <p:extLst>
      <p:ext uri="{BB962C8B-B14F-4D97-AF65-F5344CB8AC3E}">
        <p14:creationId xmlns:p14="http://schemas.microsoft.com/office/powerpoint/2010/main" val="326699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07FB9-CF58-D0B5-6FAA-0B6C5E0B8BC8}"/>
              </a:ext>
            </a:extLst>
          </p:cNvPr>
          <p:cNvSpPr txBox="1">
            <a:spLocks/>
          </p:cNvSpPr>
          <p:nvPr/>
        </p:nvSpPr>
        <p:spPr>
          <a:xfrm>
            <a:off x="455269" y="480818"/>
            <a:ext cx="4320838"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800" dirty="0">
                <a:solidFill>
                  <a:schemeClr val="accent2">
                    <a:lumMod val="75000"/>
                  </a:schemeClr>
                </a:solidFill>
              </a:rPr>
              <a:t>e. </a:t>
            </a:r>
            <a:r>
              <a:rPr lang="fr-FR" sz="2800" u="sng" dirty="0"/>
              <a:t>Sécurité</a:t>
            </a:r>
          </a:p>
        </p:txBody>
      </p:sp>
      <p:grpSp>
        <p:nvGrpSpPr>
          <p:cNvPr id="8" name="Groupe 7">
            <a:extLst>
              <a:ext uri="{FF2B5EF4-FFF2-40B4-BE49-F238E27FC236}">
                <a16:creationId xmlns:a16="http://schemas.microsoft.com/office/drawing/2014/main" id="{E4E086AC-7CAB-1410-CE94-C8472565F2BD}"/>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849B26B9-8F43-857B-5507-8EC2F131384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19AC8544-333E-B069-A09C-42EAA88A86E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07079F0B-0224-7BC9-3BCE-417F52B5D5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098138EF-CCC0-3607-6E18-29AA123726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8800ADE9-02A9-8DB3-77EB-E74D617650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pic>
        <p:nvPicPr>
          <p:cNvPr id="14" name="Image 13">
            <a:extLst>
              <a:ext uri="{FF2B5EF4-FFF2-40B4-BE49-F238E27FC236}">
                <a16:creationId xmlns:a16="http://schemas.microsoft.com/office/drawing/2014/main" id="{CE07CFC3-E497-FB60-E35C-DB04C1E5706C}"/>
              </a:ext>
            </a:extLst>
          </p:cNvPr>
          <p:cNvPicPr>
            <a:picLocks noChangeAspect="1"/>
          </p:cNvPicPr>
          <p:nvPr/>
        </p:nvPicPr>
        <p:blipFill>
          <a:blip r:embed="rId5"/>
          <a:stretch>
            <a:fillRect/>
          </a:stretch>
        </p:blipFill>
        <p:spPr>
          <a:xfrm>
            <a:off x="512419" y="3335158"/>
            <a:ext cx="2873485" cy="726757"/>
          </a:xfrm>
          <a:prstGeom prst="rect">
            <a:avLst/>
          </a:prstGeom>
        </p:spPr>
      </p:pic>
      <p:sp>
        <p:nvSpPr>
          <p:cNvPr id="15" name="Espace réservé du contenu 2">
            <a:extLst>
              <a:ext uri="{FF2B5EF4-FFF2-40B4-BE49-F238E27FC236}">
                <a16:creationId xmlns:a16="http://schemas.microsoft.com/office/drawing/2014/main" id="{C918AE19-1F52-9B75-AC84-624BDEB71C1B}"/>
              </a:ext>
            </a:extLst>
          </p:cNvPr>
          <p:cNvSpPr txBox="1">
            <a:spLocks/>
          </p:cNvSpPr>
          <p:nvPr/>
        </p:nvSpPr>
        <p:spPr>
          <a:xfrm>
            <a:off x="790514" y="2327805"/>
            <a:ext cx="2447925" cy="72675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dirty="0" err="1"/>
              <a:t>Csrf</a:t>
            </a:r>
            <a:r>
              <a:rPr lang="fr-FR" sz="1800" dirty="0"/>
              <a:t> Protection</a:t>
            </a:r>
          </a:p>
          <a:p>
            <a:pPr marL="0" indent="0" algn="ctr">
              <a:buFont typeface="Arial" panose="020B0604020202020204" pitchFamily="34" charset="0"/>
              <a:buNone/>
            </a:pPr>
            <a:r>
              <a:rPr lang="fr-FR" sz="1800" i="1" dirty="0" err="1"/>
              <a:t>framework.yaml</a:t>
            </a:r>
            <a:endParaRPr lang="fr-FR" sz="1800" i="1" dirty="0"/>
          </a:p>
          <a:p>
            <a:pPr marL="0" indent="0" algn="ctr">
              <a:buFont typeface="Arial" panose="020B0604020202020204" pitchFamily="34" charset="0"/>
              <a:buNone/>
            </a:pPr>
            <a:endParaRPr lang="fr-FR" sz="1800" i="1" dirty="0"/>
          </a:p>
          <a:p>
            <a:pPr marL="0" indent="0" algn="ctr">
              <a:buFont typeface="Arial" panose="020B0604020202020204" pitchFamily="34" charset="0"/>
              <a:buNone/>
            </a:pPr>
            <a:endParaRPr lang="fr-FR" sz="1800" dirty="0"/>
          </a:p>
        </p:txBody>
      </p:sp>
      <p:sp>
        <p:nvSpPr>
          <p:cNvPr id="16" name="Espace réservé du contenu 2">
            <a:extLst>
              <a:ext uri="{FF2B5EF4-FFF2-40B4-BE49-F238E27FC236}">
                <a16:creationId xmlns:a16="http://schemas.microsoft.com/office/drawing/2014/main" id="{DFC45A18-3298-2378-5FB2-B00D413610AE}"/>
              </a:ext>
            </a:extLst>
          </p:cNvPr>
          <p:cNvSpPr txBox="1">
            <a:spLocks/>
          </p:cNvSpPr>
          <p:nvPr/>
        </p:nvSpPr>
        <p:spPr>
          <a:xfrm>
            <a:off x="4430647" y="1082093"/>
            <a:ext cx="7325066" cy="9432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dirty="0"/>
              <a:t>XSS Protection</a:t>
            </a:r>
          </a:p>
          <a:p>
            <a:pPr marL="0" indent="0" algn="ctr">
              <a:buFont typeface="Arial" panose="020B0604020202020204" pitchFamily="34" charset="0"/>
              <a:buNone/>
            </a:pPr>
            <a:r>
              <a:rPr lang="fr-FR" sz="1800" dirty="0"/>
              <a:t>(</a:t>
            </a:r>
            <a:r>
              <a:rPr lang="fr-FR" sz="1800" i="1" dirty="0"/>
              <a:t>utilisation de Regex et limitation de la longueur des inputs sur les formulaires)</a:t>
            </a:r>
            <a:endParaRPr lang="fr-FR" sz="1800" dirty="0"/>
          </a:p>
          <a:p>
            <a:pPr marL="0" indent="0" algn="ctr">
              <a:buFont typeface="Arial" panose="020B0604020202020204" pitchFamily="34" charset="0"/>
              <a:buNone/>
            </a:pPr>
            <a:endParaRPr lang="fr-FR" sz="1800" i="1" dirty="0"/>
          </a:p>
          <a:p>
            <a:pPr marL="0" indent="0" algn="ctr">
              <a:buFont typeface="Arial" panose="020B0604020202020204" pitchFamily="34" charset="0"/>
              <a:buNone/>
            </a:pPr>
            <a:endParaRPr lang="fr-FR" sz="1800" dirty="0"/>
          </a:p>
        </p:txBody>
      </p:sp>
      <p:pic>
        <p:nvPicPr>
          <p:cNvPr id="17" name="Image 16">
            <a:extLst>
              <a:ext uri="{FF2B5EF4-FFF2-40B4-BE49-F238E27FC236}">
                <a16:creationId xmlns:a16="http://schemas.microsoft.com/office/drawing/2014/main" id="{91FE3C37-775D-6566-E35C-A1A7CFBF09D8}"/>
              </a:ext>
            </a:extLst>
          </p:cNvPr>
          <p:cNvPicPr>
            <a:picLocks noChangeAspect="1"/>
          </p:cNvPicPr>
          <p:nvPr/>
        </p:nvPicPr>
        <p:blipFill>
          <a:blip r:embed="rId6"/>
          <a:stretch>
            <a:fillRect/>
          </a:stretch>
        </p:blipFill>
        <p:spPr>
          <a:xfrm>
            <a:off x="3971576" y="2119266"/>
            <a:ext cx="7974759" cy="1249836"/>
          </a:xfrm>
          <a:prstGeom prst="rect">
            <a:avLst/>
          </a:prstGeom>
        </p:spPr>
      </p:pic>
      <p:sp>
        <p:nvSpPr>
          <p:cNvPr id="18" name="ZoneTexte 17">
            <a:extLst>
              <a:ext uri="{FF2B5EF4-FFF2-40B4-BE49-F238E27FC236}">
                <a16:creationId xmlns:a16="http://schemas.microsoft.com/office/drawing/2014/main" id="{3391DB0A-F5D0-54D2-3F39-F8549C30C41B}"/>
              </a:ext>
            </a:extLst>
          </p:cNvPr>
          <p:cNvSpPr txBox="1"/>
          <p:nvPr/>
        </p:nvSpPr>
        <p:spPr>
          <a:xfrm>
            <a:off x="7001560" y="3415219"/>
            <a:ext cx="2318327" cy="307777"/>
          </a:xfrm>
          <a:prstGeom prst="rect">
            <a:avLst/>
          </a:prstGeom>
          <a:noFill/>
        </p:spPr>
        <p:txBody>
          <a:bodyPr wrap="square" rtlCol="0">
            <a:spAutoFit/>
          </a:bodyPr>
          <a:lstStyle/>
          <a:p>
            <a:pPr algn="ctr"/>
            <a:r>
              <a:rPr lang="fr-FR" sz="1400" i="1" dirty="0"/>
              <a:t>Champs textes</a:t>
            </a:r>
          </a:p>
        </p:txBody>
      </p:sp>
      <p:pic>
        <p:nvPicPr>
          <p:cNvPr id="19" name="Image 18">
            <a:extLst>
              <a:ext uri="{FF2B5EF4-FFF2-40B4-BE49-F238E27FC236}">
                <a16:creationId xmlns:a16="http://schemas.microsoft.com/office/drawing/2014/main" id="{25832ABA-46B6-BC5D-993C-21EAA2F40CF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971577" y="4565609"/>
            <a:ext cx="7974758" cy="745067"/>
          </a:xfrm>
          <a:prstGeom prst="rect">
            <a:avLst/>
          </a:prstGeom>
        </p:spPr>
      </p:pic>
      <p:sp>
        <p:nvSpPr>
          <p:cNvPr id="20" name="ZoneTexte 19">
            <a:extLst>
              <a:ext uri="{FF2B5EF4-FFF2-40B4-BE49-F238E27FC236}">
                <a16:creationId xmlns:a16="http://schemas.microsoft.com/office/drawing/2014/main" id="{715CD51C-0A75-374C-4749-8F994BB1D3DA}"/>
              </a:ext>
            </a:extLst>
          </p:cNvPr>
          <p:cNvSpPr txBox="1"/>
          <p:nvPr/>
        </p:nvSpPr>
        <p:spPr>
          <a:xfrm>
            <a:off x="6934016" y="5310676"/>
            <a:ext cx="2318327" cy="307777"/>
          </a:xfrm>
          <a:prstGeom prst="rect">
            <a:avLst/>
          </a:prstGeom>
          <a:noFill/>
        </p:spPr>
        <p:txBody>
          <a:bodyPr wrap="square" rtlCol="0">
            <a:spAutoFit/>
          </a:bodyPr>
          <a:lstStyle/>
          <a:p>
            <a:pPr algn="ctr"/>
            <a:r>
              <a:rPr lang="fr-FR" sz="1400" i="1" dirty="0"/>
              <a:t>Champs numériques</a:t>
            </a:r>
          </a:p>
        </p:txBody>
      </p:sp>
      <p:sp>
        <p:nvSpPr>
          <p:cNvPr id="4" name="Espace réservé du numéro de diapositive 3"/>
          <p:cNvSpPr>
            <a:spLocks noGrp="1"/>
          </p:cNvSpPr>
          <p:nvPr>
            <p:ph type="sldNum" sz="quarter" idx="12"/>
          </p:nvPr>
        </p:nvSpPr>
        <p:spPr>
          <a:xfrm>
            <a:off x="11246914" y="114664"/>
            <a:ext cx="811019" cy="503578"/>
          </a:xfrm>
        </p:spPr>
        <p:txBody>
          <a:bodyPr/>
          <a:lstStyle/>
          <a:p>
            <a:fld id="{0CF85AC9-69CA-4C11-A617-5A4F2A9723A3}" type="slidenum">
              <a:rPr lang="fr-FR" smtClean="0"/>
              <a:t>11</a:t>
            </a:fld>
            <a:endParaRPr lang="fr-FR"/>
          </a:p>
        </p:txBody>
      </p:sp>
    </p:spTree>
    <p:extLst>
      <p:ext uri="{BB962C8B-B14F-4D97-AF65-F5344CB8AC3E}">
        <p14:creationId xmlns:p14="http://schemas.microsoft.com/office/powerpoint/2010/main" val="3820533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E4E086AC-7CAB-1410-CE94-C8472565F2BD}"/>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849B26B9-8F43-857B-5507-8EC2F131384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19AC8544-333E-B069-A09C-42EAA88A86E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07079F0B-0224-7BC9-3BCE-417F52B5D5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098138EF-CCC0-3607-6E18-29AA123726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8800ADE9-02A9-8DB3-77EB-E74D6176503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3" name="ZoneTexte 2">
            <a:extLst>
              <a:ext uri="{FF2B5EF4-FFF2-40B4-BE49-F238E27FC236}">
                <a16:creationId xmlns:a16="http://schemas.microsoft.com/office/drawing/2014/main" id="{ABF11A2E-D20E-0EE1-DBC2-4BD8D915ACFC}"/>
              </a:ext>
            </a:extLst>
          </p:cNvPr>
          <p:cNvSpPr txBox="1"/>
          <p:nvPr/>
        </p:nvSpPr>
        <p:spPr>
          <a:xfrm>
            <a:off x="2834658" y="384846"/>
            <a:ext cx="5919168" cy="369332"/>
          </a:xfrm>
          <a:prstGeom prst="rect">
            <a:avLst/>
          </a:prstGeom>
          <a:noFill/>
        </p:spPr>
        <p:txBody>
          <a:bodyPr wrap="square" rtlCol="0">
            <a:spAutoFit/>
          </a:bodyPr>
          <a:lstStyle/>
          <a:p>
            <a:pPr algn="ctr"/>
            <a:r>
              <a:rPr lang="fr-FR" dirty="0"/>
              <a:t>Hachage du mot </a:t>
            </a:r>
            <a:r>
              <a:rPr lang="fr-FR" sz="1600" dirty="0"/>
              <a:t>de</a:t>
            </a:r>
            <a:r>
              <a:rPr lang="fr-FR" dirty="0"/>
              <a:t> passe</a:t>
            </a:r>
          </a:p>
        </p:txBody>
      </p:sp>
      <p:pic>
        <p:nvPicPr>
          <p:cNvPr id="4" name="Image 3">
            <a:extLst>
              <a:ext uri="{FF2B5EF4-FFF2-40B4-BE49-F238E27FC236}">
                <a16:creationId xmlns:a16="http://schemas.microsoft.com/office/drawing/2014/main" id="{3C6A8F24-E2B6-E5A8-038C-3E924B0386BB}"/>
              </a:ext>
            </a:extLst>
          </p:cNvPr>
          <p:cNvPicPr>
            <a:picLocks noChangeAspect="1"/>
          </p:cNvPicPr>
          <p:nvPr/>
        </p:nvPicPr>
        <p:blipFill>
          <a:blip r:embed="rId5"/>
          <a:stretch>
            <a:fillRect/>
          </a:stretch>
        </p:blipFill>
        <p:spPr>
          <a:xfrm>
            <a:off x="2703089" y="854397"/>
            <a:ext cx="6785822" cy="1342453"/>
          </a:xfrm>
          <a:prstGeom prst="rect">
            <a:avLst/>
          </a:prstGeom>
        </p:spPr>
      </p:pic>
      <p:sp>
        <p:nvSpPr>
          <p:cNvPr id="5" name="ZoneTexte 4">
            <a:extLst>
              <a:ext uri="{FF2B5EF4-FFF2-40B4-BE49-F238E27FC236}">
                <a16:creationId xmlns:a16="http://schemas.microsoft.com/office/drawing/2014/main" id="{06C6C280-3EC2-CF4D-E8DE-2BD9E0D8961D}"/>
              </a:ext>
            </a:extLst>
          </p:cNvPr>
          <p:cNvSpPr txBox="1"/>
          <p:nvPr/>
        </p:nvSpPr>
        <p:spPr>
          <a:xfrm>
            <a:off x="3749090" y="2562005"/>
            <a:ext cx="4693820" cy="338554"/>
          </a:xfrm>
          <a:prstGeom prst="rect">
            <a:avLst/>
          </a:prstGeom>
          <a:noFill/>
        </p:spPr>
        <p:txBody>
          <a:bodyPr wrap="square" rtlCol="0">
            <a:spAutoFit/>
          </a:bodyPr>
          <a:lstStyle/>
          <a:p>
            <a:pPr algn="ctr"/>
            <a:r>
              <a:rPr lang="fr-FR" sz="1600" dirty="0"/>
              <a:t>Nombre, types de caractères imposés et répétition</a:t>
            </a:r>
          </a:p>
        </p:txBody>
      </p:sp>
      <p:pic>
        <p:nvPicPr>
          <p:cNvPr id="6" name="Image 5">
            <a:extLst>
              <a:ext uri="{FF2B5EF4-FFF2-40B4-BE49-F238E27FC236}">
                <a16:creationId xmlns:a16="http://schemas.microsoft.com/office/drawing/2014/main" id="{2853A41C-4B60-1934-0FDD-24C5BCCB56D5}"/>
              </a:ext>
            </a:extLst>
          </p:cNvPr>
          <p:cNvPicPr>
            <a:picLocks noChangeAspect="1"/>
          </p:cNvPicPr>
          <p:nvPr/>
        </p:nvPicPr>
        <p:blipFill>
          <a:blip r:embed="rId6"/>
          <a:stretch>
            <a:fillRect/>
          </a:stretch>
        </p:blipFill>
        <p:spPr>
          <a:xfrm>
            <a:off x="404619" y="2900560"/>
            <a:ext cx="11382762" cy="3103044"/>
          </a:xfrm>
          <a:prstGeom prst="rect">
            <a:avLst/>
          </a:prstGeom>
        </p:spPr>
      </p:pic>
      <p:sp>
        <p:nvSpPr>
          <p:cNvPr id="7" name="Espace réservé du numéro de diapositive 6"/>
          <p:cNvSpPr>
            <a:spLocks noGrp="1"/>
          </p:cNvSpPr>
          <p:nvPr>
            <p:ph type="sldNum" sz="quarter" idx="12"/>
          </p:nvPr>
        </p:nvSpPr>
        <p:spPr>
          <a:xfrm>
            <a:off x="11288104" y="88309"/>
            <a:ext cx="811019" cy="503578"/>
          </a:xfrm>
        </p:spPr>
        <p:txBody>
          <a:bodyPr/>
          <a:lstStyle/>
          <a:p>
            <a:fld id="{0CF85AC9-69CA-4C11-A617-5A4F2A9723A3}" type="slidenum">
              <a:rPr lang="fr-FR" smtClean="0"/>
              <a:t>12</a:t>
            </a:fld>
            <a:endParaRPr lang="fr-FR"/>
          </a:p>
        </p:txBody>
      </p:sp>
    </p:spTree>
    <p:extLst>
      <p:ext uri="{BB962C8B-B14F-4D97-AF65-F5344CB8AC3E}">
        <p14:creationId xmlns:p14="http://schemas.microsoft.com/office/powerpoint/2010/main" val="101362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32FB690-14FD-EA1C-C300-0A830B0BD355}"/>
              </a:ext>
            </a:extLst>
          </p:cNvPr>
          <p:cNvSpPr txBox="1"/>
          <p:nvPr/>
        </p:nvSpPr>
        <p:spPr>
          <a:xfrm>
            <a:off x="2861072" y="104588"/>
            <a:ext cx="6439648" cy="369332"/>
          </a:xfrm>
          <a:prstGeom prst="rect">
            <a:avLst/>
          </a:prstGeom>
          <a:noFill/>
        </p:spPr>
        <p:txBody>
          <a:bodyPr wrap="none" rtlCol="0">
            <a:spAutoFit/>
          </a:bodyPr>
          <a:lstStyle/>
          <a:p>
            <a:r>
              <a:rPr lang="fr-FR" dirty="0"/>
              <a:t>Possibilité de réinitialiser le mot de passe (bundle  reset-</a:t>
            </a:r>
            <a:r>
              <a:rPr lang="fr-FR" dirty="0" err="1"/>
              <a:t>password</a:t>
            </a:r>
            <a:r>
              <a:rPr lang="fr-FR" dirty="0"/>
              <a:t>)</a:t>
            </a:r>
          </a:p>
        </p:txBody>
      </p:sp>
      <p:pic>
        <p:nvPicPr>
          <p:cNvPr id="4" name="Image 3">
            <a:extLst>
              <a:ext uri="{FF2B5EF4-FFF2-40B4-BE49-F238E27FC236}">
                <a16:creationId xmlns:a16="http://schemas.microsoft.com/office/drawing/2014/main" id="{FFDE3707-2119-8659-7AD4-A2848BC677AB}"/>
              </a:ext>
            </a:extLst>
          </p:cNvPr>
          <p:cNvPicPr>
            <a:picLocks noChangeAspect="1"/>
          </p:cNvPicPr>
          <p:nvPr/>
        </p:nvPicPr>
        <p:blipFill>
          <a:blip r:embed="rId3"/>
          <a:stretch>
            <a:fillRect/>
          </a:stretch>
        </p:blipFill>
        <p:spPr>
          <a:xfrm>
            <a:off x="199536" y="527501"/>
            <a:ext cx="4995420" cy="675253"/>
          </a:xfrm>
          <a:prstGeom prst="rect">
            <a:avLst/>
          </a:prstGeom>
        </p:spPr>
      </p:pic>
      <p:pic>
        <p:nvPicPr>
          <p:cNvPr id="6" name="Image 5">
            <a:extLst>
              <a:ext uri="{FF2B5EF4-FFF2-40B4-BE49-F238E27FC236}">
                <a16:creationId xmlns:a16="http://schemas.microsoft.com/office/drawing/2014/main" id="{3BA972E5-193A-3649-770C-8F509DB64CDA}"/>
              </a:ext>
            </a:extLst>
          </p:cNvPr>
          <p:cNvPicPr>
            <a:picLocks noChangeAspect="1"/>
          </p:cNvPicPr>
          <p:nvPr/>
        </p:nvPicPr>
        <p:blipFill>
          <a:blip r:embed="rId4"/>
          <a:stretch>
            <a:fillRect/>
          </a:stretch>
        </p:blipFill>
        <p:spPr>
          <a:xfrm>
            <a:off x="199536" y="1337932"/>
            <a:ext cx="4995420" cy="4766463"/>
          </a:xfrm>
          <a:prstGeom prst="rect">
            <a:avLst/>
          </a:prstGeom>
        </p:spPr>
      </p:pic>
      <p:pic>
        <p:nvPicPr>
          <p:cNvPr id="8" name="Image 7">
            <a:extLst>
              <a:ext uri="{FF2B5EF4-FFF2-40B4-BE49-F238E27FC236}">
                <a16:creationId xmlns:a16="http://schemas.microsoft.com/office/drawing/2014/main" id="{C2115E47-46D5-60A1-D6FB-DE76766D4B31}"/>
              </a:ext>
            </a:extLst>
          </p:cNvPr>
          <p:cNvPicPr>
            <a:picLocks noChangeAspect="1"/>
          </p:cNvPicPr>
          <p:nvPr/>
        </p:nvPicPr>
        <p:blipFill>
          <a:blip r:embed="rId5"/>
          <a:stretch>
            <a:fillRect/>
          </a:stretch>
        </p:blipFill>
        <p:spPr>
          <a:xfrm>
            <a:off x="5664722" y="595866"/>
            <a:ext cx="6092858" cy="1002329"/>
          </a:xfrm>
          <a:prstGeom prst="rect">
            <a:avLst/>
          </a:prstGeom>
        </p:spPr>
      </p:pic>
      <p:pic>
        <p:nvPicPr>
          <p:cNvPr id="14" name="Image 13">
            <a:extLst>
              <a:ext uri="{FF2B5EF4-FFF2-40B4-BE49-F238E27FC236}">
                <a16:creationId xmlns:a16="http://schemas.microsoft.com/office/drawing/2014/main" id="{82550DCB-0A03-12A2-8FA9-67886E2BD9F7}"/>
              </a:ext>
            </a:extLst>
          </p:cNvPr>
          <p:cNvPicPr>
            <a:picLocks noChangeAspect="1"/>
          </p:cNvPicPr>
          <p:nvPr/>
        </p:nvPicPr>
        <p:blipFill>
          <a:blip r:embed="rId6"/>
          <a:stretch>
            <a:fillRect/>
          </a:stretch>
        </p:blipFill>
        <p:spPr>
          <a:xfrm>
            <a:off x="7565400" y="1834544"/>
            <a:ext cx="2291501" cy="1628478"/>
          </a:xfrm>
          <a:prstGeom prst="rect">
            <a:avLst/>
          </a:prstGeom>
        </p:spPr>
      </p:pic>
      <p:pic>
        <p:nvPicPr>
          <p:cNvPr id="16" name="Image 15">
            <a:extLst>
              <a:ext uri="{FF2B5EF4-FFF2-40B4-BE49-F238E27FC236}">
                <a16:creationId xmlns:a16="http://schemas.microsoft.com/office/drawing/2014/main" id="{CF0830C9-66B9-D750-214A-B6B796B6E71F}"/>
              </a:ext>
            </a:extLst>
          </p:cNvPr>
          <p:cNvPicPr>
            <a:picLocks noChangeAspect="1"/>
          </p:cNvPicPr>
          <p:nvPr/>
        </p:nvPicPr>
        <p:blipFill>
          <a:blip r:embed="rId7"/>
          <a:stretch>
            <a:fillRect/>
          </a:stretch>
        </p:blipFill>
        <p:spPr>
          <a:xfrm>
            <a:off x="6395991" y="3900109"/>
            <a:ext cx="4913720" cy="2204286"/>
          </a:xfrm>
          <a:prstGeom prst="rect">
            <a:avLst/>
          </a:prstGeom>
        </p:spPr>
      </p:pic>
      <p:sp>
        <p:nvSpPr>
          <p:cNvPr id="5" name="Espace réservé du numéro de diapositive 4"/>
          <p:cNvSpPr>
            <a:spLocks noGrp="1"/>
          </p:cNvSpPr>
          <p:nvPr>
            <p:ph type="sldNum" sz="quarter" idx="12"/>
          </p:nvPr>
        </p:nvSpPr>
        <p:spPr>
          <a:xfrm>
            <a:off x="11238676" y="92288"/>
            <a:ext cx="811019" cy="503578"/>
          </a:xfrm>
        </p:spPr>
        <p:txBody>
          <a:bodyPr/>
          <a:lstStyle/>
          <a:p>
            <a:fld id="{0CF85AC9-69CA-4C11-A617-5A4F2A9723A3}" type="slidenum">
              <a:rPr lang="fr-FR" smtClean="0"/>
              <a:t>13</a:t>
            </a:fld>
            <a:endParaRPr lang="fr-FR" dirty="0"/>
          </a:p>
        </p:txBody>
      </p:sp>
      <p:grpSp>
        <p:nvGrpSpPr>
          <p:cNvPr id="3" name="Groupe 2">
            <a:extLst>
              <a:ext uri="{FF2B5EF4-FFF2-40B4-BE49-F238E27FC236}">
                <a16:creationId xmlns:a16="http://schemas.microsoft.com/office/drawing/2014/main" id="{FEEC4796-4B2F-8115-AD85-238B7E230D55}"/>
              </a:ext>
            </a:extLst>
          </p:cNvPr>
          <p:cNvGrpSpPr/>
          <p:nvPr/>
        </p:nvGrpSpPr>
        <p:grpSpPr>
          <a:xfrm>
            <a:off x="0" y="6127063"/>
            <a:ext cx="12192000" cy="724270"/>
            <a:chOff x="0" y="6127063"/>
            <a:chExt cx="12192000" cy="724270"/>
          </a:xfrm>
        </p:grpSpPr>
        <p:pic>
          <p:nvPicPr>
            <p:cNvPr id="7" name="Picture 2">
              <a:extLst>
                <a:ext uri="{FF2B5EF4-FFF2-40B4-BE49-F238E27FC236}">
                  <a16:creationId xmlns:a16="http://schemas.microsoft.com/office/drawing/2014/main" id="{702630CE-7A1F-A61B-9003-30E66E5BEC7C}"/>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C4A6C446-4DA6-530D-47D9-B48F9A0289CF}"/>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6AB94FF8-C69D-71F4-A349-5862DC89270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F679875E-44D8-E69D-0F88-6C785A2110D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919D26C4-37A8-E232-1CD9-5850B99C0DA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Tree>
    <p:extLst>
      <p:ext uri="{BB962C8B-B14F-4D97-AF65-F5344CB8AC3E}">
        <p14:creationId xmlns:p14="http://schemas.microsoft.com/office/powerpoint/2010/main" val="56633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29CD1-D310-C793-5189-6722F34B1362}"/>
              </a:ext>
            </a:extLst>
          </p:cNvPr>
          <p:cNvSpPr>
            <a:spLocks noGrp="1"/>
          </p:cNvSpPr>
          <p:nvPr>
            <p:ph type="title"/>
          </p:nvPr>
        </p:nvSpPr>
        <p:spPr>
          <a:xfrm>
            <a:off x="653143" y="804519"/>
            <a:ext cx="11185071" cy="1049235"/>
          </a:xfrm>
        </p:spPr>
        <p:txBody>
          <a:bodyPr/>
          <a:lstStyle/>
          <a:p>
            <a:pPr algn="ctr"/>
            <a:r>
              <a:rPr lang="fr-FR" u="heavy" dirty="0"/>
              <a:t>III- Fonctionnalité la plus représentative du projet: Le module de réservation</a:t>
            </a:r>
          </a:p>
        </p:txBody>
      </p:sp>
      <p:sp>
        <p:nvSpPr>
          <p:cNvPr id="4" name="Titre 1">
            <a:extLst>
              <a:ext uri="{FF2B5EF4-FFF2-40B4-BE49-F238E27FC236}">
                <a16:creationId xmlns:a16="http://schemas.microsoft.com/office/drawing/2014/main" id="{790FDAAC-DAA0-6D72-4A8A-08DCA21B6984}"/>
              </a:ext>
            </a:extLst>
          </p:cNvPr>
          <p:cNvSpPr>
            <a:spLocks noGrp="1"/>
          </p:cNvSpPr>
          <p:nvPr>
            <p:ph idx="1"/>
          </p:nvPr>
        </p:nvSpPr>
        <p:spPr>
          <a:xfrm>
            <a:off x="563336" y="1927232"/>
            <a:ext cx="6751864" cy="710746"/>
          </a:xfrm>
        </p:spPr>
        <p:txBody>
          <a:bodyPr>
            <a:normAutofit fontScale="85000" lnSpcReduction="10000"/>
          </a:bodyPr>
          <a:lstStyle/>
          <a:p>
            <a:pPr marL="0" indent="0">
              <a:spcBef>
                <a:spcPts val="600"/>
              </a:spcBef>
              <a:buNone/>
            </a:pPr>
            <a:r>
              <a:rPr lang="fr-FR" sz="2800" dirty="0">
                <a:solidFill>
                  <a:schemeClr val="accent2">
                    <a:lumMod val="75000"/>
                  </a:schemeClr>
                </a:solidFill>
              </a:rPr>
              <a:t>a. </a:t>
            </a:r>
            <a:r>
              <a:rPr lang="fr-FR" sz="3100" u="sng" dirty="0"/>
              <a:t>Réflexion initiale sur la conception du module</a:t>
            </a:r>
          </a:p>
        </p:txBody>
      </p:sp>
      <p:pic>
        <p:nvPicPr>
          <p:cNvPr id="7" name="Picture 2">
            <a:extLst>
              <a:ext uri="{FF2B5EF4-FFF2-40B4-BE49-F238E27FC236}">
                <a16:creationId xmlns:a16="http://schemas.microsoft.com/office/drawing/2014/main" id="{C3A08634-92ED-0E86-0877-6D23E50B9BF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5354186"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9590B264-EE75-DB80-E8D6-10519F1071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041823" y="6133730"/>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3" name="Groupe 12">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1026"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4" name="ZoneTexte 13">
            <a:extLst>
              <a:ext uri="{FF2B5EF4-FFF2-40B4-BE49-F238E27FC236}">
                <a16:creationId xmlns:a16="http://schemas.microsoft.com/office/drawing/2014/main" id="{1604C613-536F-CDFD-FFBC-4F5EE0E1BD56}"/>
              </a:ext>
            </a:extLst>
          </p:cNvPr>
          <p:cNvSpPr txBox="1"/>
          <p:nvPr/>
        </p:nvSpPr>
        <p:spPr>
          <a:xfrm>
            <a:off x="246660" y="2282605"/>
            <a:ext cx="11714205" cy="2308324"/>
          </a:xfrm>
          <a:prstGeom prst="rect">
            <a:avLst/>
          </a:prstGeom>
          <a:noFill/>
        </p:spPr>
        <p:txBody>
          <a:bodyPr wrap="square" rtlCol="0">
            <a:spAutoFit/>
          </a:bodyPr>
          <a:lstStyle/>
          <a:p>
            <a:pPr marL="285750" indent="-285750">
              <a:buFont typeface="Arial" panose="020B0604020202020204" pitchFamily="34" charset="0"/>
              <a:buChar char="•"/>
            </a:pPr>
            <a:r>
              <a:rPr lang="fr-FR" dirty="0"/>
              <a:t>Qui va utiliser l’application ? </a:t>
            </a:r>
          </a:p>
          <a:p>
            <a:endParaRPr lang="fr-FR" dirty="0"/>
          </a:p>
          <a:p>
            <a:pPr marL="285750" indent="-285750">
              <a:buFont typeface="Arial" panose="020B0604020202020204" pitchFamily="34" charset="0"/>
              <a:buChar char="•"/>
            </a:pPr>
            <a:r>
              <a:rPr lang="fr-FR" dirty="0"/>
              <a:t>Quels sont les avantages de pouvoir réserver en ligne ? </a:t>
            </a:r>
          </a:p>
          <a:p>
            <a:endParaRPr lang="fr-FR" dirty="0"/>
          </a:p>
          <a:p>
            <a:pPr marL="285750" indent="-285750">
              <a:buFont typeface="Arial" panose="020B0604020202020204" pitchFamily="34" charset="0"/>
              <a:buChar char="•"/>
            </a:pPr>
            <a:r>
              <a:rPr lang="fr-FR" dirty="0"/>
              <a:t>Le back-office doit permettre également au restaurant de gérer toutes ses réservations.</a:t>
            </a:r>
          </a:p>
          <a:p>
            <a:r>
              <a:rPr lang="fr-FR" dirty="0"/>
              <a:t> </a:t>
            </a:r>
          </a:p>
          <a:p>
            <a:pPr marL="285750" indent="-285750">
              <a:buFont typeface="Arial" panose="020B0604020202020204" pitchFamily="34" charset="0"/>
              <a:buChar char="•"/>
            </a:pPr>
            <a:r>
              <a:rPr lang="fr-FR" dirty="0"/>
              <a:t>Quels sont les éléments nécessaires pour le bon fonctionnement du module?</a:t>
            </a:r>
          </a:p>
          <a:p>
            <a:endParaRPr lang="fr-FR" dirty="0"/>
          </a:p>
        </p:txBody>
      </p:sp>
      <p:pic>
        <p:nvPicPr>
          <p:cNvPr id="15" name="Image 14">
            <a:extLst>
              <a:ext uri="{FF2B5EF4-FFF2-40B4-BE49-F238E27FC236}">
                <a16:creationId xmlns:a16="http://schemas.microsoft.com/office/drawing/2014/main" id="{B7724185-903F-5AF9-DCAA-E98AE56E1C3F}"/>
              </a:ext>
            </a:extLst>
          </p:cNvPr>
          <p:cNvPicPr>
            <a:picLocks noChangeAspect="1"/>
          </p:cNvPicPr>
          <p:nvPr/>
        </p:nvPicPr>
        <p:blipFill>
          <a:blip r:embed="rId5"/>
          <a:stretch>
            <a:fillRect/>
          </a:stretch>
        </p:blipFill>
        <p:spPr>
          <a:xfrm>
            <a:off x="1635454" y="4572000"/>
            <a:ext cx="8936616" cy="1548396"/>
          </a:xfrm>
          <a:prstGeom prst="rect">
            <a:avLst/>
          </a:prstGeom>
        </p:spPr>
      </p:pic>
      <p:sp>
        <p:nvSpPr>
          <p:cNvPr id="5" name="Espace réservé du numéro de diapositive 4"/>
          <p:cNvSpPr>
            <a:spLocks noGrp="1"/>
          </p:cNvSpPr>
          <p:nvPr>
            <p:ph type="sldNum" sz="quarter" idx="12"/>
          </p:nvPr>
        </p:nvSpPr>
        <p:spPr>
          <a:xfrm>
            <a:off x="11312817" y="86516"/>
            <a:ext cx="811019" cy="503578"/>
          </a:xfrm>
        </p:spPr>
        <p:txBody>
          <a:bodyPr/>
          <a:lstStyle/>
          <a:p>
            <a:fld id="{0CF85AC9-69CA-4C11-A617-5A4F2A9723A3}" type="slidenum">
              <a:rPr lang="fr-FR" smtClean="0"/>
              <a:t>14</a:t>
            </a:fld>
            <a:endParaRPr lang="fr-FR" dirty="0"/>
          </a:p>
        </p:txBody>
      </p:sp>
    </p:spTree>
    <p:extLst>
      <p:ext uri="{BB962C8B-B14F-4D97-AF65-F5344CB8AC3E}">
        <p14:creationId xmlns:p14="http://schemas.microsoft.com/office/powerpoint/2010/main" val="28449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3"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9" name="Titre 1">
            <a:extLst>
              <a:ext uri="{FF2B5EF4-FFF2-40B4-BE49-F238E27FC236}">
                <a16:creationId xmlns:a16="http://schemas.microsoft.com/office/drawing/2014/main" id="{790FDAAC-DAA0-6D72-4A8A-08DCA21B6984}"/>
              </a:ext>
            </a:extLst>
          </p:cNvPr>
          <p:cNvSpPr txBox="1">
            <a:spLocks/>
          </p:cNvSpPr>
          <p:nvPr/>
        </p:nvSpPr>
        <p:spPr>
          <a:xfrm>
            <a:off x="398579" y="477372"/>
            <a:ext cx="4700643"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400" dirty="0">
                <a:solidFill>
                  <a:schemeClr val="accent2">
                    <a:lumMod val="75000"/>
                  </a:schemeClr>
                </a:solidFill>
              </a:rPr>
              <a:t>b. </a:t>
            </a:r>
            <a:r>
              <a:rPr lang="fr-FR" sz="2400" u="sng" dirty="0"/>
              <a:t>Développement du module</a:t>
            </a:r>
          </a:p>
        </p:txBody>
      </p:sp>
      <p:sp>
        <p:nvSpPr>
          <p:cNvPr id="15" name="Espace réservé du numéro de diapositive 14"/>
          <p:cNvSpPr>
            <a:spLocks noGrp="1"/>
          </p:cNvSpPr>
          <p:nvPr>
            <p:ph type="sldNum" sz="quarter" idx="12"/>
          </p:nvPr>
        </p:nvSpPr>
        <p:spPr>
          <a:xfrm>
            <a:off x="11232924" y="139946"/>
            <a:ext cx="811019" cy="503578"/>
          </a:xfrm>
        </p:spPr>
        <p:txBody>
          <a:bodyPr/>
          <a:lstStyle/>
          <a:p>
            <a:fld id="{0CF85AC9-69CA-4C11-A617-5A4F2A9723A3}" type="slidenum">
              <a:rPr lang="fr-FR" smtClean="0"/>
              <a:t>15</a:t>
            </a:fld>
            <a:endParaRPr lang="fr-FR"/>
          </a:p>
        </p:txBody>
      </p:sp>
      <p:sp>
        <p:nvSpPr>
          <p:cNvPr id="8" name="ZoneTexte 7">
            <a:extLst>
              <a:ext uri="{FF2B5EF4-FFF2-40B4-BE49-F238E27FC236}">
                <a16:creationId xmlns:a16="http://schemas.microsoft.com/office/drawing/2014/main" id="{F11FAB10-407E-1ACC-36BC-0107073B482E}"/>
              </a:ext>
            </a:extLst>
          </p:cNvPr>
          <p:cNvSpPr txBox="1"/>
          <p:nvPr/>
        </p:nvSpPr>
        <p:spPr>
          <a:xfrm>
            <a:off x="5532837" y="1003452"/>
            <a:ext cx="1141851" cy="369332"/>
          </a:xfrm>
          <a:prstGeom prst="rect">
            <a:avLst/>
          </a:prstGeom>
          <a:noFill/>
        </p:spPr>
        <p:txBody>
          <a:bodyPr wrap="none" rtlCol="0">
            <a:spAutoFit/>
          </a:bodyPr>
          <a:lstStyle/>
          <a:p>
            <a:r>
              <a:rPr lang="fr-FR" dirty="0"/>
              <a:t>Validateur</a:t>
            </a:r>
          </a:p>
        </p:txBody>
      </p:sp>
      <p:pic>
        <p:nvPicPr>
          <p:cNvPr id="16" name="Image 15">
            <a:extLst>
              <a:ext uri="{FF2B5EF4-FFF2-40B4-BE49-F238E27FC236}">
                <a16:creationId xmlns:a16="http://schemas.microsoft.com/office/drawing/2014/main" id="{24C4A51B-14C8-3CFB-20A9-CD940A54115E}"/>
              </a:ext>
            </a:extLst>
          </p:cNvPr>
          <p:cNvPicPr>
            <a:picLocks noChangeAspect="1"/>
          </p:cNvPicPr>
          <p:nvPr/>
        </p:nvPicPr>
        <p:blipFill>
          <a:blip r:embed="rId5"/>
          <a:stretch>
            <a:fillRect/>
          </a:stretch>
        </p:blipFill>
        <p:spPr>
          <a:xfrm>
            <a:off x="398579" y="3268472"/>
            <a:ext cx="3894924" cy="1105702"/>
          </a:xfrm>
          <a:prstGeom prst="rect">
            <a:avLst/>
          </a:prstGeom>
        </p:spPr>
      </p:pic>
      <p:pic>
        <p:nvPicPr>
          <p:cNvPr id="17" name="Image 16">
            <a:extLst>
              <a:ext uri="{FF2B5EF4-FFF2-40B4-BE49-F238E27FC236}">
                <a16:creationId xmlns:a16="http://schemas.microsoft.com/office/drawing/2014/main" id="{E4AE96E3-DDA7-0E11-827F-C70B6A18E4AB}"/>
              </a:ext>
            </a:extLst>
          </p:cNvPr>
          <p:cNvPicPr>
            <a:picLocks noChangeAspect="1"/>
          </p:cNvPicPr>
          <p:nvPr/>
        </p:nvPicPr>
        <p:blipFill>
          <a:blip r:embed="rId6"/>
          <a:stretch>
            <a:fillRect/>
          </a:stretch>
        </p:blipFill>
        <p:spPr>
          <a:xfrm>
            <a:off x="4949975" y="2068480"/>
            <a:ext cx="6432197" cy="3566140"/>
          </a:xfrm>
          <a:prstGeom prst="rect">
            <a:avLst/>
          </a:prstGeom>
        </p:spPr>
      </p:pic>
      <p:sp>
        <p:nvSpPr>
          <p:cNvPr id="18" name="ZoneTexte 17">
            <a:extLst>
              <a:ext uri="{FF2B5EF4-FFF2-40B4-BE49-F238E27FC236}">
                <a16:creationId xmlns:a16="http://schemas.microsoft.com/office/drawing/2014/main" id="{D345D0B4-36B6-F0D0-E9DD-B0D4C54BC88E}"/>
              </a:ext>
            </a:extLst>
          </p:cNvPr>
          <p:cNvSpPr txBox="1"/>
          <p:nvPr/>
        </p:nvSpPr>
        <p:spPr>
          <a:xfrm>
            <a:off x="6519326" y="5819286"/>
            <a:ext cx="2890791" cy="307777"/>
          </a:xfrm>
          <a:prstGeom prst="rect">
            <a:avLst/>
          </a:prstGeom>
          <a:noFill/>
        </p:spPr>
        <p:txBody>
          <a:bodyPr wrap="none" rtlCol="0">
            <a:spAutoFit/>
          </a:bodyPr>
          <a:lstStyle/>
          <a:p>
            <a:r>
              <a:rPr lang="fr-FR" sz="1400" i="1" dirty="0"/>
              <a:t>Extrait </a:t>
            </a:r>
            <a:r>
              <a:rPr lang="fr-FR" sz="1400" i="1" dirty="0" err="1"/>
              <a:t>ReservationDateValidator.php</a:t>
            </a:r>
            <a:endParaRPr lang="fr-FR" sz="1400" i="1" dirty="0"/>
          </a:p>
        </p:txBody>
      </p:sp>
    </p:spTree>
    <p:extLst>
      <p:ext uri="{BB962C8B-B14F-4D97-AF65-F5344CB8AC3E}">
        <p14:creationId xmlns:p14="http://schemas.microsoft.com/office/powerpoint/2010/main" val="416551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3"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5" name="Espace réservé du numéro de diapositive 14"/>
          <p:cNvSpPr>
            <a:spLocks noGrp="1"/>
          </p:cNvSpPr>
          <p:nvPr>
            <p:ph type="sldNum" sz="quarter" idx="12"/>
          </p:nvPr>
        </p:nvSpPr>
        <p:spPr>
          <a:xfrm>
            <a:off x="11271628" y="122913"/>
            <a:ext cx="811019" cy="503578"/>
          </a:xfrm>
        </p:spPr>
        <p:txBody>
          <a:bodyPr/>
          <a:lstStyle/>
          <a:p>
            <a:fld id="{0CF85AC9-69CA-4C11-A617-5A4F2A9723A3}" type="slidenum">
              <a:rPr lang="fr-FR" smtClean="0"/>
              <a:t>16</a:t>
            </a:fld>
            <a:endParaRPr lang="fr-FR"/>
          </a:p>
        </p:txBody>
      </p:sp>
      <p:sp>
        <p:nvSpPr>
          <p:cNvPr id="14" name="ZoneTexte 13">
            <a:extLst>
              <a:ext uri="{FF2B5EF4-FFF2-40B4-BE49-F238E27FC236}">
                <a16:creationId xmlns:a16="http://schemas.microsoft.com/office/drawing/2014/main" id="{68D3A9FC-3A36-BBD5-43A5-525ECA39F16C}"/>
              </a:ext>
            </a:extLst>
          </p:cNvPr>
          <p:cNvSpPr txBox="1"/>
          <p:nvPr/>
        </p:nvSpPr>
        <p:spPr>
          <a:xfrm>
            <a:off x="4827171" y="467557"/>
            <a:ext cx="2232855" cy="369332"/>
          </a:xfrm>
          <a:prstGeom prst="rect">
            <a:avLst/>
          </a:prstGeom>
          <a:noFill/>
        </p:spPr>
        <p:txBody>
          <a:bodyPr wrap="none" rtlCol="0">
            <a:spAutoFit/>
          </a:bodyPr>
          <a:lstStyle/>
          <a:p>
            <a:r>
              <a:rPr lang="fr-FR" dirty="0" err="1"/>
              <a:t>ReservationController</a:t>
            </a:r>
            <a:endParaRPr lang="fr-FR" dirty="0"/>
          </a:p>
        </p:txBody>
      </p:sp>
      <p:pic>
        <p:nvPicPr>
          <p:cNvPr id="16" name="Image 15">
            <a:extLst>
              <a:ext uri="{FF2B5EF4-FFF2-40B4-BE49-F238E27FC236}">
                <a16:creationId xmlns:a16="http://schemas.microsoft.com/office/drawing/2014/main" id="{03EE8A9B-C317-1236-7F5C-3F210614B02B}"/>
              </a:ext>
            </a:extLst>
          </p:cNvPr>
          <p:cNvPicPr>
            <a:picLocks noChangeAspect="1"/>
          </p:cNvPicPr>
          <p:nvPr/>
        </p:nvPicPr>
        <p:blipFill>
          <a:blip r:embed="rId5"/>
          <a:stretch>
            <a:fillRect/>
          </a:stretch>
        </p:blipFill>
        <p:spPr>
          <a:xfrm>
            <a:off x="370627" y="1582073"/>
            <a:ext cx="5409199" cy="3485279"/>
          </a:xfrm>
          <a:prstGeom prst="rect">
            <a:avLst/>
          </a:prstGeom>
        </p:spPr>
      </p:pic>
      <p:pic>
        <p:nvPicPr>
          <p:cNvPr id="17" name="Image 16">
            <a:extLst>
              <a:ext uri="{FF2B5EF4-FFF2-40B4-BE49-F238E27FC236}">
                <a16:creationId xmlns:a16="http://schemas.microsoft.com/office/drawing/2014/main" id="{D898945A-3818-1705-A905-D706EAFAEB4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060136" y="1105364"/>
            <a:ext cx="5820034" cy="4438697"/>
          </a:xfrm>
          <a:prstGeom prst="rect">
            <a:avLst/>
          </a:prstGeom>
        </p:spPr>
      </p:pic>
      <p:sp>
        <p:nvSpPr>
          <p:cNvPr id="18" name="ZoneTexte 17">
            <a:extLst>
              <a:ext uri="{FF2B5EF4-FFF2-40B4-BE49-F238E27FC236}">
                <a16:creationId xmlns:a16="http://schemas.microsoft.com/office/drawing/2014/main" id="{4AB06D88-C480-9C9D-A4CE-9B0686E3CEBF}"/>
              </a:ext>
            </a:extLst>
          </p:cNvPr>
          <p:cNvSpPr txBox="1"/>
          <p:nvPr/>
        </p:nvSpPr>
        <p:spPr>
          <a:xfrm>
            <a:off x="2441975" y="5133802"/>
            <a:ext cx="1215269" cy="307777"/>
          </a:xfrm>
          <a:prstGeom prst="rect">
            <a:avLst/>
          </a:prstGeom>
          <a:noFill/>
        </p:spPr>
        <p:txBody>
          <a:bodyPr wrap="none" rtlCol="0">
            <a:spAutoFit/>
          </a:bodyPr>
          <a:lstStyle/>
          <a:p>
            <a:r>
              <a:rPr lang="fr-FR" sz="1400" i="1" dirty="0"/>
              <a:t>Méthode new()</a:t>
            </a:r>
          </a:p>
        </p:txBody>
      </p:sp>
      <p:sp>
        <p:nvSpPr>
          <p:cNvPr id="19" name="ZoneTexte 18">
            <a:extLst>
              <a:ext uri="{FF2B5EF4-FFF2-40B4-BE49-F238E27FC236}">
                <a16:creationId xmlns:a16="http://schemas.microsoft.com/office/drawing/2014/main" id="{51927971-5492-B11B-300F-E718D09DE38E}"/>
              </a:ext>
            </a:extLst>
          </p:cNvPr>
          <p:cNvSpPr txBox="1"/>
          <p:nvPr/>
        </p:nvSpPr>
        <p:spPr>
          <a:xfrm>
            <a:off x="7539625" y="5544061"/>
            <a:ext cx="2721258" cy="307777"/>
          </a:xfrm>
          <a:prstGeom prst="rect">
            <a:avLst/>
          </a:prstGeom>
          <a:noFill/>
        </p:spPr>
        <p:txBody>
          <a:bodyPr wrap="none" rtlCol="0">
            <a:spAutoFit/>
          </a:bodyPr>
          <a:lstStyle/>
          <a:p>
            <a:r>
              <a:rPr lang="fr-FR" sz="1400" i="1" dirty="0"/>
              <a:t>Extrait Méthode </a:t>
            </a:r>
            <a:r>
              <a:rPr lang="fr-FR" sz="1400" i="1" dirty="0" err="1"/>
              <a:t>getReservationSlots</a:t>
            </a:r>
            <a:r>
              <a:rPr lang="fr-FR" sz="1400" i="1" dirty="0"/>
              <a:t>()</a:t>
            </a:r>
          </a:p>
        </p:txBody>
      </p:sp>
    </p:spTree>
    <p:extLst>
      <p:ext uri="{BB962C8B-B14F-4D97-AF65-F5344CB8AC3E}">
        <p14:creationId xmlns:p14="http://schemas.microsoft.com/office/powerpoint/2010/main" val="115787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3"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8" name="ZoneTexte 7">
            <a:extLst>
              <a:ext uri="{FF2B5EF4-FFF2-40B4-BE49-F238E27FC236}">
                <a16:creationId xmlns:a16="http://schemas.microsoft.com/office/drawing/2014/main" id="{3CA49DAD-542A-CAD2-D089-37538228296E}"/>
              </a:ext>
            </a:extLst>
          </p:cNvPr>
          <p:cNvSpPr txBox="1"/>
          <p:nvPr/>
        </p:nvSpPr>
        <p:spPr>
          <a:xfrm>
            <a:off x="5646325" y="201766"/>
            <a:ext cx="899349" cy="369332"/>
          </a:xfrm>
          <a:prstGeom prst="rect">
            <a:avLst/>
          </a:prstGeom>
          <a:noFill/>
        </p:spPr>
        <p:txBody>
          <a:bodyPr wrap="none" rtlCol="0">
            <a:spAutoFit/>
          </a:bodyPr>
          <a:lstStyle/>
          <a:p>
            <a:r>
              <a:rPr lang="fr-FR" dirty="0"/>
              <a:t>Index.js</a:t>
            </a:r>
          </a:p>
        </p:txBody>
      </p:sp>
      <p:pic>
        <p:nvPicPr>
          <p:cNvPr id="9" name="Image 8">
            <a:extLst>
              <a:ext uri="{FF2B5EF4-FFF2-40B4-BE49-F238E27FC236}">
                <a16:creationId xmlns:a16="http://schemas.microsoft.com/office/drawing/2014/main" id="{57E8B491-1A67-E67E-AFA9-CA85C8671606}"/>
              </a:ext>
            </a:extLst>
          </p:cNvPr>
          <p:cNvPicPr>
            <a:picLocks noChangeAspect="1"/>
          </p:cNvPicPr>
          <p:nvPr/>
        </p:nvPicPr>
        <p:blipFill>
          <a:blip r:embed="rId4"/>
          <a:stretch>
            <a:fillRect/>
          </a:stretch>
        </p:blipFill>
        <p:spPr>
          <a:xfrm>
            <a:off x="203616" y="1275796"/>
            <a:ext cx="6614970" cy="2447707"/>
          </a:xfrm>
          <a:prstGeom prst="rect">
            <a:avLst/>
          </a:prstGeom>
        </p:spPr>
      </p:pic>
      <p:pic>
        <p:nvPicPr>
          <p:cNvPr id="10" name="Image 9">
            <a:extLst>
              <a:ext uri="{FF2B5EF4-FFF2-40B4-BE49-F238E27FC236}">
                <a16:creationId xmlns:a16="http://schemas.microsoft.com/office/drawing/2014/main" id="{DFB6D605-79B2-4FB0-9992-79F26B2957C1}"/>
              </a:ext>
            </a:extLst>
          </p:cNvPr>
          <p:cNvPicPr>
            <a:picLocks noChangeAspect="1"/>
          </p:cNvPicPr>
          <p:nvPr/>
        </p:nvPicPr>
        <p:blipFill>
          <a:blip r:embed="rId5"/>
          <a:stretch>
            <a:fillRect/>
          </a:stretch>
        </p:blipFill>
        <p:spPr>
          <a:xfrm>
            <a:off x="6969211" y="743659"/>
            <a:ext cx="4917989" cy="5231237"/>
          </a:xfrm>
          <a:prstGeom prst="rect">
            <a:avLst/>
          </a:prstGeom>
        </p:spPr>
      </p:pic>
      <p:sp>
        <p:nvSpPr>
          <p:cNvPr id="12" name="Espace réservé du numéro de diapositive 11"/>
          <p:cNvSpPr>
            <a:spLocks noGrp="1"/>
          </p:cNvSpPr>
          <p:nvPr>
            <p:ph type="sldNum" sz="quarter" idx="12"/>
          </p:nvPr>
        </p:nvSpPr>
        <p:spPr>
          <a:xfrm>
            <a:off x="11255152" y="134643"/>
            <a:ext cx="811019" cy="503578"/>
          </a:xfrm>
        </p:spPr>
        <p:txBody>
          <a:bodyPr/>
          <a:lstStyle/>
          <a:p>
            <a:fld id="{0CF85AC9-69CA-4C11-A617-5A4F2A9723A3}" type="slidenum">
              <a:rPr lang="fr-FR" smtClean="0"/>
              <a:t>17</a:t>
            </a:fld>
            <a:endParaRPr lang="fr-FR" dirty="0"/>
          </a:p>
        </p:txBody>
      </p:sp>
    </p:spTree>
    <p:extLst>
      <p:ext uri="{BB962C8B-B14F-4D97-AF65-F5344CB8AC3E}">
        <p14:creationId xmlns:p14="http://schemas.microsoft.com/office/powerpoint/2010/main" val="334012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3"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4"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8" name="Titre 1">
            <a:extLst>
              <a:ext uri="{FF2B5EF4-FFF2-40B4-BE49-F238E27FC236}">
                <a16:creationId xmlns:a16="http://schemas.microsoft.com/office/drawing/2014/main" id="{790FDAAC-DAA0-6D72-4A8A-08DCA21B6984}"/>
              </a:ext>
            </a:extLst>
          </p:cNvPr>
          <p:cNvSpPr txBox="1">
            <a:spLocks/>
          </p:cNvSpPr>
          <p:nvPr/>
        </p:nvSpPr>
        <p:spPr>
          <a:xfrm>
            <a:off x="400050" y="291276"/>
            <a:ext cx="4700643"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400" dirty="0">
                <a:solidFill>
                  <a:schemeClr val="accent2">
                    <a:lumMod val="75000"/>
                  </a:schemeClr>
                </a:solidFill>
              </a:rPr>
              <a:t>c. </a:t>
            </a:r>
            <a:r>
              <a:rPr lang="fr-FR" sz="2400" u="sng" dirty="0"/>
              <a:t>Jeu d’essai</a:t>
            </a:r>
          </a:p>
        </p:txBody>
      </p:sp>
      <p:sp>
        <p:nvSpPr>
          <p:cNvPr id="9" name="ZoneTexte 8">
            <a:extLst>
              <a:ext uri="{FF2B5EF4-FFF2-40B4-BE49-F238E27FC236}">
                <a16:creationId xmlns:a16="http://schemas.microsoft.com/office/drawing/2014/main" id="{0E489C8B-F321-D8E2-67A3-E762B36475EB}"/>
              </a:ext>
            </a:extLst>
          </p:cNvPr>
          <p:cNvSpPr txBox="1"/>
          <p:nvPr/>
        </p:nvSpPr>
        <p:spPr>
          <a:xfrm>
            <a:off x="158833" y="1002022"/>
            <a:ext cx="6283155" cy="338554"/>
          </a:xfrm>
          <a:prstGeom prst="rect">
            <a:avLst/>
          </a:prstGeom>
          <a:noFill/>
        </p:spPr>
        <p:txBody>
          <a:bodyPr wrap="square" rtlCol="0">
            <a:spAutoFit/>
          </a:bodyPr>
          <a:lstStyle/>
          <a:p>
            <a:pPr algn="ctr"/>
            <a:r>
              <a:rPr lang="fr-FR" sz="1600" b="1" dirty="0"/>
              <a:t>Horaires et nombres de places disponibles utilisés pour les tests</a:t>
            </a:r>
          </a:p>
        </p:txBody>
      </p:sp>
      <p:pic>
        <p:nvPicPr>
          <p:cNvPr id="10" name="Image 9">
            <a:extLst>
              <a:ext uri="{FF2B5EF4-FFF2-40B4-BE49-F238E27FC236}">
                <a16:creationId xmlns:a16="http://schemas.microsoft.com/office/drawing/2014/main" id="{0DCE61E1-156E-7C05-E21A-6C5AEB69536A}"/>
              </a:ext>
            </a:extLst>
          </p:cNvPr>
          <p:cNvPicPr>
            <a:picLocks noChangeAspect="1"/>
          </p:cNvPicPr>
          <p:nvPr/>
        </p:nvPicPr>
        <p:blipFill>
          <a:blip r:embed="rId4"/>
          <a:stretch>
            <a:fillRect/>
          </a:stretch>
        </p:blipFill>
        <p:spPr>
          <a:xfrm>
            <a:off x="235126" y="1467745"/>
            <a:ext cx="5830939" cy="1672045"/>
          </a:xfrm>
          <a:prstGeom prst="rect">
            <a:avLst/>
          </a:prstGeom>
        </p:spPr>
      </p:pic>
      <p:pic>
        <p:nvPicPr>
          <p:cNvPr id="11" name="Image 10">
            <a:extLst>
              <a:ext uri="{FF2B5EF4-FFF2-40B4-BE49-F238E27FC236}">
                <a16:creationId xmlns:a16="http://schemas.microsoft.com/office/drawing/2014/main" id="{33429BCB-E513-38E5-46FF-F8893EF3813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3218" y="721806"/>
            <a:ext cx="2618086" cy="2611915"/>
          </a:xfrm>
          <a:prstGeom prst="rect">
            <a:avLst/>
          </a:prstGeom>
          <a:noFill/>
          <a:ln>
            <a:noFill/>
          </a:ln>
        </p:spPr>
      </p:pic>
      <p:sp>
        <p:nvSpPr>
          <p:cNvPr id="12" name="ZoneTexte 11">
            <a:extLst>
              <a:ext uri="{FF2B5EF4-FFF2-40B4-BE49-F238E27FC236}">
                <a16:creationId xmlns:a16="http://schemas.microsoft.com/office/drawing/2014/main" id="{1B7FEBD7-6352-DE8B-3870-771E6CDD0A96}"/>
              </a:ext>
            </a:extLst>
          </p:cNvPr>
          <p:cNvSpPr txBox="1"/>
          <p:nvPr/>
        </p:nvSpPr>
        <p:spPr>
          <a:xfrm>
            <a:off x="8978764" y="248663"/>
            <a:ext cx="1426994" cy="307777"/>
          </a:xfrm>
          <a:prstGeom prst="rect">
            <a:avLst/>
          </a:prstGeom>
          <a:noFill/>
        </p:spPr>
        <p:txBody>
          <a:bodyPr wrap="none" rtlCol="0">
            <a:spAutoFit/>
          </a:bodyPr>
          <a:lstStyle/>
          <a:p>
            <a:r>
              <a:rPr lang="fr-FR" sz="1400" dirty="0"/>
              <a:t>Formulaire initial</a:t>
            </a:r>
          </a:p>
        </p:txBody>
      </p:sp>
      <p:sp>
        <p:nvSpPr>
          <p:cNvPr id="13" name="ZoneTexte 12">
            <a:extLst>
              <a:ext uri="{FF2B5EF4-FFF2-40B4-BE49-F238E27FC236}">
                <a16:creationId xmlns:a16="http://schemas.microsoft.com/office/drawing/2014/main" id="{31FD6F4F-748C-9102-E09E-73E0DCACF2D8}"/>
              </a:ext>
            </a:extLst>
          </p:cNvPr>
          <p:cNvSpPr txBox="1"/>
          <p:nvPr/>
        </p:nvSpPr>
        <p:spPr>
          <a:xfrm>
            <a:off x="498902" y="3349339"/>
            <a:ext cx="11332030" cy="338554"/>
          </a:xfrm>
          <a:prstGeom prst="rect">
            <a:avLst/>
          </a:prstGeom>
          <a:noFill/>
        </p:spPr>
        <p:txBody>
          <a:bodyPr wrap="square" rtlCol="0">
            <a:spAutoFit/>
          </a:bodyPr>
          <a:lstStyle/>
          <a:p>
            <a:pPr algn="ctr"/>
            <a:r>
              <a:rPr lang="fr-FR" sz="1600" b="1" dirty="0"/>
              <a:t>Résultats obtenus (date du test 30 Août 2023)</a:t>
            </a:r>
          </a:p>
        </p:txBody>
      </p:sp>
      <p:sp>
        <p:nvSpPr>
          <p:cNvPr id="14" name="ZoneTexte 13">
            <a:extLst>
              <a:ext uri="{FF2B5EF4-FFF2-40B4-BE49-F238E27FC236}">
                <a16:creationId xmlns:a16="http://schemas.microsoft.com/office/drawing/2014/main" id="{6971E3A7-5BC2-D695-D8C2-F301FC60B944}"/>
              </a:ext>
            </a:extLst>
          </p:cNvPr>
          <p:cNvSpPr txBox="1"/>
          <p:nvPr/>
        </p:nvSpPr>
        <p:spPr>
          <a:xfrm>
            <a:off x="1893148" y="3708868"/>
            <a:ext cx="1344855" cy="307777"/>
          </a:xfrm>
          <a:prstGeom prst="rect">
            <a:avLst/>
          </a:prstGeom>
          <a:noFill/>
        </p:spPr>
        <p:txBody>
          <a:bodyPr wrap="none" rtlCol="0">
            <a:spAutoFit/>
          </a:bodyPr>
          <a:lstStyle/>
          <a:p>
            <a:r>
              <a:rPr lang="fr-FR" sz="1400" dirty="0"/>
              <a:t>Date antérieure</a:t>
            </a:r>
          </a:p>
        </p:txBody>
      </p:sp>
      <p:sp>
        <p:nvSpPr>
          <p:cNvPr id="15" name="ZoneTexte 14">
            <a:extLst>
              <a:ext uri="{FF2B5EF4-FFF2-40B4-BE49-F238E27FC236}">
                <a16:creationId xmlns:a16="http://schemas.microsoft.com/office/drawing/2014/main" id="{1D1C0386-43BA-61EB-6243-447BD050C23D}"/>
              </a:ext>
            </a:extLst>
          </p:cNvPr>
          <p:cNvSpPr txBox="1"/>
          <p:nvPr/>
        </p:nvSpPr>
        <p:spPr>
          <a:xfrm>
            <a:off x="5596428" y="3702697"/>
            <a:ext cx="1497718" cy="307777"/>
          </a:xfrm>
          <a:prstGeom prst="rect">
            <a:avLst/>
          </a:prstGeom>
          <a:noFill/>
        </p:spPr>
        <p:txBody>
          <a:bodyPr wrap="none" rtlCol="0">
            <a:spAutoFit/>
          </a:bodyPr>
          <a:lstStyle/>
          <a:p>
            <a:r>
              <a:rPr lang="fr-FR" sz="1400" dirty="0"/>
              <a:t>Jour de fermeture</a:t>
            </a:r>
          </a:p>
        </p:txBody>
      </p:sp>
      <p:sp>
        <p:nvSpPr>
          <p:cNvPr id="16" name="ZoneTexte 15">
            <a:extLst>
              <a:ext uri="{FF2B5EF4-FFF2-40B4-BE49-F238E27FC236}">
                <a16:creationId xmlns:a16="http://schemas.microsoft.com/office/drawing/2014/main" id="{B61579ED-79F8-7672-072F-BFEBF3ABF366}"/>
              </a:ext>
            </a:extLst>
          </p:cNvPr>
          <p:cNvSpPr txBox="1"/>
          <p:nvPr/>
        </p:nvSpPr>
        <p:spPr>
          <a:xfrm>
            <a:off x="9325724" y="3708869"/>
            <a:ext cx="1292405" cy="307777"/>
          </a:xfrm>
          <a:prstGeom prst="rect">
            <a:avLst/>
          </a:prstGeom>
          <a:noFill/>
        </p:spPr>
        <p:txBody>
          <a:bodyPr wrap="none" rtlCol="0">
            <a:spAutoFit/>
          </a:bodyPr>
          <a:lstStyle/>
          <a:p>
            <a:r>
              <a:rPr lang="fr-FR" sz="1400" dirty="0"/>
              <a:t>Dernière heure</a:t>
            </a:r>
          </a:p>
        </p:txBody>
      </p:sp>
      <p:sp>
        <p:nvSpPr>
          <p:cNvPr id="17" name="ZoneTexte 16">
            <a:extLst>
              <a:ext uri="{FF2B5EF4-FFF2-40B4-BE49-F238E27FC236}">
                <a16:creationId xmlns:a16="http://schemas.microsoft.com/office/drawing/2014/main" id="{59FCCEC0-D1BA-605C-E188-85858F0B97D3}"/>
              </a:ext>
            </a:extLst>
          </p:cNvPr>
          <p:cNvSpPr txBox="1"/>
          <p:nvPr/>
        </p:nvSpPr>
        <p:spPr>
          <a:xfrm>
            <a:off x="824124" y="4976517"/>
            <a:ext cx="1480021" cy="307777"/>
          </a:xfrm>
          <a:prstGeom prst="rect">
            <a:avLst/>
          </a:prstGeom>
          <a:noFill/>
        </p:spPr>
        <p:txBody>
          <a:bodyPr wrap="none" rtlCol="0">
            <a:spAutoFit/>
          </a:bodyPr>
          <a:lstStyle/>
          <a:p>
            <a:r>
              <a:rPr lang="fr-FR" sz="1400" dirty="0"/>
              <a:t>A plus de 60 jours</a:t>
            </a:r>
          </a:p>
        </p:txBody>
      </p:sp>
      <p:sp>
        <p:nvSpPr>
          <p:cNvPr id="18" name="ZoneTexte 17">
            <a:extLst>
              <a:ext uri="{FF2B5EF4-FFF2-40B4-BE49-F238E27FC236}">
                <a16:creationId xmlns:a16="http://schemas.microsoft.com/office/drawing/2014/main" id="{5A6EE564-5904-31BD-8F15-D96B6E74BB93}"/>
              </a:ext>
            </a:extLst>
          </p:cNvPr>
          <p:cNvSpPr txBox="1"/>
          <p:nvPr/>
        </p:nvSpPr>
        <p:spPr>
          <a:xfrm>
            <a:off x="3652324" y="4961639"/>
            <a:ext cx="1129412" cy="307777"/>
          </a:xfrm>
          <a:prstGeom prst="rect">
            <a:avLst/>
          </a:prstGeom>
          <a:noFill/>
        </p:spPr>
        <p:txBody>
          <a:bodyPr wrap="none" rtlCol="0">
            <a:spAutoFit/>
          </a:bodyPr>
          <a:lstStyle/>
          <a:p>
            <a:r>
              <a:rPr lang="fr-FR" sz="1400" dirty="0"/>
              <a:t>Fermé le soir</a:t>
            </a:r>
          </a:p>
        </p:txBody>
      </p:sp>
      <p:sp>
        <p:nvSpPr>
          <p:cNvPr id="19" name="ZoneTexte 18">
            <a:extLst>
              <a:ext uri="{FF2B5EF4-FFF2-40B4-BE49-F238E27FC236}">
                <a16:creationId xmlns:a16="http://schemas.microsoft.com/office/drawing/2014/main" id="{72BAB896-1C77-B34A-DB01-90C21E6D1BEB}"/>
              </a:ext>
            </a:extLst>
          </p:cNvPr>
          <p:cNvSpPr txBox="1"/>
          <p:nvPr/>
        </p:nvSpPr>
        <p:spPr>
          <a:xfrm>
            <a:off x="6143913" y="4978978"/>
            <a:ext cx="1180708" cy="307777"/>
          </a:xfrm>
          <a:prstGeom prst="rect">
            <a:avLst/>
          </a:prstGeom>
          <a:noFill/>
        </p:spPr>
        <p:txBody>
          <a:bodyPr wrap="none" rtlCol="0">
            <a:spAutoFit/>
          </a:bodyPr>
          <a:lstStyle/>
          <a:p>
            <a:r>
              <a:rPr lang="fr-FR" sz="1400" dirty="0"/>
              <a:t>Fermé le midi</a:t>
            </a:r>
          </a:p>
        </p:txBody>
      </p:sp>
      <p:sp>
        <p:nvSpPr>
          <p:cNvPr id="20" name="ZoneTexte 19">
            <a:extLst>
              <a:ext uri="{FF2B5EF4-FFF2-40B4-BE49-F238E27FC236}">
                <a16:creationId xmlns:a16="http://schemas.microsoft.com/office/drawing/2014/main" id="{D626E27E-1CD5-62B4-27E7-78601BEA9132}"/>
              </a:ext>
            </a:extLst>
          </p:cNvPr>
          <p:cNvSpPr txBox="1"/>
          <p:nvPr/>
        </p:nvSpPr>
        <p:spPr>
          <a:xfrm>
            <a:off x="8823570" y="4961639"/>
            <a:ext cx="2186048" cy="307777"/>
          </a:xfrm>
          <a:prstGeom prst="rect">
            <a:avLst/>
          </a:prstGeom>
          <a:noFill/>
        </p:spPr>
        <p:txBody>
          <a:bodyPr wrap="none" rtlCol="0">
            <a:spAutoFit/>
          </a:bodyPr>
          <a:lstStyle/>
          <a:p>
            <a:r>
              <a:rPr lang="fr-FR" sz="1400" dirty="0"/>
              <a:t>Réservation valide et validé</a:t>
            </a:r>
          </a:p>
        </p:txBody>
      </p:sp>
      <p:pic>
        <p:nvPicPr>
          <p:cNvPr id="21" name="Image 20">
            <a:extLst>
              <a:ext uri="{FF2B5EF4-FFF2-40B4-BE49-F238E27FC236}">
                <a16:creationId xmlns:a16="http://schemas.microsoft.com/office/drawing/2014/main" id="{B08AB83A-A63D-A0E0-7C70-749AA0A04A0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6933" y="4071515"/>
            <a:ext cx="4120720" cy="723192"/>
          </a:xfrm>
          <a:prstGeom prst="rect">
            <a:avLst/>
          </a:prstGeom>
          <a:noFill/>
          <a:ln>
            <a:noFill/>
          </a:ln>
        </p:spPr>
      </p:pic>
      <p:pic>
        <p:nvPicPr>
          <p:cNvPr id="22" name="Image 21">
            <a:extLst>
              <a:ext uri="{FF2B5EF4-FFF2-40B4-BE49-F238E27FC236}">
                <a16:creationId xmlns:a16="http://schemas.microsoft.com/office/drawing/2014/main" id="{10A7F47B-980C-D6F0-3D04-2D2339A0121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auto">
          <a:xfrm>
            <a:off x="4894865" y="4084080"/>
            <a:ext cx="2900845" cy="732252"/>
          </a:xfrm>
          <a:prstGeom prst="rect">
            <a:avLst/>
          </a:prstGeom>
          <a:noFill/>
          <a:ln>
            <a:noFill/>
          </a:ln>
        </p:spPr>
      </p:pic>
      <p:pic>
        <p:nvPicPr>
          <p:cNvPr id="23" name="Image 22">
            <a:extLst>
              <a:ext uri="{FF2B5EF4-FFF2-40B4-BE49-F238E27FC236}">
                <a16:creationId xmlns:a16="http://schemas.microsoft.com/office/drawing/2014/main" id="{7D980C39-2AC9-B945-B17D-831FE563469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bwMode="auto">
          <a:xfrm>
            <a:off x="8112923" y="4071515"/>
            <a:ext cx="3718009" cy="723192"/>
          </a:xfrm>
          <a:prstGeom prst="rect">
            <a:avLst/>
          </a:prstGeom>
          <a:noFill/>
          <a:ln>
            <a:noFill/>
          </a:ln>
        </p:spPr>
      </p:pic>
      <p:pic>
        <p:nvPicPr>
          <p:cNvPr id="25" name="Image 24">
            <a:extLst>
              <a:ext uri="{FF2B5EF4-FFF2-40B4-BE49-F238E27FC236}">
                <a16:creationId xmlns:a16="http://schemas.microsoft.com/office/drawing/2014/main" id="{0FAF30D0-CFBF-F0D6-C4B0-A1D6C1094E4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auto">
          <a:xfrm>
            <a:off x="2996559" y="5405548"/>
            <a:ext cx="2432162" cy="583360"/>
          </a:xfrm>
          <a:prstGeom prst="rect">
            <a:avLst/>
          </a:prstGeom>
          <a:noFill/>
          <a:ln>
            <a:noFill/>
          </a:ln>
        </p:spPr>
      </p:pic>
      <p:pic>
        <p:nvPicPr>
          <p:cNvPr id="26" name="Image 25">
            <a:extLst>
              <a:ext uri="{FF2B5EF4-FFF2-40B4-BE49-F238E27FC236}">
                <a16:creationId xmlns:a16="http://schemas.microsoft.com/office/drawing/2014/main" id="{139E67E3-F9E2-3F91-C7DB-7775B788802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bwMode="auto">
          <a:xfrm>
            <a:off x="5529061" y="5405548"/>
            <a:ext cx="2410412" cy="583360"/>
          </a:xfrm>
          <a:prstGeom prst="rect">
            <a:avLst/>
          </a:prstGeom>
          <a:noFill/>
          <a:ln>
            <a:noFill/>
          </a:ln>
        </p:spPr>
      </p:pic>
      <p:pic>
        <p:nvPicPr>
          <p:cNvPr id="27" name="Image 26">
            <a:extLst>
              <a:ext uri="{FF2B5EF4-FFF2-40B4-BE49-F238E27FC236}">
                <a16:creationId xmlns:a16="http://schemas.microsoft.com/office/drawing/2014/main" id="{A2A8CB10-17D2-6DF4-8EBD-D080CCE4E64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bwMode="auto">
          <a:xfrm>
            <a:off x="8039813" y="5408703"/>
            <a:ext cx="4093637" cy="658354"/>
          </a:xfrm>
          <a:prstGeom prst="rect">
            <a:avLst/>
          </a:prstGeom>
          <a:noFill/>
          <a:ln>
            <a:noFill/>
          </a:ln>
        </p:spPr>
      </p:pic>
      <p:pic>
        <p:nvPicPr>
          <p:cNvPr id="28" name="Image 27">
            <a:extLst>
              <a:ext uri="{FF2B5EF4-FFF2-40B4-BE49-F238E27FC236}">
                <a16:creationId xmlns:a16="http://schemas.microsoft.com/office/drawing/2014/main" id="{417BB7D7-0EAE-3469-166B-3068AD10D3F7}"/>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bwMode="auto">
          <a:xfrm>
            <a:off x="234445" y="5405548"/>
            <a:ext cx="2659380" cy="583360"/>
          </a:xfrm>
          <a:prstGeom prst="rect">
            <a:avLst/>
          </a:prstGeom>
          <a:noFill/>
          <a:ln>
            <a:noFill/>
          </a:ln>
        </p:spPr>
      </p:pic>
      <p:sp>
        <p:nvSpPr>
          <p:cNvPr id="29" name="Espace réservé du numéro de diapositive 28"/>
          <p:cNvSpPr>
            <a:spLocks noGrp="1"/>
          </p:cNvSpPr>
          <p:nvPr>
            <p:ph type="sldNum" sz="quarter" idx="12"/>
          </p:nvPr>
        </p:nvSpPr>
        <p:spPr>
          <a:xfrm>
            <a:off x="11238676" y="52862"/>
            <a:ext cx="811019" cy="503578"/>
          </a:xfrm>
        </p:spPr>
        <p:txBody>
          <a:bodyPr/>
          <a:lstStyle/>
          <a:p>
            <a:fld id="{0CF85AC9-69CA-4C11-A617-5A4F2A9723A3}" type="slidenum">
              <a:rPr lang="fr-FR" smtClean="0"/>
              <a:t>18</a:t>
            </a:fld>
            <a:endParaRPr lang="fr-FR" dirty="0"/>
          </a:p>
        </p:txBody>
      </p:sp>
    </p:spTree>
    <p:extLst>
      <p:ext uri="{BB962C8B-B14F-4D97-AF65-F5344CB8AC3E}">
        <p14:creationId xmlns:p14="http://schemas.microsoft.com/office/powerpoint/2010/main" val="226604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F529CD1-D310-C793-5189-6722F34B1362}"/>
              </a:ext>
            </a:extLst>
          </p:cNvPr>
          <p:cNvSpPr>
            <a:spLocks noGrp="1"/>
          </p:cNvSpPr>
          <p:nvPr>
            <p:ph type="title"/>
          </p:nvPr>
        </p:nvSpPr>
        <p:spPr>
          <a:xfrm>
            <a:off x="1451579" y="804519"/>
            <a:ext cx="9603275" cy="703005"/>
          </a:xfrm>
        </p:spPr>
        <p:txBody>
          <a:bodyPr/>
          <a:lstStyle/>
          <a:p>
            <a:pPr algn="ctr"/>
            <a:r>
              <a:rPr lang="fr-FR" u="heavy" dirty="0"/>
              <a:t>IV- Recherches anglophones</a:t>
            </a:r>
          </a:p>
        </p:txBody>
      </p:sp>
      <p:sp>
        <p:nvSpPr>
          <p:cNvPr id="4" name="ZoneTexte 3">
            <a:extLst>
              <a:ext uri="{FF2B5EF4-FFF2-40B4-BE49-F238E27FC236}">
                <a16:creationId xmlns:a16="http://schemas.microsoft.com/office/drawing/2014/main" id="{12B5DBE5-FB69-37F8-5ED1-25648C9F16D5}"/>
              </a:ext>
            </a:extLst>
          </p:cNvPr>
          <p:cNvSpPr txBox="1"/>
          <p:nvPr/>
        </p:nvSpPr>
        <p:spPr>
          <a:xfrm>
            <a:off x="71049" y="1853754"/>
            <a:ext cx="6683977" cy="369332"/>
          </a:xfrm>
          <a:prstGeom prst="rect">
            <a:avLst/>
          </a:prstGeom>
          <a:noFill/>
        </p:spPr>
        <p:txBody>
          <a:bodyPr wrap="square" rtlCol="0">
            <a:spAutoFit/>
          </a:bodyPr>
          <a:lstStyle/>
          <a:p>
            <a:r>
              <a:rPr lang="fr-FR" dirty="0"/>
              <a:t>Texte original (doc de </a:t>
            </a:r>
            <a:r>
              <a:rPr lang="fr-FR" dirty="0" err="1"/>
              <a:t>symfony</a:t>
            </a:r>
            <a:r>
              <a:rPr lang="fr-FR" dirty="0"/>
              <a:t> 6.2) sur les contraintes et la validation</a:t>
            </a:r>
          </a:p>
        </p:txBody>
      </p:sp>
      <p:sp>
        <p:nvSpPr>
          <p:cNvPr id="5" name="ZoneTexte 4">
            <a:extLst>
              <a:ext uri="{FF2B5EF4-FFF2-40B4-BE49-F238E27FC236}">
                <a16:creationId xmlns:a16="http://schemas.microsoft.com/office/drawing/2014/main" id="{BE1E440C-9F82-2317-EE2D-69D93240421D}"/>
              </a:ext>
            </a:extLst>
          </p:cNvPr>
          <p:cNvSpPr txBox="1"/>
          <p:nvPr/>
        </p:nvSpPr>
        <p:spPr>
          <a:xfrm>
            <a:off x="8875111" y="1853754"/>
            <a:ext cx="1183529" cy="369332"/>
          </a:xfrm>
          <a:prstGeom prst="rect">
            <a:avLst/>
          </a:prstGeom>
          <a:noFill/>
        </p:spPr>
        <p:txBody>
          <a:bodyPr wrap="none" rtlCol="0">
            <a:spAutoFit/>
          </a:bodyPr>
          <a:lstStyle/>
          <a:p>
            <a:r>
              <a:rPr lang="fr-FR" dirty="0"/>
              <a:t>Traduction</a:t>
            </a:r>
          </a:p>
        </p:txBody>
      </p:sp>
      <p:sp>
        <p:nvSpPr>
          <p:cNvPr id="6" name="Zone de texte 2">
            <a:extLst>
              <a:ext uri="{FF2B5EF4-FFF2-40B4-BE49-F238E27FC236}">
                <a16:creationId xmlns:a16="http://schemas.microsoft.com/office/drawing/2014/main" id="{DEC5F1A2-C132-D98D-D19F-727E8C3D00DF}"/>
              </a:ext>
            </a:extLst>
          </p:cNvPr>
          <p:cNvSpPr txBox="1">
            <a:spLocks noChangeArrowheads="1"/>
          </p:cNvSpPr>
          <p:nvPr/>
        </p:nvSpPr>
        <p:spPr bwMode="auto">
          <a:xfrm>
            <a:off x="491179" y="2368692"/>
            <a:ext cx="5843716" cy="3625779"/>
          </a:xfrm>
          <a:prstGeom prst="rect">
            <a:avLst/>
          </a:prstGeom>
          <a:solidFill>
            <a:schemeClr val="bg1">
              <a:lumMod val="95000"/>
            </a:schemeClr>
          </a:solidFill>
          <a:ln>
            <a:solidFill>
              <a:schemeClr val="tx1"/>
            </a:solidFill>
          </a:ln>
          <a:extLst>
            <a:ext uri="{53640926-AAD7-44D8-BBD7-CCE9431645EC}">
              <a14:shadowObscured xmlns:a14="http://schemas.microsoft.com/office/drawing/2010/main" val="1"/>
            </a:ext>
          </a:extLst>
        </p:spPr>
        <p:txBody>
          <a:bodyPr rot="0" vert="horz" wrap="square" lIns="91440" tIns="45720" rIns="91440" bIns="45720" anchor="t" anchorCtr="0" upright="1">
            <a:noAutofit/>
          </a:bodyPr>
          <a:lstStyle/>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How to </a:t>
            </a: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 a custom validation </a:t>
            </a: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You can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 custom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by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extending</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the base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As an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example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you’re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going</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to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 basic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validator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that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checks if a string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contains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alphanumeric</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characters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Creating</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 Class</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First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need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to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and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extend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Add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#[\Attribute] to the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if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want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to use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it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as an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attribute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in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classes. You can use #[HasNamedArguments] to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make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some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options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required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Creating</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Validator</a:t>
            </a:r>
            <a:r>
              <a:rPr lang="fr-FR"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b="1" kern="100" dirty="0" err="1">
                <a:effectLst/>
                <a:latin typeface="Times New Roman" panose="02020603050405020304" pitchFamily="18" charset="0"/>
                <a:ea typeface="Calibri" panose="020F0502020204030204" pitchFamily="34" charset="0"/>
                <a:cs typeface="Times New Roman" panose="02020603050405020304" pitchFamily="18" charset="0"/>
              </a:rPr>
              <a:t>itself</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As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can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see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fairly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minimal. The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actual</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validation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performed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by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validator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 class. The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validator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specified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by the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validateBy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wich</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has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default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logic</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In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other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words</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you</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create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 custom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(e.g.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MyConstraint</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Symfony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automatically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look for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another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MyConstraintValidator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when</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actually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performing</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the validation.</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validator</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class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has one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required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method</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000" kern="100" dirty="0" err="1">
                <a:effectLst/>
                <a:latin typeface="Times New Roman" panose="02020603050405020304" pitchFamily="18" charset="0"/>
                <a:ea typeface="Calibri" panose="020F0502020204030204" pitchFamily="34" charset="0"/>
                <a:cs typeface="Times New Roman" panose="02020603050405020304" pitchFamily="18" charset="0"/>
              </a:rPr>
              <a:t>validate</a:t>
            </a:r>
            <a:r>
              <a:rPr lang="fr-FR" sz="1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7" name="Image 6">
            <a:extLst>
              <a:ext uri="{FF2B5EF4-FFF2-40B4-BE49-F238E27FC236}">
                <a16:creationId xmlns:a16="http://schemas.microsoft.com/office/drawing/2014/main" id="{C1FA1E03-1433-A061-5CBF-2BB3F053A90F}"/>
              </a:ext>
            </a:extLst>
          </p:cNvPr>
          <p:cNvPicPr>
            <a:picLocks noChangeAspect="1"/>
          </p:cNvPicPr>
          <p:nvPr/>
        </p:nvPicPr>
        <p:blipFill>
          <a:blip r:embed="rId2"/>
          <a:stretch>
            <a:fillRect/>
          </a:stretch>
        </p:blipFill>
        <p:spPr>
          <a:xfrm>
            <a:off x="6815893" y="2223086"/>
            <a:ext cx="5301966" cy="3666968"/>
          </a:xfrm>
          <a:prstGeom prst="rect">
            <a:avLst/>
          </a:prstGeom>
        </p:spPr>
      </p:pic>
      <p:grpSp>
        <p:nvGrpSpPr>
          <p:cNvPr id="8" name="Groupe 7">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4" name="Espace réservé du numéro de diapositive 13"/>
          <p:cNvSpPr>
            <a:spLocks noGrp="1"/>
          </p:cNvSpPr>
          <p:nvPr>
            <p:ph type="sldNum" sz="quarter" idx="12"/>
          </p:nvPr>
        </p:nvSpPr>
        <p:spPr>
          <a:xfrm>
            <a:off x="11230438" y="74043"/>
            <a:ext cx="811019" cy="503578"/>
          </a:xfrm>
        </p:spPr>
        <p:txBody>
          <a:bodyPr/>
          <a:lstStyle/>
          <a:p>
            <a:fld id="{0CF85AC9-69CA-4C11-A617-5A4F2A9723A3}" type="slidenum">
              <a:rPr lang="fr-FR" smtClean="0"/>
              <a:t>19</a:t>
            </a:fld>
            <a:endParaRPr lang="fr-FR" dirty="0"/>
          </a:p>
        </p:txBody>
      </p:sp>
    </p:spTree>
    <p:extLst>
      <p:ext uri="{BB962C8B-B14F-4D97-AF65-F5344CB8AC3E}">
        <p14:creationId xmlns:p14="http://schemas.microsoft.com/office/powerpoint/2010/main" val="56535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464D03-8729-A795-B1D6-7CB0E714564A}"/>
              </a:ext>
            </a:extLst>
          </p:cNvPr>
          <p:cNvSpPr>
            <a:spLocks noGrp="1"/>
          </p:cNvSpPr>
          <p:nvPr>
            <p:ph type="title"/>
          </p:nvPr>
        </p:nvSpPr>
        <p:spPr>
          <a:xfrm>
            <a:off x="503872" y="830396"/>
            <a:ext cx="11348063" cy="1049235"/>
          </a:xfrm>
        </p:spPr>
        <p:txBody>
          <a:bodyPr>
            <a:normAutofit/>
          </a:bodyPr>
          <a:lstStyle/>
          <a:p>
            <a:pPr algn="ctr"/>
            <a:r>
              <a:rPr lang="fr-FR" dirty="0"/>
              <a:t>   les différents chapitres de cette présentation</a:t>
            </a:r>
          </a:p>
        </p:txBody>
      </p:sp>
      <p:sp>
        <p:nvSpPr>
          <p:cNvPr id="4" name="Titre 1">
            <a:extLst>
              <a:ext uri="{FF2B5EF4-FFF2-40B4-BE49-F238E27FC236}">
                <a16:creationId xmlns:a16="http://schemas.microsoft.com/office/drawing/2014/main" id="{9A6391DF-64E2-5B62-9996-FF53C268C6BA}"/>
              </a:ext>
            </a:extLst>
          </p:cNvPr>
          <p:cNvSpPr>
            <a:spLocks noGrp="1"/>
          </p:cNvSpPr>
          <p:nvPr>
            <p:ph idx="1"/>
          </p:nvPr>
        </p:nvSpPr>
        <p:spPr/>
        <p:txBody>
          <a:bodyPr/>
          <a:lstStyle/>
          <a:p>
            <a:r>
              <a:rPr lang="fr-FR" dirty="0"/>
              <a:t>1 – PRESENTATION DU PROJET</a:t>
            </a:r>
          </a:p>
          <a:p>
            <a:r>
              <a:rPr lang="fr-FR" sz="2000" dirty="0"/>
              <a:t>II - REALISATION DU PROJET</a:t>
            </a:r>
          </a:p>
          <a:p>
            <a:r>
              <a:rPr lang="fr-FR" dirty="0"/>
              <a:t>III – FONCTIONNALITE LA PLUS REPRESENTATIVE :  Le module de réservation</a:t>
            </a:r>
          </a:p>
          <a:p>
            <a:r>
              <a:rPr lang="fr-FR" dirty="0"/>
              <a:t>IV – RECHERCHES ANGLOPHONES</a:t>
            </a:r>
          </a:p>
          <a:p>
            <a:r>
              <a:rPr lang="fr-FR" dirty="0"/>
              <a:t>V – CONCLUSION</a:t>
            </a:r>
          </a:p>
        </p:txBody>
      </p:sp>
      <p:grpSp>
        <p:nvGrpSpPr>
          <p:cNvPr id="5" name="Groupe 4">
            <a:extLst>
              <a:ext uri="{FF2B5EF4-FFF2-40B4-BE49-F238E27FC236}">
                <a16:creationId xmlns:a16="http://schemas.microsoft.com/office/drawing/2014/main" id="{B614C438-8F61-8509-B770-D8F0709293C5}"/>
              </a:ext>
            </a:extLst>
          </p:cNvPr>
          <p:cNvGrpSpPr/>
          <p:nvPr/>
        </p:nvGrpSpPr>
        <p:grpSpPr>
          <a:xfrm>
            <a:off x="0" y="6127063"/>
            <a:ext cx="12192000" cy="724270"/>
            <a:chOff x="0" y="6127063"/>
            <a:chExt cx="12192000" cy="724270"/>
          </a:xfrm>
        </p:grpSpPr>
        <p:pic>
          <p:nvPicPr>
            <p:cNvPr id="6" name="Picture 2">
              <a:extLst>
                <a:ext uri="{FF2B5EF4-FFF2-40B4-BE49-F238E27FC236}">
                  <a16:creationId xmlns:a16="http://schemas.microsoft.com/office/drawing/2014/main" id="{E2C9E1E2-DDA5-EF77-BE34-A1461ACB42F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D787F764-DEFF-E367-9DA8-67E3D0B705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A46159A9-FB10-0179-353B-D2AB10A8DA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78466C3F-3FDA-BCDF-FD7C-BC024CC9FB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02723192-7918-4096-E340-698E9C30767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2" name="Espace réservé du numéro de diapositive 11"/>
          <p:cNvSpPr>
            <a:spLocks noGrp="1"/>
          </p:cNvSpPr>
          <p:nvPr>
            <p:ph type="sldNum" sz="quarter" idx="12"/>
          </p:nvPr>
        </p:nvSpPr>
        <p:spPr>
          <a:xfrm>
            <a:off x="11279865" y="82281"/>
            <a:ext cx="811019" cy="503578"/>
          </a:xfrm>
        </p:spPr>
        <p:txBody>
          <a:bodyPr/>
          <a:lstStyle/>
          <a:p>
            <a:fld id="{0CF85AC9-69CA-4C11-A617-5A4F2A9723A3}" type="slidenum">
              <a:rPr lang="fr-FR" smtClean="0"/>
              <a:t>2</a:t>
            </a:fld>
            <a:endParaRPr lang="fr-FR" dirty="0"/>
          </a:p>
        </p:txBody>
      </p:sp>
    </p:spTree>
    <p:extLst>
      <p:ext uri="{BB962C8B-B14F-4D97-AF65-F5344CB8AC3E}">
        <p14:creationId xmlns:p14="http://schemas.microsoft.com/office/powerpoint/2010/main" val="154372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F529CD1-D310-C793-5189-6722F34B1362}"/>
              </a:ext>
            </a:extLst>
          </p:cNvPr>
          <p:cNvSpPr>
            <a:spLocks noGrp="1"/>
          </p:cNvSpPr>
          <p:nvPr>
            <p:ph type="title"/>
          </p:nvPr>
        </p:nvSpPr>
        <p:spPr>
          <a:xfrm>
            <a:off x="1451579" y="804519"/>
            <a:ext cx="9603275" cy="703005"/>
          </a:xfrm>
        </p:spPr>
        <p:txBody>
          <a:bodyPr/>
          <a:lstStyle/>
          <a:p>
            <a:pPr algn="ctr"/>
            <a:r>
              <a:rPr lang="fr-FR" u="heavy" dirty="0"/>
              <a:t>V- Conclusion</a:t>
            </a:r>
          </a:p>
        </p:txBody>
      </p:sp>
      <p:grpSp>
        <p:nvGrpSpPr>
          <p:cNvPr id="8" name="Groupe 7">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4" name="ZoneTexte 13">
            <a:extLst>
              <a:ext uri="{FF2B5EF4-FFF2-40B4-BE49-F238E27FC236}">
                <a16:creationId xmlns:a16="http://schemas.microsoft.com/office/drawing/2014/main" id="{1C0103C0-F743-C693-65BA-DF82CDD8268A}"/>
              </a:ext>
            </a:extLst>
          </p:cNvPr>
          <p:cNvSpPr txBox="1"/>
          <p:nvPr/>
        </p:nvSpPr>
        <p:spPr>
          <a:xfrm>
            <a:off x="221947" y="1950603"/>
            <a:ext cx="11763631" cy="4141711"/>
          </a:xfrm>
          <a:prstGeom prst="rect">
            <a:avLst/>
          </a:prstGeom>
          <a:noFill/>
        </p:spPr>
        <p:txBody>
          <a:bodyPr wrap="square" rtlCol="0">
            <a:spAutoFit/>
          </a:bodyPr>
          <a:lstStyle/>
          <a:p>
            <a:pPr indent="449580" algn="just">
              <a:lnSpc>
                <a:spcPct val="107000"/>
              </a:lnSpc>
              <a:spcAft>
                <a:spcPts val="800"/>
              </a:spcAft>
            </a:pPr>
            <a:r>
              <a:rPr lang="fr-FR" kern="100" dirty="0">
                <a:latin typeface="Times New Roman" panose="02020603050405020304" pitchFamily="18" charset="0"/>
                <a:ea typeface="Calibri" panose="020F0502020204030204" pitchFamily="34" charset="0"/>
                <a:cs typeface="Times New Roman" panose="02020603050405020304" pitchFamily="18" charset="0"/>
              </a:rPr>
              <a:t>Projet simple mais offrant de nombreuses possibilités d’évolution par le futur au fur et à mesure de ma montée en puissance.</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r>
              <a:rPr lang="fr-FR" dirty="0">
                <a:latin typeface="Times New Roman" panose="02020603050405020304" pitchFamily="18" charset="0"/>
                <a:ea typeface="Calibri" panose="020F0502020204030204" pitchFamily="34" charset="0"/>
              </a:rPr>
              <a:t>C</a:t>
            </a:r>
            <a:r>
              <a:rPr lang="fr-FR" sz="1800" dirty="0">
                <a:effectLst/>
                <a:latin typeface="Times New Roman" panose="02020603050405020304" pitchFamily="18" charset="0"/>
                <a:ea typeface="Calibri" panose="020F0502020204030204" pitchFamily="34" charset="0"/>
              </a:rPr>
              <a:t>’était la première fois que je réalisais un projet de développement de A à Z en commençant par le maquettage. Le sujet n’ayant que très peu de restrictions, il a été très dur pour moi d’imaginer un design.</a:t>
            </a:r>
          </a:p>
          <a:p>
            <a:pPr indent="449580" algn="just">
              <a:lnSpc>
                <a:spcPct val="107000"/>
              </a:lnSpc>
              <a:spcAft>
                <a:spcPts val="800"/>
              </a:spcAft>
            </a:pPr>
            <a:r>
              <a:rPr lang="fr-FR" sz="1800" dirty="0">
                <a:effectLst/>
                <a:latin typeface="Times New Roman" panose="02020603050405020304" pitchFamily="18" charset="0"/>
                <a:ea typeface="Calibri" panose="020F0502020204030204" pitchFamily="34" charset="0"/>
              </a:rPr>
              <a:t>Mais ce fut sans nul doute le projet qui m’a permis d’acquérir le plus de compétences depuis que j’ai commencé la formation que ce soit pour les écueils rencontrés au cours des diverses étapes, ou les possibilités d’amélioration qui s’offrent à moi,. De plus cela correspond vraiment à ma façon d’apprendre.</a:t>
            </a:r>
          </a:p>
          <a:p>
            <a:pPr indent="449580" algn="just">
              <a:lnSpc>
                <a:spcPct val="107000"/>
              </a:lnSpc>
              <a:spcAft>
                <a:spcPts val="800"/>
              </a:spcAft>
            </a:pPr>
            <a:r>
              <a:rPr lang="fr-FR" sz="1800" dirty="0">
                <a:effectLst/>
                <a:latin typeface="Times New Roman" panose="02020603050405020304" pitchFamily="18" charset="0"/>
                <a:ea typeface="Calibri" panose="020F0502020204030204" pitchFamily="34" charset="0"/>
              </a:rPr>
              <a:t>En formation chaque exercice est basé sur le </a:t>
            </a:r>
            <a:r>
              <a:rPr lang="fr-FR" sz="1800" dirty="0" err="1">
                <a:effectLst/>
                <a:latin typeface="Times New Roman" panose="02020603050405020304" pitchFamily="18" charset="0"/>
                <a:ea typeface="Calibri" panose="020F0502020204030204" pitchFamily="34" charset="0"/>
              </a:rPr>
              <a:t>Front-End</a:t>
            </a:r>
            <a:r>
              <a:rPr lang="fr-FR" sz="1800" dirty="0">
                <a:effectLst/>
                <a:latin typeface="Times New Roman" panose="02020603050405020304" pitchFamily="18" charset="0"/>
                <a:ea typeface="Calibri" panose="020F0502020204030204" pitchFamily="34" charset="0"/>
              </a:rPr>
              <a:t> ou sur le </a:t>
            </a:r>
            <a:r>
              <a:rPr lang="fr-FR" sz="1800" dirty="0" err="1">
                <a:effectLst/>
                <a:latin typeface="Times New Roman" panose="02020603050405020304" pitchFamily="18" charset="0"/>
                <a:ea typeface="Calibri" panose="020F0502020204030204" pitchFamily="34" charset="0"/>
              </a:rPr>
              <a:t>Back-End</a:t>
            </a:r>
            <a:r>
              <a:rPr lang="fr-FR" sz="1800" dirty="0">
                <a:effectLst/>
                <a:latin typeface="Times New Roman" panose="02020603050405020304" pitchFamily="18" charset="0"/>
                <a:ea typeface="Calibri" panose="020F0502020204030204" pitchFamily="34" charset="0"/>
              </a:rPr>
              <a:t> </a:t>
            </a:r>
            <a:r>
              <a:rPr lang="fr-FR" dirty="0">
                <a:latin typeface="Times New Roman" panose="02020603050405020304" pitchFamily="18" charset="0"/>
                <a:ea typeface="Calibri" panose="020F0502020204030204" pitchFamily="34" charset="0"/>
              </a:rPr>
              <a:t>à l’exception d</a:t>
            </a:r>
            <a:r>
              <a:rPr lang="fr-FR" sz="1800" dirty="0">
                <a:effectLst/>
                <a:latin typeface="Times New Roman" panose="02020603050405020304" pitchFamily="18" charset="0"/>
                <a:ea typeface="Calibri" panose="020F0502020204030204" pitchFamily="34" charset="0"/>
              </a:rPr>
              <a:t>’un projet complet qui permet réellement de comprendre les points communs et les différences entre </a:t>
            </a:r>
            <a:r>
              <a:rPr lang="fr-FR" sz="1800" dirty="0" err="1">
                <a:effectLst/>
                <a:latin typeface="Times New Roman" panose="02020603050405020304" pitchFamily="18" charset="0"/>
                <a:ea typeface="Calibri" panose="020F0502020204030204" pitchFamily="34" charset="0"/>
              </a:rPr>
              <a:t>Back-End</a:t>
            </a:r>
            <a:r>
              <a:rPr lang="fr-FR" sz="1800" dirty="0">
                <a:effectLst/>
                <a:latin typeface="Times New Roman" panose="02020603050405020304" pitchFamily="18" charset="0"/>
                <a:ea typeface="Calibri" panose="020F0502020204030204" pitchFamily="34" charset="0"/>
              </a:rPr>
              <a:t> et </a:t>
            </a:r>
            <a:r>
              <a:rPr lang="fr-FR" sz="1800" dirty="0" err="1">
                <a:effectLst/>
                <a:latin typeface="Times New Roman" panose="02020603050405020304" pitchFamily="18" charset="0"/>
                <a:ea typeface="Calibri" panose="020F0502020204030204" pitchFamily="34" charset="0"/>
              </a:rPr>
              <a:t>Front-End</a:t>
            </a:r>
            <a:r>
              <a:rPr lang="fr-FR" sz="1800" dirty="0">
                <a:effectLst/>
                <a:latin typeface="Times New Roman" panose="02020603050405020304" pitchFamily="18" charset="0"/>
                <a:ea typeface="Calibri" panose="020F0502020204030204" pitchFamily="34" charset="0"/>
              </a:rPr>
              <a:t> lors du développement.</a:t>
            </a:r>
          </a:p>
          <a:p>
            <a:pPr indent="449580" algn="just">
              <a:lnSpc>
                <a:spcPct val="107000"/>
              </a:lnSpc>
              <a:spcAft>
                <a:spcPts val="800"/>
              </a:spcAft>
            </a:pPr>
            <a:r>
              <a:rPr lang="fr-FR" kern="100" dirty="0">
                <a:latin typeface="Times New Roman" panose="02020603050405020304" pitchFamily="18" charset="0"/>
                <a:ea typeface="Calibri" panose="020F0502020204030204" pitchFamily="34" charset="0"/>
                <a:cs typeface="Times New Roman" panose="02020603050405020304" pitchFamily="18" charset="0"/>
              </a:rPr>
              <a:t>Cela m’a également permis de confirmer le sentiment que je ressens depuis le début de la formation; le faite que j’ai une très net préférence pour le </a:t>
            </a:r>
            <a:r>
              <a:rPr lang="fr-FR" kern="100" dirty="0" err="1">
                <a:latin typeface="Times New Roman" panose="02020603050405020304" pitchFamily="18" charset="0"/>
                <a:ea typeface="Calibri" panose="020F0502020204030204" pitchFamily="34" charset="0"/>
                <a:cs typeface="Times New Roman" panose="02020603050405020304" pitchFamily="18" charset="0"/>
              </a:rPr>
              <a:t>back-end</a:t>
            </a:r>
            <a:r>
              <a:rPr lang="fr-FR" kern="100" dirty="0">
                <a:latin typeface="Times New Roman" panose="02020603050405020304" pitchFamily="18" charset="0"/>
                <a:ea typeface="Calibri" panose="020F0502020204030204" pitchFamily="34" charset="0"/>
                <a:cs typeface="Times New Roman" panose="02020603050405020304" pitchFamily="18" charset="0"/>
              </a:rPr>
              <a:t> .</a:t>
            </a: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49580" algn="just">
              <a:lnSpc>
                <a:spcPct val="107000"/>
              </a:lnSpc>
              <a:spcAft>
                <a:spcPts val="800"/>
              </a:spcAft>
            </a:pPr>
            <a:endParaRPr lang="fr-FR"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12"/>
          </p:nvPr>
        </p:nvSpPr>
        <p:spPr>
          <a:xfrm>
            <a:off x="11263389" y="131709"/>
            <a:ext cx="811019" cy="503578"/>
          </a:xfrm>
        </p:spPr>
        <p:txBody>
          <a:bodyPr/>
          <a:lstStyle/>
          <a:p>
            <a:fld id="{0CF85AC9-69CA-4C11-A617-5A4F2A9723A3}" type="slidenum">
              <a:rPr lang="fr-FR" smtClean="0"/>
              <a:t>20</a:t>
            </a:fld>
            <a:endParaRPr lang="fr-FR" dirty="0"/>
          </a:p>
        </p:txBody>
      </p:sp>
    </p:spTree>
    <p:extLst>
      <p:ext uri="{BB962C8B-B14F-4D97-AF65-F5344CB8AC3E}">
        <p14:creationId xmlns:p14="http://schemas.microsoft.com/office/powerpoint/2010/main" val="243324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77780-9D42-8724-C39C-1663BD2A0443}"/>
              </a:ext>
            </a:extLst>
          </p:cNvPr>
          <p:cNvSpPr>
            <a:spLocks noGrp="1"/>
          </p:cNvSpPr>
          <p:nvPr>
            <p:ph type="title"/>
          </p:nvPr>
        </p:nvSpPr>
        <p:spPr>
          <a:xfrm>
            <a:off x="4005943" y="2544989"/>
            <a:ext cx="4427764" cy="1325563"/>
          </a:xfrm>
        </p:spPr>
        <p:txBody>
          <a:bodyPr/>
          <a:lstStyle/>
          <a:p>
            <a:r>
              <a:rPr lang="fr-FR" dirty="0"/>
              <a:t>DIAPOS CACHEES</a:t>
            </a:r>
          </a:p>
        </p:txBody>
      </p:sp>
      <p:grpSp>
        <p:nvGrpSpPr>
          <p:cNvPr id="5" name="Groupe 4">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6"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4" name="Espace réservé du numéro de diapositive 3"/>
          <p:cNvSpPr>
            <a:spLocks noGrp="1"/>
          </p:cNvSpPr>
          <p:nvPr>
            <p:ph type="sldNum" sz="quarter" idx="12"/>
          </p:nvPr>
        </p:nvSpPr>
        <p:spPr>
          <a:xfrm>
            <a:off x="11238676" y="131708"/>
            <a:ext cx="811019" cy="503578"/>
          </a:xfrm>
        </p:spPr>
        <p:txBody>
          <a:bodyPr/>
          <a:lstStyle/>
          <a:p>
            <a:fld id="{0CF85AC9-69CA-4C11-A617-5A4F2A9723A3}" type="slidenum">
              <a:rPr lang="fr-FR" smtClean="0"/>
              <a:t>21</a:t>
            </a:fld>
            <a:endParaRPr lang="fr-FR" dirty="0"/>
          </a:p>
        </p:txBody>
      </p:sp>
    </p:spTree>
    <p:extLst>
      <p:ext uri="{BB962C8B-B14F-4D97-AF65-F5344CB8AC3E}">
        <p14:creationId xmlns:p14="http://schemas.microsoft.com/office/powerpoint/2010/main" val="21828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3304D8-56EF-C015-1E51-95BF1EBF640F}"/>
              </a:ext>
            </a:extLst>
          </p:cNvPr>
          <p:cNvSpPr>
            <a:spLocks noGrp="1"/>
          </p:cNvSpPr>
          <p:nvPr>
            <p:ph type="title"/>
          </p:nvPr>
        </p:nvSpPr>
        <p:spPr>
          <a:xfrm>
            <a:off x="838200" y="365125"/>
            <a:ext cx="10515600" cy="682625"/>
          </a:xfrm>
        </p:spPr>
        <p:txBody>
          <a:bodyPr>
            <a:normAutofit/>
          </a:bodyPr>
          <a:lstStyle/>
          <a:p>
            <a:pPr algn="ctr"/>
            <a:r>
              <a:rPr lang="fr-FR" dirty="0"/>
              <a:t>Page de création de l’administrateur</a:t>
            </a:r>
          </a:p>
        </p:txBody>
      </p:sp>
      <p:pic>
        <p:nvPicPr>
          <p:cNvPr id="4" name="Image 3" descr="Une image contenant texte, capture d’écran, Police, nombre&#10;&#10;Description générée automatiquement">
            <a:extLst>
              <a:ext uri="{FF2B5EF4-FFF2-40B4-BE49-F238E27FC236}">
                <a16:creationId xmlns:a16="http://schemas.microsoft.com/office/drawing/2014/main" id="{CE6621D1-FF01-3A79-DEC0-2C5E84B8A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13" y="1047750"/>
            <a:ext cx="9585626" cy="5056607"/>
          </a:xfrm>
          <a:prstGeom prst="rect">
            <a:avLst/>
          </a:prstGeom>
        </p:spPr>
      </p:pic>
      <p:grpSp>
        <p:nvGrpSpPr>
          <p:cNvPr id="6" name="Groupe 5">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7"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5" name="Espace réservé du numéro de diapositive 4"/>
          <p:cNvSpPr>
            <a:spLocks noGrp="1"/>
          </p:cNvSpPr>
          <p:nvPr>
            <p:ph type="sldNum" sz="quarter" idx="12"/>
          </p:nvPr>
        </p:nvSpPr>
        <p:spPr>
          <a:xfrm>
            <a:off x="11288104" y="101983"/>
            <a:ext cx="811019" cy="503578"/>
          </a:xfrm>
        </p:spPr>
        <p:txBody>
          <a:bodyPr/>
          <a:lstStyle/>
          <a:p>
            <a:fld id="{0CF85AC9-69CA-4C11-A617-5A4F2A9723A3}" type="slidenum">
              <a:rPr lang="fr-FR" smtClean="0"/>
              <a:t>22</a:t>
            </a:fld>
            <a:endParaRPr lang="fr-FR" dirty="0"/>
          </a:p>
        </p:txBody>
      </p:sp>
    </p:spTree>
    <p:extLst>
      <p:ext uri="{BB962C8B-B14F-4D97-AF65-F5344CB8AC3E}">
        <p14:creationId xmlns:p14="http://schemas.microsoft.com/office/powerpoint/2010/main" val="2315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15D4CDDA-7D37-DCDF-99FF-024B4C8B5912}"/>
              </a:ext>
            </a:extLst>
          </p:cNvPr>
          <p:cNvSpPr>
            <a:spLocks noGrp="1"/>
          </p:cNvSpPr>
          <p:nvPr>
            <p:ph type="title" idx="4294967295"/>
          </p:nvPr>
        </p:nvSpPr>
        <p:spPr>
          <a:xfrm>
            <a:off x="1243913" y="777017"/>
            <a:ext cx="7278130" cy="682625"/>
          </a:xfrm>
        </p:spPr>
        <p:txBody>
          <a:bodyPr>
            <a:normAutofit/>
          </a:bodyPr>
          <a:lstStyle/>
          <a:p>
            <a:pPr algn="ctr"/>
            <a:r>
              <a:rPr lang="fr-FR" dirty="0" err="1"/>
              <a:t>DatabaseService</a:t>
            </a:r>
            <a:endParaRPr lang="fr-FR" dirty="0"/>
          </a:p>
        </p:txBody>
      </p:sp>
      <p:pic>
        <p:nvPicPr>
          <p:cNvPr id="5" name="Image 4">
            <a:extLst>
              <a:ext uri="{FF2B5EF4-FFF2-40B4-BE49-F238E27FC236}">
                <a16:creationId xmlns:a16="http://schemas.microsoft.com/office/drawing/2014/main" id="{23799BC2-E8EE-1BF7-59E1-E1990540F337}"/>
              </a:ext>
            </a:extLst>
          </p:cNvPr>
          <p:cNvPicPr>
            <a:picLocks noChangeAspect="1"/>
          </p:cNvPicPr>
          <p:nvPr/>
        </p:nvPicPr>
        <p:blipFill>
          <a:blip r:embed="rId2"/>
          <a:stretch>
            <a:fillRect/>
          </a:stretch>
        </p:blipFill>
        <p:spPr>
          <a:xfrm>
            <a:off x="631545" y="1572023"/>
            <a:ext cx="4434725" cy="3990265"/>
          </a:xfrm>
          <a:prstGeom prst="rect">
            <a:avLst/>
          </a:prstGeom>
        </p:spPr>
      </p:pic>
      <p:pic>
        <p:nvPicPr>
          <p:cNvPr id="7" name="Image 6">
            <a:extLst>
              <a:ext uri="{FF2B5EF4-FFF2-40B4-BE49-F238E27FC236}">
                <a16:creationId xmlns:a16="http://schemas.microsoft.com/office/drawing/2014/main" id="{836A7A7C-6E0B-9344-43B5-C2A67FCC85B8}"/>
              </a:ext>
            </a:extLst>
          </p:cNvPr>
          <p:cNvPicPr>
            <a:picLocks noChangeAspect="1"/>
          </p:cNvPicPr>
          <p:nvPr/>
        </p:nvPicPr>
        <p:blipFill>
          <a:blip r:embed="rId3"/>
          <a:stretch>
            <a:fillRect/>
          </a:stretch>
        </p:blipFill>
        <p:spPr>
          <a:xfrm>
            <a:off x="7035113" y="762269"/>
            <a:ext cx="4519147" cy="5196622"/>
          </a:xfrm>
          <a:prstGeom prst="rect">
            <a:avLst/>
          </a:prstGeom>
        </p:spPr>
      </p:pic>
      <p:grpSp>
        <p:nvGrpSpPr>
          <p:cNvPr id="6" name="Groupe 5">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4" name="Espace réservé du numéro de diapositive 3"/>
          <p:cNvSpPr>
            <a:spLocks noGrp="1"/>
          </p:cNvSpPr>
          <p:nvPr>
            <p:ph type="sldNum" sz="quarter" idx="12"/>
          </p:nvPr>
        </p:nvSpPr>
        <p:spPr>
          <a:xfrm>
            <a:off x="11238677" y="90519"/>
            <a:ext cx="811019" cy="503578"/>
          </a:xfrm>
        </p:spPr>
        <p:txBody>
          <a:bodyPr/>
          <a:lstStyle/>
          <a:p>
            <a:fld id="{0CF85AC9-69CA-4C11-A617-5A4F2A9723A3}" type="slidenum">
              <a:rPr lang="fr-FR" smtClean="0"/>
              <a:t>23</a:t>
            </a:fld>
            <a:endParaRPr lang="fr-FR" dirty="0"/>
          </a:p>
        </p:txBody>
      </p:sp>
    </p:spTree>
    <p:extLst>
      <p:ext uri="{BB962C8B-B14F-4D97-AF65-F5344CB8AC3E}">
        <p14:creationId xmlns:p14="http://schemas.microsoft.com/office/powerpoint/2010/main" val="25368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DEC652A-B5D1-3A39-0910-2B11E4DE3248}"/>
              </a:ext>
            </a:extLst>
          </p:cNvPr>
          <p:cNvSpPr>
            <a:spLocks noGrp="1"/>
          </p:cNvSpPr>
          <p:nvPr>
            <p:ph type="title" idx="4294967295"/>
          </p:nvPr>
        </p:nvSpPr>
        <p:spPr>
          <a:xfrm>
            <a:off x="845963" y="126435"/>
            <a:ext cx="10515600" cy="682625"/>
          </a:xfrm>
        </p:spPr>
        <p:txBody>
          <a:bodyPr>
            <a:normAutofit/>
          </a:bodyPr>
          <a:lstStyle/>
          <a:p>
            <a:pPr algn="ctr"/>
            <a:r>
              <a:rPr lang="fr-FR" dirty="0"/>
              <a:t>Autres wireframes</a:t>
            </a:r>
          </a:p>
        </p:txBody>
      </p:sp>
      <p:pic>
        <p:nvPicPr>
          <p:cNvPr id="4" name="Image 3">
            <a:extLst>
              <a:ext uri="{FF2B5EF4-FFF2-40B4-BE49-F238E27FC236}">
                <a16:creationId xmlns:a16="http://schemas.microsoft.com/office/drawing/2014/main" id="{1560CABD-D816-8092-79AF-5CCCCE095C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929" t="7551" r="2931"/>
          <a:stretch/>
        </p:blipFill>
        <p:spPr bwMode="auto">
          <a:xfrm>
            <a:off x="905732" y="1064047"/>
            <a:ext cx="3713561" cy="2140472"/>
          </a:xfrm>
          <a:prstGeom prst="rect">
            <a:avLst/>
          </a:prstGeom>
          <a:noFill/>
          <a:ln>
            <a:noFill/>
          </a:ln>
        </p:spPr>
      </p:pic>
      <p:pic>
        <p:nvPicPr>
          <p:cNvPr id="6" name="Image 5">
            <a:extLst>
              <a:ext uri="{FF2B5EF4-FFF2-40B4-BE49-F238E27FC236}">
                <a16:creationId xmlns:a16="http://schemas.microsoft.com/office/drawing/2014/main" id="{914E5932-32C8-D776-32B7-B0A0FB9AB6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838" t="7162" r="2802"/>
          <a:stretch/>
        </p:blipFill>
        <p:spPr bwMode="auto">
          <a:xfrm>
            <a:off x="7073339" y="1064047"/>
            <a:ext cx="3706903" cy="2140472"/>
          </a:xfrm>
          <a:prstGeom prst="rect">
            <a:avLst/>
          </a:prstGeom>
          <a:noFill/>
          <a:ln>
            <a:noFill/>
          </a:ln>
        </p:spPr>
      </p:pic>
      <p:pic>
        <p:nvPicPr>
          <p:cNvPr id="7" name="Image 6">
            <a:extLst>
              <a:ext uri="{FF2B5EF4-FFF2-40B4-BE49-F238E27FC236}">
                <a16:creationId xmlns:a16="http://schemas.microsoft.com/office/drawing/2014/main" id="{4A53D56F-C53C-02A1-D98B-C82F383FD91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00" t="1411" r="1882" b="1456"/>
          <a:stretch/>
        </p:blipFill>
        <p:spPr bwMode="auto">
          <a:xfrm>
            <a:off x="8410833" y="3246557"/>
            <a:ext cx="1297048" cy="2826583"/>
          </a:xfrm>
          <a:prstGeom prst="rect">
            <a:avLst/>
          </a:prstGeom>
          <a:noFill/>
          <a:ln>
            <a:noFill/>
          </a:ln>
        </p:spPr>
      </p:pic>
      <p:sp>
        <p:nvSpPr>
          <p:cNvPr id="8" name="ZoneTexte 7">
            <a:extLst>
              <a:ext uri="{FF2B5EF4-FFF2-40B4-BE49-F238E27FC236}">
                <a16:creationId xmlns:a16="http://schemas.microsoft.com/office/drawing/2014/main" id="{B23A7AF1-A613-F283-25E1-09EED89D5F78}"/>
              </a:ext>
            </a:extLst>
          </p:cNvPr>
          <p:cNvSpPr txBox="1"/>
          <p:nvPr/>
        </p:nvSpPr>
        <p:spPr>
          <a:xfrm>
            <a:off x="2158090" y="607987"/>
            <a:ext cx="856325" cy="369332"/>
          </a:xfrm>
          <a:prstGeom prst="rect">
            <a:avLst/>
          </a:prstGeom>
          <a:noFill/>
        </p:spPr>
        <p:txBody>
          <a:bodyPr wrap="none" rtlCol="0">
            <a:spAutoFit/>
          </a:bodyPr>
          <a:lstStyle/>
          <a:p>
            <a:r>
              <a:rPr lang="fr-FR" dirty="0"/>
              <a:t>Accueil</a:t>
            </a:r>
          </a:p>
        </p:txBody>
      </p:sp>
      <p:sp>
        <p:nvSpPr>
          <p:cNvPr id="9" name="ZoneTexte 8">
            <a:extLst>
              <a:ext uri="{FF2B5EF4-FFF2-40B4-BE49-F238E27FC236}">
                <a16:creationId xmlns:a16="http://schemas.microsoft.com/office/drawing/2014/main" id="{86BE4081-2E9E-8B87-1016-078DE0F182AC}"/>
              </a:ext>
            </a:extLst>
          </p:cNvPr>
          <p:cNvSpPr txBox="1"/>
          <p:nvPr/>
        </p:nvSpPr>
        <p:spPr>
          <a:xfrm>
            <a:off x="8303208" y="607987"/>
            <a:ext cx="1584793" cy="369332"/>
          </a:xfrm>
          <a:prstGeom prst="rect">
            <a:avLst/>
          </a:prstGeom>
          <a:noFill/>
        </p:spPr>
        <p:txBody>
          <a:bodyPr wrap="none" rtlCol="0">
            <a:spAutoFit/>
          </a:bodyPr>
          <a:lstStyle/>
          <a:p>
            <a:r>
              <a:rPr lang="fr-FR" dirty="0"/>
              <a:t>Carte &amp; menus</a:t>
            </a:r>
          </a:p>
        </p:txBody>
      </p:sp>
      <p:grpSp>
        <p:nvGrpSpPr>
          <p:cNvPr id="11" name="Groupe 10">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12"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4"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5"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6"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pic>
        <p:nvPicPr>
          <p:cNvPr id="17" name="Image 16">
            <a:extLst>
              <a:ext uri="{FF2B5EF4-FFF2-40B4-BE49-F238E27FC236}">
                <a16:creationId xmlns:a16="http://schemas.microsoft.com/office/drawing/2014/main" id="{EF02E3FF-6CF3-2ABF-E997-7D2F61351DF4}"/>
              </a:ext>
            </a:extLst>
          </p:cNvPr>
          <p:cNvPicPr>
            <a:picLocks noChangeAspect="1"/>
          </p:cNvPicPr>
          <p:nvPr/>
        </p:nvPicPr>
        <p:blipFill rotWithShape="1">
          <a:blip r:embed="rId7">
            <a:extLst>
              <a:ext uri="{28A0092B-C50C-407E-A947-70E740481C1C}">
                <a14:useLocalDpi xmlns:a14="http://schemas.microsoft.com/office/drawing/2010/main" val="0"/>
              </a:ext>
            </a:extLst>
          </a:blip>
          <a:srcRect l="2862" t="2031" r="4189" b="2668"/>
          <a:stretch/>
        </p:blipFill>
        <p:spPr bwMode="auto">
          <a:xfrm>
            <a:off x="2103514" y="3227773"/>
            <a:ext cx="1315960" cy="2864149"/>
          </a:xfrm>
          <a:prstGeom prst="rect">
            <a:avLst/>
          </a:prstGeom>
          <a:noFill/>
          <a:ln>
            <a:noFill/>
          </a:ln>
        </p:spPr>
      </p:pic>
      <p:sp>
        <p:nvSpPr>
          <p:cNvPr id="5" name="Espace réservé du numéro de diapositive 4"/>
          <p:cNvSpPr>
            <a:spLocks noGrp="1"/>
          </p:cNvSpPr>
          <p:nvPr>
            <p:ph type="sldNum" sz="quarter" idx="12"/>
          </p:nvPr>
        </p:nvSpPr>
        <p:spPr>
          <a:xfrm>
            <a:off x="11222200" y="104409"/>
            <a:ext cx="811019" cy="503578"/>
          </a:xfrm>
        </p:spPr>
        <p:txBody>
          <a:bodyPr/>
          <a:lstStyle/>
          <a:p>
            <a:fld id="{0CF85AC9-69CA-4C11-A617-5A4F2A9723A3}" type="slidenum">
              <a:rPr lang="fr-FR" smtClean="0"/>
              <a:t>24</a:t>
            </a:fld>
            <a:endParaRPr lang="fr-FR" dirty="0"/>
          </a:p>
        </p:txBody>
      </p:sp>
    </p:spTree>
    <p:extLst>
      <p:ext uri="{BB962C8B-B14F-4D97-AF65-F5344CB8AC3E}">
        <p14:creationId xmlns:p14="http://schemas.microsoft.com/office/powerpoint/2010/main" val="326975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6B182FD-08C5-CF41-C412-F951119580F1}"/>
              </a:ext>
            </a:extLst>
          </p:cNvPr>
          <p:cNvSpPr>
            <a:spLocks noGrp="1"/>
          </p:cNvSpPr>
          <p:nvPr>
            <p:ph type="title" idx="4294967295"/>
          </p:nvPr>
        </p:nvSpPr>
        <p:spPr>
          <a:xfrm>
            <a:off x="2996038" y="88535"/>
            <a:ext cx="6215449" cy="682625"/>
          </a:xfrm>
        </p:spPr>
        <p:txBody>
          <a:bodyPr>
            <a:normAutofit/>
          </a:bodyPr>
          <a:lstStyle/>
          <a:p>
            <a:pPr algn="ctr"/>
            <a:r>
              <a:rPr lang="fr-FR" dirty="0"/>
              <a:t>Admin </a:t>
            </a:r>
            <a:r>
              <a:rPr lang="fr-FR" dirty="0" err="1"/>
              <a:t>Crud</a:t>
            </a:r>
            <a:r>
              <a:rPr lang="fr-FR" dirty="0"/>
              <a:t> Controller</a:t>
            </a:r>
          </a:p>
        </p:txBody>
      </p:sp>
      <p:pic>
        <p:nvPicPr>
          <p:cNvPr id="5" name="Image 4">
            <a:extLst>
              <a:ext uri="{FF2B5EF4-FFF2-40B4-BE49-F238E27FC236}">
                <a16:creationId xmlns:a16="http://schemas.microsoft.com/office/drawing/2014/main" id="{A0265B47-577B-7050-C8BB-A3F7EB28CCC4}"/>
              </a:ext>
            </a:extLst>
          </p:cNvPr>
          <p:cNvPicPr>
            <a:picLocks noChangeAspect="1"/>
          </p:cNvPicPr>
          <p:nvPr/>
        </p:nvPicPr>
        <p:blipFill>
          <a:blip r:embed="rId2"/>
          <a:stretch>
            <a:fillRect/>
          </a:stretch>
        </p:blipFill>
        <p:spPr>
          <a:xfrm>
            <a:off x="200024" y="703524"/>
            <a:ext cx="4579125" cy="5057651"/>
          </a:xfrm>
          <a:prstGeom prst="rect">
            <a:avLst/>
          </a:prstGeom>
        </p:spPr>
      </p:pic>
      <p:sp>
        <p:nvSpPr>
          <p:cNvPr id="6" name="ZoneTexte 5">
            <a:extLst>
              <a:ext uri="{FF2B5EF4-FFF2-40B4-BE49-F238E27FC236}">
                <a16:creationId xmlns:a16="http://schemas.microsoft.com/office/drawing/2014/main" id="{F1EF872A-1670-A5B2-93AF-418FE122F7C2}"/>
              </a:ext>
            </a:extLst>
          </p:cNvPr>
          <p:cNvSpPr txBox="1"/>
          <p:nvPr/>
        </p:nvSpPr>
        <p:spPr>
          <a:xfrm>
            <a:off x="1313030" y="5756445"/>
            <a:ext cx="2134302" cy="307777"/>
          </a:xfrm>
          <a:prstGeom prst="rect">
            <a:avLst/>
          </a:prstGeom>
          <a:noFill/>
        </p:spPr>
        <p:txBody>
          <a:bodyPr wrap="none" rtlCol="0">
            <a:spAutoFit/>
          </a:bodyPr>
          <a:lstStyle/>
          <a:p>
            <a:r>
              <a:rPr lang="fr-FR" sz="1400" i="1" dirty="0"/>
              <a:t>Extrait: </a:t>
            </a:r>
            <a:r>
              <a:rPr lang="fr-FR" sz="1400" i="1" dirty="0" err="1"/>
              <a:t>DishCrudController</a:t>
            </a:r>
            <a:endParaRPr lang="fr-FR" sz="1400" i="1" dirty="0"/>
          </a:p>
        </p:txBody>
      </p:sp>
      <p:pic>
        <p:nvPicPr>
          <p:cNvPr id="8" name="Image 7">
            <a:extLst>
              <a:ext uri="{FF2B5EF4-FFF2-40B4-BE49-F238E27FC236}">
                <a16:creationId xmlns:a16="http://schemas.microsoft.com/office/drawing/2014/main" id="{6FAEA50D-75AE-C753-D230-F2DE1FF4E03A}"/>
              </a:ext>
            </a:extLst>
          </p:cNvPr>
          <p:cNvPicPr>
            <a:picLocks noChangeAspect="1"/>
          </p:cNvPicPr>
          <p:nvPr/>
        </p:nvPicPr>
        <p:blipFill>
          <a:blip r:embed="rId3"/>
          <a:stretch>
            <a:fillRect/>
          </a:stretch>
        </p:blipFill>
        <p:spPr>
          <a:xfrm>
            <a:off x="6358749" y="595184"/>
            <a:ext cx="5705475" cy="5161261"/>
          </a:xfrm>
          <a:prstGeom prst="rect">
            <a:avLst/>
          </a:prstGeom>
        </p:spPr>
      </p:pic>
      <p:sp>
        <p:nvSpPr>
          <p:cNvPr id="9" name="ZoneTexte 8">
            <a:extLst>
              <a:ext uri="{FF2B5EF4-FFF2-40B4-BE49-F238E27FC236}">
                <a16:creationId xmlns:a16="http://schemas.microsoft.com/office/drawing/2014/main" id="{5D349910-05A5-9528-E664-0B428C16FCE7}"/>
              </a:ext>
            </a:extLst>
          </p:cNvPr>
          <p:cNvSpPr txBox="1"/>
          <p:nvPr/>
        </p:nvSpPr>
        <p:spPr>
          <a:xfrm>
            <a:off x="8238689" y="5756863"/>
            <a:ext cx="2245936" cy="307777"/>
          </a:xfrm>
          <a:prstGeom prst="rect">
            <a:avLst/>
          </a:prstGeom>
          <a:noFill/>
        </p:spPr>
        <p:txBody>
          <a:bodyPr wrap="none" rtlCol="0">
            <a:spAutoFit/>
          </a:bodyPr>
          <a:lstStyle/>
          <a:p>
            <a:r>
              <a:rPr lang="fr-FR" sz="1400" i="1" dirty="0"/>
              <a:t>Extrait: </a:t>
            </a:r>
            <a:r>
              <a:rPr lang="fr-FR" sz="1400" i="1" dirty="0" err="1"/>
              <a:t>PhotoCrudController</a:t>
            </a:r>
            <a:endParaRPr lang="fr-FR" sz="1400" i="1" dirty="0"/>
          </a:p>
        </p:txBody>
      </p:sp>
      <p:grpSp>
        <p:nvGrpSpPr>
          <p:cNvPr id="11" name="Groupe 10">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12"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4"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5"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6"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4" name="Espace réservé du numéro de diapositive 3"/>
          <p:cNvSpPr>
            <a:spLocks noGrp="1"/>
          </p:cNvSpPr>
          <p:nvPr>
            <p:ph type="sldNum" sz="quarter" idx="12"/>
          </p:nvPr>
        </p:nvSpPr>
        <p:spPr>
          <a:xfrm>
            <a:off x="11253205" y="88535"/>
            <a:ext cx="811019" cy="503578"/>
          </a:xfrm>
        </p:spPr>
        <p:txBody>
          <a:bodyPr/>
          <a:lstStyle/>
          <a:p>
            <a:fld id="{0CF85AC9-69CA-4C11-A617-5A4F2A9723A3}" type="slidenum">
              <a:rPr lang="fr-FR" smtClean="0"/>
              <a:t>25</a:t>
            </a:fld>
            <a:endParaRPr lang="fr-FR" dirty="0"/>
          </a:p>
        </p:txBody>
      </p:sp>
    </p:spTree>
    <p:extLst>
      <p:ext uri="{BB962C8B-B14F-4D97-AF65-F5344CB8AC3E}">
        <p14:creationId xmlns:p14="http://schemas.microsoft.com/office/powerpoint/2010/main" val="401223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BD86365-7E53-C94B-8254-78FB6EE95006}"/>
              </a:ext>
            </a:extLst>
          </p:cNvPr>
          <p:cNvPicPr>
            <a:picLocks noChangeAspect="1"/>
          </p:cNvPicPr>
          <p:nvPr/>
        </p:nvPicPr>
        <p:blipFill>
          <a:blip r:embed="rId2"/>
          <a:stretch>
            <a:fillRect/>
          </a:stretch>
        </p:blipFill>
        <p:spPr>
          <a:xfrm>
            <a:off x="3037538" y="253598"/>
            <a:ext cx="6132447" cy="5423640"/>
          </a:xfrm>
          <a:prstGeom prst="rect">
            <a:avLst/>
          </a:prstGeom>
        </p:spPr>
      </p:pic>
      <p:sp>
        <p:nvSpPr>
          <p:cNvPr id="5" name="ZoneTexte 4">
            <a:extLst>
              <a:ext uri="{FF2B5EF4-FFF2-40B4-BE49-F238E27FC236}">
                <a16:creationId xmlns:a16="http://schemas.microsoft.com/office/drawing/2014/main" id="{D371FE50-D044-7FE5-E364-F67BE5D209C4}"/>
              </a:ext>
            </a:extLst>
          </p:cNvPr>
          <p:cNvSpPr txBox="1"/>
          <p:nvPr/>
        </p:nvSpPr>
        <p:spPr>
          <a:xfrm>
            <a:off x="5028596" y="5724587"/>
            <a:ext cx="2150332" cy="307777"/>
          </a:xfrm>
          <a:prstGeom prst="rect">
            <a:avLst/>
          </a:prstGeom>
          <a:noFill/>
        </p:spPr>
        <p:txBody>
          <a:bodyPr wrap="none" rtlCol="0">
            <a:spAutoFit/>
          </a:bodyPr>
          <a:lstStyle/>
          <a:p>
            <a:r>
              <a:rPr lang="fr-FR" sz="1400" i="1" dirty="0"/>
              <a:t>Extrait: </a:t>
            </a:r>
            <a:r>
              <a:rPr lang="fr-FR" sz="1400" i="1" dirty="0" err="1"/>
              <a:t>UserCrudController</a:t>
            </a:r>
            <a:endParaRPr lang="fr-FR" sz="1400" i="1" dirty="0"/>
          </a:p>
        </p:txBody>
      </p:sp>
      <p:grpSp>
        <p:nvGrpSpPr>
          <p:cNvPr id="7" name="Groupe 6">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8"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3" name="Espace réservé du numéro de diapositive 2"/>
          <p:cNvSpPr>
            <a:spLocks noGrp="1"/>
          </p:cNvSpPr>
          <p:nvPr>
            <p:ph type="sldNum" sz="quarter" idx="12"/>
          </p:nvPr>
        </p:nvSpPr>
        <p:spPr>
          <a:xfrm>
            <a:off x="11279865" y="82282"/>
            <a:ext cx="811019" cy="503578"/>
          </a:xfrm>
        </p:spPr>
        <p:txBody>
          <a:bodyPr/>
          <a:lstStyle/>
          <a:p>
            <a:fld id="{0CF85AC9-69CA-4C11-A617-5A4F2A9723A3}" type="slidenum">
              <a:rPr lang="fr-FR" smtClean="0"/>
              <a:t>26</a:t>
            </a:fld>
            <a:endParaRPr lang="fr-FR" dirty="0"/>
          </a:p>
        </p:txBody>
      </p:sp>
    </p:spTree>
    <p:extLst>
      <p:ext uri="{BB962C8B-B14F-4D97-AF65-F5344CB8AC3E}">
        <p14:creationId xmlns:p14="http://schemas.microsoft.com/office/powerpoint/2010/main" val="103775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2D132F04-8739-C5CD-44F3-6F318E1F5016}"/>
              </a:ext>
            </a:extLst>
          </p:cNvPr>
          <p:cNvSpPr>
            <a:spLocks noGrp="1"/>
          </p:cNvSpPr>
          <p:nvPr>
            <p:ph type="title" idx="4294967295"/>
          </p:nvPr>
        </p:nvSpPr>
        <p:spPr>
          <a:xfrm>
            <a:off x="560173" y="217101"/>
            <a:ext cx="4518454" cy="682625"/>
          </a:xfrm>
        </p:spPr>
        <p:txBody>
          <a:bodyPr>
            <a:normAutofit/>
          </a:bodyPr>
          <a:lstStyle/>
          <a:p>
            <a:pPr algn="ctr"/>
            <a:r>
              <a:rPr lang="fr-FR" dirty="0"/>
              <a:t>Page </a:t>
            </a:r>
            <a:r>
              <a:rPr lang="fr-FR" dirty="0" err="1"/>
              <a:t>Account</a:t>
            </a:r>
            <a:endParaRPr lang="fr-FR" dirty="0"/>
          </a:p>
        </p:txBody>
      </p:sp>
      <p:pic>
        <p:nvPicPr>
          <p:cNvPr id="5" name="Image 4">
            <a:extLst>
              <a:ext uri="{FF2B5EF4-FFF2-40B4-BE49-F238E27FC236}">
                <a16:creationId xmlns:a16="http://schemas.microsoft.com/office/drawing/2014/main" id="{CF55BA82-455D-2863-7AC8-670F50B05D46}"/>
              </a:ext>
            </a:extLst>
          </p:cNvPr>
          <p:cNvPicPr>
            <a:picLocks noChangeAspect="1"/>
          </p:cNvPicPr>
          <p:nvPr/>
        </p:nvPicPr>
        <p:blipFill>
          <a:blip r:embed="rId2"/>
          <a:stretch>
            <a:fillRect/>
          </a:stretch>
        </p:blipFill>
        <p:spPr>
          <a:xfrm>
            <a:off x="201095" y="1070190"/>
            <a:ext cx="6067425" cy="4250724"/>
          </a:xfrm>
          <a:prstGeom prst="rect">
            <a:avLst/>
          </a:prstGeom>
        </p:spPr>
      </p:pic>
      <p:pic>
        <p:nvPicPr>
          <p:cNvPr id="7" name="Image 6">
            <a:extLst>
              <a:ext uri="{FF2B5EF4-FFF2-40B4-BE49-F238E27FC236}">
                <a16:creationId xmlns:a16="http://schemas.microsoft.com/office/drawing/2014/main" id="{3D2D661E-4BA3-BBD5-6356-09A8DF8980D4}"/>
              </a:ext>
            </a:extLst>
          </p:cNvPr>
          <p:cNvPicPr>
            <a:picLocks noChangeAspect="1"/>
          </p:cNvPicPr>
          <p:nvPr/>
        </p:nvPicPr>
        <p:blipFill>
          <a:blip r:embed="rId3"/>
          <a:stretch>
            <a:fillRect/>
          </a:stretch>
        </p:blipFill>
        <p:spPr>
          <a:xfrm>
            <a:off x="6333236" y="642552"/>
            <a:ext cx="5722326" cy="5106000"/>
          </a:xfrm>
          <a:prstGeom prst="rect">
            <a:avLst/>
          </a:prstGeom>
        </p:spPr>
      </p:pic>
      <p:grpSp>
        <p:nvGrpSpPr>
          <p:cNvPr id="6" name="Groupe 5">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9"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4" name="Espace réservé du numéro de diapositive 3"/>
          <p:cNvSpPr>
            <a:spLocks noGrp="1"/>
          </p:cNvSpPr>
          <p:nvPr>
            <p:ph type="sldNum" sz="quarter" idx="12"/>
          </p:nvPr>
        </p:nvSpPr>
        <p:spPr>
          <a:xfrm>
            <a:off x="11309259" y="138974"/>
            <a:ext cx="811019" cy="503578"/>
          </a:xfrm>
        </p:spPr>
        <p:txBody>
          <a:bodyPr/>
          <a:lstStyle/>
          <a:p>
            <a:fld id="{0CF85AC9-69CA-4C11-A617-5A4F2A9723A3}" type="slidenum">
              <a:rPr lang="fr-FR" smtClean="0"/>
              <a:t>27</a:t>
            </a:fld>
            <a:endParaRPr lang="fr-FR" dirty="0"/>
          </a:p>
        </p:txBody>
      </p:sp>
    </p:spTree>
    <p:extLst>
      <p:ext uri="{BB962C8B-B14F-4D97-AF65-F5344CB8AC3E}">
        <p14:creationId xmlns:p14="http://schemas.microsoft.com/office/powerpoint/2010/main" val="419873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29CD1-D310-C793-5189-6722F34B1362}"/>
              </a:ext>
            </a:extLst>
          </p:cNvPr>
          <p:cNvSpPr>
            <a:spLocks noGrp="1"/>
          </p:cNvSpPr>
          <p:nvPr>
            <p:ph type="title"/>
          </p:nvPr>
        </p:nvSpPr>
        <p:spPr/>
        <p:txBody>
          <a:bodyPr/>
          <a:lstStyle/>
          <a:p>
            <a:r>
              <a:rPr lang="fr-FR" u="heavy" dirty="0"/>
              <a:t>I- Présentation du projet</a:t>
            </a:r>
          </a:p>
        </p:txBody>
      </p:sp>
      <p:sp>
        <p:nvSpPr>
          <p:cNvPr id="4" name="Titre 1">
            <a:extLst>
              <a:ext uri="{FF2B5EF4-FFF2-40B4-BE49-F238E27FC236}">
                <a16:creationId xmlns:a16="http://schemas.microsoft.com/office/drawing/2014/main" id="{790FDAAC-DAA0-6D72-4A8A-08DCA21B6984}"/>
              </a:ext>
            </a:extLst>
          </p:cNvPr>
          <p:cNvSpPr>
            <a:spLocks noGrp="1"/>
          </p:cNvSpPr>
          <p:nvPr>
            <p:ph idx="1"/>
          </p:nvPr>
        </p:nvSpPr>
        <p:spPr>
          <a:xfrm>
            <a:off x="563336" y="1927232"/>
            <a:ext cx="3314700" cy="710746"/>
          </a:xfrm>
        </p:spPr>
        <p:txBody>
          <a:bodyPr>
            <a:normAutofit/>
          </a:bodyPr>
          <a:lstStyle/>
          <a:p>
            <a:pPr marL="0" indent="0">
              <a:spcBef>
                <a:spcPts val="600"/>
              </a:spcBef>
              <a:buNone/>
            </a:pPr>
            <a:r>
              <a:rPr lang="fr-FR" sz="2800" dirty="0">
                <a:solidFill>
                  <a:schemeClr val="accent2">
                    <a:lumMod val="75000"/>
                  </a:schemeClr>
                </a:solidFill>
              </a:rPr>
              <a:t>a. </a:t>
            </a:r>
            <a:r>
              <a:rPr lang="fr-FR" sz="2800" u="sng" dirty="0"/>
              <a:t>Résumé du projet</a:t>
            </a:r>
          </a:p>
        </p:txBody>
      </p:sp>
      <p:sp>
        <p:nvSpPr>
          <p:cNvPr id="5" name="Espace réservé du contenu 2">
            <a:extLst>
              <a:ext uri="{FF2B5EF4-FFF2-40B4-BE49-F238E27FC236}">
                <a16:creationId xmlns:a16="http://schemas.microsoft.com/office/drawing/2014/main" id="{2B60E2C8-CCB2-3B95-6014-49A61D3ED8E0}"/>
              </a:ext>
            </a:extLst>
          </p:cNvPr>
          <p:cNvSpPr txBox="1">
            <a:spLocks/>
          </p:cNvSpPr>
          <p:nvPr/>
        </p:nvSpPr>
        <p:spPr>
          <a:xfrm>
            <a:off x="4163786" y="2105539"/>
            <a:ext cx="7936097" cy="403774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Ø"/>
            </a:pPr>
            <a:r>
              <a:rPr lang="fr-FR" dirty="0"/>
              <a:t>Créer un site vitrine pour un restaurant</a:t>
            </a:r>
          </a:p>
          <a:p>
            <a:pPr marL="0" indent="0">
              <a:buFont typeface="Arial" panose="020B0604020202020204" pitchFamily="34" charset="0"/>
              <a:buNone/>
            </a:pPr>
            <a:endParaRPr lang="fr-FR" sz="1500" dirty="0"/>
          </a:p>
          <a:p>
            <a:pPr>
              <a:buFont typeface="Wingdings" panose="05000000000000000000" pitchFamily="2" charset="2"/>
              <a:buChar char="Ø"/>
            </a:pPr>
            <a:r>
              <a:rPr lang="fr-FR" dirty="0"/>
              <a:t>Le </a:t>
            </a:r>
            <a:r>
              <a:rPr lang="fr-FR" dirty="0" err="1"/>
              <a:t>Front-end</a:t>
            </a:r>
            <a:r>
              <a:rPr lang="fr-FR" dirty="0"/>
              <a:t> doit disposer:</a:t>
            </a:r>
          </a:p>
          <a:p>
            <a:pPr lvl="1">
              <a:buFont typeface="Wingdings" panose="05000000000000000000" pitchFamily="2" charset="2"/>
              <a:buChar char="§"/>
            </a:pPr>
            <a:r>
              <a:rPr lang="fr-FR" dirty="0"/>
              <a:t>D’une galerie photo sur la page d’accueil</a:t>
            </a:r>
          </a:p>
          <a:p>
            <a:pPr lvl="1">
              <a:buFont typeface="Wingdings" panose="05000000000000000000" pitchFamily="2" charset="2"/>
              <a:buChar char="§"/>
            </a:pPr>
            <a:r>
              <a:rPr lang="fr-FR" dirty="0"/>
              <a:t>Une page pour la carte et les menus</a:t>
            </a:r>
          </a:p>
          <a:p>
            <a:pPr lvl="1">
              <a:buFont typeface="Wingdings" panose="05000000000000000000" pitchFamily="2" charset="2"/>
              <a:buChar char="§"/>
            </a:pPr>
            <a:r>
              <a:rPr lang="fr-FR" dirty="0"/>
              <a:t>Une page ou l’on peut effectuer sa réservation en ligne</a:t>
            </a:r>
          </a:p>
          <a:p>
            <a:pPr lvl="1">
              <a:buFont typeface="Wingdings" panose="05000000000000000000" pitchFamily="2" charset="2"/>
              <a:buChar char="§"/>
            </a:pPr>
            <a:r>
              <a:rPr lang="fr-FR" dirty="0"/>
              <a:t>Emplacement pour les </a:t>
            </a:r>
            <a:r>
              <a:rPr lang="fr-FR" dirty="0" err="1"/>
              <a:t>horraires</a:t>
            </a:r>
            <a:endParaRPr lang="fr-FR" dirty="0"/>
          </a:p>
          <a:p>
            <a:pPr marL="457200" lvl="1" indent="0">
              <a:buFont typeface="Arial" panose="020B0604020202020204" pitchFamily="34" charset="0"/>
              <a:buNone/>
            </a:pPr>
            <a:endParaRPr lang="fr-FR" sz="1500" dirty="0"/>
          </a:p>
          <a:p>
            <a:pPr>
              <a:buFont typeface="Wingdings" panose="05000000000000000000" pitchFamily="2" charset="2"/>
              <a:buChar char="Ø"/>
            </a:pPr>
            <a:r>
              <a:rPr lang="fr-FR" dirty="0"/>
              <a:t>Le </a:t>
            </a:r>
            <a:r>
              <a:rPr lang="fr-FR" dirty="0" err="1"/>
              <a:t>Back-end</a:t>
            </a:r>
            <a:r>
              <a:rPr lang="fr-FR" dirty="0"/>
              <a:t> doit être simple pour l’administrateur (employé du restaurant):</a:t>
            </a:r>
          </a:p>
          <a:p>
            <a:pPr lvl="1">
              <a:buFont typeface="Wingdings" panose="05000000000000000000" pitchFamily="2" charset="2"/>
              <a:buChar char="§"/>
            </a:pPr>
            <a:r>
              <a:rPr lang="fr-FR" dirty="0"/>
              <a:t>Gestion et des horaires, de la taille de la salle et des réservations</a:t>
            </a:r>
          </a:p>
          <a:p>
            <a:pPr lvl="1">
              <a:buFont typeface="Wingdings" panose="05000000000000000000" pitchFamily="2" charset="2"/>
              <a:buChar char="§"/>
            </a:pPr>
            <a:r>
              <a:rPr lang="fr-FR" dirty="0"/>
              <a:t>Consulter la liste des clients et en ajouter au besoin.</a:t>
            </a:r>
          </a:p>
          <a:p>
            <a:pPr lvl="1">
              <a:buFont typeface="Wingdings" panose="05000000000000000000" pitchFamily="2" charset="2"/>
              <a:buChar char="§"/>
            </a:pPr>
            <a:r>
              <a:rPr lang="fr-FR" dirty="0"/>
              <a:t>Gestion de la galerie photo, de la carte et des menus</a:t>
            </a:r>
          </a:p>
          <a:p>
            <a:pPr lvl="1">
              <a:buFont typeface="Wingdings" panose="05000000000000000000" pitchFamily="2" charset="2"/>
              <a:buChar char="§"/>
            </a:pPr>
            <a:endParaRPr lang="fr-FR" dirty="0"/>
          </a:p>
          <a:p>
            <a:pPr lvl="1">
              <a:buFont typeface="Wingdings" panose="05000000000000000000" pitchFamily="2" charset="2"/>
              <a:buChar char="§"/>
            </a:pPr>
            <a:endParaRPr lang="fr-FR" dirty="0"/>
          </a:p>
          <a:p>
            <a:endParaRPr lang="fr-FR" dirty="0"/>
          </a:p>
        </p:txBody>
      </p:sp>
      <p:pic>
        <p:nvPicPr>
          <p:cNvPr id="7" name="Picture 2">
            <a:extLst>
              <a:ext uri="{FF2B5EF4-FFF2-40B4-BE49-F238E27FC236}">
                <a16:creationId xmlns:a16="http://schemas.microsoft.com/office/drawing/2014/main" id="{C3A08634-92ED-0E86-0877-6D23E50B9BF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5354186"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9590B264-EE75-DB80-E8D6-10519F1071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041823" y="6133730"/>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3" name="Groupe 12">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1026"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9" name="Espace réservé du numéro de diapositive 8"/>
          <p:cNvSpPr>
            <a:spLocks noGrp="1"/>
          </p:cNvSpPr>
          <p:nvPr>
            <p:ph type="sldNum" sz="quarter" idx="12"/>
          </p:nvPr>
        </p:nvSpPr>
        <p:spPr>
          <a:xfrm>
            <a:off x="11288864" y="106995"/>
            <a:ext cx="811019" cy="503578"/>
          </a:xfrm>
        </p:spPr>
        <p:txBody>
          <a:bodyPr/>
          <a:lstStyle/>
          <a:p>
            <a:fld id="{0CF85AC9-69CA-4C11-A617-5A4F2A9723A3}" type="slidenum">
              <a:rPr lang="fr-FR" smtClean="0"/>
              <a:t>3</a:t>
            </a:fld>
            <a:endParaRPr lang="fr-FR" dirty="0"/>
          </a:p>
        </p:txBody>
      </p:sp>
    </p:spTree>
    <p:extLst>
      <p:ext uri="{BB962C8B-B14F-4D97-AF65-F5344CB8AC3E}">
        <p14:creationId xmlns:p14="http://schemas.microsoft.com/office/powerpoint/2010/main" val="259225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9DA003C-9DF7-52FF-B612-8AEACDD76E82}"/>
              </a:ext>
            </a:extLst>
          </p:cNvPr>
          <p:cNvSpPr txBox="1">
            <a:spLocks/>
          </p:cNvSpPr>
          <p:nvPr/>
        </p:nvSpPr>
        <p:spPr>
          <a:xfrm>
            <a:off x="455270" y="480818"/>
            <a:ext cx="3314700"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800" dirty="0">
                <a:solidFill>
                  <a:schemeClr val="accent2">
                    <a:lumMod val="75000"/>
                  </a:schemeClr>
                </a:solidFill>
              </a:rPr>
              <a:t>b. </a:t>
            </a:r>
            <a:r>
              <a:rPr lang="fr-FR" sz="2800" u="sng" dirty="0"/>
              <a:t>Cahier des charges</a:t>
            </a:r>
          </a:p>
        </p:txBody>
      </p:sp>
      <p:sp>
        <p:nvSpPr>
          <p:cNvPr id="4" name="Espace réservé du contenu 2">
            <a:extLst>
              <a:ext uri="{FF2B5EF4-FFF2-40B4-BE49-F238E27FC236}">
                <a16:creationId xmlns:a16="http://schemas.microsoft.com/office/drawing/2014/main" id="{736E1E2C-ACD5-B061-00F4-77F4F1BD513A}"/>
              </a:ext>
            </a:extLst>
          </p:cNvPr>
          <p:cNvSpPr txBox="1">
            <a:spLocks/>
          </p:cNvSpPr>
          <p:nvPr/>
        </p:nvSpPr>
        <p:spPr>
          <a:xfrm>
            <a:off x="1401703" y="1600096"/>
            <a:ext cx="9603275" cy="3450613"/>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dirty="0"/>
              <a:t>Le site doit être responsive</a:t>
            </a:r>
          </a:p>
          <a:p>
            <a:r>
              <a:rPr lang="fr-FR" sz="1600" dirty="0"/>
              <a:t>1 Page d’accueil avec galerie d’image</a:t>
            </a:r>
          </a:p>
          <a:p>
            <a:r>
              <a:rPr lang="fr-FR" sz="1600" dirty="0"/>
              <a:t>1 Page avec les menus &amp; la carte du restaurant</a:t>
            </a:r>
          </a:p>
          <a:p>
            <a:r>
              <a:rPr lang="fr-FR" sz="1600" dirty="0"/>
              <a:t>1 Page ou l’on peut réserver sa place en ligne avec une mise à jour des places disponibles sans rechargement de la page.</a:t>
            </a:r>
          </a:p>
          <a:p>
            <a:r>
              <a:rPr lang="fr-FR" sz="1600" dirty="0"/>
              <a:t>Pied de page incluant les horaires d’ouverture du restaurant.</a:t>
            </a:r>
          </a:p>
          <a:p>
            <a:r>
              <a:rPr lang="fr-FR" sz="1600" dirty="0"/>
              <a:t>L’utilisateur doit se connecter afin d’effectuer la réservation</a:t>
            </a:r>
          </a:p>
          <a:p>
            <a:r>
              <a:rPr lang="fr-FR" sz="1600" dirty="0"/>
              <a:t>L’administrateur étant </a:t>
            </a:r>
            <a:r>
              <a:rPr lang="fr-FR" sz="1600" b="1" dirty="0"/>
              <a:t>un employé du restaurant </a:t>
            </a:r>
            <a:r>
              <a:rPr lang="fr-FR" sz="1600" dirty="0"/>
              <a:t>back-office doit être simple d’utilisation:</a:t>
            </a:r>
          </a:p>
          <a:p>
            <a:pPr lvl="1">
              <a:buFont typeface="Courier New" panose="02070309020205020404" pitchFamily="49" charset="0"/>
              <a:buChar char="o"/>
            </a:pPr>
            <a:r>
              <a:rPr lang="fr-FR" sz="1600" dirty="0"/>
              <a:t>L’administrateur doit pouvoir modifier les horaires d’ouverture du restaurant et le nombre de places disponibles.</a:t>
            </a:r>
          </a:p>
          <a:p>
            <a:pPr lvl="1">
              <a:buFont typeface="Courier New" panose="02070309020205020404" pitchFamily="49" charset="0"/>
              <a:buChar char="o"/>
            </a:pPr>
            <a:r>
              <a:rPr lang="fr-FR" sz="1600" dirty="0"/>
              <a:t>L’administrateur doit pouvoir mettre à jour la galerie photo</a:t>
            </a:r>
          </a:p>
          <a:p>
            <a:pPr lvl="1">
              <a:buFont typeface="Courier New" panose="02070309020205020404" pitchFamily="49" charset="0"/>
              <a:buChar char="o"/>
            </a:pPr>
            <a:r>
              <a:rPr lang="fr-FR" sz="1600" dirty="0"/>
              <a:t>L’administrateur doit pouvoir gérer les plats et menus visibles sur la page dédiée à cet effet</a:t>
            </a:r>
          </a:p>
          <a:p>
            <a:pPr lvl="1">
              <a:buFont typeface="Courier New" panose="02070309020205020404" pitchFamily="49" charset="0"/>
              <a:buChar char="o"/>
            </a:pPr>
            <a:r>
              <a:rPr lang="fr-FR" sz="1600" dirty="0"/>
              <a:t>L’administrateur doit pouvoir gérer les réservations et avoir un accès rapide aux réservations (notamment celles du jour)</a:t>
            </a:r>
          </a:p>
          <a:p>
            <a:pPr lvl="1">
              <a:buFont typeface="Courier New" panose="02070309020205020404" pitchFamily="49" charset="0"/>
              <a:buChar char="o"/>
            </a:pPr>
            <a:endParaRPr lang="fr-FR" dirty="0"/>
          </a:p>
        </p:txBody>
      </p:sp>
      <p:grpSp>
        <p:nvGrpSpPr>
          <p:cNvPr id="5" name="Groupe 4">
            <a:extLst>
              <a:ext uri="{FF2B5EF4-FFF2-40B4-BE49-F238E27FC236}">
                <a16:creationId xmlns:a16="http://schemas.microsoft.com/office/drawing/2014/main" id="{B7568EA7-5452-1238-97C8-3281CB30CB56}"/>
              </a:ext>
            </a:extLst>
          </p:cNvPr>
          <p:cNvGrpSpPr/>
          <p:nvPr/>
        </p:nvGrpSpPr>
        <p:grpSpPr>
          <a:xfrm>
            <a:off x="0" y="6127063"/>
            <a:ext cx="12192000" cy="724270"/>
            <a:chOff x="0" y="6127063"/>
            <a:chExt cx="12192000" cy="724270"/>
          </a:xfrm>
        </p:grpSpPr>
        <p:pic>
          <p:nvPicPr>
            <p:cNvPr id="6" name="Picture 2">
              <a:extLst>
                <a:ext uri="{FF2B5EF4-FFF2-40B4-BE49-F238E27FC236}">
                  <a16:creationId xmlns:a16="http://schemas.microsoft.com/office/drawing/2014/main" id="{65A401F3-A75D-5F8B-5821-D017200D52C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BA8E5DB0-76B1-563E-A832-2EE7293C81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769755CE-D156-2E51-8E21-AC7DA4D60AE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C9228EFA-C1F3-BAF5-60E2-EA44D53A7C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AEF8F39B-D2C7-E274-EB1A-45B5281B661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1" name="Espace réservé du numéro de diapositive 10"/>
          <p:cNvSpPr>
            <a:spLocks noGrp="1"/>
          </p:cNvSpPr>
          <p:nvPr>
            <p:ph type="sldNum" sz="quarter" idx="12"/>
          </p:nvPr>
        </p:nvSpPr>
        <p:spPr>
          <a:xfrm>
            <a:off x="11213963" y="156421"/>
            <a:ext cx="811019" cy="503578"/>
          </a:xfrm>
        </p:spPr>
        <p:txBody>
          <a:bodyPr/>
          <a:lstStyle/>
          <a:p>
            <a:fld id="{0CF85AC9-69CA-4C11-A617-5A4F2A9723A3}" type="slidenum">
              <a:rPr lang="fr-FR" smtClean="0"/>
              <a:t>4</a:t>
            </a:fld>
            <a:endParaRPr lang="fr-FR" dirty="0"/>
          </a:p>
        </p:txBody>
      </p:sp>
    </p:spTree>
    <p:extLst>
      <p:ext uri="{BB962C8B-B14F-4D97-AF65-F5344CB8AC3E}">
        <p14:creationId xmlns:p14="http://schemas.microsoft.com/office/powerpoint/2010/main" val="407019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7FE65-F2C2-DA02-5179-D51FE4BC83F4}"/>
              </a:ext>
            </a:extLst>
          </p:cNvPr>
          <p:cNvSpPr txBox="1">
            <a:spLocks/>
          </p:cNvSpPr>
          <p:nvPr/>
        </p:nvSpPr>
        <p:spPr>
          <a:xfrm>
            <a:off x="405393" y="156622"/>
            <a:ext cx="4956315"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800" dirty="0">
                <a:solidFill>
                  <a:schemeClr val="accent2">
                    <a:lumMod val="75000"/>
                  </a:schemeClr>
                </a:solidFill>
              </a:rPr>
              <a:t>c. </a:t>
            </a:r>
            <a:r>
              <a:rPr lang="fr-FR" sz="2800" u="sng" dirty="0"/>
              <a:t>Spécifications techniques</a:t>
            </a:r>
          </a:p>
        </p:txBody>
      </p:sp>
      <p:sp>
        <p:nvSpPr>
          <p:cNvPr id="3" name="Espace réservé du contenu 3">
            <a:extLst>
              <a:ext uri="{FF2B5EF4-FFF2-40B4-BE49-F238E27FC236}">
                <a16:creationId xmlns:a16="http://schemas.microsoft.com/office/drawing/2014/main" id="{9DC804F0-86D1-D7BA-06BF-F1E922D2BED4}"/>
              </a:ext>
            </a:extLst>
          </p:cNvPr>
          <p:cNvSpPr txBox="1">
            <a:spLocks/>
          </p:cNvSpPr>
          <p:nvPr/>
        </p:nvSpPr>
        <p:spPr>
          <a:xfrm>
            <a:off x="8255926" y="1034635"/>
            <a:ext cx="3706603" cy="508353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r>
              <a:rPr lang="fr-FR" sz="2400" u="dotted" dirty="0"/>
              <a:t>Back-end</a:t>
            </a:r>
          </a:p>
          <a:p>
            <a:pPr marL="0" indent="0" algn="ctr">
              <a:buFont typeface="Arial" panose="020B0604020202020204" pitchFamily="34" charset="0"/>
              <a:buNone/>
            </a:pPr>
            <a:endParaRPr lang="fr-FR" sz="1000" dirty="0"/>
          </a:p>
          <a:p>
            <a:pPr>
              <a:buClrTx/>
            </a:pPr>
            <a:r>
              <a:rPr lang="fr-FR" sz="2200" dirty="0" err="1"/>
              <a:t>Language</a:t>
            </a:r>
            <a:r>
              <a:rPr lang="fr-FR" sz="2200" dirty="0"/>
              <a:t> : </a:t>
            </a:r>
          </a:p>
          <a:p>
            <a:pPr marL="0" indent="0">
              <a:buClrTx/>
              <a:buNone/>
            </a:pPr>
            <a:endParaRPr lang="fr-FR" sz="2200" dirty="0"/>
          </a:p>
          <a:p>
            <a:pPr marL="0" indent="0">
              <a:buClrTx/>
              <a:buNone/>
            </a:pPr>
            <a:endParaRPr lang="fr-FR" sz="2200" dirty="0"/>
          </a:p>
          <a:p>
            <a:pPr>
              <a:buClrTx/>
            </a:pPr>
            <a:r>
              <a:rPr lang="fr-FR" sz="2200" dirty="0"/>
              <a:t>Framework : </a:t>
            </a:r>
          </a:p>
          <a:p>
            <a:pPr marL="0" indent="0">
              <a:buClrTx/>
              <a:buNone/>
            </a:pPr>
            <a:endParaRPr lang="fr-FR" sz="2200" dirty="0"/>
          </a:p>
          <a:p>
            <a:pPr marL="0" indent="0">
              <a:buClrTx/>
              <a:buNone/>
            </a:pPr>
            <a:endParaRPr lang="fr-FR" sz="2200" dirty="0"/>
          </a:p>
          <a:p>
            <a:pPr>
              <a:buClrTx/>
            </a:pPr>
            <a:r>
              <a:rPr lang="fr-FR" sz="2200" dirty="0"/>
              <a:t>SGBDR :</a:t>
            </a:r>
          </a:p>
        </p:txBody>
      </p:sp>
      <p:sp>
        <p:nvSpPr>
          <p:cNvPr id="4" name="Espace réservé du contenu 2">
            <a:extLst>
              <a:ext uri="{FF2B5EF4-FFF2-40B4-BE49-F238E27FC236}">
                <a16:creationId xmlns:a16="http://schemas.microsoft.com/office/drawing/2014/main" id="{F9CBAE6F-BD64-5993-A68A-03E0870864A7}"/>
              </a:ext>
            </a:extLst>
          </p:cNvPr>
          <p:cNvSpPr txBox="1">
            <a:spLocks/>
          </p:cNvSpPr>
          <p:nvPr/>
        </p:nvSpPr>
        <p:spPr>
          <a:xfrm>
            <a:off x="336319" y="1036864"/>
            <a:ext cx="3771900" cy="44050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u="dotted" dirty="0"/>
              <a:t>Environnement de travail</a:t>
            </a:r>
          </a:p>
          <a:p>
            <a:pPr marL="0" indent="0" algn="ctr">
              <a:buFont typeface="Arial" panose="020B0604020202020204" pitchFamily="34" charset="0"/>
              <a:buNone/>
            </a:pPr>
            <a:endParaRPr lang="fr-FR" sz="1000" dirty="0"/>
          </a:p>
          <a:p>
            <a:r>
              <a:rPr lang="fr-FR" sz="2200" dirty="0"/>
              <a:t>Gestionnaire de tache :</a:t>
            </a:r>
          </a:p>
          <a:p>
            <a:pPr marL="0" indent="0" algn="ctr">
              <a:buNone/>
            </a:pPr>
            <a:endParaRPr lang="fr-FR" sz="2200" dirty="0"/>
          </a:p>
          <a:p>
            <a:pPr marL="0" indent="0" algn="ctr">
              <a:buNone/>
            </a:pPr>
            <a:endParaRPr lang="fr-FR" sz="2200" dirty="0"/>
          </a:p>
          <a:p>
            <a:pPr marL="0" indent="0" algn="ctr">
              <a:buNone/>
            </a:pPr>
            <a:endParaRPr lang="fr-FR" sz="2200" dirty="0"/>
          </a:p>
          <a:p>
            <a:r>
              <a:rPr lang="fr-FR" sz="2200" dirty="0"/>
              <a:t>Sauvegarde &amp; </a:t>
            </a:r>
            <a:r>
              <a:rPr lang="fr-FR" sz="2200" dirty="0" err="1"/>
              <a:t>versionning</a:t>
            </a:r>
            <a:r>
              <a:rPr lang="fr-FR" sz="2200" dirty="0"/>
              <a:t> :</a:t>
            </a:r>
          </a:p>
        </p:txBody>
      </p:sp>
      <p:sp>
        <p:nvSpPr>
          <p:cNvPr id="5" name="Espace réservé du contenu 3">
            <a:extLst>
              <a:ext uri="{FF2B5EF4-FFF2-40B4-BE49-F238E27FC236}">
                <a16:creationId xmlns:a16="http://schemas.microsoft.com/office/drawing/2014/main" id="{A301F38D-AC10-2449-D54B-4BE7C5DDF054}"/>
              </a:ext>
            </a:extLst>
          </p:cNvPr>
          <p:cNvSpPr txBox="1">
            <a:spLocks/>
          </p:cNvSpPr>
          <p:nvPr/>
        </p:nvSpPr>
        <p:spPr>
          <a:xfrm>
            <a:off x="4392586" y="1034635"/>
            <a:ext cx="3771900" cy="4596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u="dotted" dirty="0"/>
              <a:t>Front-end</a:t>
            </a:r>
          </a:p>
          <a:p>
            <a:pPr marL="0" indent="0" algn="ctr">
              <a:buFont typeface="Arial" panose="020B0604020202020204" pitchFamily="34" charset="0"/>
              <a:buNone/>
            </a:pPr>
            <a:endParaRPr lang="fr-FR" sz="1000" dirty="0"/>
          </a:p>
          <a:p>
            <a:r>
              <a:rPr lang="fr-FR" sz="2200" dirty="0" err="1"/>
              <a:t>Languages</a:t>
            </a:r>
            <a:r>
              <a:rPr lang="fr-FR" sz="2200" dirty="0"/>
              <a:t> : </a:t>
            </a:r>
          </a:p>
          <a:p>
            <a:endParaRPr lang="fr-FR" sz="2200" dirty="0"/>
          </a:p>
          <a:p>
            <a:pPr marL="0" indent="0">
              <a:buNone/>
            </a:pPr>
            <a:endParaRPr lang="fr-FR" sz="2200" dirty="0"/>
          </a:p>
          <a:p>
            <a:pPr marL="0" indent="0">
              <a:buNone/>
            </a:pPr>
            <a:endParaRPr lang="fr-FR" sz="2200" dirty="0"/>
          </a:p>
          <a:p>
            <a:pPr marL="0" indent="0">
              <a:buNone/>
            </a:pPr>
            <a:endParaRPr lang="fr-FR" sz="2200" dirty="0"/>
          </a:p>
          <a:p>
            <a:r>
              <a:rPr lang="fr-FR" sz="2200" dirty="0"/>
              <a:t>Framework : </a:t>
            </a:r>
          </a:p>
          <a:p>
            <a:pPr marL="0" indent="0">
              <a:buNone/>
            </a:pPr>
            <a:endParaRPr lang="fr-FR" sz="2200" dirty="0"/>
          </a:p>
        </p:txBody>
      </p:sp>
      <p:grpSp>
        <p:nvGrpSpPr>
          <p:cNvPr id="6" name="Groupe 5">
            <a:extLst>
              <a:ext uri="{FF2B5EF4-FFF2-40B4-BE49-F238E27FC236}">
                <a16:creationId xmlns:a16="http://schemas.microsoft.com/office/drawing/2014/main" id="{5C5A69C5-755B-12A8-9F32-CD55100E5F7F}"/>
              </a:ext>
            </a:extLst>
          </p:cNvPr>
          <p:cNvGrpSpPr/>
          <p:nvPr/>
        </p:nvGrpSpPr>
        <p:grpSpPr>
          <a:xfrm>
            <a:off x="0" y="6127063"/>
            <a:ext cx="12192000" cy="724270"/>
            <a:chOff x="0" y="6127063"/>
            <a:chExt cx="12192000" cy="724270"/>
          </a:xfrm>
        </p:grpSpPr>
        <p:pic>
          <p:nvPicPr>
            <p:cNvPr id="7" name="Picture 2">
              <a:extLst>
                <a:ext uri="{FF2B5EF4-FFF2-40B4-BE49-F238E27FC236}">
                  <a16:creationId xmlns:a16="http://schemas.microsoft.com/office/drawing/2014/main" id="{6FEE76A4-44DC-F6BB-103F-BA1297905BB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9BB3E538-592F-8ED0-7AB9-60350C8D861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54E06B83-22D4-57A6-C0A0-099CA16FDD0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50324E0A-5580-920D-44B0-4DBCD2CEE47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928E89B6-6BE1-6DB2-7840-93EE539CC76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3" name="Espace réservé du numéro de diapositive 12"/>
          <p:cNvSpPr>
            <a:spLocks noGrp="1"/>
          </p:cNvSpPr>
          <p:nvPr>
            <p:ph type="sldNum" sz="quarter" idx="12"/>
          </p:nvPr>
        </p:nvSpPr>
        <p:spPr>
          <a:xfrm>
            <a:off x="11312817" y="74320"/>
            <a:ext cx="811019" cy="503578"/>
          </a:xfrm>
        </p:spPr>
        <p:txBody>
          <a:bodyPr/>
          <a:lstStyle/>
          <a:p>
            <a:fld id="{0CF85AC9-69CA-4C11-A617-5A4F2A9723A3}" type="slidenum">
              <a:rPr lang="fr-FR" smtClean="0"/>
              <a:t>5</a:t>
            </a:fld>
            <a:endParaRPr lang="fr-FR" dirty="0"/>
          </a:p>
        </p:txBody>
      </p:sp>
      <p:pic>
        <p:nvPicPr>
          <p:cNvPr id="14" name="Image 13">
            <a:extLst>
              <a:ext uri="{FF2B5EF4-FFF2-40B4-BE49-F238E27FC236}">
                <a16:creationId xmlns:a16="http://schemas.microsoft.com/office/drawing/2014/main" id="{B28544C5-65D2-C919-98B0-64E6017DD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269" y="2161606"/>
            <a:ext cx="1426489" cy="404172"/>
          </a:xfrm>
          <a:prstGeom prst="rect">
            <a:avLst/>
          </a:prstGeom>
        </p:spPr>
      </p:pic>
      <p:pic>
        <p:nvPicPr>
          <p:cNvPr id="16" name="Image 15" descr="Une image contenant Police, symbole, logo, Graphique&#10;&#10;Description générée automatiquement">
            <a:extLst>
              <a:ext uri="{FF2B5EF4-FFF2-40B4-BE49-F238E27FC236}">
                <a16:creationId xmlns:a16="http://schemas.microsoft.com/office/drawing/2014/main" id="{473724F2-68B4-6585-314E-525F1BF5C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671" y="3991120"/>
            <a:ext cx="1769843" cy="602206"/>
          </a:xfrm>
          <a:prstGeom prst="rect">
            <a:avLst/>
          </a:prstGeom>
        </p:spPr>
      </p:pic>
      <p:pic>
        <p:nvPicPr>
          <p:cNvPr id="18" name="Image 17" descr="Une image contenant Police, logo, Graphique, texte&#10;&#10;Description générée automatiquement">
            <a:extLst>
              <a:ext uri="{FF2B5EF4-FFF2-40B4-BE49-F238E27FC236}">
                <a16:creationId xmlns:a16="http://schemas.microsoft.com/office/drawing/2014/main" id="{522B8A7B-B8DB-0D54-49E9-4EB8F6BB6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8710" y="3991120"/>
            <a:ext cx="2096453" cy="597564"/>
          </a:xfrm>
          <a:prstGeom prst="rect">
            <a:avLst/>
          </a:prstGeom>
        </p:spPr>
      </p:pic>
      <p:pic>
        <p:nvPicPr>
          <p:cNvPr id="20" name="Image 19" descr="Une image contenant logo, Police, capture d’écran, Graphique&#10;&#10;Description générée automatiquement">
            <a:extLst>
              <a:ext uri="{FF2B5EF4-FFF2-40B4-BE49-F238E27FC236}">
                <a16:creationId xmlns:a16="http://schemas.microsoft.com/office/drawing/2014/main" id="{98AE1304-D0C1-0071-8D12-7954560DC7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5452" y="4406157"/>
            <a:ext cx="2450828" cy="967974"/>
          </a:xfrm>
          <a:prstGeom prst="rect">
            <a:avLst/>
          </a:prstGeom>
        </p:spPr>
      </p:pic>
      <p:pic>
        <p:nvPicPr>
          <p:cNvPr id="22" name="Image 21" descr="Une image contenant texte, Rectangle, logo, conception&#10;&#10;Description générée automatiquement">
            <a:extLst>
              <a:ext uri="{FF2B5EF4-FFF2-40B4-BE49-F238E27FC236}">
                <a16:creationId xmlns:a16="http://schemas.microsoft.com/office/drawing/2014/main" id="{1E9D5F2F-345A-56D5-7AE6-858FA577A3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825" y="2203857"/>
            <a:ext cx="2809875" cy="1628775"/>
          </a:xfrm>
          <a:prstGeom prst="rect">
            <a:avLst/>
          </a:prstGeom>
        </p:spPr>
      </p:pic>
      <p:pic>
        <p:nvPicPr>
          <p:cNvPr id="24" name="Image 23" descr="Une image contenant Graphique, Police, logo, capture d’écran&#10;&#10;Description générée automatiquement">
            <a:extLst>
              <a:ext uri="{FF2B5EF4-FFF2-40B4-BE49-F238E27FC236}">
                <a16:creationId xmlns:a16="http://schemas.microsoft.com/office/drawing/2014/main" id="{105CE156-F350-5687-8EAC-2182CF35C9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48078" y="1898347"/>
            <a:ext cx="1465390" cy="732695"/>
          </a:xfrm>
          <a:prstGeom prst="rect">
            <a:avLst/>
          </a:prstGeom>
        </p:spPr>
      </p:pic>
      <p:pic>
        <p:nvPicPr>
          <p:cNvPr id="26" name="Image 25" descr="Une image contenant Graphique, symbole, Police, conception&#10;&#10;Description générée automatiquement">
            <a:extLst>
              <a:ext uri="{FF2B5EF4-FFF2-40B4-BE49-F238E27FC236}">
                <a16:creationId xmlns:a16="http://schemas.microsoft.com/office/drawing/2014/main" id="{05B9AEB0-2FDA-E010-AFA8-CDC9651729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0411" y="3195162"/>
            <a:ext cx="980723" cy="980723"/>
          </a:xfrm>
          <a:prstGeom prst="rect">
            <a:avLst/>
          </a:prstGeom>
        </p:spPr>
      </p:pic>
      <p:pic>
        <p:nvPicPr>
          <p:cNvPr id="28" name="Image 27" descr="Une image contenant Mammifère marin&#10;&#10;Description générée automatiquement">
            <a:extLst>
              <a:ext uri="{FF2B5EF4-FFF2-40B4-BE49-F238E27FC236}">
                <a16:creationId xmlns:a16="http://schemas.microsoft.com/office/drawing/2014/main" id="{11FC234E-1775-D0F1-52EB-EC40EB3D33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35219" y="4441714"/>
            <a:ext cx="1441219" cy="1441219"/>
          </a:xfrm>
          <a:prstGeom prst="rect">
            <a:avLst/>
          </a:prstGeom>
        </p:spPr>
      </p:pic>
    </p:spTree>
    <p:extLst>
      <p:ext uri="{BB962C8B-B14F-4D97-AF65-F5344CB8AC3E}">
        <p14:creationId xmlns:p14="http://schemas.microsoft.com/office/powerpoint/2010/main" val="212810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29CD1-D310-C793-5189-6722F34B1362}"/>
              </a:ext>
            </a:extLst>
          </p:cNvPr>
          <p:cNvSpPr>
            <a:spLocks noGrp="1"/>
          </p:cNvSpPr>
          <p:nvPr>
            <p:ph type="title"/>
          </p:nvPr>
        </p:nvSpPr>
        <p:spPr/>
        <p:txBody>
          <a:bodyPr/>
          <a:lstStyle/>
          <a:p>
            <a:r>
              <a:rPr lang="fr-FR" u="heavy" dirty="0"/>
              <a:t>II- </a:t>
            </a:r>
            <a:r>
              <a:rPr lang="fr-FR" u="heavy" dirty="0" err="1"/>
              <a:t>RéALISATION</a:t>
            </a:r>
            <a:r>
              <a:rPr lang="fr-FR" u="heavy" dirty="0"/>
              <a:t> du projet</a:t>
            </a:r>
          </a:p>
        </p:txBody>
      </p:sp>
      <p:sp>
        <p:nvSpPr>
          <p:cNvPr id="4" name="Titre 1">
            <a:extLst>
              <a:ext uri="{FF2B5EF4-FFF2-40B4-BE49-F238E27FC236}">
                <a16:creationId xmlns:a16="http://schemas.microsoft.com/office/drawing/2014/main" id="{790FDAAC-DAA0-6D72-4A8A-08DCA21B6984}"/>
              </a:ext>
            </a:extLst>
          </p:cNvPr>
          <p:cNvSpPr>
            <a:spLocks noGrp="1"/>
          </p:cNvSpPr>
          <p:nvPr>
            <p:ph idx="1"/>
          </p:nvPr>
        </p:nvSpPr>
        <p:spPr>
          <a:xfrm>
            <a:off x="563337" y="1927232"/>
            <a:ext cx="4343400" cy="710746"/>
          </a:xfrm>
        </p:spPr>
        <p:txBody>
          <a:bodyPr>
            <a:normAutofit fontScale="85000" lnSpcReduction="10000"/>
          </a:bodyPr>
          <a:lstStyle/>
          <a:p>
            <a:pPr marL="0" indent="0">
              <a:spcBef>
                <a:spcPts val="600"/>
              </a:spcBef>
              <a:buNone/>
            </a:pPr>
            <a:r>
              <a:rPr lang="fr-FR" sz="2800" dirty="0">
                <a:solidFill>
                  <a:schemeClr val="accent2">
                    <a:lumMod val="75000"/>
                  </a:schemeClr>
                </a:solidFill>
              </a:rPr>
              <a:t>a. </a:t>
            </a:r>
            <a:r>
              <a:rPr lang="fr-FR" sz="2400" u="sng" dirty="0"/>
              <a:t>Diagramme UML de cas d’utilisation</a:t>
            </a:r>
          </a:p>
        </p:txBody>
      </p:sp>
      <p:pic>
        <p:nvPicPr>
          <p:cNvPr id="7" name="Picture 2">
            <a:extLst>
              <a:ext uri="{FF2B5EF4-FFF2-40B4-BE49-F238E27FC236}">
                <a16:creationId xmlns:a16="http://schemas.microsoft.com/office/drawing/2014/main" id="{C3A08634-92ED-0E86-0877-6D23E50B9BF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5354186"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9590B264-EE75-DB80-E8D6-10519F10716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8041823" y="6133730"/>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3" name="Groupe 12">
            <a:extLst>
              <a:ext uri="{FF2B5EF4-FFF2-40B4-BE49-F238E27FC236}">
                <a16:creationId xmlns:a16="http://schemas.microsoft.com/office/drawing/2014/main" id="{EF0391EB-8725-0DF8-9D9C-B7745E71A4DA}"/>
              </a:ext>
            </a:extLst>
          </p:cNvPr>
          <p:cNvGrpSpPr/>
          <p:nvPr/>
        </p:nvGrpSpPr>
        <p:grpSpPr>
          <a:xfrm>
            <a:off x="0" y="6127063"/>
            <a:ext cx="12192000" cy="724270"/>
            <a:chOff x="0" y="6127063"/>
            <a:chExt cx="12192000" cy="724270"/>
          </a:xfrm>
        </p:grpSpPr>
        <p:pic>
          <p:nvPicPr>
            <p:cNvPr id="1026" name="Picture 2">
              <a:extLst>
                <a:ext uri="{FF2B5EF4-FFF2-40B4-BE49-F238E27FC236}">
                  <a16:creationId xmlns:a16="http://schemas.microsoft.com/office/drawing/2014/main" id="{4DC63954-13A3-563F-08E0-A2D9D2F08AA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 name="Picture 2">
              <a:extLst>
                <a:ext uri="{FF2B5EF4-FFF2-40B4-BE49-F238E27FC236}">
                  <a16:creationId xmlns:a16="http://schemas.microsoft.com/office/drawing/2014/main" id="{D203C956-0F3A-33F8-A7D0-C1791E0E6C1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CDCEAA22-0A77-20CB-712E-9A2727DD8B2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561CB6E9-8035-8732-9FAD-57DDBEB5B69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2" name="Picture 2">
              <a:extLst>
                <a:ext uri="{FF2B5EF4-FFF2-40B4-BE49-F238E27FC236}">
                  <a16:creationId xmlns:a16="http://schemas.microsoft.com/office/drawing/2014/main" id="{3ACA75B7-3C3A-CCCC-0018-C485A4083A6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pic>
        <p:nvPicPr>
          <p:cNvPr id="3" name="Image 2">
            <a:extLst>
              <a:ext uri="{FF2B5EF4-FFF2-40B4-BE49-F238E27FC236}">
                <a16:creationId xmlns:a16="http://schemas.microsoft.com/office/drawing/2014/main" id="{334A67FA-1BDB-2FFC-2D85-DFFC32D996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47332" y="2465116"/>
            <a:ext cx="5243830" cy="3509814"/>
          </a:xfrm>
          <a:prstGeom prst="rect">
            <a:avLst/>
          </a:prstGeom>
        </p:spPr>
      </p:pic>
      <p:sp>
        <p:nvSpPr>
          <p:cNvPr id="9" name="Espace réservé du numéro de diapositive 8"/>
          <p:cNvSpPr>
            <a:spLocks noGrp="1"/>
          </p:cNvSpPr>
          <p:nvPr>
            <p:ph type="sldNum" sz="quarter" idx="12"/>
          </p:nvPr>
        </p:nvSpPr>
        <p:spPr>
          <a:xfrm>
            <a:off x="11255152" y="96066"/>
            <a:ext cx="811019" cy="503578"/>
          </a:xfrm>
        </p:spPr>
        <p:txBody>
          <a:bodyPr/>
          <a:lstStyle/>
          <a:p>
            <a:fld id="{0CF85AC9-69CA-4C11-A617-5A4F2A9723A3}" type="slidenum">
              <a:rPr lang="fr-FR" smtClean="0"/>
              <a:t>6</a:t>
            </a:fld>
            <a:endParaRPr lang="fr-FR" dirty="0"/>
          </a:p>
        </p:txBody>
      </p:sp>
    </p:spTree>
    <p:extLst>
      <p:ext uri="{BB962C8B-B14F-4D97-AF65-F5344CB8AC3E}">
        <p14:creationId xmlns:p14="http://schemas.microsoft.com/office/powerpoint/2010/main" val="18862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9DA003C-9DF7-52FF-B612-8AEACDD76E82}"/>
              </a:ext>
            </a:extLst>
          </p:cNvPr>
          <p:cNvSpPr txBox="1">
            <a:spLocks/>
          </p:cNvSpPr>
          <p:nvPr/>
        </p:nvSpPr>
        <p:spPr>
          <a:xfrm>
            <a:off x="455269" y="480818"/>
            <a:ext cx="4990310" cy="710746"/>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800" dirty="0">
                <a:solidFill>
                  <a:schemeClr val="accent2">
                    <a:lumMod val="75000"/>
                  </a:schemeClr>
                </a:solidFill>
              </a:rPr>
              <a:t>b. </a:t>
            </a:r>
            <a:r>
              <a:rPr lang="fr-FR" sz="3100" u="sng" dirty="0"/>
              <a:t>Conception du modèle métier</a:t>
            </a:r>
          </a:p>
        </p:txBody>
      </p:sp>
      <p:grpSp>
        <p:nvGrpSpPr>
          <p:cNvPr id="5" name="Groupe 4">
            <a:extLst>
              <a:ext uri="{FF2B5EF4-FFF2-40B4-BE49-F238E27FC236}">
                <a16:creationId xmlns:a16="http://schemas.microsoft.com/office/drawing/2014/main" id="{B7568EA7-5452-1238-97C8-3281CB30CB56}"/>
              </a:ext>
            </a:extLst>
          </p:cNvPr>
          <p:cNvGrpSpPr/>
          <p:nvPr/>
        </p:nvGrpSpPr>
        <p:grpSpPr>
          <a:xfrm>
            <a:off x="0" y="6127063"/>
            <a:ext cx="12192000" cy="724270"/>
            <a:chOff x="0" y="6127063"/>
            <a:chExt cx="12192000" cy="724270"/>
          </a:xfrm>
        </p:grpSpPr>
        <p:pic>
          <p:nvPicPr>
            <p:cNvPr id="6" name="Picture 2">
              <a:extLst>
                <a:ext uri="{FF2B5EF4-FFF2-40B4-BE49-F238E27FC236}">
                  <a16:creationId xmlns:a16="http://schemas.microsoft.com/office/drawing/2014/main" id="{65A401F3-A75D-5F8B-5821-D017200D52C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BA8E5DB0-76B1-563E-A832-2EE7293C81E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769755CE-D156-2E51-8E21-AC7DA4D60AE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C9228EFA-C1F3-BAF5-60E2-EA44D53A7C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AEF8F39B-D2C7-E274-EB1A-45B5281B661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pic>
        <p:nvPicPr>
          <p:cNvPr id="2" name="Image 1">
            <a:extLst>
              <a:ext uri="{FF2B5EF4-FFF2-40B4-BE49-F238E27FC236}">
                <a16:creationId xmlns:a16="http://schemas.microsoft.com/office/drawing/2014/main" id="{16D12A8F-B305-54D5-46E8-3A04518ABB6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500" y="1364094"/>
            <a:ext cx="6593037" cy="4677477"/>
          </a:xfrm>
          <a:prstGeom prst="rect">
            <a:avLst/>
          </a:prstGeom>
        </p:spPr>
      </p:pic>
      <p:sp>
        <p:nvSpPr>
          <p:cNvPr id="11" name="Espace réservé du numéro de diapositive 10"/>
          <p:cNvSpPr>
            <a:spLocks noGrp="1"/>
          </p:cNvSpPr>
          <p:nvPr>
            <p:ph type="sldNum" sz="quarter" idx="12"/>
          </p:nvPr>
        </p:nvSpPr>
        <p:spPr>
          <a:xfrm>
            <a:off x="11238676" y="131708"/>
            <a:ext cx="811019" cy="503578"/>
          </a:xfrm>
        </p:spPr>
        <p:txBody>
          <a:bodyPr/>
          <a:lstStyle/>
          <a:p>
            <a:fld id="{0CF85AC9-69CA-4C11-A617-5A4F2A9723A3}" type="slidenum">
              <a:rPr lang="fr-FR" smtClean="0"/>
              <a:t>7</a:t>
            </a:fld>
            <a:endParaRPr lang="fr-FR"/>
          </a:p>
        </p:txBody>
      </p:sp>
      <p:sp>
        <p:nvSpPr>
          <p:cNvPr id="4" name="Espace réservé du contenu 2">
            <a:extLst>
              <a:ext uri="{FF2B5EF4-FFF2-40B4-BE49-F238E27FC236}">
                <a16:creationId xmlns:a16="http://schemas.microsoft.com/office/drawing/2014/main" id="{FF5F0852-CB6A-9C23-7AEF-CB40CB5C06FD}"/>
              </a:ext>
            </a:extLst>
          </p:cNvPr>
          <p:cNvSpPr txBox="1">
            <a:spLocks/>
          </p:cNvSpPr>
          <p:nvPr/>
        </p:nvSpPr>
        <p:spPr>
          <a:xfrm>
            <a:off x="108026" y="995401"/>
            <a:ext cx="6577511" cy="4870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dirty="0"/>
              <a:t>Diagramme de classe UML</a:t>
            </a:r>
          </a:p>
          <a:p>
            <a:pPr marL="0" indent="0" algn="ctr">
              <a:buFont typeface="Arial" panose="020B0604020202020204" pitchFamily="34" charset="0"/>
              <a:buNone/>
            </a:pPr>
            <a:endParaRPr lang="fr-FR" sz="1600" dirty="0"/>
          </a:p>
        </p:txBody>
      </p:sp>
      <p:sp>
        <p:nvSpPr>
          <p:cNvPr id="12" name="Espace réservé du contenu 2">
            <a:extLst>
              <a:ext uri="{FF2B5EF4-FFF2-40B4-BE49-F238E27FC236}">
                <a16:creationId xmlns:a16="http://schemas.microsoft.com/office/drawing/2014/main" id="{CE6079CF-69D3-F183-F8B3-87D598B82C60}"/>
              </a:ext>
            </a:extLst>
          </p:cNvPr>
          <p:cNvSpPr txBox="1">
            <a:spLocks/>
          </p:cNvSpPr>
          <p:nvPr/>
        </p:nvSpPr>
        <p:spPr>
          <a:xfrm>
            <a:off x="5614489" y="995400"/>
            <a:ext cx="6577511" cy="4870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dirty="0"/>
              <a:t>Exemple de commandes SQL</a:t>
            </a:r>
          </a:p>
          <a:p>
            <a:pPr marL="0" indent="0" algn="ctr">
              <a:buFont typeface="Arial" panose="020B0604020202020204" pitchFamily="34" charset="0"/>
              <a:buNone/>
            </a:pPr>
            <a:endParaRPr lang="fr-FR" sz="1600" dirty="0"/>
          </a:p>
        </p:txBody>
      </p:sp>
      <p:sp>
        <p:nvSpPr>
          <p:cNvPr id="13" name="ZoneTexte 12">
            <a:extLst>
              <a:ext uri="{FF2B5EF4-FFF2-40B4-BE49-F238E27FC236}">
                <a16:creationId xmlns:a16="http://schemas.microsoft.com/office/drawing/2014/main" id="{89FF496E-F6FF-DA91-40EF-80F481C7139A}"/>
              </a:ext>
            </a:extLst>
          </p:cNvPr>
          <p:cNvSpPr txBox="1"/>
          <p:nvPr/>
        </p:nvSpPr>
        <p:spPr>
          <a:xfrm>
            <a:off x="7715120" y="1717673"/>
            <a:ext cx="3858080" cy="3970318"/>
          </a:xfrm>
          <a:prstGeom prst="rect">
            <a:avLst/>
          </a:prstGeom>
          <a:noFill/>
        </p:spPr>
        <p:txBody>
          <a:bodyPr wrap="square" rtlCol="0">
            <a:spAutoFit/>
          </a:bodyPr>
          <a:lstStyle/>
          <a:p>
            <a:endPar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fr-FR" sz="12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CREATE TABLE </a:t>
            </a:r>
            <a:r>
              <a:rPr lang="fr-F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category</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id </a:t>
            </a:r>
            <a:r>
              <a:rPr lang="fr-FR" sz="1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INT</a:t>
            </a:r>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PRIMARY KEY AUTO_INCREMENT NOT NULL</a:t>
            </a:r>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name</a:t>
            </a:r>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VARCHAR(50</a:t>
            </a:r>
            <a:r>
              <a:rPr lang="fr-FR" sz="12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NOT NULL</a:t>
            </a:r>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is_active</a:t>
            </a:r>
            <a:r>
              <a:rPr lang="fr-FR"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TINYINT(1) </a:t>
            </a:r>
            <a:r>
              <a:rPr lang="fr-FR" sz="12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NOT NULL</a:t>
            </a:r>
          </a:p>
          <a:p>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ENGINE</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innoDB</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endPar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CREATE</a:t>
            </a:r>
            <a:r>
              <a:rPr lang="fr-FR" sz="1200"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TABLE</a:t>
            </a:r>
            <a:r>
              <a:rPr lang="fr-FR" sz="12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dish</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id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INT</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PRIMARY KEY AUTO_INCREMENT NOT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photo_id</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INT</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DEFAULT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category_id</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INT</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DEFAULT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name</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VARCHAR(100)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NOT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description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VARCHAR(255)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NOT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price</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FLOAT</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NOT 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200" kern="100" dirty="0">
              <a:latin typeface="Calibri" panose="020F0502020204030204" pitchFamily="34" charset="0"/>
              <a:ea typeface="Calibri" panose="020F0502020204030204" pitchFamily="34" charset="0"/>
              <a:cs typeface="Times New Roman" panose="02020603050405020304" pitchFamily="18" charset="0"/>
            </a:endParaRPr>
          </a:p>
          <a:p>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is_publish</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TINYINT(1)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NOT</a:t>
            </a:r>
            <a:r>
              <a:rPr lang="fr-FR" sz="1200" b="1"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NULL</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CONSTRAINT</a:t>
            </a:r>
            <a:r>
              <a:rPr lang="fr-FR" sz="1200" kern="100" dirty="0">
                <a:latin typeface="Calibri" panose="020F0502020204030204" pitchFamily="34" charset="0"/>
                <a:ea typeface="Calibri" panose="020F0502020204030204" pitchFamily="34" charset="0"/>
                <a:cs typeface="Times New Roman" panose="02020603050405020304" pitchFamily="18" charset="0"/>
              </a:rPr>
              <a:t> </a:t>
            </a:r>
            <a:r>
              <a:rPr lang="fr-FR" sz="1200" dirty="0">
                <a:effectLst/>
              </a:rPr>
              <a:t>`</a:t>
            </a:r>
            <a:r>
              <a:rPr lang="fr-FR" sz="1200" dirty="0" err="1">
                <a:effectLst/>
              </a:rPr>
              <a:t>fk_dish_category</a:t>
            </a:r>
            <a:r>
              <a:rPr lang="fr-FR" sz="1200" dirty="0">
                <a:effectLst/>
              </a:rPr>
              <a:t>`</a:t>
            </a:r>
          </a:p>
          <a:p>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FOREIGN</a:t>
            </a:r>
            <a:r>
              <a:rPr lang="fr-FR" sz="1200" kern="100" dirty="0">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KEY</a:t>
            </a:r>
            <a:r>
              <a:rPr lang="fr-FR" sz="1200" kern="100" dirty="0">
                <a:latin typeface="Calibri" panose="020F0502020204030204" pitchFamily="34" charset="0"/>
                <a:ea typeface="Calibri" panose="020F0502020204030204" pitchFamily="34" charset="0"/>
                <a:cs typeface="Times New Roman" panose="02020603050405020304" pitchFamily="18" charset="0"/>
              </a:rPr>
              <a:t> (</a:t>
            </a:r>
            <a:r>
              <a:rPr lang="fr-FR" sz="1200" kern="100" dirty="0" err="1">
                <a:latin typeface="Calibri" panose="020F0502020204030204" pitchFamily="34" charset="0"/>
                <a:ea typeface="Calibri" panose="020F0502020204030204" pitchFamily="34" charset="0"/>
                <a:cs typeface="Times New Roman" panose="02020603050405020304" pitchFamily="18" charset="0"/>
              </a:rPr>
              <a:t>category_id</a:t>
            </a:r>
            <a:r>
              <a:rPr lang="fr-FR" sz="1200" kern="100" dirty="0">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REFERENCES</a:t>
            </a:r>
            <a:r>
              <a:rPr lang="fr-FR" sz="1200" kern="100" dirty="0">
                <a:latin typeface="Calibri" panose="020F0502020204030204" pitchFamily="34" charset="0"/>
                <a:ea typeface="Calibri" panose="020F0502020204030204" pitchFamily="34" charset="0"/>
                <a:cs typeface="Times New Roman" panose="02020603050405020304" pitchFamily="18" charset="0"/>
              </a:rPr>
              <a:t> </a:t>
            </a:r>
            <a:r>
              <a:rPr lang="fr-FR" sz="1200" kern="100" dirty="0" err="1">
                <a:latin typeface="Calibri" panose="020F0502020204030204" pitchFamily="34" charset="0"/>
                <a:ea typeface="Calibri" panose="020F0502020204030204" pitchFamily="34" charset="0"/>
                <a:cs typeface="Times New Roman" panose="02020603050405020304" pitchFamily="18" charset="0"/>
              </a:rPr>
              <a:t>category</a:t>
            </a:r>
            <a:r>
              <a:rPr lang="fr-FR" sz="1200" kern="100" dirty="0">
                <a:latin typeface="Calibri" panose="020F0502020204030204" pitchFamily="34" charset="0"/>
                <a:ea typeface="Calibri" panose="020F0502020204030204" pitchFamily="34" charset="0"/>
                <a:cs typeface="Times New Roman" panose="02020603050405020304" pitchFamily="18" charset="0"/>
              </a:rPr>
              <a:t> (id)</a:t>
            </a:r>
          </a:p>
          <a:p>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200"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ENGINE</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 </a:t>
            </a:r>
            <a:r>
              <a:rPr lang="fr-FR" sz="1200" kern="1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innoDB</a:t>
            </a:r>
            <a:r>
              <a:rPr lang="fr-FR" sz="12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p>
          <a:p>
            <a:endParaRPr lang="fr-FR" sz="1200" dirty="0"/>
          </a:p>
        </p:txBody>
      </p:sp>
    </p:spTree>
    <p:extLst>
      <p:ext uri="{BB962C8B-B14F-4D97-AF65-F5344CB8AC3E}">
        <p14:creationId xmlns:p14="http://schemas.microsoft.com/office/powerpoint/2010/main" val="277070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99DA003C-9DF7-52FF-B612-8AEACDD76E82}"/>
              </a:ext>
            </a:extLst>
          </p:cNvPr>
          <p:cNvSpPr txBox="1">
            <a:spLocks/>
          </p:cNvSpPr>
          <p:nvPr/>
        </p:nvSpPr>
        <p:spPr>
          <a:xfrm>
            <a:off x="455269" y="480818"/>
            <a:ext cx="4187855" cy="710746"/>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600"/>
              </a:spcBef>
              <a:buFont typeface="Arial" panose="020B0604020202020204" pitchFamily="34" charset="0"/>
              <a:buNone/>
            </a:pPr>
            <a:r>
              <a:rPr lang="fr-FR" sz="2400" dirty="0">
                <a:solidFill>
                  <a:schemeClr val="accent2">
                    <a:lumMod val="75000"/>
                  </a:schemeClr>
                </a:solidFill>
              </a:rPr>
              <a:t>c. </a:t>
            </a:r>
            <a:r>
              <a:rPr lang="fr-FR" sz="2400" u="sng" dirty="0"/>
              <a:t>Développement du </a:t>
            </a:r>
            <a:r>
              <a:rPr lang="fr-FR" sz="2400" u="sng" dirty="0" err="1"/>
              <a:t>Front-End</a:t>
            </a:r>
            <a:endParaRPr lang="fr-FR" sz="2400" u="sng" dirty="0"/>
          </a:p>
        </p:txBody>
      </p:sp>
      <p:grpSp>
        <p:nvGrpSpPr>
          <p:cNvPr id="5" name="Groupe 4">
            <a:extLst>
              <a:ext uri="{FF2B5EF4-FFF2-40B4-BE49-F238E27FC236}">
                <a16:creationId xmlns:a16="http://schemas.microsoft.com/office/drawing/2014/main" id="{B7568EA7-5452-1238-97C8-3281CB30CB56}"/>
              </a:ext>
            </a:extLst>
          </p:cNvPr>
          <p:cNvGrpSpPr/>
          <p:nvPr/>
        </p:nvGrpSpPr>
        <p:grpSpPr>
          <a:xfrm>
            <a:off x="0" y="6127063"/>
            <a:ext cx="12192000" cy="724270"/>
            <a:chOff x="0" y="6127063"/>
            <a:chExt cx="12192000" cy="724270"/>
          </a:xfrm>
        </p:grpSpPr>
        <p:pic>
          <p:nvPicPr>
            <p:cNvPr id="6" name="Picture 2">
              <a:extLst>
                <a:ext uri="{FF2B5EF4-FFF2-40B4-BE49-F238E27FC236}">
                  <a16:creationId xmlns:a16="http://schemas.microsoft.com/office/drawing/2014/main" id="{65A401F3-A75D-5F8B-5821-D017200D52C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2">
              <a:extLst>
                <a:ext uri="{FF2B5EF4-FFF2-40B4-BE49-F238E27FC236}">
                  <a16:creationId xmlns:a16="http://schemas.microsoft.com/office/drawing/2014/main" id="{BA8E5DB0-76B1-563E-A832-2EE7293C81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769755CE-D156-2E51-8E21-AC7DA4D60AE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C9228EFA-C1F3-BAF5-60E2-EA44D53A7C8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AEF8F39B-D2C7-E274-EB1A-45B5281B66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4" name="Espace réservé du contenu 2">
            <a:extLst>
              <a:ext uri="{FF2B5EF4-FFF2-40B4-BE49-F238E27FC236}">
                <a16:creationId xmlns:a16="http://schemas.microsoft.com/office/drawing/2014/main" id="{6E45BF6A-FE21-5B00-D5FC-2C10444BED24}"/>
              </a:ext>
            </a:extLst>
          </p:cNvPr>
          <p:cNvSpPr txBox="1">
            <a:spLocks/>
          </p:cNvSpPr>
          <p:nvPr/>
        </p:nvSpPr>
        <p:spPr>
          <a:xfrm>
            <a:off x="100263" y="1191564"/>
            <a:ext cx="11991474" cy="4870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dirty="0"/>
              <a:t>Maquettage</a:t>
            </a:r>
          </a:p>
          <a:p>
            <a:pPr marL="0" indent="0" algn="ctr">
              <a:buFont typeface="Arial" panose="020B0604020202020204" pitchFamily="34" charset="0"/>
              <a:buNone/>
            </a:pPr>
            <a:endParaRPr lang="fr-FR" dirty="0"/>
          </a:p>
        </p:txBody>
      </p:sp>
      <p:pic>
        <p:nvPicPr>
          <p:cNvPr id="12" name="Image 11">
            <a:extLst>
              <a:ext uri="{FF2B5EF4-FFF2-40B4-BE49-F238E27FC236}">
                <a16:creationId xmlns:a16="http://schemas.microsoft.com/office/drawing/2014/main" id="{A7354761-089C-CDCC-72D6-3FB01ABB110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063" t="6725" r="2910"/>
          <a:stretch/>
        </p:blipFill>
        <p:spPr bwMode="auto">
          <a:xfrm>
            <a:off x="781757" y="2766475"/>
            <a:ext cx="3741625" cy="2178708"/>
          </a:xfrm>
          <a:prstGeom prst="rect">
            <a:avLst/>
          </a:prstGeom>
          <a:noFill/>
          <a:ln>
            <a:noFill/>
          </a:ln>
        </p:spPr>
      </p:pic>
      <p:pic>
        <p:nvPicPr>
          <p:cNvPr id="13" name="Image 12">
            <a:extLst>
              <a:ext uri="{FF2B5EF4-FFF2-40B4-BE49-F238E27FC236}">
                <a16:creationId xmlns:a16="http://schemas.microsoft.com/office/drawing/2014/main" id="{4F192E2D-BBA8-36B8-F70D-FD93ED45980D}"/>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3192" r="1942"/>
          <a:stretch/>
        </p:blipFill>
        <p:spPr bwMode="auto">
          <a:xfrm>
            <a:off x="4791150" y="2208891"/>
            <a:ext cx="1462693" cy="3293877"/>
          </a:xfrm>
          <a:prstGeom prst="rect">
            <a:avLst/>
          </a:prstGeom>
          <a:solidFill>
            <a:srgbClr val="FFFFFF"/>
          </a:solidFill>
          <a:ln>
            <a:noFill/>
          </a:ln>
        </p:spPr>
      </p:pic>
      <p:pic>
        <p:nvPicPr>
          <p:cNvPr id="15" name="Image 14">
            <a:extLst>
              <a:ext uri="{FF2B5EF4-FFF2-40B4-BE49-F238E27FC236}">
                <a16:creationId xmlns:a16="http://schemas.microsoft.com/office/drawing/2014/main" id="{6BA7275A-CB87-39E6-B916-E38F9BBE04F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864509" y="2208891"/>
            <a:ext cx="3741651" cy="3364469"/>
          </a:xfrm>
          <a:prstGeom prst="rect">
            <a:avLst/>
          </a:prstGeom>
        </p:spPr>
      </p:pic>
      <p:sp>
        <p:nvSpPr>
          <p:cNvPr id="16" name="ZoneTexte 15">
            <a:extLst>
              <a:ext uri="{FF2B5EF4-FFF2-40B4-BE49-F238E27FC236}">
                <a16:creationId xmlns:a16="http://schemas.microsoft.com/office/drawing/2014/main" id="{9333D1AE-5E05-0CB7-EB77-6447A30762FB}"/>
              </a:ext>
            </a:extLst>
          </p:cNvPr>
          <p:cNvSpPr txBox="1"/>
          <p:nvPr/>
        </p:nvSpPr>
        <p:spPr>
          <a:xfrm>
            <a:off x="8414453" y="5568658"/>
            <a:ext cx="2451523" cy="307777"/>
          </a:xfrm>
          <a:prstGeom prst="rect">
            <a:avLst/>
          </a:prstGeom>
          <a:noFill/>
        </p:spPr>
        <p:txBody>
          <a:bodyPr wrap="square" rtlCol="0">
            <a:spAutoFit/>
          </a:bodyPr>
          <a:lstStyle/>
          <a:p>
            <a:pPr algn="ctr"/>
            <a:r>
              <a:rPr lang="fr-FR" sz="1400" i="1" dirty="0"/>
              <a:t>Navigation &amp; </a:t>
            </a:r>
            <a:r>
              <a:rPr lang="fr-FR" sz="1400" i="1" dirty="0" err="1"/>
              <a:t>footer</a:t>
            </a:r>
            <a:r>
              <a:rPr lang="fr-FR" sz="1400" i="1" dirty="0"/>
              <a:t> sur mobile</a:t>
            </a:r>
          </a:p>
        </p:txBody>
      </p:sp>
      <p:pic>
        <p:nvPicPr>
          <p:cNvPr id="18" name="Image 17">
            <a:extLst>
              <a:ext uri="{FF2B5EF4-FFF2-40B4-BE49-F238E27FC236}">
                <a16:creationId xmlns:a16="http://schemas.microsoft.com/office/drawing/2014/main" id="{12B4A45B-A5CC-7B91-DD89-98DF884F1F44}"/>
              </a:ext>
            </a:extLst>
          </p:cNvPr>
          <p:cNvPicPr>
            <a:picLocks noChangeAspect="1"/>
          </p:cNvPicPr>
          <p:nvPr/>
        </p:nvPicPr>
        <p:blipFill>
          <a:blip r:embed="rId7"/>
          <a:stretch>
            <a:fillRect/>
          </a:stretch>
        </p:blipFill>
        <p:spPr>
          <a:xfrm>
            <a:off x="4759945" y="2070733"/>
            <a:ext cx="1647825" cy="209550"/>
          </a:xfrm>
          <a:prstGeom prst="rect">
            <a:avLst/>
          </a:prstGeom>
        </p:spPr>
      </p:pic>
      <p:pic>
        <p:nvPicPr>
          <p:cNvPr id="22" name="Image 21">
            <a:extLst>
              <a:ext uri="{FF2B5EF4-FFF2-40B4-BE49-F238E27FC236}">
                <a16:creationId xmlns:a16="http://schemas.microsoft.com/office/drawing/2014/main" id="{D77AE8F7-5305-3186-996B-30DE07A5324F}"/>
              </a:ext>
            </a:extLst>
          </p:cNvPr>
          <p:cNvPicPr>
            <a:picLocks noChangeAspect="1"/>
          </p:cNvPicPr>
          <p:nvPr/>
        </p:nvPicPr>
        <p:blipFill>
          <a:blip r:embed="rId8"/>
          <a:stretch>
            <a:fillRect/>
          </a:stretch>
        </p:blipFill>
        <p:spPr>
          <a:xfrm>
            <a:off x="4759945" y="5466215"/>
            <a:ext cx="1666875" cy="304800"/>
          </a:xfrm>
          <a:prstGeom prst="rect">
            <a:avLst/>
          </a:prstGeom>
        </p:spPr>
      </p:pic>
      <p:pic>
        <p:nvPicPr>
          <p:cNvPr id="25" name="Image 24">
            <a:extLst>
              <a:ext uri="{FF2B5EF4-FFF2-40B4-BE49-F238E27FC236}">
                <a16:creationId xmlns:a16="http://schemas.microsoft.com/office/drawing/2014/main" id="{BADE0D09-CDCB-2E94-0CA9-C6C0887DAF58}"/>
              </a:ext>
            </a:extLst>
          </p:cNvPr>
          <p:cNvPicPr>
            <a:picLocks noChangeAspect="1"/>
          </p:cNvPicPr>
          <p:nvPr/>
        </p:nvPicPr>
        <p:blipFill>
          <a:blip r:embed="rId9"/>
          <a:stretch>
            <a:fillRect/>
          </a:stretch>
        </p:blipFill>
        <p:spPr>
          <a:xfrm>
            <a:off x="9819594" y="2070733"/>
            <a:ext cx="1647825" cy="171450"/>
          </a:xfrm>
          <a:prstGeom prst="rect">
            <a:avLst/>
          </a:prstGeom>
        </p:spPr>
      </p:pic>
      <p:sp>
        <p:nvSpPr>
          <p:cNvPr id="14" name="ZoneTexte 13">
            <a:extLst>
              <a:ext uri="{FF2B5EF4-FFF2-40B4-BE49-F238E27FC236}">
                <a16:creationId xmlns:a16="http://schemas.microsoft.com/office/drawing/2014/main" id="{252E2228-2EF6-50A2-F95C-421164CB73A8}"/>
              </a:ext>
            </a:extLst>
          </p:cNvPr>
          <p:cNvSpPr txBox="1"/>
          <p:nvPr/>
        </p:nvSpPr>
        <p:spPr>
          <a:xfrm>
            <a:off x="3110101" y="5568658"/>
            <a:ext cx="2318327" cy="307777"/>
          </a:xfrm>
          <a:prstGeom prst="rect">
            <a:avLst/>
          </a:prstGeom>
          <a:noFill/>
        </p:spPr>
        <p:txBody>
          <a:bodyPr wrap="square" rtlCol="0">
            <a:spAutoFit/>
          </a:bodyPr>
          <a:lstStyle/>
          <a:p>
            <a:pPr algn="r"/>
            <a:r>
              <a:rPr lang="fr-FR" sz="1400" i="1" dirty="0"/>
              <a:t>Page carte &amp; menus</a:t>
            </a:r>
          </a:p>
        </p:txBody>
      </p:sp>
      <p:sp>
        <p:nvSpPr>
          <p:cNvPr id="11" name="Espace réservé du numéro de diapositive 10"/>
          <p:cNvSpPr>
            <a:spLocks noGrp="1"/>
          </p:cNvSpPr>
          <p:nvPr>
            <p:ph type="sldNum" sz="quarter" idx="12"/>
          </p:nvPr>
        </p:nvSpPr>
        <p:spPr>
          <a:xfrm>
            <a:off x="11280718" y="80824"/>
            <a:ext cx="811019" cy="503578"/>
          </a:xfrm>
        </p:spPr>
        <p:txBody>
          <a:bodyPr/>
          <a:lstStyle/>
          <a:p>
            <a:fld id="{0CF85AC9-69CA-4C11-A617-5A4F2A9723A3}" type="slidenum">
              <a:rPr lang="fr-FR" smtClean="0"/>
              <a:t>8</a:t>
            </a:fld>
            <a:endParaRPr lang="fr-FR" dirty="0"/>
          </a:p>
        </p:txBody>
      </p:sp>
    </p:spTree>
    <p:extLst>
      <p:ext uri="{BB962C8B-B14F-4D97-AF65-F5344CB8AC3E}">
        <p14:creationId xmlns:p14="http://schemas.microsoft.com/office/powerpoint/2010/main" val="163820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2C6D4C17-9D82-DF31-5F46-DE37B9518F89}"/>
              </a:ext>
            </a:extLst>
          </p:cNvPr>
          <p:cNvSpPr txBox="1">
            <a:spLocks/>
          </p:cNvSpPr>
          <p:nvPr/>
        </p:nvSpPr>
        <p:spPr>
          <a:xfrm>
            <a:off x="1403448" y="518106"/>
            <a:ext cx="3371850" cy="42220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dirty="0"/>
              <a:t>Navigation</a:t>
            </a:r>
          </a:p>
          <a:p>
            <a:pPr marL="0" indent="0" algn="ctr">
              <a:buFont typeface="Arial" panose="020B0604020202020204" pitchFamily="34" charset="0"/>
              <a:buNone/>
            </a:pPr>
            <a:endParaRPr lang="fr-FR" dirty="0"/>
          </a:p>
        </p:txBody>
      </p:sp>
      <p:pic>
        <p:nvPicPr>
          <p:cNvPr id="3" name="Image 2">
            <a:extLst>
              <a:ext uri="{FF2B5EF4-FFF2-40B4-BE49-F238E27FC236}">
                <a16:creationId xmlns:a16="http://schemas.microsoft.com/office/drawing/2014/main" id="{E11AC472-7BB9-41B0-FF8E-51D750453590}"/>
              </a:ext>
            </a:extLst>
          </p:cNvPr>
          <p:cNvPicPr>
            <a:picLocks noChangeAspect="1"/>
          </p:cNvPicPr>
          <p:nvPr/>
        </p:nvPicPr>
        <p:blipFill>
          <a:blip r:embed="rId3"/>
          <a:stretch>
            <a:fillRect/>
          </a:stretch>
        </p:blipFill>
        <p:spPr>
          <a:xfrm>
            <a:off x="90495" y="1420586"/>
            <a:ext cx="6185889" cy="4478563"/>
          </a:xfrm>
          <a:prstGeom prst="rect">
            <a:avLst/>
          </a:prstGeom>
        </p:spPr>
      </p:pic>
      <p:sp>
        <p:nvSpPr>
          <p:cNvPr id="4" name="Espace réservé du contenu 2">
            <a:extLst>
              <a:ext uri="{FF2B5EF4-FFF2-40B4-BE49-F238E27FC236}">
                <a16:creationId xmlns:a16="http://schemas.microsoft.com/office/drawing/2014/main" id="{5028A4D9-9782-6876-A7BA-07239907B8D9}"/>
              </a:ext>
            </a:extLst>
          </p:cNvPr>
          <p:cNvSpPr txBox="1">
            <a:spLocks/>
          </p:cNvSpPr>
          <p:nvPr/>
        </p:nvSpPr>
        <p:spPr>
          <a:xfrm>
            <a:off x="6490649" y="518106"/>
            <a:ext cx="5667632" cy="41701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dirty="0"/>
              <a:t>Horaires d’ouverture</a:t>
            </a:r>
          </a:p>
          <a:p>
            <a:pPr marL="0" indent="0" algn="ctr">
              <a:buFont typeface="Arial" panose="020B0604020202020204" pitchFamily="34" charset="0"/>
              <a:buNone/>
            </a:pPr>
            <a:endParaRPr lang="fr-FR" dirty="0"/>
          </a:p>
        </p:txBody>
      </p:sp>
      <p:pic>
        <p:nvPicPr>
          <p:cNvPr id="5" name="Image 4">
            <a:extLst>
              <a:ext uri="{FF2B5EF4-FFF2-40B4-BE49-F238E27FC236}">
                <a16:creationId xmlns:a16="http://schemas.microsoft.com/office/drawing/2014/main" id="{D40525B0-F85D-983C-5D3D-85DC941222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47425" y="1420586"/>
            <a:ext cx="5554080" cy="4478563"/>
          </a:xfrm>
          <a:prstGeom prst="rect">
            <a:avLst/>
          </a:prstGeom>
        </p:spPr>
      </p:pic>
      <p:grpSp>
        <p:nvGrpSpPr>
          <p:cNvPr id="6" name="Groupe 5">
            <a:extLst>
              <a:ext uri="{FF2B5EF4-FFF2-40B4-BE49-F238E27FC236}">
                <a16:creationId xmlns:a16="http://schemas.microsoft.com/office/drawing/2014/main" id="{E7FBD0E2-45BA-399D-57A0-C1AEC930F57B}"/>
              </a:ext>
            </a:extLst>
          </p:cNvPr>
          <p:cNvGrpSpPr/>
          <p:nvPr/>
        </p:nvGrpSpPr>
        <p:grpSpPr>
          <a:xfrm>
            <a:off x="0" y="6127063"/>
            <a:ext cx="12192000" cy="724270"/>
            <a:chOff x="0" y="6127063"/>
            <a:chExt cx="12192000" cy="724270"/>
          </a:xfrm>
        </p:grpSpPr>
        <p:pic>
          <p:nvPicPr>
            <p:cNvPr id="7" name="Picture 2">
              <a:extLst>
                <a:ext uri="{FF2B5EF4-FFF2-40B4-BE49-F238E27FC236}">
                  <a16:creationId xmlns:a16="http://schemas.microsoft.com/office/drawing/2014/main" id="{DDC30098-5671-7B2C-9C2C-F85DCC8858F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l="21342"/>
            <a:stretch/>
          </p:blipFill>
          <p:spPr bwMode="auto">
            <a:xfrm>
              <a:off x="0" y="6127063"/>
              <a:ext cx="2114058"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Picture 2">
              <a:extLst>
                <a:ext uri="{FF2B5EF4-FFF2-40B4-BE49-F238E27FC236}">
                  <a16:creationId xmlns:a16="http://schemas.microsoft.com/office/drawing/2014/main" id="{BB970710-5DAB-26BF-50BC-4AC312D976E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03514"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9" name="Picture 2">
              <a:extLst>
                <a:ext uri="{FF2B5EF4-FFF2-40B4-BE49-F238E27FC236}">
                  <a16:creationId xmlns:a16="http://schemas.microsoft.com/office/drawing/2014/main" id="{63616A3D-AA50-A3F1-E2E8-72481271F2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4759945"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 name="Picture 2">
              <a:extLst>
                <a:ext uri="{FF2B5EF4-FFF2-40B4-BE49-F238E27FC236}">
                  <a16:creationId xmlns:a16="http://schemas.microsoft.com/office/drawing/2014/main" id="{56D6583F-F1B4-F17D-73EE-8668F97EAF2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7447582" y="6127063"/>
              <a:ext cx="2687637"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2">
              <a:extLst>
                <a:ext uri="{FF2B5EF4-FFF2-40B4-BE49-F238E27FC236}">
                  <a16:creationId xmlns:a16="http://schemas.microsoft.com/office/drawing/2014/main" id="{C7982816-0BA4-1AFA-361D-FEFA243DF08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rcRect r="22688"/>
            <a:stretch/>
          </p:blipFill>
          <p:spPr bwMode="auto">
            <a:xfrm>
              <a:off x="10114131" y="6127063"/>
              <a:ext cx="2077869" cy="7242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13" name="Espace réservé du numéro de diapositive 12"/>
          <p:cNvSpPr>
            <a:spLocks noGrp="1"/>
          </p:cNvSpPr>
          <p:nvPr>
            <p:ph type="sldNum" sz="quarter" idx="12"/>
          </p:nvPr>
        </p:nvSpPr>
        <p:spPr>
          <a:xfrm>
            <a:off x="11230438" y="38403"/>
            <a:ext cx="811019" cy="503578"/>
          </a:xfrm>
        </p:spPr>
        <p:txBody>
          <a:bodyPr/>
          <a:lstStyle/>
          <a:p>
            <a:fld id="{0CF85AC9-69CA-4C11-A617-5A4F2A9723A3}" type="slidenum">
              <a:rPr lang="fr-FR" smtClean="0"/>
              <a:t>9</a:t>
            </a:fld>
            <a:endParaRPr lang="fr-FR" dirty="0"/>
          </a:p>
        </p:txBody>
      </p:sp>
    </p:spTree>
    <p:extLst>
      <p:ext uri="{BB962C8B-B14F-4D97-AF65-F5344CB8AC3E}">
        <p14:creationId xmlns:p14="http://schemas.microsoft.com/office/powerpoint/2010/main" val="4279006484"/>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982</TotalTime>
  <Words>1634</Words>
  <Application>Microsoft Office PowerPoint</Application>
  <PresentationFormat>Grand écran</PresentationFormat>
  <Paragraphs>240</Paragraphs>
  <Slides>27</Slides>
  <Notes>14</Notes>
  <HiddenSlides>7</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27</vt:i4>
      </vt:variant>
    </vt:vector>
  </HeadingPairs>
  <TitlesOfParts>
    <vt:vector size="34" baseType="lpstr">
      <vt:lpstr>Arial</vt:lpstr>
      <vt:lpstr>Calibri</vt:lpstr>
      <vt:lpstr>Courier New</vt:lpstr>
      <vt:lpstr>Gill Sans MT</vt:lpstr>
      <vt:lpstr>Times New Roman</vt:lpstr>
      <vt:lpstr>Wingdings</vt:lpstr>
      <vt:lpstr>Galerie</vt:lpstr>
      <vt:lpstr>Dossier Projet Restaurant Quai Antique</vt:lpstr>
      <vt:lpstr>   les différents chapitres de cette présentation</vt:lpstr>
      <vt:lpstr>I- Présentation du projet</vt:lpstr>
      <vt:lpstr>Présentation PowerPoint</vt:lpstr>
      <vt:lpstr>Présentation PowerPoint</vt:lpstr>
      <vt:lpstr>II- RéALISATION du 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III- Fonctionnalité la plus représentative du projet: Le module de réservation</vt:lpstr>
      <vt:lpstr>Présentation PowerPoint</vt:lpstr>
      <vt:lpstr>Présentation PowerPoint</vt:lpstr>
      <vt:lpstr>Présentation PowerPoint</vt:lpstr>
      <vt:lpstr>Présentation PowerPoint</vt:lpstr>
      <vt:lpstr>IV- Recherches anglophones</vt:lpstr>
      <vt:lpstr>V- Conclusion</vt:lpstr>
      <vt:lpstr>DIAPOS CACHEES</vt:lpstr>
      <vt:lpstr>Page de création de l’administrateur</vt:lpstr>
      <vt:lpstr>DatabaseService</vt:lpstr>
      <vt:lpstr>Autres wireframes</vt:lpstr>
      <vt:lpstr>Admin Crud Controller</vt:lpstr>
      <vt:lpstr>Présentation PowerPoint</vt:lpstr>
      <vt:lpstr>Page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Projet Restaurant Quai Antique</dc:title>
  <dc:creator>ghislaine pezzoli</dc:creator>
  <cp:lastModifiedBy>Olivier pezzoli</cp:lastModifiedBy>
  <cp:revision>31</cp:revision>
  <dcterms:created xsi:type="dcterms:W3CDTF">2023-09-05T17:47:28Z</dcterms:created>
  <dcterms:modified xsi:type="dcterms:W3CDTF">2023-09-18T15:54:29Z</dcterms:modified>
</cp:coreProperties>
</file>