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23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6" r:id="rId9"/>
    <p:sldId id="265" r:id="rId10"/>
    <p:sldId id="267" r:id="rId11"/>
    <p:sldId id="264" r:id="rId12"/>
    <p:sldId id="262" r:id="rId13"/>
    <p:sldId id="268" r:id="rId14"/>
    <p:sldId id="271" r:id="rId15"/>
    <p:sldId id="272" r:id="rId16"/>
    <p:sldId id="273" r:id="rId17"/>
    <p:sldId id="274" r:id="rId18"/>
    <p:sldId id="275" r:id="rId19"/>
    <p:sldId id="278" r:id="rId20"/>
    <p:sldId id="279" r:id="rId21"/>
    <p:sldId id="27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458" autoAdjust="0"/>
  </p:normalViewPr>
  <p:slideViewPr>
    <p:cSldViewPr snapToGrid="0" snapToObjects="1">
      <p:cViewPr varScale="1">
        <p:scale>
          <a:sx n="119" d="100"/>
          <a:sy n="119" d="100"/>
        </p:scale>
        <p:origin x="-21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D1283-5DEE-1D4B-9A59-41C3AC654D49}" type="datetimeFigureOut">
              <a:rPr lang="fr-FR" smtClean="0"/>
              <a:t>22/11/2016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5A39CE-0D6A-9146-9E74-36011722BF2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517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illustrative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abundance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estimation for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transcripts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shared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blue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and unique (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yellow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sequences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To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estimate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transcript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abundances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RNA-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(short bars) are first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aligned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the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transcript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sequences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(long bars,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bottom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 Unique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isoforms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capture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uniquely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mapping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RNA-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yellow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short bars), and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shared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sequences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isoforms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capture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multiply-mapping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blue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short bars). An expectation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maximization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algorithm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implemented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RSEM software,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estimates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likely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relative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abundances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the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transcripts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fractionally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assigns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the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isoforms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based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abundances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assignments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isoforms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resulting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iterations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expectation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maximization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illustrated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filled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short bars (right), and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eliminated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assignments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shown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hollow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bars. Note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assignments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multiply-mapped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 in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fact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performed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fractionally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according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a maximum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likelihood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estimate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in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higher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fraction of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assigned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the more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highly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expressed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top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isoform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the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bottom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isoform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A39CE-0D6A-9146-9E74-36011722BF20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1833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mardi 22 novembre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mardi 22 novembre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mardi 22 novembre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mardi 22 novembre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mardi 22 novembre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mardi 22 novembre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mardi 22 novembre 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mardi 22 novembre 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mardi 22 novembre 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mardi 22 novembre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mardi 22 novembre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mardi 22 novembre 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TP2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4357558"/>
            <a:ext cx="9144001" cy="17526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https://</a:t>
            </a:r>
            <a:r>
              <a:rPr lang="en-US" sz="2800" dirty="0" err="1" smtClean="0"/>
              <a:t>pf-bb.github.io</a:t>
            </a:r>
            <a:r>
              <a:rPr lang="en-US" sz="2800" dirty="0" smtClean="0"/>
              <a:t>/</a:t>
            </a:r>
            <a:r>
              <a:rPr lang="en-US" sz="2800" dirty="0" err="1" smtClean="0"/>
              <a:t>CentraleSupelec</a:t>
            </a:r>
            <a:r>
              <a:rPr lang="en-US" sz="2800" dirty="0" smtClean="0"/>
              <a:t>-R-genomics/TP2.html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53685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Rendu du TP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Envoyer par mail avant le 7 décembre :</a:t>
            </a:r>
          </a:p>
          <a:p>
            <a:pPr lvl="1"/>
            <a:r>
              <a:rPr lang="fr-FR" dirty="0" smtClean="0"/>
              <a:t>Le fichier TP2_VotreNom.Rmd</a:t>
            </a:r>
          </a:p>
          <a:p>
            <a:pPr lvl="1"/>
            <a:r>
              <a:rPr lang="fr-FR" dirty="0" smtClean="0"/>
              <a:t>Le rapport HTML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3162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RNA - </a:t>
            </a:r>
            <a:r>
              <a:rPr lang="en-US" dirty="0" err="1" smtClean="0"/>
              <a:t>Seq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80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b="4536"/>
          <a:stretch/>
        </p:blipFill>
        <p:spPr>
          <a:xfrm>
            <a:off x="936365" y="1545963"/>
            <a:ext cx="5080000" cy="4849563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2603217" y="1027043"/>
            <a:ext cx="176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La transcription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242" y="2751257"/>
            <a:ext cx="2626974" cy="196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323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Rappel </a:t>
            </a:r>
            <a:r>
              <a:rPr lang="fr-FR" dirty="0" err="1" smtClean="0"/>
              <a:t>séquencage</a:t>
            </a:r>
            <a:endParaRPr lang="fr-FR" dirty="0"/>
          </a:p>
        </p:txBody>
      </p:sp>
      <p:pic>
        <p:nvPicPr>
          <p:cNvPr id="7" name="Image 6" descr="Capture d’écran 2016-11-21 à 21.07.5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17" y="1486916"/>
            <a:ext cx="7614399" cy="524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845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Biais dans le RNA-</a:t>
            </a:r>
            <a:r>
              <a:rPr lang="fr-FR" dirty="0" err="1" smtClean="0"/>
              <a:t>Seq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Design : </a:t>
            </a:r>
          </a:p>
          <a:p>
            <a:pPr lvl="1"/>
            <a:r>
              <a:rPr lang="fr-FR" dirty="0" smtClean="0"/>
              <a:t>Eviter de mettre tout les </a:t>
            </a:r>
            <a:r>
              <a:rPr lang="fr-FR" dirty="0" err="1" smtClean="0"/>
              <a:t>réplicats</a:t>
            </a:r>
            <a:r>
              <a:rPr lang="fr-FR" dirty="0" smtClean="0"/>
              <a:t> sur la </a:t>
            </a:r>
            <a:r>
              <a:rPr lang="fr-FR" dirty="0" err="1" smtClean="0"/>
              <a:t>meme</a:t>
            </a:r>
            <a:r>
              <a:rPr lang="fr-FR" dirty="0" smtClean="0"/>
              <a:t> « </a:t>
            </a:r>
            <a:r>
              <a:rPr lang="fr-FR" dirty="0" err="1" smtClean="0"/>
              <a:t>lane</a:t>
            </a:r>
            <a:r>
              <a:rPr lang="fr-FR" dirty="0" smtClean="0"/>
              <a:t> » de </a:t>
            </a:r>
            <a:r>
              <a:rPr lang="fr-FR" dirty="0" err="1" smtClean="0"/>
              <a:t>flowcell</a:t>
            </a:r>
            <a:endParaRPr lang="fr-FR" dirty="0" smtClean="0"/>
          </a:p>
          <a:p>
            <a:pPr lvl="1"/>
            <a:r>
              <a:rPr lang="fr-FR" dirty="0" smtClean="0"/>
              <a:t>Eviter de mettre des nombres différents de samples dans les « </a:t>
            </a:r>
            <a:r>
              <a:rPr lang="fr-FR" dirty="0" err="1" smtClean="0"/>
              <a:t>lanes</a:t>
            </a:r>
            <a:r>
              <a:rPr lang="fr-FR" dirty="0" smtClean="0"/>
              <a:t> »</a:t>
            </a:r>
          </a:p>
          <a:p>
            <a:pPr lvl="1"/>
            <a:r>
              <a:rPr lang="fr-FR" dirty="0" smtClean="0"/>
              <a:t>Eviter d’utiliser les </a:t>
            </a:r>
            <a:r>
              <a:rPr lang="fr-FR" dirty="0" smtClean="0"/>
              <a:t>m</a:t>
            </a:r>
            <a:r>
              <a:rPr lang="fr-FR" dirty="0" smtClean="0"/>
              <a:t>ê</a:t>
            </a:r>
            <a:r>
              <a:rPr lang="fr-FR" dirty="0" smtClean="0"/>
              <a:t>me </a:t>
            </a:r>
            <a:r>
              <a:rPr lang="fr-FR" dirty="0" err="1" smtClean="0"/>
              <a:t>barcodes</a:t>
            </a:r>
            <a:r>
              <a:rPr lang="fr-FR" dirty="0" smtClean="0"/>
              <a:t> </a:t>
            </a:r>
            <a:r>
              <a:rPr lang="fr-FR" dirty="0" smtClean="0"/>
              <a:t>pour les </a:t>
            </a:r>
            <a:r>
              <a:rPr lang="fr-FR" dirty="0" err="1" smtClean="0"/>
              <a:t>replicats</a:t>
            </a:r>
            <a:endParaRPr lang="fr-FR" dirty="0"/>
          </a:p>
          <a:p>
            <a:r>
              <a:rPr lang="fr-FR" dirty="0" smtClean="0"/>
              <a:t>Technique :</a:t>
            </a:r>
          </a:p>
          <a:p>
            <a:pPr lvl="1"/>
            <a:r>
              <a:rPr lang="fr-FR" dirty="0" smtClean="0"/>
              <a:t>La </a:t>
            </a:r>
            <a:r>
              <a:rPr lang="fr-FR" dirty="0" smtClean="0"/>
              <a:t>génération des </a:t>
            </a:r>
            <a:r>
              <a:rPr lang="fr-FR" dirty="0" err="1" smtClean="0"/>
              <a:t>cDNA</a:t>
            </a:r>
            <a:r>
              <a:rPr lang="fr-FR" dirty="0" smtClean="0"/>
              <a:t> par </a:t>
            </a:r>
            <a:r>
              <a:rPr lang="fr-FR" dirty="0" err="1" smtClean="0"/>
              <a:t>Random</a:t>
            </a:r>
            <a:r>
              <a:rPr lang="fr-FR" dirty="0" smtClean="0"/>
              <a:t> </a:t>
            </a:r>
            <a:r>
              <a:rPr lang="fr-FR" dirty="0" err="1"/>
              <a:t>Hexamer</a:t>
            </a:r>
            <a:r>
              <a:rPr lang="fr-FR" dirty="0"/>
              <a:t> </a:t>
            </a:r>
            <a:r>
              <a:rPr lang="fr-FR" dirty="0" smtClean="0"/>
              <a:t>Priming induit des biais de composition nucléotidique en tout début de  </a:t>
            </a:r>
            <a:r>
              <a:rPr lang="fr-FR" dirty="0" err="1" smtClean="0"/>
              <a:t>reads</a:t>
            </a:r>
            <a:r>
              <a:rPr lang="fr-FR" dirty="0" smtClean="0"/>
              <a:t> </a:t>
            </a:r>
            <a:endParaRPr lang="fr-FR" dirty="0"/>
          </a:p>
          <a:p>
            <a:pPr lvl="1"/>
            <a:r>
              <a:rPr lang="fr-FR" dirty="0" smtClean="0"/>
              <a:t>Hiérarchie des biais : </a:t>
            </a:r>
            <a:r>
              <a:rPr lang="fr-FR" dirty="0" err="1" smtClean="0"/>
              <a:t>biological</a:t>
            </a:r>
            <a:r>
              <a:rPr lang="fr-FR" dirty="0" smtClean="0"/>
              <a:t> </a:t>
            </a:r>
            <a:r>
              <a:rPr lang="fr-FR" dirty="0"/>
              <a:t>condition &gt;&gt; concentration &gt; </a:t>
            </a:r>
            <a:r>
              <a:rPr lang="fr-FR" dirty="0" err="1"/>
              <a:t>run</a:t>
            </a:r>
            <a:r>
              <a:rPr lang="fr-FR" dirty="0"/>
              <a:t>/</a:t>
            </a:r>
            <a:r>
              <a:rPr lang="fr-FR" dirty="0" err="1"/>
              <a:t>flowcell</a:t>
            </a:r>
            <a:r>
              <a:rPr lang="fr-FR" dirty="0"/>
              <a:t> &gt; </a:t>
            </a:r>
            <a:r>
              <a:rPr lang="fr-FR" dirty="0" err="1"/>
              <a:t>lane</a:t>
            </a:r>
            <a:r>
              <a:rPr lang="fr-FR" dirty="0"/>
              <a:t> </a:t>
            </a:r>
          </a:p>
          <a:p>
            <a:r>
              <a:rPr lang="fr-FR" dirty="0" smtClean="0"/>
              <a:t>Taille de librairies:</a:t>
            </a:r>
          </a:p>
          <a:p>
            <a:pPr lvl="1"/>
            <a:r>
              <a:rPr lang="fr-FR" dirty="0" smtClean="0"/>
              <a:t>A </a:t>
            </a:r>
            <a:r>
              <a:rPr lang="fr-FR" dirty="0" smtClean="0"/>
              <a:t>niveau d’expression </a:t>
            </a:r>
            <a:r>
              <a:rPr lang="fr-FR" dirty="0"/>
              <a:t>é</a:t>
            </a:r>
            <a:r>
              <a:rPr lang="fr-FR" dirty="0" smtClean="0"/>
              <a:t>gal</a:t>
            </a:r>
            <a:r>
              <a:rPr lang="fr-FR" dirty="0" smtClean="0"/>
              <a:t>, un long gène aura plus de </a:t>
            </a:r>
            <a:r>
              <a:rPr lang="fr-FR" dirty="0" err="1" smtClean="0"/>
              <a:t>reads</a:t>
            </a:r>
            <a:r>
              <a:rPr lang="fr-FR" dirty="0" smtClean="0"/>
              <a:t> qu’un gène court (normalisation)</a:t>
            </a:r>
          </a:p>
          <a:p>
            <a:pPr lvl="1"/>
            <a:r>
              <a:rPr lang="fr-FR" dirty="0" smtClean="0"/>
              <a:t>Couverture non homogène, multiple hits pour certains </a:t>
            </a:r>
            <a:r>
              <a:rPr lang="fr-FR" dirty="0" err="1" smtClean="0"/>
              <a:t>reads</a:t>
            </a:r>
            <a:r>
              <a:rPr lang="fr-FR" dirty="0" smtClean="0"/>
              <a:t> 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4321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Pré-</a:t>
            </a:r>
            <a:r>
              <a:rPr lang="fr-FR" dirty="0" err="1" smtClean="0"/>
              <a:t>processing</a:t>
            </a:r>
            <a:r>
              <a:rPr lang="fr-FR" dirty="0" smtClean="0"/>
              <a:t> des données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706928" y="2010246"/>
            <a:ext cx="3142635" cy="707886"/>
          </a:xfrm>
          <a:prstGeom prst="rect">
            <a:avLst/>
          </a:prstGeom>
          <a:noFill/>
          <a:ln w="5715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Control QC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06928" y="3452930"/>
            <a:ext cx="3142635" cy="707886"/>
          </a:xfrm>
          <a:prstGeom prst="rect">
            <a:avLst/>
          </a:prstGeom>
          <a:noFill/>
          <a:ln w="5715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spc="-1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Mapping</a:t>
            </a:r>
            <a:endParaRPr lang="fr-FR" sz="4000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706928" y="4883030"/>
            <a:ext cx="3142635" cy="707886"/>
          </a:xfrm>
          <a:prstGeom prst="rect">
            <a:avLst/>
          </a:prstGeom>
          <a:noFill/>
          <a:ln w="5715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spc="-1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Quantification</a:t>
            </a:r>
            <a:endParaRPr lang="fr-FR" sz="4000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03078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Pré-</a:t>
            </a:r>
            <a:r>
              <a:rPr lang="fr-FR" dirty="0" err="1" smtClean="0"/>
              <a:t>processing</a:t>
            </a:r>
            <a:r>
              <a:rPr lang="fr-FR" dirty="0" smtClean="0"/>
              <a:t> des données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706928" y="2010246"/>
            <a:ext cx="3142635" cy="707886"/>
          </a:xfrm>
          <a:prstGeom prst="rect">
            <a:avLst/>
          </a:prstGeom>
          <a:noFill/>
          <a:ln w="5715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Control QC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852869" y="2873917"/>
            <a:ext cx="7148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FASTQC (http://</a:t>
            </a:r>
            <a:r>
              <a:rPr lang="fr-FR" dirty="0" err="1"/>
              <a:t>www.bioinformatics.babraham.ac.uk</a:t>
            </a:r>
            <a:r>
              <a:rPr lang="fr-FR" dirty="0"/>
              <a:t>/</a:t>
            </a:r>
            <a:r>
              <a:rPr lang="fr-FR" dirty="0" err="1"/>
              <a:t>projects</a:t>
            </a:r>
            <a:r>
              <a:rPr lang="fr-FR" dirty="0"/>
              <a:t>/</a:t>
            </a:r>
            <a:r>
              <a:rPr lang="fr-FR" dirty="0" err="1"/>
              <a:t>fastqc</a:t>
            </a:r>
            <a:r>
              <a:rPr lang="fr-FR" dirty="0" smtClean="0"/>
              <a:t>/)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304" y="3338585"/>
            <a:ext cx="4592279" cy="315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102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Pré-</a:t>
            </a:r>
            <a:r>
              <a:rPr lang="fr-FR" dirty="0" err="1" smtClean="0"/>
              <a:t>processing</a:t>
            </a:r>
            <a:r>
              <a:rPr lang="fr-FR" dirty="0" smtClean="0"/>
              <a:t> des données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706928" y="2010246"/>
            <a:ext cx="3142635" cy="707886"/>
          </a:xfrm>
          <a:prstGeom prst="rect">
            <a:avLst/>
          </a:prstGeom>
          <a:noFill/>
          <a:ln w="5715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Control QC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659385" y="3190616"/>
            <a:ext cx="5438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 smtClean="0"/>
              <a:t>Trimmomatic</a:t>
            </a:r>
            <a:r>
              <a:rPr lang="fr-FR" dirty="0"/>
              <a:t> </a:t>
            </a:r>
            <a:endParaRPr lang="fr-FR" dirty="0" smtClean="0"/>
          </a:p>
          <a:p>
            <a:pPr algn="ctr"/>
            <a:r>
              <a:rPr lang="fr-FR" dirty="0" smtClean="0"/>
              <a:t>(</a:t>
            </a:r>
            <a:r>
              <a:rPr lang="fr-FR" dirty="0"/>
              <a:t>http://</a:t>
            </a:r>
            <a:r>
              <a:rPr lang="fr-FR" dirty="0" err="1"/>
              <a:t>www.usadellab.org</a:t>
            </a:r>
            <a:r>
              <a:rPr lang="fr-FR" dirty="0"/>
              <a:t>/</a:t>
            </a:r>
            <a:r>
              <a:rPr lang="fr-FR" dirty="0" err="1"/>
              <a:t>cms</a:t>
            </a:r>
            <a:r>
              <a:rPr lang="fr-FR" dirty="0"/>
              <a:t>/?page=</a:t>
            </a:r>
            <a:r>
              <a:rPr lang="fr-FR" dirty="0" err="1" smtClean="0"/>
              <a:t>trimmomatic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0223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Pré-</a:t>
            </a:r>
            <a:r>
              <a:rPr lang="fr-FR" dirty="0" err="1" smtClean="0"/>
              <a:t>processing</a:t>
            </a:r>
            <a:r>
              <a:rPr lang="fr-FR" dirty="0" smtClean="0"/>
              <a:t> des données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706928" y="2010246"/>
            <a:ext cx="3142635" cy="707886"/>
          </a:xfrm>
          <a:prstGeom prst="rect">
            <a:avLst/>
          </a:prstGeom>
          <a:noFill/>
          <a:ln w="5715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spc="-1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Mapping</a:t>
            </a:r>
            <a:endParaRPr lang="fr-FR" sz="4000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Image 2" descr="Capture d’écran 2016-11-21 à 21.26.55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467" y="1412513"/>
            <a:ext cx="6555892" cy="523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356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46629" y="2727403"/>
            <a:ext cx="36231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RSEM</a:t>
            </a:r>
          </a:p>
          <a:p>
            <a:pPr algn="ctr"/>
            <a:r>
              <a:rPr lang="fr-FR" dirty="0"/>
              <a:t>(</a:t>
            </a:r>
            <a:r>
              <a:rPr lang="fr-FR" dirty="0" smtClean="0"/>
              <a:t>http</a:t>
            </a:r>
            <a:r>
              <a:rPr lang="fr-FR" dirty="0"/>
              <a:t>://</a:t>
            </a:r>
            <a:r>
              <a:rPr lang="fr-FR" dirty="0" err="1"/>
              <a:t>deweylab.github.io</a:t>
            </a:r>
            <a:r>
              <a:rPr lang="fr-FR" dirty="0"/>
              <a:t>/RSEM</a:t>
            </a:r>
            <a:r>
              <a:rPr lang="fr-FR" dirty="0" smtClean="0"/>
              <a:t>/)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706928" y="2010246"/>
            <a:ext cx="3142635" cy="707886"/>
          </a:xfrm>
          <a:prstGeom prst="rect">
            <a:avLst/>
          </a:prstGeom>
          <a:noFill/>
          <a:ln w="5715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spc="-1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Quantification</a:t>
            </a:r>
            <a:endParaRPr lang="fr-FR" sz="4000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fr-FR" dirty="0" smtClean="0"/>
              <a:t>Pré-</a:t>
            </a:r>
            <a:r>
              <a:rPr lang="fr-FR" dirty="0" err="1" smtClean="0"/>
              <a:t>processing</a:t>
            </a:r>
            <a:r>
              <a:rPr lang="fr-FR" dirty="0" smtClean="0"/>
              <a:t> des données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21564"/>
            <a:ext cx="9144000" cy="214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67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RappeLS</a:t>
            </a:r>
            <a:r>
              <a:rPr lang="en-US" dirty="0" smtClean="0"/>
              <a:t> - 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26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Pré-</a:t>
            </a:r>
            <a:r>
              <a:rPr lang="fr-FR" dirty="0" err="1" smtClean="0"/>
              <a:t>processing</a:t>
            </a:r>
            <a:r>
              <a:rPr lang="fr-FR" dirty="0" smtClean="0"/>
              <a:t> des données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706928" y="2010246"/>
            <a:ext cx="3142635" cy="707886"/>
          </a:xfrm>
          <a:prstGeom prst="rect">
            <a:avLst/>
          </a:prstGeom>
          <a:noFill/>
          <a:ln w="5715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Control QC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06928" y="3452930"/>
            <a:ext cx="3142635" cy="707886"/>
          </a:xfrm>
          <a:prstGeom prst="rect">
            <a:avLst/>
          </a:prstGeom>
          <a:noFill/>
          <a:ln w="5715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spc="-1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Mapping</a:t>
            </a:r>
            <a:endParaRPr lang="fr-FR" sz="4000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706928" y="4883030"/>
            <a:ext cx="3142635" cy="707886"/>
          </a:xfrm>
          <a:prstGeom prst="rect">
            <a:avLst/>
          </a:prstGeom>
          <a:noFill/>
          <a:ln w="5715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spc="-1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Quantification</a:t>
            </a:r>
            <a:endParaRPr lang="fr-FR" sz="4000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706928" y="5974553"/>
            <a:ext cx="3142635" cy="707886"/>
          </a:xfrm>
          <a:prstGeom prst="rect">
            <a:avLst/>
          </a:prstGeom>
          <a:noFill/>
          <a:ln w="5715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spc="-1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Application</a:t>
            </a:r>
            <a:endParaRPr lang="fr-FR" sz="4000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7032404" y="4187442"/>
            <a:ext cx="85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RSEM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6765581" y="2091828"/>
            <a:ext cx="1509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FastQC</a:t>
            </a:r>
            <a:endParaRPr lang="fr-FR" dirty="0" smtClean="0"/>
          </a:p>
          <a:p>
            <a:r>
              <a:rPr lang="fr-FR" dirty="0" err="1" smtClean="0"/>
              <a:t>Trimmomatic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075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873900"/>
            <a:ext cx="8316416" cy="478082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ZoneTexte 5"/>
          <p:cNvSpPr txBox="1"/>
          <p:nvPr/>
        </p:nvSpPr>
        <p:spPr>
          <a:xfrm>
            <a:off x="2706928" y="5974553"/>
            <a:ext cx="3142635" cy="707886"/>
          </a:xfrm>
          <a:prstGeom prst="rect">
            <a:avLst/>
          </a:prstGeom>
          <a:noFill/>
          <a:ln w="5715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spc="-1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Application</a:t>
            </a:r>
            <a:endParaRPr lang="fr-FR" sz="4000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3074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Généralités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Aide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?</a:t>
            </a:r>
            <a:r>
              <a:rPr lang="en-US" dirty="0" err="1" smtClean="0">
                <a:latin typeface="Courier New"/>
                <a:cs typeface="Courier New"/>
              </a:rPr>
              <a:t>seq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smtClean="0">
                <a:latin typeface="Courier New"/>
                <a:cs typeface="Courier New"/>
              </a:rPr>
              <a:t>help(</a:t>
            </a:r>
            <a:r>
              <a:rPr lang="en-US" dirty="0" err="1" smtClean="0">
                <a:latin typeface="Courier New"/>
                <a:cs typeface="Courier New"/>
              </a:rPr>
              <a:t>seq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??</a:t>
            </a:r>
            <a:r>
              <a:rPr lang="en-US" dirty="0" smtClean="0"/>
              <a:t>...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>
                <a:latin typeface="Courier New"/>
                <a:cs typeface="Courier New"/>
              </a:rPr>
              <a:t>help.search</a:t>
            </a:r>
            <a:r>
              <a:rPr lang="en-US" dirty="0">
                <a:latin typeface="Courier New"/>
                <a:cs typeface="Courier New"/>
              </a:rPr>
              <a:t>(…)</a:t>
            </a:r>
          </a:p>
          <a:p>
            <a:pPr lvl="1"/>
            <a:endParaRPr lang="en-US" dirty="0"/>
          </a:p>
          <a:p>
            <a:r>
              <a:rPr lang="en-US" dirty="0" smtClean="0"/>
              <a:t>Installation package </a:t>
            </a:r>
            <a:r>
              <a:rPr lang="en-US" dirty="0" smtClean="0">
                <a:latin typeface="Courier New"/>
                <a:cs typeface="Courier New"/>
              </a:rPr>
              <a:t>: </a:t>
            </a:r>
            <a:r>
              <a:rPr lang="en-US" dirty="0" err="1" smtClean="0">
                <a:latin typeface="Courier New"/>
                <a:cs typeface="Courier New"/>
              </a:rPr>
              <a:t>install.package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r>
              <a:rPr lang="en-US" dirty="0" err="1" smtClean="0"/>
              <a:t>Chargement</a:t>
            </a:r>
            <a:r>
              <a:rPr lang="en-US" dirty="0" smtClean="0"/>
              <a:t> d’un package : </a:t>
            </a:r>
            <a:r>
              <a:rPr lang="en-US" dirty="0" smtClean="0">
                <a:latin typeface="Courier New"/>
                <a:cs typeface="Courier New"/>
              </a:rPr>
              <a:t>library()</a:t>
            </a:r>
          </a:p>
          <a:p>
            <a:endParaRPr lang="en-US" dirty="0" smtClean="0"/>
          </a:p>
          <a:p>
            <a:r>
              <a:rPr lang="en-US" dirty="0" smtClean="0"/>
              <a:t>Load data : </a:t>
            </a:r>
            <a:r>
              <a:rPr lang="en-US" dirty="0">
                <a:latin typeface="Courier New"/>
                <a:cs typeface="Courier New"/>
              </a:rPr>
              <a:t>load(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endParaRPr lang="en-US" dirty="0" smtClean="0">
              <a:cs typeface="Courier New"/>
            </a:endParaRPr>
          </a:p>
          <a:p>
            <a:r>
              <a:rPr lang="en-US" dirty="0" smtClean="0">
                <a:cs typeface="Courier New"/>
              </a:rPr>
              <a:t>Lire </a:t>
            </a:r>
            <a:r>
              <a:rPr lang="en-US" dirty="0" err="1" smtClean="0">
                <a:cs typeface="Courier New"/>
              </a:rPr>
              <a:t>fichier</a:t>
            </a:r>
            <a:r>
              <a:rPr lang="en-US" dirty="0" smtClean="0">
                <a:cs typeface="Courier New"/>
              </a:rPr>
              <a:t> :    </a:t>
            </a:r>
            <a:r>
              <a:rPr lang="en-US" dirty="0" err="1" smtClean="0">
                <a:latin typeface="Courier New"/>
                <a:cs typeface="Courier New"/>
              </a:rPr>
              <a:t>read.table</a:t>
            </a:r>
            <a:r>
              <a:rPr lang="en-US" dirty="0" smtClean="0">
                <a:latin typeface="Courier New"/>
                <a:cs typeface="Courier New"/>
              </a:rPr>
              <a:t>() …</a:t>
            </a:r>
          </a:p>
          <a:p>
            <a:r>
              <a:rPr lang="en-US" dirty="0" err="1" smtClean="0">
                <a:cs typeface="Courier New"/>
              </a:rPr>
              <a:t>Ecrire</a:t>
            </a:r>
            <a:r>
              <a:rPr lang="en-US" dirty="0" smtClean="0">
                <a:cs typeface="Courier New"/>
              </a:rPr>
              <a:t> </a:t>
            </a:r>
            <a:r>
              <a:rPr lang="en-US" dirty="0" err="1" smtClean="0">
                <a:cs typeface="Courier New"/>
              </a:rPr>
              <a:t>fichier</a:t>
            </a:r>
            <a:r>
              <a:rPr lang="en-US" dirty="0" smtClean="0">
                <a:cs typeface="Courier New"/>
              </a:rPr>
              <a:t> : </a:t>
            </a:r>
            <a:r>
              <a:rPr lang="en-US" dirty="0" err="1" smtClean="0">
                <a:latin typeface="Courier New"/>
                <a:cs typeface="Courier New"/>
              </a:rPr>
              <a:t>write.table</a:t>
            </a:r>
            <a:r>
              <a:rPr lang="en-US" dirty="0" smtClean="0">
                <a:latin typeface="Courier New"/>
                <a:cs typeface="Courier New"/>
              </a:rPr>
              <a:t>() …</a:t>
            </a:r>
            <a:endParaRPr lang="en-US" dirty="0">
              <a:latin typeface="Courier New"/>
              <a:cs typeface="Courier New"/>
            </a:endParaRP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480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Vecteurs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 smtClean="0"/>
              <a:t>Pas de </a:t>
            </a:r>
            <a:r>
              <a:rPr lang="en-US" dirty="0" err="1" smtClean="0"/>
              <a:t>nombre</a:t>
            </a:r>
            <a:r>
              <a:rPr lang="en-US" dirty="0" smtClean="0"/>
              <a:t> </a:t>
            </a:r>
            <a:r>
              <a:rPr lang="en-US" dirty="0" err="1" smtClean="0"/>
              <a:t>isolé</a:t>
            </a:r>
            <a:r>
              <a:rPr lang="en-US" dirty="0" smtClean="0"/>
              <a:t> sous R</a:t>
            </a:r>
          </a:p>
          <a:p>
            <a:r>
              <a:rPr lang="en-US" dirty="0" err="1" smtClean="0"/>
              <a:t>Liste</a:t>
            </a:r>
            <a:r>
              <a:rPr lang="en-US" dirty="0" smtClean="0"/>
              <a:t> </a:t>
            </a:r>
            <a:r>
              <a:rPr lang="en-US" dirty="0" err="1" smtClean="0"/>
              <a:t>d’éléments</a:t>
            </a:r>
            <a:r>
              <a:rPr lang="en-US" dirty="0" smtClean="0"/>
              <a:t> du </a:t>
            </a:r>
            <a:r>
              <a:rPr lang="en-US" dirty="0" err="1" smtClean="0"/>
              <a:t>même</a:t>
            </a:r>
            <a:r>
              <a:rPr lang="en-US" dirty="0" smtClean="0"/>
              <a:t> type</a:t>
            </a:r>
          </a:p>
          <a:p>
            <a:r>
              <a:rPr lang="en-US" dirty="0" err="1" smtClean="0"/>
              <a:t>Définition</a:t>
            </a:r>
            <a:r>
              <a:rPr lang="en-US" dirty="0" smtClean="0"/>
              <a:t> d’un </a:t>
            </a:r>
            <a:r>
              <a:rPr lang="en-US" dirty="0" err="1" smtClean="0"/>
              <a:t>vecteur</a:t>
            </a:r>
            <a:endParaRPr lang="en-US" dirty="0" smtClean="0"/>
          </a:p>
          <a:p>
            <a:pPr marL="274320" lvl="1" indent="0">
              <a:buNone/>
            </a:pPr>
            <a:r>
              <a:rPr lang="en-US" dirty="0">
                <a:latin typeface="Courier New"/>
                <a:cs typeface="Courier New"/>
              </a:rPr>
              <a:t>v</a:t>
            </a:r>
            <a:r>
              <a:rPr lang="en-US" dirty="0" smtClean="0">
                <a:latin typeface="Courier New"/>
                <a:cs typeface="Courier New"/>
              </a:rPr>
              <a:t> &lt;- c(3,5,7)</a:t>
            </a:r>
          </a:p>
          <a:p>
            <a:r>
              <a:rPr lang="en-US" dirty="0">
                <a:latin typeface="Courier New"/>
                <a:cs typeface="Courier New"/>
              </a:rPr>
              <a:t>l</a:t>
            </a:r>
            <a:r>
              <a:rPr lang="en-US" dirty="0" smtClean="0">
                <a:latin typeface="Courier New"/>
                <a:cs typeface="Courier New"/>
              </a:rPr>
              <a:t>ength(v) : </a:t>
            </a:r>
            <a:r>
              <a:rPr lang="en-US" dirty="0" err="1" smtClean="0">
                <a:cs typeface="Courier New"/>
              </a:rPr>
              <a:t>nombre</a:t>
            </a:r>
            <a:r>
              <a:rPr lang="en-US" dirty="0" smtClean="0">
                <a:cs typeface="Courier New"/>
              </a:rPr>
              <a:t> </a:t>
            </a:r>
            <a:r>
              <a:rPr lang="en-US" dirty="0" err="1" smtClean="0">
                <a:cs typeface="Courier New"/>
              </a:rPr>
              <a:t>d’éléments</a:t>
            </a:r>
            <a:r>
              <a:rPr lang="en-US" dirty="0" smtClean="0">
                <a:cs typeface="Courier New"/>
              </a:rPr>
              <a:t> du </a:t>
            </a:r>
            <a:r>
              <a:rPr lang="en-US" dirty="0" err="1" smtClean="0">
                <a:cs typeface="Courier New"/>
              </a:rPr>
              <a:t>vecteur</a:t>
            </a:r>
            <a:endParaRPr lang="en-US" dirty="0" smtClean="0"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v[1]: </a:t>
            </a:r>
            <a:r>
              <a:rPr lang="en-US" dirty="0" err="1" smtClean="0">
                <a:cs typeface="Courier New"/>
              </a:rPr>
              <a:t>renvoie</a:t>
            </a:r>
            <a:r>
              <a:rPr lang="en-US" dirty="0" smtClean="0">
                <a:cs typeface="Courier New"/>
              </a:rPr>
              <a:t> la première </a:t>
            </a:r>
            <a:r>
              <a:rPr lang="en-US" dirty="0" err="1" smtClean="0">
                <a:cs typeface="Courier New"/>
              </a:rPr>
              <a:t>valeur</a:t>
            </a:r>
            <a:r>
              <a:rPr lang="en-US" dirty="0" smtClean="0">
                <a:cs typeface="Courier New"/>
              </a:rPr>
              <a:t> du </a:t>
            </a:r>
            <a:r>
              <a:rPr lang="en-US" dirty="0" err="1" smtClean="0">
                <a:cs typeface="Courier New"/>
              </a:rPr>
              <a:t>vecteur</a:t>
            </a:r>
            <a:endParaRPr lang="en-US" dirty="0" smtClean="0"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v</a:t>
            </a:r>
            <a:r>
              <a:rPr lang="en-US" dirty="0" smtClean="0">
                <a:latin typeface="Courier New"/>
                <a:cs typeface="Courier New"/>
              </a:rPr>
              <a:t>[c(1,3)] : </a:t>
            </a:r>
            <a:r>
              <a:rPr lang="en-US" dirty="0" err="1" smtClean="0">
                <a:cs typeface="Courier New"/>
              </a:rPr>
              <a:t>renvoie</a:t>
            </a:r>
            <a:r>
              <a:rPr lang="en-US" dirty="0" smtClean="0">
                <a:cs typeface="Courier New"/>
              </a:rPr>
              <a:t> la 1ère et 3ème </a:t>
            </a:r>
            <a:r>
              <a:rPr lang="en-US" dirty="0" err="1" smtClean="0">
                <a:cs typeface="Courier New"/>
              </a:rPr>
              <a:t>valeur</a:t>
            </a:r>
            <a:r>
              <a:rPr lang="en-US" dirty="0" smtClean="0">
                <a:cs typeface="Courier New"/>
              </a:rPr>
              <a:t> du </a:t>
            </a:r>
            <a:r>
              <a:rPr lang="en-US" dirty="0" err="1" smtClean="0">
                <a:cs typeface="Courier New"/>
              </a:rPr>
              <a:t>vecteur</a:t>
            </a:r>
            <a:endParaRPr lang="en-US" dirty="0" smtClean="0"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v</a:t>
            </a:r>
            <a:r>
              <a:rPr lang="en-US" dirty="0" smtClean="0">
                <a:latin typeface="Courier New"/>
                <a:cs typeface="Courier New"/>
              </a:rPr>
              <a:t>[ v &gt; 2] : </a:t>
            </a:r>
          </a:p>
          <a:p>
            <a:pPr marL="274320" lvl="1" indent="0">
              <a:buNone/>
            </a:pPr>
            <a:r>
              <a:rPr lang="en-US" sz="2400" dirty="0" err="1" smtClean="0">
                <a:cs typeface="Courier New"/>
              </a:rPr>
              <a:t>renvoie</a:t>
            </a:r>
            <a:r>
              <a:rPr lang="en-US" sz="2400" dirty="0" smtClean="0">
                <a:cs typeface="Courier New"/>
              </a:rPr>
              <a:t> un </a:t>
            </a:r>
            <a:r>
              <a:rPr lang="en-US" sz="2400" dirty="0" err="1" smtClean="0">
                <a:cs typeface="Courier New"/>
              </a:rPr>
              <a:t>vecteur</a:t>
            </a:r>
            <a:r>
              <a:rPr lang="en-US" sz="2400" dirty="0" smtClean="0">
                <a:cs typeface="Courier New"/>
              </a:rPr>
              <a:t> avec </a:t>
            </a:r>
            <a:r>
              <a:rPr lang="en-US" sz="2400" dirty="0" err="1" smtClean="0">
                <a:cs typeface="Courier New"/>
              </a:rPr>
              <a:t>toutes</a:t>
            </a:r>
            <a:r>
              <a:rPr lang="en-US" sz="2400" dirty="0" smtClean="0">
                <a:cs typeface="Courier New"/>
              </a:rPr>
              <a:t> les </a:t>
            </a:r>
            <a:r>
              <a:rPr lang="en-US" sz="2400" dirty="0" err="1" smtClean="0">
                <a:cs typeface="Courier New"/>
              </a:rPr>
              <a:t>valeurs</a:t>
            </a:r>
            <a:r>
              <a:rPr lang="en-US" sz="2400" dirty="0" smtClean="0">
                <a:cs typeface="Courier New"/>
              </a:rPr>
              <a:t> &gt; 2</a:t>
            </a:r>
          </a:p>
          <a:p>
            <a:r>
              <a:rPr lang="en-US" dirty="0">
                <a:latin typeface="Courier New"/>
                <a:cs typeface="Courier New"/>
              </a:rPr>
              <a:t>v</a:t>
            </a:r>
            <a:r>
              <a:rPr lang="en-US" dirty="0" smtClean="0">
                <a:latin typeface="Courier New"/>
                <a:cs typeface="Courier New"/>
              </a:rPr>
              <a:t>[ v &gt; 2 ] &lt;- 0</a:t>
            </a:r>
          </a:p>
          <a:p>
            <a:pPr marL="274320" lvl="1" indent="0">
              <a:buNone/>
            </a:pPr>
            <a:r>
              <a:rPr lang="en-US" sz="2400" dirty="0">
                <a:cs typeface="Courier New"/>
              </a:rPr>
              <a:t>m</a:t>
            </a:r>
            <a:r>
              <a:rPr lang="en-US" sz="2400" dirty="0" smtClean="0">
                <a:cs typeface="Courier New"/>
              </a:rPr>
              <a:t>et </a:t>
            </a:r>
            <a:r>
              <a:rPr lang="en-US" sz="2400" dirty="0" err="1" smtClean="0">
                <a:cs typeface="Courier New"/>
              </a:rPr>
              <a:t>à</a:t>
            </a:r>
            <a:r>
              <a:rPr lang="en-US" sz="2400" dirty="0" smtClean="0">
                <a:cs typeface="Courier New"/>
              </a:rPr>
              <a:t> 0 </a:t>
            </a:r>
            <a:r>
              <a:rPr lang="en-US" sz="2400" dirty="0" err="1" smtClean="0">
                <a:cs typeface="Courier New"/>
              </a:rPr>
              <a:t>toutes</a:t>
            </a:r>
            <a:r>
              <a:rPr lang="en-US" sz="2400" dirty="0" smtClean="0">
                <a:cs typeface="Courier New"/>
              </a:rPr>
              <a:t> les </a:t>
            </a:r>
            <a:r>
              <a:rPr lang="en-US" sz="2400" dirty="0" err="1" smtClean="0">
                <a:cs typeface="Courier New"/>
              </a:rPr>
              <a:t>valeurs</a:t>
            </a:r>
            <a:r>
              <a:rPr lang="en-US" sz="2400" dirty="0" smtClean="0">
                <a:cs typeface="Courier New"/>
              </a:rPr>
              <a:t> &gt; 2</a:t>
            </a:r>
            <a:endParaRPr lang="en-US" sz="2400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72088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49774" cy="4876800"/>
          </a:xfrm>
        </p:spPr>
        <p:txBody>
          <a:bodyPr/>
          <a:lstStyle/>
          <a:p>
            <a:r>
              <a:rPr lang="en-US" dirty="0" smtClean="0"/>
              <a:t>Tableau </a:t>
            </a:r>
            <a:r>
              <a:rPr lang="en-US" dirty="0" err="1" smtClean="0"/>
              <a:t>d’éléments</a:t>
            </a:r>
            <a:r>
              <a:rPr lang="en-US" dirty="0" smtClean="0"/>
              <a:t> du </a:t>
            </a:r>
            <a:r>
              <a:rPr lang="en-US" dirty="0" err="1" smtClean="0"/>
              <a:t>même</a:t>
            </a:r>
            <a:r>
              <a:rPr lang="en-US" dirty="0" smtClean="0"/>
              <a:t> type</a:t>
            </a:r>
          </a:p>
          <a:p>
            <a:r>
              <a:rPr lang="en-US" dirty="0" err="1" smtClean="0"/>
              <a:t>Définition</a:t>
            </a:r>
            <a:r>
              <a:rPr lang="en-US" dirty="0" smtClean="0"/>
              <a:t> </a:t>
            </a:r>
            <a:r>
              <a:rPr lang="en-US" dirty="0" err="1" smtClean="0"/>
              <a:t>d’une</a:t>
            </a:r>
            <a:r>
              <a:rPr lang="en-US" dirty="0" smtClean="0"/>
              <a:t> </a:t>
            </a:r>
            <a:r>
              <a:rPr lang="en-US" dirty="0" err="1" smtClean="0"/>
              <a:t>matrice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mat &lt;- matrix(data = c(1,2,3,4,7,10), </a:t>
            </a:r>
            <a:r>
              <a:rPr lang="en-US" dirty="0" err="1" smtClean="0">
                <a:latin typeface="Courier New"/>
                <a:cs typeface="Courier New"/>
              </a:rPr>
              <a:t>nrow</a:t>
            </a:r>
            <a:r>
              <a:rPr lang="en-US" dirty="0" smtClean="0">
                <a:latin typeface="Courier New"/>
                <a:cs typeface="Courier New"/>
              </a:rPr>
              <a:t>=2)</a:t>
            </a:r>
          </a:p>
          <a:p>
            <a:r>
              <a:rPr lang="en-US" dirty="0">
                <a:latin typeface="Courier New"/>
                <a:cs typeface="Courier New"/>
              </a:rPr>
              <a:t>m</a:t>
            </a:r>
            <a:r>
              <a:rPr lang="en-US" dirty="0" smtClean="0">
                <a:latin typeface="Courier New"/>
                <a:cs typeface="Courier New"/>
              </a:rPr>
              <a:t>at[1,2] </a:t>
            </a:r>
            <a:endParaRPr lang="en-US" dirty="0">
              <a:cs typeface="Courier New"/>
            </a:endParaRPr>
          </a:p>
          <a:p>
            <a:pPr marL="274320" lvl="1" indent="0">
              <a:buNone/>
            </a:pPr>
            <a:r>
              <a:rPr lang="en-US" sz="2400" dirty="0" err="1" smtClean="0">
                <a:cs typeface="Courier New"/>
              </a:rPr>
              <a:t>renvoie</a:t>
            </a:r>
            <a:r>
              <a:rPr lang="en-US" sz="2400" dirty="0" smtClean="0">
                <a:cs typeface="Courier New"/>
              </a:rPr>
              <a:t> un </a:t>
            </a:r>
            <a:r>
              <a:rPr lang="en-US" sz="2400" dirty="0" err="1" smtClean="0">
                <a:cs typeface="Courier New"/>
              </a:rPr>
              <a:t>seul</a:t>
            </a:r>
            <a:r>
              <a:rPr lang="en-US" sz="2400" dirty="0" smtClean="0">
                <a:cs typeface="Courier New"/>
              </a:rPr>
              <a:t> </a:t>
            </a:r>
            <a:r>
              <a:rPr lang="en-US" sz="2400" dirty="0" err="1" smtClean="0">
                <a:cs typeface="Courier New"/>
              </a:rPr>
              <a:t>élément</a:t>
            </a:r>
            <a:r>
              <a:rPr lang="en-US" sz="2400" dirty="0" smtClean="0">
                <a:cs typeface="Courier New"/>
              </a:rPr>
              <a:t>, </a:t>
            </a:r>
            <a:r>
              <a:rPr lang="en-US" sz="2400" dirty="0" err="1" smtClean="0">
                <a:cs typeface="Courier New"/>
              </a:rPr>
              <a:t>celui</a:t>
            </a:r>
            <a:r>
              <a:rPr lang="en-US" sz="2400" dirty="0" smtClean="0">
                <a:cs typeface="Courier New"/>
              </a:rPr>
              <a:t> de la première </a:t>
            </a:r>
            <a:r>
              <a:rPr lang="en-US" sz="2400" dirty="0" err="1" smtClean="0">
                <a:cs typeface="Courier New"/>
              </a:rPr>
              <a:t>ligne</a:t>
            </a:r>
            <a:r>
              <a:rPr lang="en-US" sz="2400" dirty="0" smtClean="0">
                <a:cs typeface="Courier New"/>
              </a:rPr>
              <a:t> première </a:t>
            </a:r>
            <a:r>
              <a:rPr lang="en-US" sz="2400" dirty="0" err="1" smtClean="0">
                <a:cs typeface="Courier New"/>
              </a:rPr>
              <a:t>colonne</a:t>
            </a:r>
            <a:endParaRPr lang="en-US" sz="2400" dirty="0" smtClean="0"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m</a:t>
            </a:r>
            <a:r>
              <a:rPr lang="en-US" dirty="0" smtClean="0">
                <a:latin typeface="Courier New"/>
                <a:cs typeface="Courier New"/>
              </a:rPr>
              <a:t>at[c(2,3), ] </a:t>
            </a:r>
            <a:endParaRPr lang="en-US" dirty="0" smtClean="0">
              <a:cs typeface="Courier New"/>
            </a:endParaRPr>
          </a:p>
          <a:p>
            <a:pPr marL="274320" lvl="1" indent="0">
              <a:buNone/>
            </a:pPr>
            <a:r>
              <a:rPr lang="en-US" sz="2400" dirty="0" err="1" smtClean="0">
                <a:cs typeface="Courier New"/>
              </a:rPr>
              <a:t>renvoie</a:t>
            </a:r>
            <a:r>
              <a:rPr lang="en-US" sz="2400" dirty="0" smtClean="0">
                <a:cs typeface="Courier New"/>
              </a:rPr>
              <a:t> </a:t>
            </a:r>
            <a:r>
              <a:rPr lang="en-US" sz="2400" dirty="0" err="1" smtClean="0">
                <a:cs typeface="Courier New"/>
              </a:rPr>
              <a:t>une</a:t>
            </a:r>
            <a:r>
              <a:rPr lang="en-US" sz="2400" dirty="0" smtClean="0">
                <a:cs typeface="Courier New"/>
              </a:rPr>
              <a:t> sous </a:t>
            </a:r>
            <a:r>
              <a:rPr lang="en-US" sz="2400" dirty="0" err="1" smtClean="0">
                <a:cs typeface="Courier New"/>
              </a:rPr>
              <a:t>matrice</a:t>
            </a:r>
            <a:r>
              <a:rPr lang="en-US" sz="2400" dirty="0" smtClean="0">
                <a:cs typeface="Courier New"/>
              </a:rPr>
              <a:t> de mat avec </a:t>
            </a:r>
            <a:r>
              <a:rPr lang="en-US" sz="2400" dirty="0" err="1" smtClean="0">
                <a:cs typeface="Courier New"/>
              </a:rPr>
              <a:t>uniquement</a:t>
            </a:r>
            <a:r>
              <a:rPr lang="en-US" sz="2400" dirty="0" smtClean="0">
                <a:cs typeface="Courier New"/>
              </a:rPr>
              <a:t> les </a:t>
            </a:r>
            <a:r>
              <a:rPr lang="en-US" sz="2400" dirty="0" err="1" smtClean="0">
                <a:cs typeface="Courier New"/>
              </a:rPr>
              <a:t>lignes</a:t>
            </a:r>
            <a:r>
              <a:rPr lang="en-US" sz="2400" dirty="0" smtClean="0">
                <a:cs typeface="Courier New"/>
              </a:rPr>
              <a:t> 2 et 3</a:t>
            </a:r>
          </a:p>
          <a:p>
            <a:r>
              <a:rPr lang="en-US" dirty="0" err="1">
                <a:latin typeface="Courier New"/>
                <a:cs typeface="Courier New"/>
              </a:rPr>
              <a:t>r</a:t>
            </a:r>
            <a:r>
              <a:rPr lang="en-US" dirty="0" err="1" smtClean="0">
                <a:latin typeface="Courier New"/>
                <a:cs typeface="Courier New"/>
              </a:rPr>
              <a:t>ownames</a:t>
            </a:r>
            <a:r>
              <a:rPr lang="en-US" dirty="0" smtClean="0">
                <a:latin typeface="Courier New"/>
                <a:cs typeface="Courier New"/>
              </a:rPr>
              <a:t>(mat)</a:t>
            </a:r>
            <a:r>
              <a:rPr lang="en-US" dirty="0" smtClean="0"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colnames</a:t>
            </a:r>
            <a:r>
              <a:rPr lang="en-US" dirty="0" smtClean="0">
                <a:latin typeface="Courier New"/>
                <a:cs typeface="Courier New"/>
              </a:rPr>
              <a:t>(mat)</a:t>
            </a:r>
          </a:p>
          <a:p>
            <a:pPr marL="274320" lvl="1" indent="0">
              <a:buNone/>
            </a:pPr>
            <a:r>
              <a:rPr lang="en-US" sz="2400" dirty="0" smtClean="0">
                <a:cs typeface="Courier New"/>
              </a:rPr>
              <a:t> </a:t>
            </a:r>
            <a:r>
              <a:rPr lang="en-US" sz="2400" dirty="0" err="1" smtClean="0">
                <a:cs typeface="Courier New"/>
              </a:rPr>
              <a:t>renvoient</a:t>
            </a:r>
            <a:r>
              <a:rPr lang="en-US" sz="2400" dirty="0" smtClean="0">
                <a:cs typeface="Courier New"/>
              </a:rPr>
              <a:t> les </a:t>
            </a:r>
            <a:r>
              <a:rPr lang="en-US" sz="2400" dirty="0" err="1" smtClean="0">
                <a:cs typeface="Courier New"/>
              </a:rPr>
              <a:t>noms</a:t>
            </a:r>
            <a:r>
              <a:rPr lang="en-US" sz="2400" dirty="0" smtClean="0">
                <a:cs typeface="Courier New"/>
              </a:rPr>
              <a:t> de </a:t>
            </a:r>
            <a:r>
              <a:rPr lang="en-US" sz="2400" dirty="0" err="1" smtClean="0">
                <a:cs typeface="Courier New"/>
              </a:rPr>
              <a:t>lignes</a:t>
            </a:r>
            <a:r>
              <a:rPr lang="en-US" sz="2400" dirty="0" smtClean="0">
                <a:cs typeface="Courier New"/>
              </a:rPr>
              <a:t> et de </a:t>
            </a:r>
            <a:r>
              <a:rPr lang="en-US" sz="2400" dirty="0" err="1" smtClean="0">
                <a:cs typeface="Courier New"/>
              </a:rPr>
              <a:t>colonnes</a:t>
            </a:r>
            <a:endParaRPr lang="en-US" sz="2400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79115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Facteurs</a:t>
            </a:r>
            <a:r>
              <a:rPr lang="en-US" dirty="0" smtClean="0"/>
              <a:t> et data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Facteurs</a:t>
            </a:r>
            <a:endParaRPr lang="en-US" dirty="0" smtClean="0"/>
          </a:p>
          <a:p>
            <a:pPr lvl="1"/>
            <a:r>
              <a:rPr lang="en-US" dirty="0" smtClean="0"/>
              <a:t>Type de </a:t>
            </a:r>
            <a:r>
              <a:rPr lang="en-US" dirty="0" err="1" smtClean="0"/>
              <a:t>vecteur</a:t>
            </a:r>
            <a:r>
              <a:rPr lang="en-US" dirty="0" smtClean="0"/>
              <a:t> qui code pour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propriété</a:t>
            </a:r>
            <a:r>
              <a:rPr lang="en-US" dirty="0" smtClean="0"/>
              <a:t> qualitative</a:t>
            </a:r>
          </a:p>
          <a:p>
            <a:pPr marL="274320" lvl="1" indent="0">
              <a:buNone/>
            </a:pPr>
            <a:r>
              <a:rPr lang="en-US" dirty="0" err="1">
                <a:latin typeface="Courier New"/>
                <a:cs typeface="Courier New"/>
              </a:rPr>
              <a:t>f</a:t>
            </a:r>
            <a:r>
              <a:rPr lang="en-US" dirty="0" err="1" smtClean="0">
                <a:latin typeface="Courier New"/>
                <a:cs typeface="Courier New"/>
              </a:rPr>
              <a:t>ac</a:t>
            </a:r>
            <a:r>
              <a:rPr lang="en-US" dirty="0" smtClean="0">
                <a:latin typeface="Courier New"/>
                <a:cs typeface="Courier New"/>
              </a:rPr>
              <a:t> &lt;- factor(c(“bleu”, “rouge”, “</a:t>
            </a:r>
            <a:r>
              <a:rPr lang="en-US" dirty="0" err="1" smtClean="0">
                <a:latin typeface="Courier New"/>
                <a:cs typeface="Courier New"/>
              </a:rPr>
              <a:t>vert</a:t>
            </a:r>
            <a:r>
              <a:rPr lang="en-US" dirty="0" smtClean="0">
                <a:latin typeface="Courier New"/>
                <a:cs typeface="Courier New"/>
              </a:rPr>
              <a:t>”,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“bleu”, “</a:t>
            </a:r>
            <a:r>
              <a:rPr lang="en-US" dirty="0" err="1" smtClean="0">
                <a:latin typeface="Courier New"/>
                <a:cs typeface="Courier New"/>
              </a:rPr>
              <a:t>vert</a:t>
            </a:r>
            <a:r>
              <a:rPr lang="en-US" dirty="0" smtClean="0">
                <a:latin typeface="Courier New"/>
                <a:cs typeface="Courier New"/>
              </a:rPr>
              <a:t>”)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>
                <a:latin typeface="Courier New"/>
                <a:cs typeface="Courier New"/>
              </a:rPr>
              <a:t>l</a:t>
            </a:r>
            <a:r>
              <a:rPr lang="en-US" dirty="0" smtClean="0">
                <a:latin typeface="Courier New"/>
                <a:cs typeface="Courier New"/>
              </a:rPr>
              <a:t>evels(</a:t>
            </a:r>
            <a:r>
              <a:rPr lang="en-US" dirty="0" err="1" smtClean="0">
                <a:latin typeface="Courier New"/>
                <a:cs typeface="Courier New"/>
              </a:rPr>
              <a:t>fac</a:t>
            </a:r>
            <a:r>
              <a:rPr lang="en-US" dirty="0" smtClean="0">
                <a:latin typeface="Courier New"/>
                <a:cs typeface="Courier New"/>
              </a:rPr>
              <a:t>) </a:t>
            </a:r>
            <a:r>
              <a:rPr lang="en-US" dirty="0" err="1" smtClean="0">
                <a:cs typeface="Courier New"/>
              </a:rPr>
              <a:t>donne</a:t>
            </a:r>
            <a:r>
              <a:rPr lang="en-US" dirty="0" smtClean="0">
                <a:cs typeface="Courier New"/>
              </a:rPr>
              <a:t> “bleu” “rouge” “</a:t>
            </a:r>
            <a:r>
              <a:rPr lang="en-US" dirty="0" err="1" smtClean="0">
                <a:cs typeface="Courier New"/>
              </a:rPr>
              <a:t>vert</a:t>
            </a:r>
            <a:r>
              <a:rPr lang="en-US" dirty="0" smtClean="0">
                <a:cs typeface="Courier New"/>
              </a:rPr>
              <a:t>”</a:t>
            </a:r>
          </a:p>
          <a:p>
            <a:pPr lvl="1"/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cs typeface="Courier New"/>
              </a:rPr>
              <a:t>Data frames</a:t>
            </a:r>
          </a:p>
          <a:p>
            <a:pPr marL="0" indent="0">
              <a:buNone/>
            </a:pPr>
            <a:r>
              <a:rPr lang="en-US" sz="2000" dirty="0" err="1">
                <a:latin typeface="Courier New"/>
                <a:cs typeface="Courier New"/>
              </a:rPr>
              <a:t>f</a:t>
            </a:r>
            <a:r>
              <a:rPr lang="en-US" sz="2000" dirty="0" err="1" smtClean="0">
                <a:latin typeface="Courier New"/>
                <a:cs typeface="Courier New"/>
              </a:rPr>
              <a:t>r</a:t>
            </a:r>
            <a:r>
              <a:rPr lang="en-US" sz="2000" dirty="0" smtClean="0">
                <a:latin typeface="Courier New"/>
                <a:cs typeface="Courier New"/>
              </a:rPr>
              <a:t> &lt;- </a:t>
            </a:r>
            <a:r>
              <a:rPr lang="en-US" sz="2000" dirty="0" err="1" smtClean="0">
                <a:latin typeface="Courier New"/>
                <a:cs typeface="Courier New"/>
              </a:rPr>
              <a:t>data.frame</a:t>
            </a:r>
            <a:r>
              <a:rPr lang="en-US" sz="2000" dirty="0" smtClean="0">
                <a:latin typeface="Courier New"/>
                <a:cs typeface="Courier New"/>
              </a:rPr>
              <a:t>(age=c(15,20),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smtClean="0">
                <a:latin typeface="Courier New"/>
                <a:cs typeface="Courier New"/>
              </a:rPr>
              <a:t>		  nom=c(“jean”, “</a:t>
            </a:r>
            <a:r>
              <a:rPr lang="en-US" sz="2000" dirty="0" err="1" smtClean="0">
                <a:latin typeface="Courier New"/>
                <a:cs typeface="Courier New"/>
              </a:rPr>
              <a:t>pierre</a:t>
            </a:r>
            <a:r>
              <a:rPr lang="en-US" sz="2000" dirty="0" smtClean="0">
                <a:latin typeface="Courier New"/>
                <a:cs typeface="Courier New"/>
              </a:rPr>
              <a:t>”),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smtClean="0">
                <a:latin typeface="Courier New"/>
                <a:cs typeface="Courier New"/>
              </a:rPr>
              <a:t>		  </a:t>
            </a:r>
            <a:r>
              <a:rPr lang="en-US" sz="2000" dirty="0" err="1" smtClean="0">
                <a:latin typeface="Courier New"/>
                <a:cs typeface="Courier New"/>
              </a:rPr>
              <a:t>row.names</a:t>
            </a:r>
            <a:r>
              <a:rPr lang="en-US" sz="2000" dirty="0" smtClean="0">
                <a:latin typeface="Courier New"/>
                <a:cs typeface="Courier New"/>
              </a:rPr>
              <a:t>=“I1”, “I2”))</a:t>
            </a:r>
          </a:p>
          <a:p>
            <a:pPr marL="0" indent="0">
              <a:buNone/>
            </a:pPr>
            <a:endParaRPr lang="en-US" sz="2000" dirty="0" smtClean="0">
              <a:latin typeface="Courier New"/>
              <a:cs typeface="Courier New"/>
            </a:endParaRPr>
          </a:p>
          <a:p>
            <a:r>
              <a:rPr lang="en-US" sz="2000" dirty="0" err="1" smtClean="0">
                <a:latin typeface="Courier New"/>
                <a:cs typeface="Courier New"/>
              </a:rPr>
              <a:t>fr$nom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cs typeface="Courier New"/>
              </a:rPr>
              <a:t>donne</a:t>
            </a:r>
            <a:endParaRPr lang="en-US" sz="2000" dirty="0" smtClean="0"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j</a:t>
            </a:r>
            <a:r>
              <a:rPr lang="en-US" sz="2000" dirty="0" smtClean="0">
                <a:latin typeface="Courier New"/>
                <a:cs typeface="Courier New"/>
              </a:rPr>
              <a:t>ean </a:t>
            </a:r>
            <a:r>
              <a:rPr lang="en-US" sz="2000" dirty="0" err="1" smtClean="0">
                <a:latin typeface="Courier New"/>
                <a:cs typeface="Courier New"/>
              </a:rPr>
              <a:t>pierre</a:t>
            </a: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Levels : jean </a:t>
            </a:r>
            <a:r>
              <a:rPr lang="en-US" sz="2000" dirty="0" err="1" smtClean="0">
                <a:latin typeface="Courier New"/>
                <a:cs typeface="Courier New"/>
              </a:rPr>
              <a:t>pierre</a:t>
            </a:r>
            <a:endParaRPr lang="en-US" sz="2000" dirty="0" smtClean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53605" y="5376395"/>
            <a:ext cx="36984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en-US" sz="2000" dirty="0" err="1">
                <a:latin typeface="Courier New"/>
                <a:cs typeface="Courier New"/>
              </a:rPr>
              <a:t>fr</a:t>
            </a:r>
            <a:r>
              <a:rPr lang="en-US" sz="2000" dirty="0">
                <a:latin typeface="Courier New"/>
                <a:cs typeface="Courier New"/>
              </a:rPr>
              <a:t>[,1]</a:t>
            </a:r>
            <a:r>
              <a:rPr lang="en-US" sz="2000" dirty="0" err="1">
                <a:cs typeface="Courier New"/>
              </a:rPr>
              <a:t>donne</a:t>
            </a:r>
            <a:r>
              <a:rPr lang="en-US" sz="2000" dirty="0">
                <a:latin typeface="Courier New"/>
                <a:cs typeface="Courier New"/>
              </a:rPr>
              <a:t> 15 20 </a:t>
            </a:r>
            <a:endParaRPr lang="en-US" sz="2000" dirty="0" smtClean="0">
              <a:latin typeface="Courier New"/>
              <a:cs typeface="Courier New"/>
            </a:endParaRP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en-US" sz="2000" dirty="0" err="1" smtClean="0">
                <a:latin typeface="Courier New"/>
                <a:cs typeface="Courier New"/>
              </a:rPr>
              <a:t>fr</a:t>
            </a:r>
            <a:r>
              <a:rPr lang="en-US" sz="2000" dirty="0" smtClean="0">
                <a:latin typeface="Courier New"/>
                <a:cs typeface="Courier New"/>
              </a:rPr>
              <a:t>[,”age”] </a:t>
            </a:r>
            <a:r>
              <a:rPr lang="en-US" sz="2000" dirty="0" err="1" smtClean="0"/>
              <a:t>donne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Courier New"/>
                <a:cs typeface="Courier New"/>
              </a:rPr>
              <a:t>15 20</a:t>
            </a: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en-US" sz="2000" dirty="0" err="1" smtClean="0">
                <a:latin typeface="Courier New"/>
                <a:cs typeface="Courier New"/>
              </a:rPr>
              <a:t>fr$age</a:t>
            </a:r>
            <a:r>
              <a:rPr lang="en-US" sz="2000" dirty="0">
                <a:latin typeface="Courier New"/>
                <a:cs typeface="Courier New"/>
              </a:rPr>
              <a:t>] </a:t>
            </a:r>
            <a:r>
              <a:rPr lang="en-US" sz="2000" dirty="0" err="1"/>
              <a:t>donne</a:t>
            </a:r>
            <a:r>
              <a:rPr lang="en-US" sz="2000" dirty="0"/>
              <a:t> </a:t>
            </a:r>
            <a:r>
              <a:rPr lang="en-US" sz="2000" dirty="0">
                <a:latin typeface="Courier New"/>
                <a:cs typeface="Courier New"/>
              </a:rPr>
              <a:t>15 </a:t>
            </a:r>
            <a:r>
              <a:rPr lang="en-US" sz="2000" dirty="0" smtClean="0">
                <a:latin typeface="Courier New"/>
                <a:cs typeface="Courier New"/>
              </a:rPr>
              <a:t>20</a:t>
            </a:r>
            <a:endParaRPr lang="en-US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47407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Contient</a:t>
            </a:r>
            <a:r>
              <a:rPr lang="en-US" dirty="0" smtClean="0"/>
              <a:t> des </a:t>
            </a:r>
            <a:r>
              <a:rPr lang="en-US" dirty="0" err="1" smtClean="0"/>
              <a:t>éléménts</a:t>
            </a:r>
            <a:r>
              <a:rPr lang="en-US" dirty="0" smtClean="0"/>
              <a:t> de </a:t>
            </a:r>
            <a:r>
              <a:rPr lang="en-US" dirty="0" err="1" smtClean="0"/>
              <a:t>différents</a:t>
            </a:r>
            <a:r>
              <a:rPr lang="en-US" dirty="0" smtClean="0"/>
              <a:t> types, de </a:t>
            </a:r>
            <a:r>
              <a:rPr lang="en-US" dirty="0" err="1" smtClean="0"/>
              <a:t>différentes</a:t>
            </a:r>
            <a:r>
              <a:rPr lang="en-US" dirty="0" smtClean="0"/>
              <a:t> </a:t>
            </a:r>
            <a:r>
              <a:rPr lang="en-US" dirty="0" err="1" smtClean="0"/>
              <a:t>taille</a:t>
            </a:r>
            <a:endParaRPr lang="en-US" dirty="0" smtClean="0"/>
          </a:p>
          <a:p>
            <a:r>
              <a:rPr lang="en-US" dirty="0" err="1" smtClean="0"/>
              <a:t>Définition</a:t>
            </a:r>
            <a:r>
              <a:rPr lang="en-US" dirty="0" smtClean="0"/>
              <a:t> </a:t>
            </a:r>
            <a:r>
              <a:rPr lang="en-US" dirty="0" err="1" smtClean="0"/>
              <a:t>d’une</a:t>
            </a:r>
            <a:r>
              <a:rPr lang="en-US" dirty="0" smtClean="0"/>
              <a:t> </a:t>
            </a:r>
            <a:r>
              <a:rPr lang="en-US" dirty="0" err="1" smtClean="0"/>
              <a:t>liste</a:t>
            </a:r>
            <a:endParaRPr lang="en-US" dirty="0" smtClean="0"/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l</a:t>
            </a:r>
            <a:r>
              <a:rPr lang="en-US" dirty="0" err="1" smtClean="0">
                <a:latin typeface="Courier New"/>
                <a:cs typeface="Courier New"/>
              </a:rPr>
              <a:t>iste</a:t>
            </a:r>
            <a:r>
              <a:rPr lang="en-US" dirty="0" smtClean="0">
                <a:latin typeface="Courier New"/>
                <a:cs typeface="Courier New"/>
              </a:rPr>
              <a:t> &lt;- list( </a:t>
            </a:r>
            <a:r>
              <a:rPr lang="en-US" dirty="0" err="1" smtClean="0">
                <a:latin typeface="Courier New"/>
                <a:cs typeface="Courier New"/>
              </a:rPr>
              <a:t>firstname</a:t>
            </a:r>
            <a:r>
              <a:rPr lang="en-US" dirty="0" smtClean="0">
                <a:latin typeface="Courier New"/>
                <a:cs typeface="Courier New"/>
              </a:rPr>
              <a:t> = “jean”, 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	</a:t>
            </a:r>
            <a:r>
              <a:rPr lang="en-US" dirty="0" err="1" smtClean="0">
                <a:latin typeface="Courier New"/>
                <a:cs typeface="Courier New"/>
              </a:rPr>
              <a:t>lastname</a:t>
            </a:r>
            <a:r>
              <a:rPr lang="en-US" dirty="0" smtClean="0">
                <a:latin typeface="Courier New"/>
                <a:cs typeface="Courier New"/>
              </a:rPr>
              <a:t> = “</a:t>
            </a:r>
            <a:r>
              <a:rPr lang="en-US" dirty="0" err="1" smtClean="0">
                <a:latin typeface="Courier New"/>
                <a:cs typeface="Courier New"/>
              </a:rPr>
              <a:t>dupond</a:t>
            </a:r>
            <a:r>
              <a:rPr lang="en-US" dirty="0" smtClean="0">
                <a:latin typeface="Courier New"/>
                <a:cs typeface="Courier New"/>
              </a:rPr>
              <a:t>”, 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	age = 15,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	</a:t>
            </a:r>
            <a:r>
              <a:rPr lang="en-US" dirty="0" err="1" smtClean="0">
                <a:latin typeface="Courier New"/>
                <a:cs typeface="Courier New"/>
              </a:rPr>
              <a:t>childAges</a:t>
            </a:r>
            <a:r>
              <a:rPr lang="en-US" dirty="0" smtClean="0">
                <a:latin typeface="Courier New"/>
                <a:cs typeface="Courier New"/>
              </a:rPr>
              <a:t> = c(3,5,9))</a:t>
            </a:r>
          </a:p>
          <a:p>
            <a:r>
              <a:rPr lang="en-US" dirty="0">
                <a:latin typeface="Courier New"/>
                <a:cs typeface="Courier New"/>
              </a:rPr>
              <a:t>l</a:t>
            </a:r>
            <a:r>
              <a:rPr lang="en-US" dirty="0" smtClean="0">
                <a:latin typeface="Courier New"/>
                <a:cs typeface="Courier New"/>
              </a:rPr>
              <a:t>ength(</a:t>
            </a:r>
            <a:r>
              <a:rPr lang="en-US" dirty="0" err="1" smtClean="0">
                <a:latin typeface="Courier New"/>
                <a:cs typeface="Courier New"/>
              </a:rPr>
              <a:t>liste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r>
              <a:rPr lang="en-US" dirty="0" err="1">
                <a:latin typeface="Courier New"/>
                <a:cs typeface="Courier New"/>
              </a:rPr>
              <a:t>l</a:t>
            </a:r>
            <a:r>
              <a:rPr lang="en-US" dirty="0" err="1" smtClean="0">
                <a:latin typeface="Courier New"/>
                <a:cs typeface="Courier New"/>
              </a:rPr>
              <a:t>iste$lastname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] </a:t>
            </a:r>
            <a:r>
              <a:rPr lang="en-US" dirty="0" err="1">
                <a:cs typeface="Courier New"/>
              </a:rPr>
              <a:t>donne</a:t>
            </a:r>
            <a:r>
              <a:rPr lang="en-US" dirty="0"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dupond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Liste</a:t>
            </a:r>
            <a:r>
              <a:rPr lang="en-US" dirty="0" smtClean="0">
                <a:latin typeface="Courier New"/>
                <a:cs typeface="Courier New"/>
              </a:rPr>
              <a:t>[[2]] </a:t>
            </a:r>
            <a:r>
              <a:rPr lang="en-US" dirty="0" err="1" smtClean="0">
                <a:cs typeface="Courier New"/>
              </a:rPr>
              <a:t>donne</a:t>
            </a:r>
            <a:r>
              <a:rPr lang="en-US" dirty="0" smtClean="0"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dupond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	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97990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Fonction</a:t>
            </a:r>
            <a:r>
              <a:rPr lang="en-US" dirty="0" smtClean="0"/>
              <a:t> </a:t>
            </a:r>
            <a:r>
              <a:rPr lang="en-US" dirty="0" smtClean="0">
                <a:latin typeface="Courier New"/>
                <a:cs typeface="Courier New"/>
              </a:rPr>
              <a:t>plot()</a:t>
            </a:r>
          </a:p>
          <a:p>
            <a:r>
              <a:rPr lang="en-US" dirty="0">
                <a:latin typeface="Courier New"/>
                <a:cs typeface="Courier New"/>
              </a:rPr>
              <a:t>p</a:t>
            </a:r>
            <a:r>
              <a:rPr lang="en-US" dirty="0" smtClean="0">
                <a:latin typeface="Courier New"/>
                <a:cs typeface="Courier New"/>
              </a:rPr>
              <a:t>oints()</a:t>
            </a:r>
            <a:r>
              <a:rPr lang="en-US" dirty="0" smtClean="0"/>
              <a:t> : </a:t>
            </a:r>
            <a:r>
              <a:rPr lang="en-US" dirty="0" err="1" smtClean="0"/>
              <a:t>ajouter</a:t>
            </a:r>
            <a:r>
              <a:rPr lang="en-US" dirty="0" smtClean="0"/>
              <a:t> des points</a:t>
            </a:r>
          </a:p>
          <a:p>
            <a:r>
              <a:rPr lang="en-US" dirty="0">
                <a:latin typeface="Courier New"/>
                <a:cs typeface="Courier New"/>
              </a:rPr>
              <a:t>l</a:t>
            </a:r>
            <a:r>
              <a:rPr lang="en-US" dirty="0" smtClean="0">
                <a:latin typeface="Courier New"/>
                <a:cs typeface="Courier New"/>
              </a:rPr>
              <a:t>ines()</a:t>
            </a:r>
            <a:r>
              <a:rPr lang="en-US" dirty="0" smtClean="0"/>
              <a:t> : </a:t>
            </a:r>
            <a:r>
              <a:rPr lang="en-US" dirty="0" err="1" smtClean="0"/>
              <a:t>ajouter</a:t>
            </a:r>
            <a:r>
              <a:rPr lang="en-US" dirty="0" smtClean="0"/>
              <a:t> des </a:t>
            </a:r>
            <a:r>
              <a:rPr lang="en-US" dirty="0" err="1" smtClean="0"/>
              <a:t>lignes</a:t>
            </a:r>
            <a:endParaRPr lang="en-US" dirty="0" smtClean="0"/>
          </a:p>
          <a:p>
            <a:r>
              <a:rPr lang="en-US" dirty="0" smtClean="0"/>
              <a:t>Arguments </a:t>
            </a:r>
            <a:r>
              <a:rPr lang="en-US" dirty="0" err="1" smtClean="0"/>
              <a:t>utiles</a:t>
            </a:r>
            <a:r>
              <a:rPr lang="en-US" dirty="0" smtClean="0"/>
              <a:t> : </a:t>
            </a:r>
          </a:p>
          <a:p>
            <a:pPr lvl="1"/>
            <a:r>
              <a:rPr lang="en-US" dirty="0" smtClean="0"/>
              <a:t>main</a:t>
            </a:r>
          </a:p>
          <a:p>
            <a:pPr lvl="1"/>
            <a:r>
              <a:rPr lang="en-US" dirty="0" err="1"/>
              <a:t>y</a:t>
            </a:r>
            <a:r>
              <a:rPr lang="en-US" dirty="0" err="1" smtClean="0"/>
              <a:t>lab</a:t>
            </a:r>
            <a:endParaRPr lang="en-US" dirty="0" smtClean="0"/>
          </a:p>
          <a:p>
            <a:pPr lvl="1"/>
            <a:r>
              <a:rPr lang="en-US" dirty="0" err="1"/>
              <a:t>x</a:t>
            </a:r>
            <a:r>
              <a:rPr lang="en-US" dirty="0" err="1" smtClean="0"/>
              <a:t>lab</a:t>
            </a:r>
            <a:endParaRPr lang="en-US" dirty="0" smtClean="0"/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ex</a:t>
            </a:r>
            <a:endParaRPr lang="en-US" dirty="0" smtClean="0"/>
          </a:p>
          <a:p>
            <a:pPr lvl="1"/>
            <a:r>
              <a:rPr lang="en-US" dirty="0"/>
              <a:t>p</a:t>
            </a:r>
            <a:r>
              <a:rPr lang="en-US" dirty="0" smtClean="0"/>
              <a:t>ar …</a:t>
            </a:r>
          </a:p>
          <a:p>
            <a:pPr lvl="1"/>
            <a:endParaRPr lang="en-US" dirty="0"/>
          </a:p>
          <a:p>
            <a:r>
              <a:rPr lang="en-US" dirty="0" err="1" smtClean="0"/>
              <a:t>Plusieurs</a:t>
            </a:r>
            <a:r>
              <a:rPr lang="en-US" dirty="0" smtClean="0"/>
              <a:t> </a:t>
            </a:r>
            <a:r>
              <a:rPr lang="en-US" dirty="0" err="1" smtClean="0"/>
              <a:t>graphique</a:t>
            </a:r>
            <a:r>
              <a:rPr lang="en-US" dirty="0" smtClean="0"/>
              <a:t> par </a:t>
            </a:r>
            <a:r>
              <a:rPr lang="en-US" dirty="0" err="1" smtClean="0"/>
              <a:t>fenêtres</a:t>
            </a:r>
            <a:r>
              <a:rPr lang="en-US" dirty="0" smtClean="0"/>
              <a:t>  : </a:t>
            </a:r>
            <a:r>
              <a:rPr lang="en-US" dirty="0" smtClean="0">
                <a:latin typeface="Courier New"/>
                <a:cs typeface="Courier New"/>
              </a:rPr>
              <a:t>par(</a:t>
            </a:r>
            <a:r>
              <a:rPr lang="en-US" dirty="0" err="1" smtClean="0">
                <a:latin typeface="Courier New"/>
                <a:cs typeface="Courier New"/>
              </a:rPr>
              <a:t>mfrow</a:t>
            </a:r>
            <a:r>
              <a:rPr lang="en-US" dirty="0" smtClean="0">
                <a:latin typeface="Courier New"/>
                <a:cs typeface="Courier New"/>
              </a:rPr>
              <a:t>=c(2,2))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12875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Rmarkdown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Ecrire</a:t>
            </a:r>
            <a:r>
              <a:rPr lang="en-US" dirty="0" smtClean="0"/>
              <a:t> son code R </a:t>
            </a:r>
            <a:r>
              <a:rPr lang="en-US" dirty="0" err="1" smtClean="0"/>
              <a:t>dans</a:t>
            </a:r>
            <a:r>
              <a:rPr lang="en-US" dirty="0" smtClean="0"/>
              <a:t> un </a:t>
            </a:r>
            <a:r>
              <a:rPr lang="en-US" dirty="0" err="1" smtClean="0"/>
              <a:t>fichier</a:t>
            </a:r>
            <a:r>
              <a:rPr lang="en-US" dirty="0" smtClean="0"/>
              <a:t> .</a:t>
            </a:r>
            <a:r>
              <a:rPr lang="en-US" dirty="0" err="1" smtClean="0"/>
              <a:t>rmd</a:t>
            </a:r>
            <a:endParaRPr lang="en-US" dirty="0" smtClean="0"/>
          </a:p>
          <a:p>
            <a:r>
              <a:rPr lang="en-US" dirty="0" err="1" smtClean="0"/>
              <a:t>Permet</a:t>
            </a:r>
            <a:r>
              <a:rPr lang="en-US" dirty="0" smtClean="0"/>
              <a:t> de </a:t>
            </a:r>
            <a:r>
              <a:rPr lang="en-US" dirty="0" err="1" smtClean="0"/>
              <a:t>générer</a:t>
            </a:r>
            <a:r>
              <a:rPr lang="en-US" dirty="0" smtClean="0"/>
              <a:t> du HTML et/</a:t>
            </a:r>
            <a:r>
              <a:rPr lang="en-US" dirty="0" err="1" smtClean="0"/>
              <a:t>ou</a:t>
            </a:r>
            <a:r>
              <a:rPr lang="en-US" dirty="0" smtClean="0"/>
              <a:t> du </a:t>
            </a:r>
            <a:r>
              <a:rPr lang="en-US" dirty="0" err="1" smtClean="0"/>
              <a:t>pdf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Ajouter</a:t>
            </a:r>
            <a:r>
              <a:rPr lang="en-US" dirty="0" smtClean="0"/>
              <a:t> un </a:t>
            </a:r>
            <a:r>
              <a:rPr lang="en-US" dirty="0" err="1" smtClean="0"/>
              <a:t>titre</a:t>
            </a:r>
            <a:r>
              <a:rPr lang="en-US" dirty="0" smtClean="0"/>
              <a:t> : #</a:t>
            </a:r>
          </a:p>
          <a:p>
            <a:r>
              <a:rPr lang="en-US" dirty="0" err="1" smtClean="0"/>
              <a:t>Ajouter</a:t>
            </a:r>
            <a:r>
              <a:rPr lang="en-US" dirty="0" smtClean="0"/>
              <a:t> un sous-</a:t>
            </a:r>
            <a:r>
              <a:rPr lang="en-US" dirty="0" err="1" smtClean="0"/>
              <a:t>titre</a:t>
            </a:r>
            <a:r>
              <a:rPr lang="en-US" dirty="0" smtClean="0"/>
              <a:t> : ##</a:t>
            </a:r>
          </a:p>
          <a:p>
            <a:r>
              <a:rPr lang="en-US" dirty="0" err="1" smtClean="0"/>
              <a:t>Ajouter</a:t>
            </a:r>
            <a:r>
              <a:rPr lang="en-US" dirty="0" smtClean="0"/>
              <a:t> du code R : insert </a:t>
            </a:r>
            <a:r>
              <a:rPr lang="en-US" dirty="0" err="1" smtClean="0"/>
              <a:t>chunck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Générer</a:t>
            </a:r>
            <a:r>
              <a:rPr lang="en-US" dirty="0" smtClean="0"/>
              <a:t> son </a:t>
            </a:r>
            <a:r>
              <a:rPr lang="en-US" dirty="0" err="1" smtClean="0"/>
              <a:t>fichier</a:t>
            </a:r>
            <a:r>
              <a:rPr lang="en-US" dirty="0" smtClean="0"/>
              <a:t> html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pdf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Capture d’écran 2016-11-21 à 16.37.5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362" y="3803724"/>
            <a:ext cx="531225" cy="429066"/>
          </a:xfrm>
          <a:prstGeom prst="rect">
            <a:avLst/>
          </a:prstGeom>
        </p:spPr>
      </p:pic>
      <p:pic>
        <p:nvPicPr>
          <p:cNvPr id="5" name="Picture 4" descr="Capture d’écran 2016-11-21 à 16.39.1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0" y="4263514"/>
            <a:ext cx="8896492" cy="15350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05087" y="4929482"/>
            <a:ext cx="43165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mon</a:t>
            </a:r>
            <a:r>
              <a:rPr lang="en-US" dirty="0" smtClean="0"/>
              <a:t> code </a:t>
            </a:r>
            <a:r>
              <a:rPr lang="en-US" dirty="0" err="1" smtClean="0"/>
              <a:t>doit</a:t>
            </a:r>
            <a:r>
              <a:rPr lang="en-US" dirty="0" smtClean="0"/>
              <a:t> </a:t>
            </a:r>
            <a:r>
              <a:rPr lang="en-US" dirty="0" err="1" smtClean="0"/>
              <a:t>être</a:t>
            </a:r>
            <a:r>
              <a:rPr lang="en-US" dirty="0" smtClean="0"/>
              <a:t> </a:t>
            </a:r>
            <a:r>
              <a:rPr lang="en-US" dirty="0" err="1" smtClean="0"/>
              <a:t>exécuté</a:t>
            </a:r>
            <a:r>
              <a:rPr lang="en-US" dirty="0" smtClean="0"/>
              <a:t> ?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322719" y="4540112"/>
            <a:ext cx="0" cy="3893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923190" y="4540112"/>
            <a:ext cx="0" cy="911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23166" y="5451214"/>
            <a:ext cx="43288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mon</a:t>
            </a:r>
            <a:r>
              <a:rPr lang="en-US" dirty="0" smtClean="0"/>
              <a:t> code </a:t>
            </a:r>
            <a:r>
              <a:rPr lang="en-US" dirty="0" err="1" smtClean="0"/>
              <a:t>doit</a:t>
            </a:r>
            <a:r>
              <a:rPr lang="en-US" dirty="0" smtClean="0"/>
              <a:t> </a:t>
            </a:r>
            <a:r>
              <a:rPr lang="en-US" dirty="0" err="1" smtClean="0"/>
              <a:t>être</a:t>
            </a:r>
            <a:r>
              <a:rPr lang="en-US" dirty="0" smtClean="0"/>
              <a:t> </a:t>
            </a:r>
            <a:r>
              <a:rPr lang="en-US" dirty="0" err="1" smtClean="0"/>
              <a:t>imprimé</a:t>
            </a:r>
            <a:r>
              <a:rPr lang="en-US" dirty="0" smtClean="0"/>
              <a:t> ?</a:t>
            </a:r>
            <a:endParaRPr lang="en-US" dirty="0"/>
          </a:p>
        </p:txBody>
      </p:sp>
      <p:pic>
        <p:nvPicPr>
          <p:cNvPr id="16" name="Picture 15" descr="Capture d’écran 2016-11-21 à 16.44.1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532" y="6001294"/>
            <a:ext cx="1778727" cy="47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53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1445</TotalTime>
  <Words>798</Words>
  <Application>Microsoft Macintosh PowerPoint</Application>
  <PresentationFormat>Présentation à l'écran (4:3)</PresentationFormat>
  <Paragraphs>138</Paragraphs>
  <Slides>21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Clarity</vt:lpstr>
      <vt:lpstr>TP2</vt:lpstr>
      <vt:lpstr>RappeLS - R</vt:lpstr>
      <vt:lpstr>Généralités</vt:lpstr>
      <vt:lpstr>Vecteurs</vt:lpstr>
      <vt:lpstr>Matrices</vt:lpstr>
      <vt:lpstr>Facteurs et data frames</vt:lpstr>
      <vt:lpstr>Listes</vt:lpstr>
      <vt:lpstr>Plots</vt:lpstr>
      <vt:lpstr>Rmarkdown</vt:lpstr>
      <vt:lpstr>Rendu du TP </vt:lpstr>
      <vt:lpstr>RNA - Seq</vt:lpstr>
      <vt:lpstr>Présentation PowerPoint</vt:lpstr>
      <vt:lpstr>Rappel séquencage</vt:lpstr>
      <vt:lpstr>Biais dans le RNA-Seq</vt:lpstr>
      <vt:lpstr>Pré-processing des données</vt:lpstr>
      <vt:lpstr>Pré-processing des données</vt:lpstr>
      <vt:lpstr>Pré-processing des données</vt:lpstr>
      <vt:lpstr>Pré-processing des données</vt:lpstr>
      <vt:lpstr>Pré-processing des données</vt:lpstr>
      <vt:lpstr>Pré-processing des données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TP2</dc:title>
  <dc:creator>justine</dc:creator>
  <cp:lastModifiedBy>Guillaume</cp:lastModifiedBy>
  <cp:revision>26</cp:revision>
  <dcterms:created xsi:type="dcterms:W3CDTF">2016-11-21T15:04:11Z</dcterms:created>
  <dcterms:modified xsi:type="dcterms:W3CDTF">2016-11-22T15:55:32Z</dcterms:modified>
</cp:coreProperties>
</file>