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3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6" r:id="rId9"/>
    <p:sldId id="265" r:id="rId10"/>
    <p:sldId id="267" r:id="rId11"/>
    <p:sldId id="264" r:id="rId12"/>
    <p:sldId id="262" r:id="rId13"/>
    <p:sldId id="268" r:id="rId14"/>
    <p:sldId id="271" r:id="rId15"/>
    <p:sldId id="272" r:id="rId16"/>
    <p:sldId id="273" r:id="rId17"/>
    <p:sldId id="274" r:id="rId18"/>
    <p:sldId id="275" r:id="rId19"/>
    <p:sldId id="280" r:id="rId20"/>
    <p:sldId id="27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58" autoAdjust="0"/>
  </p:normalViewPr>
  <p:slideViewPr>
    <p:cSldViewPr snapToGrid="0" snapToObjects="1">
      <p:cViewPr varScale="1">
        <p:scale>
          <a:sx n="119" d="100"/>
          <a:sy n="119" d="100"/>
        </p:scale>
        <p:origin x="-2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D1283-5DEE-1D4B-9A59-41C3AC654D49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A39CE-0D6A-9146-9E74-36011722BF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39CE-0D6A-9146-9E74-36011722BF2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83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mardi 22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mardi 22 novembre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357558"/>
            <a:ext cx="9144001" cy="1752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https://</a:t>
            </a:r>
            <a:r>
              <a:rPr lang="en-US" sz="2800" dirty="0" err="1" smtClean="0"/>
              <a:t>pf-bb.github.io</a:t>
            </a:r>
            <a:r>
              <a:rPr lang="en-US" sz="2800" dirty="0" smtClean="0"/>
              <a:t>/</a:t>
            </a:r>
            <a:r>
              <a:rPr lang="en-US" sz="2800" dirty="0" err="1" smtClean="0"/>
              <a:t>CentraleSupelec</a:t>
            </a:r>
            <a:r>
              <a:rPr lang="en-US" sz="2800" dirty="0" smtClean="0"/>
              <a:t>-R-genomics/TP2.html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68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 du TP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Envoyer par mail avant le 7 décembre :</a:t>
            </a:r>
          </a:p>
          <a:p>
            <a:pPr lvl="1"/>
            <a:r>
              <a:rPr lang="fr-FR" dirty="0" smtClean="0"/>
              <a:t>Le fichier TP2_VotreNom.Rmd</a:t>
            </a:r>
          </a:p>
          <a:p>
            <a:pPr lvl="1"/>
            <a:r>
              <a:rPr lang="fr-FR" dirty="0" smtClean="0"/>
              <a:t>Le rapport </a:t>
            </a:r>
            <a:r>
              <a:rPr lang="fr-FR" dirty="0" smtClean="0"/>
              <a:t>HTML ou 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16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- 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b="4536"/>
          <a:stretch/>
        </p:blipFill>
        <p:spPr>
          <a:xfrm>
            <a:off x="936365" y="1545963"/>
            <a:ext cx="5080000" cy="484956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03217" y="1027043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transcription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242" y="2751257"/>
            <a:ext cx="2626974" cy="19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2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séquencage</a:t>
            </a:r>
            <a:endParaRPr lang="fr-FR" dirty="0"/>
          </a:p>
        </p:txBody>
      </p:sp>
      <p:pic>
        <p:nvPicPr>
          <p:cNvPr id="7" name="Image 6" descr="Capture d’écran 2016-11-21 à 21.07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7" y="1486916"/>
            <a:ext cx="7614399" cy="52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dans le RNA-</a:t>
            </a:r>
            <a:r>
              <a:rPr lang="fr-FR" dirty="0" err="1" smtClean="0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Design : </a:t>
            </a:r>
          </a:p>
          <a:p>
            <a:pPr lvl="1"/>
            <a:r>
              <a:rPr lang="fr-FR" dirty="0" smtClean="0"/>
              <a:t>Eviter de mettre tout les </a:t>
            </a:r>
            <a:r>
              <a:rPr lang="fr-FR" dirty="0" err="1" smtClean="0"/>
              <a:t>réplicats</a:t>
            </a:r>
            <a:r>
              <a:rPr lang="fr-FR" dirty="0" smtClean="0"/>
              <a:t> sur la </a:t>
            </a:r>
            <a:r>
              <a:rPr lang="fr-FR" dirty="0" err="1" smtClean="0"/>
              <a:t>meme</a:t>
            </a:r>
            <a:r>
              <a:rPr lang="fr-FR" dirty="0" smtClean="0"/>
              <a:t> « </a:t>
            </a:r>
            <a:r>
              <a:rPr lang="fr-FR" dirty="0" err="1" smtClean="0"/>
              <a:t>lane</a:t>
            </a:r>
            <a:r>
              <a:rPr lang="fr-FR" dirty="0" smtClean="0"/>
              <a:t> » de </a:t>
            </a:r>
            <a:r>
              <a:rPr lang="fr-FR" dirty="0" err="1" smtClean="0"/>
              <a:t>flowcell</a:t>
            </a:r>
            <a:endParaRPr lang="fr-FR" dirty="0" smtClean="0"/>
          </a:p>
          <a:p>
            <a:pPr lvl="1"/>
            <a:r>
              <a:rPr lang="fr-FR" dirty="0" smtClean="0"/>
              <a:t>Eviter de mettre des nombres différents de samples dans les « </a:t>
            </a:r>
            <a:r>
              <a:rPr lang="fr-FR" dirty="0" err="1" smtClean="0"/>
              <a:t>lanes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Eviter d’utiliser les même </a:t>
            </a:r>
            <a:r>
              <a:rPr lang="fr-FR" dirty="0" err="1" smtClean="0"/>
              <a:t>barcodes</a:t>
            </a:r>
            <a:r>
              <a:rPr lang="fr-FR" dirty="0" smtClean="0"/>
              <a:t> pour les </a:t>
            </a:r>
            <a:r>
              <a:rPr lang="fr-FR" dirty="0" err="1" smtClean="0"/>
              <a:t>replicats</a:t>
            </a:r>
            <a:endParaRPr lang="fr-FR" dirty="0"/>
          </a:p>
          <a:p>
            <a:r>
              <a:rPr lang="fr-FR" dirty="0" smtClean="0"/>
              <a:t>Technique :</a:t>
            </a:r>
          </a:p>
          <a:p>
            <a:pPr lvl="1"/>
            <a:r>
              <a:rPr lang="fr-FR" dirty="0" smtClean="0"/>
              <a:t>La génération des </a:t>
            </a:r>
            <a:r>
              <a:rPr lang="fr-FR" dirty="0" err="1" smtClean="0"/>
              <a:t>cDNA</a:t>
            </a:r>
            <a:r>
              <a:rPr lang="fr-FR" dirty="0" smtClean="0"/>
              <a:t> par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/>
              <a:t>Hexamer</a:t>
            </a:r>
            <a:r>
              <a:rPr lang="fr-FR" dirty="0"/>
              <a:t> </a:t>
            </a:r>
            <a:r>
              <a:rPr lang="fr-FR" dirty="0" smtClean="0"/>
              <a:t>Priming induit des biais de composition nucléotidique en tout début de 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endParaRPr lang="fr-FR" dirty="0"/>
          </a:p>
          <a:p>
            <a:pPr lvl="1"/>
            <a:r>
              <a:rPr lang="fr-FR" dirty="0" smtClean="0"/>
              <a:t>Hiérarchie des biais : </a:t>
            </a:r>
            <a:r>
              <a:rPr lang="fr-FR" dirty="0" err="1" smtClean="0"/>
              <a:t>biological</a:t>
            </a:r>
            <a:r>
              <a:rPr lang="fr-FR" dirty="0" smtClean="0"/>
              <a:t> </a:t>
            </a:r>
            <a:r>
              <a:rPr lang="fr-FR" dirty="0"/>
              <a:t>condition &gt;&gt; concentration &gt; </a:t>
            </a:r>
            <a:r>
              <a:rPr lang="fr-FR" dirty="0" err="1"/>
              <a:t>run</a:t>
            </a:r>
            <a:r>
              <a:rPr lang="fr-FR" dirty="0"/>
              <a:t>/</a:t>
            </a:r>
            <a:r>
              <a:rPr lang="fr-FR" dirty="0" err="1"/>
              <a:t>flowcell</a:t>
            </a:r>
            <a:r>
              <a:rPr lang="fr-FR" dirty="0"/>
              <a:t> &gt; </a:t>
            </a:r>
            <a:r>
              <a:rPr lang="fr-FR" dirty="0" err="1"/>
              <a:t>lane</a:t>
            </a:r>
            <a:r>
              <a:rPr lang="fr-FR" dirty="0"/>
              <a:t> </a:t>
            </a:r>
          </a:p>
          <a:p>
            <a:r>
              <a:rPr lang="fr-FR" dirty="0" smtClean="0"/>
              <a:t>Taille de librairies:</a:t>
            </a:r>
          </a:p>
          <a:p>
            <a:pPr lvl="1"/>
            <a:r>
              <a:rPr lang="fr-FR" dirty="0" smtClean="0"/>
              <a:t>A niveau d’expression </a:t>
            </a:r>
            <a:r>
              <a:rPr lang="fr-FR" dirty="0"/>
              <a:t>é</a:t>
            </a:r>
            <a:r>
              <a:rPr lang="fr-FR" dirty="0" smtClean="0"/>
              <a:t>gal, un long gène aura plus de </a:t>
            </a:r>
            <a:r>
              <a:rPr lang="fr-FR" dirty="0" err="1" smtClean="0"/>
              <a:t>reads</a:t>
            </a:r>
            <a:r>
              <a:rPr lang="fr-FR" dirty="0" smtClean="0"/>
              <a:t> qu’un gène court (normalisation)</a:t>
            </a:r>
          </a:p>
          <a:p>
            <a:pPr lvl="1"/>
            <a:r>
              <a:rPr lang="fr-FR" dirty="0" smtClean="0"/>
              <a:t>Couverture non homogène, multiple hits pour certains </a:t>
            </a:r>
            <a:r>
              <a:rPr lang="fr-FR" dirty="0" err="1" smtClean="0"/>
              <a:t>reads</a:t>
            </a:r>
            <a:r>
              <a:rPr lang="fr-FR" dirty="0" smtClean="0"/>
              <a:t>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32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06928" y="34529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06928" y="48830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307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52869" y="2873917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FASTQC (http://</a:t>
            </a:r>
            <a:r>
              <a:rPr lang="fr-FR" dirty="0" err="1"/>
              <a:t>www.bioinformatics.babraham.ac.uk</a:t>
            </a:r>
            <a:r>
              <a:rPr lang="fr-FR" dirty="0"/>
              <a:t>/</a:t>
            </a:r>
            <a:r>
              <a:rPr lang="fr-FR" dirty="0" err="1"/>
              <a:t>projects</a:t>
            </a:r>
            <a:r>
              <a:rPr lang="fr-FR" dirty="0"/>
              <a:t>/</a:t>
            </a:r>
            <a:r>
              <a:rPr lang="fr-FR" dirty="0" err="1"/>
              <a:t>fastqc</a:t>
            </a:r>
            <a:r>
              <a:rPr lang="fr-FR" dirty="0" smtClean="0"/>
              <a:t>/)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04" y="3338585"/>
            <a:ext cx="4592279" cy="31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659385" y="3190616"/>
            <a:ext cx="5438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Trimmomatic</a:t>
            </a:r>
            <a:r>
              <a:rPr lang="fr-FR" dirty="0"/>
              <a:t> 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/>
              <a:t>http://</a:t>
            </a:r>
            <a:r>
              <a:rPr lang="fr-FR" dirty="0" err="1"/>
              <a:t>www.usadellab.org</a:t>
            </a:r>
            <a:r>
              <a:rPr lang="fr-FR" dirty="0"/>
              <a:t>/</a:t>
            </a:r>
            <a:r>
              <a:rPr lang="fr-FR" dirty="0" err="1"/>
              <a:t>cms</a:t>
            </a:r>
            <a:r>
              <a:rPr lang="fr-FR" dirty="0"/>
              <a:t>/?page=</a:t>
            </a:r>
            <a:r>
              <a:rPr lang="fr-FR" dirty="0" err="1" smtClean="0"/>
              <a:t>trimmomatic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22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 2" descr="Capture d’écran 2016-11-21 à 21.26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67" y="1412513"/>
            <a:ext cx="6555892" cy="52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6338" y="2373460"/>
            <a:ext cx="160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/>
              <a:t>Feature</a:t>
            </a:r>
            <a:r>
              <a:rPr lang="fr-FR" dirty="0" smtClean="0"/>
              <a:t> count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849563" y="1656303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797" b="-1"/>
          <a:stretch/>
        </p:blipFill>
        <p:spPr>
          <a:xfrm>
            <a:off x="170569" y="2860058"/>
            <a:ext cx="8861323" cy="32015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44008" y="3713805"/>
            <a:ext cx="71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402701" y="3713805"/>
            <a:ext cx="71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38680" y="3713805"/>
            <a:ext cx="71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92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RappeLS</a:t>
            </a:r>
            <a:r>
              <a:rPr lang="en-US" dirty="0" smtClean="0"/>
              <a:t> -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06928" y="34529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06928" y="48830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06928" y="5974553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93655" y="355779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65581" y="2091828"/>
            <a:ext cx="150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FastQC</a:t>
            </a:r>
            <a:endParaRPr lang="fr-FR" dirty="0" smtClean="0"/>
          </a:p>
          <a:p>
            <a:r>
              <a:rPr lang="fr-FR" dirty="0" err="1" smtClean="0"/>
              <a:t>Trimmomatic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893655" y="5018816"/>
            <a:ext cx="16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FR" dirty="0" smtClean="0"/>
              <a:t> Count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73900"/>
            <a:ext cx="8316416" cy="47808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2706928" y="5974553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0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Généralités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Aide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?</a:t>
            </a:r>
            <a:r>
              <a:rPr lang="en-US" dirty="0" err="1" smtClean="0">
                <a:latin typeface="Courier New"/>
                <a:cs typeface="Courier New"/>
              </a:rPr>
              <a:t>seq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help(</a:t>
            </a:r>
            <a:r>
              <a:rPr lang="en-US" dirty="0" err="1" smtClean="0">
                <a:latin typeface="Courier New"/>
                <a:cs typeface="Courier New"/>
              </a:rPr>
              <a:t>seq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??</a:t>
            </a:r>
            <a:r>
              <a:rPr lang="en-US" dirty="0" smtClean="0"/>
              <a:t>...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>
                <a:latin typeface="Courier New"/>
                <a:cs typeface="Courier New"/>
              </a:rPr>
              <a:t>help.search</a:t>
            </a:r>
            <a:r>
              <a:rPr lang="en-US" dirty="0">
                <a:latin typeface="Courier New"/>
                <a:cs typeface="Courier New"/>
              </a:rPr>
              <a:t>(…)</a:t>
            </a:r>
          </a:p>
          <a:p>
            <a:pPr lvl="1"/>
            <a:endParaRPr lang="en-US" dirty="0"/>
          </a:p>
          <a:p>
            <a:r>
              <a:rPr lang="en-US" dirty="0" smtClean="0"/>
              <a:t>Installation package 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install.package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err="1" smtClean="0"/>
              <a:t>Chargement</a:t>
            </a:r>
            <a:r>
              <a:rPr lang="en-US" dirty="0" smtClean="0"/>
              <a:t> d’un package : </a:t>
            </a:r>
            <a:r>
              <a:rPr lang="en-US" dirty="0" smtClean="0">
                <a:latin typeface="Courier New"/>
                <a:cs typeface="Courier New"/>
              </a:rPr>
              <a:t>library()</a:t>
            </a:r>
          </a:p>
          <a:p>
            <a:endParaRPr lang="en-US" dirty="0" smtClean="0"/>
          </a:p>
          <a:p>
            <a:r>
              <a:rPr lang="en-US" dirty="0" smtClean="0"/>
              <a:t>Load data : </a:t>
            </a:r>
            <a:r>
              <a:rPr lang="en-US" dirty="0">
                <a:latin typeface="Courier New"/>
                <a:cs typeface="Courier New"/>
              </a:rPr>
              <a:t>load(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Lire </a:t>
            </a:r>
            <a:r>
              <a:rPr lang="en-US" dirty="0" err="1" smtClean="0">
                <a:cs typeface="Courier New"/>
              </a:rPr>
              <a:t>fichier</a:t>
            </a:r>
            <a:r>
              <a:rPr lang="en-US" dirty="0" smtClean="0">
                <a:cs typeface="Courier New"/>
              </a:rPr>
              <a:t> :    </a:t>
            </a:r>
            <a:r>
              <a:rPr lang="en-US" dirty="0" err="1" smtClean="0">
                <a:latin typeface="Courier New"/>
                <a:cs typeface="Courier New"/>
              </a:rPr>
              <a:t>read.table</a:t>
            </a:r>
            <a:r>
              <a:rPr lang="en-US" dirty="0" smtClean="0">
                <a:latin typeface="Courier New"/>
                <a:cs typeface="Courier New"/>
              </a:rPr>
              <a:t>() …</a:t>
            </a:r>
          </a:p>
          <a:p>
            <a:r>
              <a:rPr lang="en-US" dirty="0" err="1" smtClean="0">
                <a:cs typeface="Courier New"/>
              </a:rPr>
              <a:t>Ecrire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fichier</a:t>
            </a:r>
            <a:r>
              <a:rPr lang="en-US" dirty="0" smtClean="0">
                <a:cs typeface="Courier New"/>
              </a:rPr>
              <a:t> : </a:t>
            </a:r>
            <a:r>
              <a:rPr lang="en-US" dirty="0" err="1" smtClean="0">
                <a:latin typeface="Courier New"/>
                <a:cs typeface="Courier New"/>
              </a:rPr>
              <a:t>write.table</a:t>
            </a:r>
            <a:r>
              <a:rPr lang="en-US" dirty="0" smtClean="0">
                <a:latin typeface="Courier New"/>
                <a:cs typeface="Courier New"/>
              </a:rPr>
              <a:t>() …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8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Pas de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isolé</a:t>
            </a:r>
            <a:r>
              <a:rPr lang="en-US" dirty="0" smtClean="0"/>
              <a:t> sous R</a:t>
            </a:r>
          </a:p>
          <a:p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d’éléments</a:t>
            </a:r>
            <a:r>
              <a:rPr lang="en-US" dirty="0" smtClean="0"/>
              <a:t> du </a:t>
            </a:r>
            <a:r>
              <a:rPr lang="en-US" dirty="0" err="1" smtClean="0"/>
              <a:t>même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Définition</a:t>
            </a:r>
            <a:r>
              <a:rPr lang="en-US" dirty="0" smtClean="0"/>
              <a:t> d’un </a:t>
            </a:r>
            <a:r>
              <a:rPr lang="en-US" dirty="0" err="1" smtClean="0"/>
              <a:t>vecteur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 &lt;- c(3,5,7)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ength(v) : </a:t>
            </a:r>
            <a:r>
              <a:rPr lang="en-US" dirty="0" err="1" smtClean="0">
                <a:cs typeface="Courier New"/>
              </a:rPr>
              <a:t>nombre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d’éléments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v[1]: </a:t>
            </a:r>
            <a:r>
              <a:rPr lang="en-US" dirty="0" err="1" smtClean="0">
                <a:cs typeface="Courier New"/>
              </a:rPr>
              <a:t>renvoie</a:t>
            </a:r>
            <a:r>
              <a:rPr lang="en-US" dirty="0" smtClean="0">
                <a:cs typeface="Courier New"/>
              </a:rPr>
              <a:t> la première </a:t>
            </a:r>
            <a:r>
              <a:rPr lang="en-US" dirty="0" err="1" smtClean="0">
                <a:cs typeface="Courier New"/>
              </a:rPr>
              <a:t>valeur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[c(1,3)] : </a:t>
            </a:r>
            <a:r>
              <a:rPr lang="en-US" dirty="0" err="1" smtClean="0">
                <a:cs typeface="Courier New"/>
              </a:rPr>
              <a:t>renvoie</a:t>
            </a:r>
            <a:r>
              <a:rPr lang="en-US" dirty="0" smtClean="0">
                <a:cs typeface="Courier New"/>
              </a:rPr>
              <a:t> la 1ère et 3ème </a:t>
            </a:r>
            <a:r>
              <a:rPr lang="en-US" dirty="0" err="1" smtClean="0">
                <a:cs typeface="Courier New"/>
              </a:rPr>
              <a:t>valeur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 v &gt; 2] : </a:t>
            </a: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un </a:t>
            </a:r>
            <a:r>
              <a:rPr lang="en-US" sz="2400" dirty="0" err="1" smtClean="0">
                <a:cs typeface="Courier New"/>
              </a:rPr>
              <a:t>vecteur</a:t>
            </a:r>
            <a:r>
              <a:rPr lang="en-US" sz="2400" dirty="0" smtClean="0">
                <a:cs typeface="Courier New"/>
              </a:rPr>
              <a:t> avec </a:t>
            </a:r>
            <a:r>
              <a:rPr lang="en-US" sz="2400" dirty="0" err="1" smtClean="0">
                <a:cs typeface="Courier New"/>
              </a:rPr>
              <a:t>toutes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valeurs</a:t>
            </a:r>
            <a:r>
              <a:rPr lang="en-US" sz="2400" dirty="0" smtClean="0">
                <a:cs typeface="Courier New"/>
              </a:rPr>
              <a:t> &gt; 2</a:t>
            </a: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 v &gt; 2 ] &lt;- 0</a:t>
            </a:r>
          </a:p>
          <a:p>
            <a:pPr marL="274320" lvl="1" indent="0">
              <a:buNone/>
            </a:pPr>
            <a:r>
              <a:rPr lang="en-US" sz="2400" dirty="0">
                <a:cs typeface="Courier New"/>
              </a:rPr>
              <a:t>m</a:t>
            </a:r>
            <a:r>
              <a:rPr lang="en-US" sz="2400" dirty="0" smtClean="0">
                <a:cs typeface="Courier New"/>
              </a:rPr>
              <a:t>et </a:t>
            </a:r>
            <a:r>
              <a:rPr lang="en-US" sz="2400" dirty="0" err="1" smtClean="0">
                <a:cs typeface="Courier New"/>
              </a:rPr>
              <a:t>à</a:t>
            </a:r>
            <a:r>
              <a:rPr lang="en-US" sz="2400" dirty="0" smtClean="0">
                <a:cs typeface="Courier New"/>
              </a:rPr>
              <a:t> 0 </a:t>
            </a:r>
            <a:r>
              <a:rPr lang="en-US" sz="2400" dirty="0" err="1" smtClean="0">
                <a:cs typeface="Courier New"/>
              </a:rPr>
              <a:t>toutes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valeurs</a:t>
            </a:r>
            <a:r>
              <a:rPr lang="en-US" sz="2400" dirty="0" smtClean="0">
                <a:cs typeface="Courier New"/>
              </a:rPr>
              <a:t> &gt; 2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208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9774" cy="4876800"/>
          </a:xfrm>
        </p:spPr>
        <p:txBody>
          <a:bodyPr/>
          <a:lstStyle/>
          <a:p>
            <a:r>
              <a:rPr lang="en-US" dirty="0" smtClean="0"/>
              <a:t>Tableau </a:t>
            </a:r>
            <a:r>
              <a:rPr lang="en-US" dirty="0" err="1" smtClean="0"/>
              <a:t>d’éléments</a:t>
            </a:r>
            <a:r>
              <a:rPr lang="en-US" dirty="0" smtClean="0"/>
              <a:t> du </a:t>
            </a:r>
            <a:r>
              <a:rPr lang="en-US" dirty="0" err="1" smtClean="0"/>
              <a:t>même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mat &lt;- matrix(data = c(1,2,3,4,7,10), 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=2)</a:t>
            </a:r>
          </a:p>
          <a:p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at[1,2] </a:t>
            </a:r>
            <a:endParaRPr lang="en-US" dirty="0">
              <a:cs typeface="Courier New"/>
            </a:endParaRP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un </a:t>
            </a:r>
            <a:r>
              <a:rPr lang="en-US" sz="2400" dirty="0" err="1" smtClean="0">
                <a:cs typeface="Courier New"/>
              </a:rPr>
              <a:t>seul</a:t>
            </a: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élément</a:t>
            </a:r>
            <a:r>
              <a:rPr lang="en-US" sz="2400" dirty="0" smtClean="0">
                <a:cs typeface="Courier New"/>
              </a:rPr>
              <a:t>, </a:t>
            </a:r>
            <a:r>
              <a:rPr lang="en-US" sz="2400" dirty="0" err="1" smtClean="0">
                <a:cs typeface="Courier New"/>
              </a:rPr>
              <a:t>celui</a:t>
            </a:r>
            <a:r>
              <a:rPr lang="en-US" sz="2400" dirty="0" smtClean="0">
                <a:cs typeface="Courier New"/>
              </a:rPr>
              <a:t> de la première </a:t>
            </a:r>
            <a:r>
              <a:rPr lang="en-US" sz="2400" dirty="0" err="1" smtClean="0">
                <a:cs typeface="Courier New"/>
              </a:rPr>
              <a:t>ligne</a:t>
            </a:r>
            <a:r>
              <a:rPr lang="en-US" sz="2400" dirty="0" smtClean="0">
                <a:cs typeface="Courier New"/>
              </a:rPr>
              <a:t> première </a:t>
            </a:r>
            <a:r>
              <a:rPr lang="en-US" sz="2400" dirty="0" err="1" smtClean="0">
                <a:cs typeface="Courier New"/>
              </a:rPr>
              <a:t>colonne</a:t>
            </a:r>
            <a:endParaRPr lang="en-US" sz="2400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at[c(2,3), ] </a:t>
            </a:r>
            <a:endParaRPr lang="en-US" dirty="0" smtClean="0">
              <a:cs typeface="Courier New"/>
            </a:endParaRP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une</a:t>
            </a:r>
            <a:r>
              <a:rPr lang="en-US" sz="2400" dirty="0" smtClean="0">
                <a:cs typeface="Courier New"/>
              </a:rPr>
              <a:t> sous </a:t>
            </a:r>
            <a:r>
              <a:rPr lang="en-US" sz="2400" dirty="0" err="1" smtClean="0">
                <a:cs typeface="Courier New"/>
              </a:rPr>
              <a:t>matrice</a:t>
            </a:r>
            <a:r>
              <a:rPr lang="en-US" sz="2400" dirty="0" smtClean="0">
                <a:cs typeface="Courier New"/>
              </a:rPr>
              <a:t> de mat avec </a:t>
            </a:r>
            <a:r>
              <a:rPr lang="en-US" sz="2400" dirty="0" err="1" smtClean="0">
                <a:cs typeface="Courier New"/>
              </a:rPr>
              <a:t>uniquement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lignes</a:t>
            </a:r>
            <a:r>
              <a:rPr lang="en-US" sz="2400" dirty="0" smtClean="0">
                <a:cs typeface="Courier New"/>
              </a:rPr>
              <a:t> 2 et 3</a:t>
            </a:r>
          </a:p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ownames</a:t>
            </a:r>
            <a:r>
              <a:rPr lang="en-US" dirty="0" smtClean="0">
                <a:latin typeface="Courier New"/>
                <a:cs typeface="Courier New"/>
              </a:rPr>
              <a:t>(mat)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colnames</a:t>
            </a:r>
            <a:r>
              <a:rPr lang="en-US" dirty="0" smtClean="0">
                <a:latin typeface="Courier New"/>
                <a:cs typeface="Courier New"/>
              </a:rPr>
              <a:t>(mat)</a:t>
            </a:r>
          </a:p>
          <a:p>
            <a:pPr marL="274320" lvl="1" indent="0">
              <a:buNone/>
            </a:pP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renvoient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noms</a:t>
            </a:r>
            <a:r>
              <a:rPr lang="en-US" sz="2400" dirty="0" smtClean="0">
                <a:cs typeface="Courier New"/>
              </a:rPr>
              <a:t> de </a:t>
            </a:r>
            <a:r>
              <a:rPr lang="en-US" sz="2400" dirty="0" err="1" smtClean="0">
                <a:cs typeface="Courier New"/>
              </a:rPr>
              <a:t>lignes</a:t>
            </a:r>
            <a:r>
              <a:rPr lang="en-US" sz="2400" dirty="0" smtClean="0">
                <a:cs typeface="Courier New"/>
              </a:rPr>
              <a:t> et de </a:t>
            </a:r>
            <a:r>
              <a:rPr lang="en-US" sz="2400" dirty="0" err="1" smtClean="0">
                <a:cs typeface="Courier New"/>
              </a:rPr>
              <a:t>colonnes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911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Facteurs</a:t>
            </a:r>
            <a:r>
              <a:rPr lang="en-US" dirty="0" smtClean="0"/>
              <a:t> et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Facteurs</a:t>
            </a:r>
            <a:endParaRPr lang="en-US" dirty="0" smtClean="0"/>
          </a:p>
          <a:p>
            <a:pPr lvl="1"/>
            <a:r>
              <a:rPr lang="en-US" dirty="0" smtClean="0"/>
              <a:t>Type de </a:t>
            </a:r>
            <a:r>
              <a:rPr lang="en-US" dirty="0" err="1" smtClean="0"/>
              <a:t>vecteur</a:t>
            </a:r>
            <a:r>
              <a:rPr lang="en-US" dirty="0" smtClean="0"/>
              <a:t> qui code pour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propriété</a:t>
            </a:r>
            <a:r>
              <a:rPr lang="en-US" dirty="0" smtClean="0"/>
              <a:t> qualitative</a:t>
            </a:r>
          </a:p>
          <a:p>
            <a:pPr marL="27432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ac</a:t>
            </a:r>
            <a:r>
              <a:rPr lang="en-US" dirty="0" smtClean="0">
                <a:latin typeface="Courier New"/>
                <a:cs typeface="Courier New"/>
              </a:rPr>
              <a:t> &lt;- factor(c(“bleu”, “rouge”, “</a:t>
            </a:r>
            <a:r>
              <a:rPr lang="en-US" dirty="0" err="1" smtClean="0">
                <a:latin typeface="Courier New"/>
                <a:cs typeface="Courier New"/>
              </a:rPr>
              <a:t>vert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“bleu”, “</a:t>
            </a:r>
            <a:r>
              <a:rPr lang="en-US" dirty="0" err="1" smtClean="0">
                <a:latin typeface="Courier New"/>
                <a:cs typeface="Courier New"/>
              </a:rPr>
              <a:t>vert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evels(</a:t>
            </a:r>
            <a:r>
              <a:rPr lang="en-US" dirty="0" err="1" smtClean="0">
                <a:latin typeface="Courier New"/>
                <a:cs typeface="Courier New"/>
              </a:rPr>
              <a:t>fac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err="1" smtClean="0">
                <a:cs typeface="Courier New"/>
              </a:rPr>
              <a:t>donne</a:t>
            </a:r>
            <a:r>
              <a:rPr lang="en-US" dirty="0" smtClean="0">
                <a:cs typeface="Courier New"/>
              </a:rPr>
              <a:t> “bleu” “rouge” “</a:t>
            </a:r>
            <a:r>
              <a:rPr lang="en-US" dirty="0" err="1" smtClean="0">
                <a:cs typeface="Courier New"/>
              </a:rPr>
              <a:t>vert</a:t>
            </a:r>
            <a:r>
              <a:rPr lang="en-US" dirty="0" smtClean="0">
                <a:cs typeface="Courier New"/>
              </a:rPr>
              <a:t>”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Data frames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f</a:t>
            </a:r>
            <a:r>
              <a:rPr lang="en-US" sz="2000" dirty="0" err="1" smtClean="0">
                <a:latin typeface="Courier New"/>
                <a:cs typeface="Courier New"/>
              </a:rPr>
              <a:t>r</a:t>
            </a:r>
            <a:r>
              <a:rPr lang="en-US" sz="2000" dirty="0" smtClean="0">
                <a:latin typeface="Courier New"/>
                <a:cs typeface="Courier New"/>
              </a:rPr>
              <a:t> &lt;- </a:t>
            </a:r>
            <a:r>
              <a:rPr lang="en-US" sz="2000" dirty="0" err="1" smtClean="0">
                <a:latin typeface="Courier New"/>
                <a:cs typeface="Courier New"/>
              </a:rPr>
              <a:t>data.frame</a:t>
            </a:r>
            <a:r>
              <a:rPr lang="en-US" sz="2000" dirty="0" smtClean="0">
                <a:latin typeface="Courier New"/>
                <a:cs typeface="Courier New"/>
              </a:rPr>
              <a:t>(age=c(15,20),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	  nom=c(“jean”, “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r>
              <a:rPr lang="en-US" sz="2000" dirty="0" smtClean="0">
                <a:latin typeface="Courier New"/>
                <a:cs typeface="Courier New"/>
              </a:rPr>
              <a:t>”),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	  </a:t>
            </a:r>
            <a:r>
              <a:rPr lang="en-US" sz="2000" dirty="0" err="1" smtClean="0">
                <a:latin typeface="Courier New"/>
                <a:cs typeface="Courier New"/>
              </a:rPr>
              <a:t>row.names</a:t>
            </a:r>
            <a:r>
              <a:rPr lang="en-US" sz="2000" dirty="0" smtClean="0">
                <a:latin typeface="Courier New"/>
                <a:cs typeface="Courier New"/>
              </a:rPr>
              <a:t>=“I1”, “I2”))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fr$nom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cs typeface="Courier New"/>
              </a:rPr>
              <a:t>donne</a:t>
            </a:r>
            <a:endParaRPr lang="en-US" sz="2000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j</a:t>
            </a:r>
            <a:r>
              <a:rPr lang="en-US" sz="2000" dirty="0" smtClean="0">
                <a:latin typeface="Courier New"/>
                <a:cs typeface="Courier New"/>
              </a:rPr>
              <a:t>ean 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Levels : jean 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3605" y="5376395"/>
            <a:ext cx="3698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>
                <a:latin typeface="Courier New"/>
                <a:cs typeface="Courier New"/>
              </a:rPr>
              <a:t>fr</a:t>
            </a:r>
            <a:r>
              <a:rPr lang="en-US" sz="2000" dirty="0">
                <a:latin typeface="Courier New"/>
                <a:cs typeface="Courier New"/>
              </a:rPr>
              <a:t>[,1]</a:t>
            </a:r>
            <a:r>
              <a:rPr lang="en-US" sz="2000" dirty="0" err="1">
                <a:cs typeface="Courier New"/>
              </a:rPr>
              <a:t>donne</a:t>
            </a:r>
            <a:r>
              <a:rPr lang="en-US" sz="2000" dirty="0">
                <a:latin typeface="Courier New"/>
                <a:cs typeface="Courier New"/>
              </a:rPr>
              <a:t> 15 20 </a:t>
            </a:r>
            <a:endParaRPr lang="en-US" sz="2000" dirty="0" smtClean="0">
              <a:latin typeface="Courier New"/>
              <a:cs typeface="Courier New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 smtClean="0">
                <a:latin typeface="Courier New"/>
                <a:cs typeface="Courier New"/>
              </a:rPr>
              <a:t>fr</a:t>
            </a:r>
            <a:r>
              <a:rPr lang="en-US" sz="2000" dirty="0" smtClean="0">
                <a:latin typeface="Courier New"/>
                <a:cs typeface="Courier New"/>
              </a:rPr>
              <a:t>[,”age”] </a:t>
            </a:r>
            <a:r>
              <a:rPr lang="en-US" sz="2000" dirty="0" err="1" smtClean="0"/>
              <a:t>donne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/>
                <a:cs typeface="Courier New"/>
              </a:rPr>
              <a:t>15 20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 smtClean="0">
                <a:latin typeface="Courier New"/>
                <a:cs typeface="Courier New"/>
              </a:rPr>
              <a:t>fr$age</a:t>
            </a:r>
            <a:r>
              <a:rPr lang="en-US" sz="2000" dirty="0">
                <a:latin typeface="Courier New"/>
                <a:cs typeface="Courier New"/>
              </a:rPr>
              <a:t>] </a:t>
            </a:r>
            <a:r>
              <a:rPr lang="en-US" sz="2000" dirty="0" err="1"/>
              <a:t>donne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cs typeface="Courier New"/>
              </a:rPr>
              <a:t>15 </a:t>
            </a:r>
            <a:r>
              <a:rPr lang="en-US" sz="2000" dirty="0" smtClean="0">
                <a:latin typeface="Courier New"/>
                <a:cs typeface="Courier New"/>
              </a:rPr>
              <a:t>20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40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Contient</a:t>
            </a:r>
            <a:r>
              <a:rPr lang="en-US" dirty="0" smtClean="0"/>
              <a:t> des </a:t>
            </a:r>
            <a:r>
              <a:rPr lang="en-US" dirty="0" err="1" smtClean="0"/>
              <a:t>éléménts</a:t>
            </a:r>
            <a:r>
              <a:rPr lang="en-US" dirty="0" smtClean="0"/>
              <a:t> de </a:t>
            </a:r>
            <a:r>
              <a:rPr lang="en-US" dirty="0" err="1" smtClean="0"/>
              <a:t>différents</a:t>
            </a:r>
            <a:r>
              <a:rPr lang="en-US" dirty="0" smtClean="0"/>
              <a:t> types, de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taille</a:t>
            </a:r>
            <a:endParaRPr lang="en-US" dirty="0" smtClean="0"/>
          </a:p>
          <a:p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iste</a:t>
            </a:r>
            <a:r>
              <a:rPr lang="en-US" dirty="0" smtClean="0">
                <a:latin typeface="Courier New"/>
                <a:cs typeface="Courier New"/>
              </a:rPr>
              <a:t> &lt;- list(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 = “jean”,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lastname</a:t>
            </a:r>
            <a:r>
              <a:rPr lang="en-US" dirty="0" smtClean="0">
                <a:latin typeface="Courier New"/>
                <a:cs typeface="Courier New"/>
              </a:rPr>
              <a:t> = “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r>
              <a:rPr lang="en-US" dirty="0" smtClean="0">
                <a:latin typeface="Courier New"/>
                <a:cs typeface="Courier New"/>
              </a:rPr>
              <a:t>”,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age = 15,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childAges</a:t>
            </a:r>
            <a:r>
              <a:rPr lang="en-US" dirty="0" smtClean="0">
                <a:latin typeface="Courier New"/>
                <a:cs typeface="Courier New"/>
              </a:rPr>
              <a:t> = c(3,5,9))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ength(</a:t>
            </a:r>
            <a:r>
              <a:rPr lang="en-US" dirty="0" err="1" smtClean="0">
                <a:latin typeface="Courier New"/>
                <a:cs typeface="Courier New"/>
              </a:rPr>
              <a:t>liste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iste$lastname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] </a:t>
            </a:r>
            <a:r>
              <a:rPr lang="en-US" dirty="0" err="1">
                <a:cs typeface="Courier New"/>
              </a:rPr>
              <a:t>donne</a:t>
            </a:r>
            <a:r>
              <a:rPr lang="en-US" dirty="0"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Liste</a:t>
            </a:r>
            <a:r>
              <a:rPr lang="en-US" dirty="0" smtClean="0">
                <a:latin typeface="Courier New"/>
                <a:cs typeface="Courier New"/>
              </a:rPr>
              <a:t>[[2]] </a:t>
            </a:r>
            <a:r>
              <a:rPr lang="en-US" dirty="0" err="1" smtClean="0">
                <a:cs typeface="Courier New"/>
              </a:rPr>
              <a:t>donne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799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plot()</a:t>
            </a:r>
          </a:p>
          <a:p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oints()</a:t>
            </a:r>
            <a:r>
              <a:rPr lang="en-US" dirty="0" smtClean="0"/>
              <a:t> : </a:t>
            </a:r>
            <a:r>
              <a:rPr lang="en-US" dirty="0" err="1" smtClean="0"/>
              <a:t>ajouter</a:t>
            </a:r>
            <a:r>
              <a:rPr lang="en-US" dirty="0" smtClean="0"/>
              <a:t> des points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ines()</a:t>
            </a:r>
            <a:r>
              <a:rPr lang="en-US" dirty="0" smtClean="0"/>
              <a:t> : </a:t>
            </a:r>
            <a:r>
              <a:rPr lang="en-US" dirty="0" err="1" smtClean="0"/>
              <a:t>ajouter</a:t>
            </a:r>
            <a:r>
              <a:rPr lang="en-US" dirty="0" smtClean="0"/>
              <a:t> des </a:t>
            </a:r>
            <a:r>
              <a:rPr lang="en-US" dirty="0" err="1" smtClean="0"/>
              <a:t>lignes</a:t>
            </a:r>
            <a:endParaRPr lang="en-US" dirty="0" smtClean="0"/>
          </a:p>
          <a:p>
            <a:r>
              <a:rPr lang="en-US" dirty="0" smtClean="0"/>
              <a:t>Arguments </a:t>
            </a:r>
            <a:r>
              <a:rPr lang="en-US" dirty="0" err="1" smtClean="0"/>
              <a:t>utiles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main</a:t>
            </a:r>
          </a:p>
          <a:p>
            <a:pPr lvl="1"/>
            <a:r>
              <a:rPr lang="en-US" dirty="0" err="1"/>
              <a:t>y</a:t>
            </a:r>
            <a:r>
              <a:rPr lang="en-US" dirty="0" err="1" smtClean="0"/>
              <a:t>lab</a:t>
            </a:r>
            <a:endParaRPr lang="en-US" dirty="0" smtClean="0"/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lab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ex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 …</a:t>
            </a:r>
          </a:p>
          <a:p>
            <a:pPr lvl="1"/>
            <a:endParaRPr lang="en-US" dirty="0"/>
          </a:p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graphique</a:t>
            </a:r>
            <a:r>
              <a:rPr lang="en-US" dirty="0" smtClean="0"/>
              <a:t> par </a:t>
            </a:r>
            <a:r>
              <a:rPr lang="en-US" dirty="0" err="1" smtClean="0"/>
              <a:t>fenêtres</a:t>
            </a:r>
            <a:r>
              <a:rPr lang="en-US" dirty="0" smtClean="0"/>
              <a:t>  : </a:t>
            </a:r>
            <a:r>
              <a:rPr lang="en-US" dirty="0" smtClean="0">
                <a:latin typeface="Courier New"/>
                <a:cs typeface="Courier New"/>
              </a:rPr>
              <a:t>par(</a:t>
            </a:r>
            <a:r>
              <a:rPr lang="en-US" dirty="0" err="1" smtClean="0">
                <a:latin typeface="Courier New"/>
                <a:cs typeface="Courier New"/>
              </a:rPr>
              <a:t>mfrow</a:t>
            </a:r>
            <a:r>
              <a:rPr lang="en-US" dirty="0" smtClean="0">
                <a:latin typeface="Courier New"/>
                <a:cs typeface="Courier New"/>
              </a:rPr>
              <a:t>=c(2,2))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287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Ecrire</a:t>
            </a:r>
            <a:r>
              <a:rPr lang="en-US" dirty="0" smtClean="0"/>
              <a:t> son code R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rmd</a:t>
            </a:r>
            <a:endParaRPr lang="en-US" dirty="0" smtClean="0"/>
          </a:p>
          <a:p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générer</a:t>
            </a:r>
            <a:r>
              <a:rPr lang="en-US" dirty="0" smtClean="0"/>
              <a:t> du HTML et/</a:t>
            </a:r>
            <a:r>
              <a:rPr lang="en-US" dirty="0" err="1" smtClean="0"/>
              <a:t>ou</a:t>
            </a:r>
            <a:r>
              <a:rPr lang="en-US" dirty="0" smtClean="0"/>
              <a:t> du </a:t>
            </a:r>
            <a:r>
              <a:rPr lang="en-US" dirty="0" err="1" smtClean="0"/>
              <a:t>pdf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r>
              <a:rPr lang="en-US" dirty="0" smtClean="0"/>
              <a:t> : #</a:t>
            </a:r>
          </a:p>
          <a:p>
            <a:r>
              <a:rPr lang="en-US" dirty="0" err="1" smtClean="0"/>
              <a:t>Ajouter</a:t>
            </a:r>
            <a:r>
              <a:rPr lang="en-US" dirty="0" smtClean="0"/>
              <a:t> un sous-</a:t>
            </a:r>
            <a:r>
              <a:rPr lang="en-US" dirty="0" err="1" smtClean="0"/>
              <a:t>titre</a:t>
            </a:r>
            <a:r>
              <a:rPr lang="en-US" dirty="0" smtClean="0"/>
              <a:t> : ##</a:t>
            </a:r>
          </a:p>
          <a:p>
            <a:r>
              <a:rPr lang="en-US" dirty="0" err="1" smtClean="0"/>
              <a:t>Ajouter</a:t>
            </a:r>
            <a:r>
              <a:rPr lang="en-US" dirty="0" smtClean="0"/>
              <a:t> du code R : insert </a:t>
            </a:r>
            <a:r>
              <a:rPr lang="en-US" dirty="0" err="1" smtClean="0"/>
              <a:t>chunck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Générer</a:t>
            </a:r>
            <a:r>
              <a:rPr lang="en-US" dirty="0" smtClean="0"/>
              <a:t> son </a:t>
            </a:r>
            <a:r>
              <a:rPr lang="en-US" dirty="0" err="1" smtClean="0"/>
              <a:t>fichier</a:t>
            </a:r>
            <a:r>
              <a:rPr lang="en-US" dirty="0" smtClean="0"/>
              <a:t> html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apture d’écran 2016-11-21 à 16.3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62" y="3803724"/>
            <a:ext cx="531225" cy="429066"/>
          </a:xfrm>
          <a:prstGeom prst="rect">
            <a:avLst/>
          </a:prstGeom>
        </p:spPr>
      </p:pic>
      <p:pic>
        <p:nvPicPr>
          <p:cNvPr id="5" name="Picture 4" descr="Capture d’écran 2016-11-21 à 16.39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" y="4263514"/>
            <a:ext cx="8896492" cy="1535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5087" y="4929482"/>
            <a:ext cx="431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code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exécuté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22719" y="4540112"/>
            <a:ext cx="0" cy="389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23190" y="4540112"/>
            <a:ext cx="0" cy="911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23166" y="5451214"/>
            <a:ext cx="4328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code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imprimé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6" name="Picture 15" descr="Capture d’écran 2016-11-21 à 16.44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32" y="6001294"/>
            <a:ext cx="1778727" cy="4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1467</TotalTime>
  <Words>598</Words>
  <Application>Microsoft Macintosh PowerPoint</Application>
  <PresentationFormat>Présentation à l'écran (4:3)</PresentationFormat>
  <Paragraphs>140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Clarity</vt:lpstr>
      <vt:lpstr>TP2</vt:lpstr>
      <vt:lpstr>RappeLS - R</vt:lpstr>
      <vt:lpstr>Généralités</vt:lpstr>
      <vt:lpstr>Vecteurs</vt:lpstr>
      <vt:lpstr>Matrices</vt:lpstr>
      <vt:lpstr>Facteurs et data frames</vt:lpstr>
      <vt:lpstr>Listes</vt:lpstr>
      <vt:lpstr>Plots</vt:lpstr>
      <vt:lpstr>Rmarkdown</vt:lpstr>
      <vt:lpstr>Rendu du TP </vt:lpstr>
      <vt:lpstr>RNA - Seq</vt:lpstr>
      <vt:lpstr>Présentation PowerPoint</vt:lpstr>
      <vt:lpstr>Rappel séquencage</vt:lpstr>
      <vt:lpstr>Biais dans le RNA-Seq</vt:lpstr>
      <vt:lpstr>Pré-processing des données</vt:lpstr>
      <vt:lpstr>Pré-processing des données</vt:lpstr>
      <vt:lpstr>Pré-processing des données</vt:lpstr>
      <vt:lpstr>Pré-processing des données</vt:lpstr>
      <vt:lpstr>Pré-processing des données</vt:lpstr>
      <vt:lpstr>Pré-processing des données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TP2</dc:title>
  <dc:creator>justine</dc:creator>
  <cp:lastModifiedBy>Guillaume</cp:lastModifiedBy>
  <cp:revision>30</cp:revision>
  <dcterms:created xsi:type="dcterms:W3CDTF">2016-11-21T15:04:11Z</dcterms:created>
  <dcterms:modified xsi:type="dcterms:W3CDTF">2016-11-22T21:15:10Z</dcterms:modified>
</cp:coreProperties>
</file>