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8" r:id="rId5"/>
    <p:sldId id="263" r:id="rId6"/>
    <p:sldId id="260" r:id="rId7"/>
    <p:sldId id="261" r:id="rId8"/>
    <p:sldId id="262" r:id="rId9"/>
    <p:sldId id="264" r:id="rId10"/>
    <p:sldId id="257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49963A0-7186-42FA-B9B4-0FB89536D717}" type="slidenum"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66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Notes de la réunion (24/11/2016 10:08) -----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 presents</a:t>
            </a:r>
          </a:p>
        </p:txBody>
      </p:sp>
      <p:sp>
        <p:nvSpPr>
          <p:cNvPr id="143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E35C742-9D8F-4B73-A050-F93B5472B5B4}" type="slidenum"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7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----- Notes de la réunion (24/11/2016 10:08) -----</a:t>
            </a:r>
          </a:p>
          <a:p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 presents</a:t>
            </a:r>
          </a:p>
        </p:txBody>
      </p:sp>
      <p:sp>
        <p:nvSpPr>
          <p:cNvPr id="143" name="TextShape 2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E35C742-9D8F-4B73-A050-F93B5472B5B4}" type="slidenum">
              <a:rPr lang="fr-FR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8</a:t>
            </a:fld>
            <a:endParaRPr lang="fr-FR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Image 11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5" name="Image 11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685800" y="339840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533520"/>
            <a:ext cx="8228880" cy="99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3"/>
          <p:cNvSpPr/>
          <p:nvPr/>
        </p:nvSpPr>
        <p:spPr>
          <a:xfrm>
            <a:off x="731520" y="4599360"/>
            <a:ext cx="7848360" cy="144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20680"/>
            <a:ext cx="914328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0" y="0"/>
            <a:ext cx="9143280" cy="365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85800" y="1371600"/>
            <a:ext cx="784800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5400" b="0" strike="noStrike" cap="all" spc="-94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TP3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0" y="4357440"/>
            <a:ext cx="91432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800" b="0" strike="noStrike" spc="-1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https://pf-bb.github.io/CentraleSupelec-R-genomics/TP3.html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22160" y="2362320"/>
            <a:ext cx="777168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fr-FR" sz="4800" b="0" strike="noStrike" cap="all" spc="-94" dirty="0" smtClean="0">
                <a:solidFill>
                  <a:srgbClr val="EEECE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Rappels 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722160" y="462672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spc="-94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cs typeface="+mn-cs"/>
              </a:rPr>
              <a:t>Données</a:t>
            </a:r>
            <a:endParaRPr lang="en-US" sz="4000" kern="1200" spc="-94" dirty="0">
              <a:solidFill>
                <a:srgbClr val="1F497D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  <a:cs typeface="+mn-cs"/>
            </a:endParaRPr>
          </a:p>
        </p:txBody>
      </p:sp>
      <p:sp>
        <p:nvSpPr>
          <p:cNvPr id="4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fr-F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 échantillons de RNA </a:t>
            </a:r>
            <a:r>
              <a:rPr lang="fr-FR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seq</a:t>
            </a:r>
            <a:endParaRPr lang="fr-FR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lvl="1" indent="-182160">
              <a:buClr>
                <a:srgbClr val="4F81BD"/>
              </a:buClr>
              <a:buSzPct val="85000"/>
              <a:buFont typeface="Arial"/>
              <a:buChar char="•"/>
            </a:pP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40080" lvl="1" indent="-182160">
              <a:buClr>
                <a:srgbClr val="4F81BD"/>
              </a:buClr>
              <a:buSzPct val="85000"/>
              <a:buFont typeface="Arial"/>
              <a:buChar char="•"/>
            </a:pPr>
            <a:r>
              <a:rPr lang="fr-F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 échantillons non tumoraux d’</a:t>
            </a:r>
            <a:r>
              <a:rPr lang="fr-FR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épithelium</a:t>
            </a:r>
            <a:r>
              <a:rPr lang="fr-F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 sein (NBS)</a:t>
            </a:r>
          </a:p>
          <a:p>
            <a:pPr marL="640080" lvl="1" indent="-182160">
              <a:buClr>
                <a:srgbClr val="4F81BD"/>
              </a:buClr>
              <a:buSzPct val="85000"/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 échantillons tumoraux de sein, 3 sous types : </a:t>
            </a:r>
          </a:p>
          <a:p>
            <a:pPr marL="1097280" lvl="2" indent="-182160">
              <a:buClr>
                <a:srgbClr val="4F81BD"/>
              </a:buClr>
              <a:buSzPct val="85000"/>
              <a:buFont typeface="Arial"/>
              <a:buChar char="•"/>
            </a:pPr>
            <a:endParaRPr lang="fr-F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7280" lvl="2" indent="-182160">
              <a:buClr>
                <a:srgbClr val="4F81BD"/>
              </a:buClr>
              <a:buSzPct val="85000"/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HER2 positif  (HER2)</a:t>
            </a:r>
          </a:p>
          <a:p>
            <a:pPr marL="1097280" lvl="2" indent="-182160">
              <a:buClr>
                <a:srgbClr val="4F81BD"/>
              </a:buClr>
              <a:buSzPct val="85000"/>
              <a:buFont typeface="Arial"/>
              <a:buChar char="•"/>
            </a:pPr>
            <a:r>
              <a:rPr lang="fr-F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Triple Négatif (TNBC)</a:t>
            </a:r>
          </a:p>
          <a:p>
            <a:pPr marL="1097280" lvl="2" indent="-182160">
              <a:buClr>
                <a:srgbClr val="4F81BD"/>
              </a:buClr>
              <a:buSzPct val="85000"/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 TNBC     (Non-TNBC)</a:t>
            </a:r>
          </a:p>
          <a:p>
            <a:pPr marL="1097280" lvl="2" indent="-182160">
              <a:buClr>
                <a:srgbClr val="4F81BD"/>
              </a:buClr>
              <a:buSzPct val="85000"/>
              <a:buFont typeface="Arial"/>
              <a:buChar char="•"/>
            </a:pPr>
            <a:endParaRPr lang="fr-FR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buClr>
                <a:srgbClr val="4F81BD"/>
              </a:buClr>
              <a:buSzPct val="85000"/>
            </a:pPr>
            <a:r>
              <a:rPr lang="fr-F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Description des échantillons : </a:t>
            </a:r>
            <a:r>
              <a:rPr lang="fr-FR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annot_sample</a:t>
            </a:r>
            <a:r>
              <a:rPr lang="fr-FR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.txt</a:t>
            </a:r>
            <a:endParaRPr lang="fr-FR" sz="2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7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b="0" strike="noStrike" spc="-94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Workflow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3920" y="1748520"/>
            <a:ext cx="3142080" cy="699480"/>
          </a:xfrm>
          <a:prstGeom prst="rect">
            <a:avLst/>
          </a:prstGeom>
          <a:noFill/>
          <a:ln w="5724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0" strike="noStrike" spc="-94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Contrôle qualité</a:t>
            </a:r>
            <a:endParaRPr lang="fr-FR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73920" y="2729520"/>
            <a:ext cx="3142080" cy="699480"/>
          </a:xfrm>
          <a:prstGeom prst="rect">
            <a:avLst/>
          </a:prstGeom>
          <a:noFill/>
          <a:ln w="5724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0" strike="noStrike" spc="-94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Mapping</a:t>
            </a:r>
            <a:endParaRPr lang="fr-FR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673920" y="3733800"/>
            <a:ext cx="3142080" cy="699480"/>
          </a:xfrm>
          <a:prstGeom prst="rect">
            <a:avLst/>
          </a:prstGeom>
          <a:noFill/>
          <a:ln w="5724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0" strike="noStrike" spc="-9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Quantification</a:t>
            </a:r>
            <a:endParaRPr lang="fr-FR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4794120" y="2091960"/>
            <a:ext cx="14914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Image 1"/>
          <p:cNvPicPr/>
          <p:nvPr/>
        </p:nvPicPr>
        <p:blipFill>
          <a:blip r:embed="rId2"/>
          <a:srcRect t="53801"/>
          <a:stretch/>
        </p:blipFill>
        <p:spPr>
          <a:xfrm>
            <a:off x="4476632" y="2730994"/>
            <a:ext cx="4710120" cy="171756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5638800" y="3200400"/>
            <a:ext cx="372401" cy="19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Exon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" name="Table 7"/>
          <p:cNvGraphicFramePr/>
          <p:nvPr>
            <p:extLst>
              <p:ext uri="{D42A27DB-BD31-4B8C-83A1-F6EECF244321}">
                <p14:modId xmlns:p14="http://schemas.microsoft.com/office/powerpoint/2010/main" val="1606251370"/>
              </p:ext>
            </p:extLst>
          </p:nvPr>
        </p:nvGraphicFramePr>
        <p:xfrm>
          <a:off x="5632585" y="4133746"/>
          <a:ext cx="2398214" cy="548640"/>
        </p:xfrm>
        <a:graphic>
          <a:graphicData uri="http://schemas.openxmlformats.org/drawingml/2006/table">
            <a:tbl>
              <a:tblPr/>
              <a:tblGrid>
                <a:gridCol w="1199107"/>
                <a:gridCol w="119910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GeneId</a:t>
                      </a:r>
                      <a:endParaRPr lang="fr-FR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SampleName</a:t>
                      </a:r>
                      <a:endParaRPr lang="fr-FR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987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BRCA1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5" name="CustomShape 4"/>
          <p:cNvSpPr/>
          <p:nvPr/>
        </p:nvSpPr>
        <p:spPr>
          <a:xfrm>
            <a:off x="6866599" y="3200400"/>
            <a:ext cx="372401" cy="19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Exon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4"/>
          <p:cNvSpPr/>
          <p:nvPr/>
        </p:nvSpPr>
        <p:spPr>
          <a:xfrm>
            <a:off x="8085799" y="3200400"/>
            <a:ext cx="372401" cy="19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Exon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40" y="1431714"/>
            <a:ext cx="1706132" cy="979566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>
            <a:off x="6831692" y="48006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277772" y="5232461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counts.txt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b="0" strike="noStrike" spc="-94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Workflow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3920" y="1748520"/>
            <a:ext cx="3142080" cy="699480"/>
          </a:xfrm>
          <a:prstGeom prst="rect">
            <a:avLst/>
          </a:prstGeom>
          <a:noFill/>
          <a:ln w="5724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0" strike="noStrike" spc="-94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Contrôle qualité</a:t>
            </a:r>
            <a:endParaRPr lang="fr-FR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73920" y="2729520"/>
            <a:ext cx="3142080" cy="699480"/>
          </a:xfrm>
          <a:prstGeom prst="rect">
            <a:avLst/>
          </a:prstGeom>
          <a:noFill/>
          <a:ln w="5724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0" strike="noStrike" spc="-94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Mapping</a:t>
            </a:r>
            <a:endParaRPr lang="fr-FR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673920" y="3733800"/>
            <a:ext cx="3142080" cy="699480"/>
          </a:xfrm>
          <a:prstGeom prst="rect">
            <a:avLst/>
          </a:prstGeom>
          <a:noFill/>
          <a:ln w="5724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0" strike="noStrike" spc="-9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Quantification</a:t>
            </a:r>
            <a:endParaRPr lang="fr-FR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683996" y="5018760"/>
            <a:ext cx="3142080" cy="69948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0" strike="noStrike" spc="-94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Normalisation et analyse non supervisée</a:t>
            </a:r>
            <a:endParaRPr lang="fr-F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4794120" y="2091960"/>
            <a:ext cx="14914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" name="Image 1"/>
          <p:cNvPicPr/>
          <p:nvPr/>
        </p:nvPicPr>
        <p:blipFill>
          <a:blip r:embed="rId2"/>
          <a:srcRect t="53801"/>
          <a:stretch/>
        </p:blipFill>
        <p:spPr>
          <a:xfrm>
            <a:off x="4476632" y="2730994"/>
            <a:ext cx="4710120" cy="171756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5638800" y="3200400"/>
            <a:ext cx="372401" cy="19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Exon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" name="Table 7"/>
          <p:cNvGraphicFramePr/>
          <p:nvPr>
            <p:extLst>
              <p:ext uri="{D42A27DB-BD31-4B8C-83A1-F6EECF244321}">
                <p14:modId xmlns:p14="http://schemas.microsoft.com/office/powerpoint/2010/main" val="896812615"/>
              </p:ext>
            </p:extLst>
          </p:nvPr>
        </p:nvGraphicFramePr>
        <p:xfrm>
          <a:off x="5632585" y="4133746"/>
          <a:ext cx="2398214" cy="548640"/>
        </p:xfrm>
        <a:graphic>
          <a:graphicData uri="http://schemas.openxmlformats.org/drawingml/2006/table">
            <a:tbl>
              <a:tblPr/>
              <a:tblGrid>
                <a:gridCol w="1199107"/>
                <a:gridCol w="119910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GeneId</a:t>
                      </a:r>
                      <a:endParaRPr lang="fr-FR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SampleName</a:t>
                      </a:r>
                      <a:endParaRPr lang="fr-FR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987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BRCA1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5" name="CustomShape 4"/>
          <p:cNvSpPr/>
          <p:nvPr/>
        </p:nvSpPr>
        <p:spPr>
          <a:xfrm>
            <a:off x="6866599" y="3200400"/>
            <a:ext cx="372401" cy="19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Exon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4"/>
          <p:cNvSpPr/>
          <p:nvPr/>
        </p:nvSpPr>
        <p:spPr>
          <a:xfrm>
            <a:off x="8085799" y="3200400"/>
            <a:ext cx="372401" cy="19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Exon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76200" y="4876800"/>
            <a:ext cx="8763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40" y="1431714"/>
            <a:ext cx="1706132" cy="9795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32" y="5018760"/>
            <a:ext cx="2105025" cy="117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86" y="5417514"/>
            <a:ext cx="2233612" cy="11935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74" y="5000862"/>
            <a:ext cx="1760478" cy="1097418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3124200" y="6426381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counts_normalised.txt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86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b="0" strike="noStrike" spc="-94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Workflow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3920" y="1748520"/>
            <a:ext cx="3142080" cy="699480"/>
          </a:xfrm>
          <a:prstGeom prst="rect">
            <a:avLst/>
          </a:prstGeom>
          <a:noFill/>
          <a:ln w="5724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0" strike="noStrike" spc="-94" dirty="0" smtClean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Contrôle qualité</a:t>
            </a:r>
            <a:endParaRPr lang="fr-FR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673920" y="2729520"/>
            <a:ext cx="3142080" cy="699480"/>
          </a:xfrm>
          <a:prstGeom prst="rect">
            <a:avLst/>
          </a:prstGeom>
          <a:noFill/>
          <a:ln w="5724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0" strike="noStrike" spc="-94" dirty="0" err="1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Mapping</a:t>
            </a:r>
            <a:endParaRPr lang="fr-FR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673920" y="3733800"/>
            <a:ext cx="3142080" cy="699480"/>
          </a:xfrm>
          <a:prstGeom prst="rect">
            <a:avLst/>
          </a:prstGeom>
          <a:noFill/>
          <a:ln w="57240">
            <a:solidFill>
              <a:schemeClr val="bg1">
                <a:lumMod val="5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800" b="0" strike="noStrike" spc="-94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Quantification</a:t>
            </a:r>
            <a:endParaRPr lang="fr-FR" sz="2800" b="0" strike="noStrike" spc="-1" dirty="0">
              <a:solidFill>
                <a:schemeClr val="bg1">
                  <a:lumMod val="5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683996" y="5018760"/>
            <a:ext cx="3142080" cy="699480"/>
          </a:xfrm>
          <a:prstGeom prst="rect">
            <a:avLst/>
          </a:prstGeom>
          <a:noFill/>
          <a:ln w="57240">
            <a:solidFill>
              <a:schemeClr val="tx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000" b="0" strike="noStrike" spc="-94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Normalisation et analyse non supervisée</a:t>
            </a:r>
            <a:endParaRPr lang="fr-FR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6"/>
          <p:cNvSpPr/>
          <p:nvPr/>
        </p:nvSpPr>
        <p:spPr>
          <a:xfrm>
            <a:off x="4794120" y="2091960"/>
            <a:ext cx="149148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5"/>
          <p:cNvSpPr/>
          <p:nvPr/>
        </p:nvSpPr>
        <p:spPr>
          <a:xfrm>
            <a:off x="673920" y="5880352"/>
            <a:ext cx="3142080" cy="699480"/>
          </a:xfrm>
          <a:prstGeom prst="rect">
            <a:avLst/>
          </a:prstGeom>
          <a:noFill/>
          <a:ln w="57240">
            <a:solidFill>
              <a:schemeClr val="accent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fr-FR" sz="2000" b="0" strike="noStrike" spc="-94" dirty="0" smtClean="0">
                <a:solidFill>
                  <a:schemeClr val="accent2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Analyse différentielle</a:t>
            </a:r>
            <a:endParaRPr lang="fr-FR" sz="1050" b="0" strike="noStrike" spc="-1" dirty="0">
              <a:solidFill>
                <a:schemeClr val="accent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" name="Image 1"/>
          <p:cNvPicPr/>
          <p:nvPr/>
        </p:nvPicPr>
        <p:blipFill>
          <a:blip r:embed="rId2"/>
          <a:srcRect t="53801"/>
          <a:stretch/>
        </p:blipFill>
        <p:spPr>
          <a:xfrm>
            <a:off x="4476632" y="2730994"/>
            <a:ext cx="4710120" cy="1717560"/>
          </a:xfrm>
          <a:prstGeom prst="rect">
            <a:avLst/>
          </a:prstGeom>
          <a:ln>
            <a:noFill/>
          </a:ln>
        </p:spPr>
      </p:pic>
      <p:sp>
        <p:nvSpPr>
          <p:cNvPr id="11" name="CustomShape 4"/>
          <p:cNvSpPr/>
          <p:nvPr/>
        </p:nvSpPr>
        <p:spPr>
          <a:xfrm>
            <a:off x="5638800" y="3200400"/>
            <a:ext cx="372401" cy="19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Exon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" name="Table 7"/>
          <p:cNvGraphicFramePr/>
          <p:nvPr>
            <p:extLst>
              <p:ext uri="{D42A27DB-BD31-4B8C-83A1-F6EECF244321}">
                <p14:modId xmlns:p14="http://schemas.microsoft.com/office/powerpoint/2010/main" val="2481907306"/>
              </p:ext>
            </p:extLst>
          </p:nvPr>
        </p:nvGraphicFramePr>
        <p:xfrm>
          <a:off x="5632585" y="4133746"/>
          <a:ext cx="2398214" cy="548640"/>
        </p:xfrm>
        <a:graphic>
          <a:graphicData uri="http://schemas.openxmlformats.org/drawingml/2006/table">
            <a:tbl>
              <a:tblPr/>
              <a:tblGrid>
                <a:gridCol w="1199107"/>
                <a:gridCol w="119910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GeneId</a:t>
                      </a:r>
                      <a:endParaRPr lang="fr-FR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1" strike="noStrike" spc="-1" dirty="0" err="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SampleName</a:t>
                      </a:r>
                      <a:endParaRPr lang="fr-FR" sz="12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1987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BRCA1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12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5" name="CustomShape 4"/>
          <p:cNvSpPr/>
          <p:nvPr/>
        </p:nvSpPr>
        <p:spPr>
          <a:xfrm>
            <a:off x="6866599" y="3200400"/>
            <a:ext cx="372401" cy="19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Exon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CustomShape 4"/>
          <p:cNvSpPr/>
          <p:nvPr/>
        </p:nvSpPr>
        <p:spPr>
          <a:xfrm>
            <a:off x="8085799" y="3200400"/>
            <a:ext cx="372401" cy="195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Exon</a:t>
            </a:r>
            <a:endParaRPr lang="fr-FR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76200" y="4876800"/>
            <a:ext cx="8763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40" y="1431714"/>
            <a:ext cx="1706132" cy="97956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32" y="5018760"/>
            <a:ext cx="2105025" cy="11759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86" y="5417514"/>
            <a:ext cx="2233612" cy="11935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274" y="5000862"/>
            <a:ext cx="1760478" cy="10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510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spc="-94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Analyse Différentielle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981200"/>
            <a:ext cx="81526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u="sng" dirty="0" smtClean="0"/>
              <a:t>Définition</a:t>
            </a:r>
            <a:r>
              <a:rPr lang="fr-FR" sz="2400" dirty="0" smtClean="0"/>
              <a:t> : </a:t>
            </a:r>
          </a:p>
          <a:p>
            <a:endParaRPr lang="fr-FR" sz="2400" dirty="0"/>
          </a:p>
          <a:p>
            <a:r>
              <a:rPr lang="fr-FR" sz="2400" dirty="0" smtClean="0"/>
              <a:t>Permet de sélectionner des gènes up-régulés ou down-régulés dans une condition par rapport à une autre.</a:t>
            </a:r>
          </a:p>
          <a:p>
            <a:endParaRPr lang="fr-FR" sz="2400" dirty="0"/>
          </a:p>
          <a:p>
            <a:r>
              <a:rPr lang="fr-FR" sz="2400" dirty="0" smtClean="0"/>
              <a:t>Ici on cherche à mettre en évidence les gènes différentiellement exprimés entre chaque sous-types tumoral et la </a:t>
            </a:r>
            <a:r>
              <a:rPr lang="fr-FR" sz="2400" smtClean="0"/>
              <a:t>condition normale (NBS)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7222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533520"/>
            <a:ext cx="82288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fr-FR" sz="4000" b="0" strike="noStrike" spc="-94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Rendu du TP	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82880" indent="-18216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Envoyer par mail avant le 14 décembre, 1 rendu par </a:t>
            </a:r>
            <a:r>
              <a:rPr lang="fr-FR" sz="2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binôme </a:t>
            </a:r>
            <a:r>
              <a:rPr lang="fr-FR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16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fichier TP3_VosNoms.Rmd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lvl="1" indent="-182160">
              <a:lnSpc>
                <a:spcPct val="100000"/>
              </a:lnSpc>
              <a:buClr>
                <a:srgbClr val="4F81BD"/>
              </a:buClr>
              <a:buSzPct val="85000"/>
              <a:buFont typeface="Arial"/>
              <a:buChar char="•"/>
            </a:pP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 rapport HTML ou PDF</a:t>
            </a:r>
            <a:endParaRPr lang="fr-F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1798</TotalTime>
  <Words>194</Words>
  <Application>Microsoft Office PowerPoint</Application>
  <PresentationFormat>Affichage à l'écran (4:3)</PresentationFormat>
  <Paragraphs>72</Paragraphs>
  <Slides>8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Présentation PowerPoint</vt:lpstr>
      <vt:lpstr>Présentation PowerPoint</vt:lpstr>
      <vt:lpstr>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TP2</dc:title>
  <dc:subject/>
  <dc:creator>justine</dc:creator>
  <dc:description/>
  <cp:lastModifiedBy>GUEGAN Justine</cp:lastModifiedBy>
  <cp:revision>44</cp:revision>
  <dcterms:created xsi:type="dcterms:W3CDTF">2016-11-21T15:04:11Z</dcterms:created>
  <dcterms:modified xsi:type="dcterms:W3CDTF">2016-12-07T09:55:57Z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Présentation à l'écran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