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5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90" r:id="rId15"/>
    <p:sldId id="291" r:id="rId16"/>
    <p:sldId id="270" r:id="rId17"/>
    <p:sldId id="269" r:id="rId18"/>
    <p:sldId id="284" r:id="rId19"/>
    <p:sldId id="273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7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6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41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8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71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34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1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3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F08A-8E59-6B4E-A444-1A1858DF76C2}" type="datetimeFigureOut">
              <a:rPr lang="fr-FR" smtClean="0"/>
              <a:t>17/10/2016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98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.guegan-ihu@icm-institut.com" TargetMode="External"/><Relationship Id="rId3" Type="http://schemas.openxmlformats.org/officeDocument/2006/relationships/hyperlink" Target="mailto:guillaume.meurice@gustavroussy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methods.net/" TargetMode="External"/><Relationship Id="rId3" Type="http://schemas.openxmlformats.org/officeDocument/2006/relationships/hyperlink" Target="http://www.ducle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fr-FR" dirty="0" smtClean="0"/>
              <a:t>Initiation à 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96910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J. </a:t>
            </a:r>
            <a:r>
              <a:rPr lang="fr-FR" sz="2000" dirty="0" err="1" smtClean="0"/>
              <a:t>Guégan</a:t>
            </a:r>
            <a:r>
              <a:rPr lang="fr-FR" sz="2000" dirty="0" smtClean="0"/>
              <a:t> – </a:t>
            </a:r>
            <a:r>
              <a:rPr lang="fr-FR" sz="2000" dirty="0" smtClean="0">
                <a:hlinkClick r:id="rId2"/>
              </a:rPr>
              <a:t>j.guegan-ihu@icm-institut.com</a:t>
            </a:r>
            <a:endParaRPr lang="fr-FR" sz="2000" dirty="0" smtClean="0"/>
          </a:p>
          <a:p>
            <a:r>
              <a:rPr lang="fr-FR" sz="2000" dirty="0" err="1" smtClean="0"/>
              <a:t>G.Meurice</a:t>
            </a:r>
            <a:r>
              <a:rPr lang="fr-FR" sz="2000" dirty="0" smtClean="0"/>
              <a:t> – </a:t>
            </a:r>
            <a:r>
              <a:rPr lang="fr-FR" sz="2000" dirty="0" smtClean="0">
                <a:hlinkClick r:id="rId3"/>
              </a:rPr>
              <a:t>guillaume.meurice@gustavroussy.fr</a:t>
            </a:r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577361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Central </a:t>
            </a:r>
            <a:r>
              <a:rPr lang="fr-FR" dirty="0" err="1" smtClean="0"/>
              <a:t>Supelec</a:t>
            </a:r>
            <a:r>
              <a:rPr lang="fr-FR" dirty="0" smtClean="0"/>
              <a:t> – 27 octobre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65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err="1" smtClean="0"/>
              <a:t>Character</a:t>
            </a:r>
            <a:endParaRPr lang="fr-FR" dirty="0"/>
          </a:p>
          <a:p>
            <a:r>
              <a:rPr lang="fr-FR" dirty="0" smtClean="0"/>
              <a:t>Double</a:t>
            </a:r>
          </a:p>
          <a:p>
            <a:r>
              <a:rPr lang="fr-FR" dirty="0" err="1" smtClean="0"/>
              <a:t>Integer</a:t>
            </a:r>
            <a:endParaRPr lang="fr-FR" dirty="0"/>
          </a:p>
          <a:p>
            <a:r>
              <a:rPr lang="fr-FR" dirty="0" err="1" smtClean="0"/>
              <a:t>Logical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 smtClean="0"/>
              <a:t>Valeurs </a:t>
            </a:r>
            <a:r>
              <a:rPr lang="fr-FR" dirty="0"/>
              <a:t>particulières </a:t>
            </a:r>
            <a:r>
              <a:rPr lang="fr-FR" dirty="0" smtClean="0"/>
              <a:t>: NA,+</a:t>
            </a:r>
            <a:r>
              <a:rPr lang="fr-FR" dirty="0" err="1" smtClean="0"/>
              <a:t>Inf,NaN</a:t>
            </a:r>
            <a:endParaRPr lang="fr-FR" dirty="0"/>
          </a:p>
        </p:txBody>
      </p:sp>
      <p:pic>
        <p:nvPicPr>
          <p:cNvPr id="5" name="Image 4" descr="Capture d’écran 2016-10-17 à 22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4" y="986699"/>
            <a:ext cx="6345115" cy="52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0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Vecteur : </a:t>
            </a:r>
          </a:p>
          <a:p>
            <a:pPr lvl="1"/>
            <a:r>
              <a:rPr lang="fr-FR" dirty="0" smtClean="0"/>
              <a:t>tout les éléments sont de même nature</a:t>
            </a:r>
          </a:p>
          <a:p>
            <a:pPr lvl="1"/>
            <a:endParaRPr lang="fr-FR" dirty="0"/>
          </a:p>
        </p:txBody>
      </p:sp>
      <p:pic>
        <p:nvPicPr>
          <p:cNvPr id="7" name="Image 6" descr="Capture d’écran 2016-10-17 à 22.08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3" y="2502765"/>
            <a:ext cx="4659923" cy="44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1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Facteur :</a:t>
            </a:r>
          </a:p>
          <a:p>
            <a:pPr lvl="1"/>
            <a:r>
              <a:rPr lang="fr-FR" dirty="0" smtClean="0"/>
              <a:t>Numérique ou caractère</a:t>
            </a:r>
          </a:p>
          <a:p>
            <a:pPr lvl="1"/>
            <a:endParaRPr lang="fr-FR" dirty="0"/>
          </a:p>
        </p:txBody>
      </p:sp>
      <p:pic>
        <p:nvPicPr>
          <p:cNvPr id="3" name="Image 2" descr="Capture d’écran 2016-10-17 à 22.1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62" y="2588846"/>
            <a:ext cx="4755055" cy="45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Matrices :</a:t>
            </a:r>
          </a:p>
          <a:p>
            <a:pPr lvl="1"/>
            <a:r>
              <a:rPr lang="fr-FR" dirty="0"/>
              <a:t>tout les éléments sont de même </a:t>
            </a:r>
            <a:r>
              <a:rPr lang="fr-FR" dirty="0" smtClean="0"/>
              <a:t>nature </a:t>
            </a:r>
          </a:p>
        </p:txBody>
      </p:sp>
      <p:pic>
        <p:nvPicPr>
          <p:cNvPr id="3" name="Image 2" descr="Capture d’écran 2016-10-17 à 22.15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3" y="2486409"/>
            <a:ext cx="6355372" cy="444974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2399" y="6273745"/>
            <a:ext cx="869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: on trouve aussi des « </a:t>
            </a:r>
            <a:r>
              <a:rPr lang="fr-FR" dirty="0" err="1" smtClean="0"/>
              <a:t>arrays</a:t>
            </a:r>
            <a:r>
              <a:rPr lang="fr-FR" dirty="0" smtClean="0"/>
              <a:t> », qui sont une généralisation à n-dimension des matrices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7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 de données (</a:t>
            </a:r>
            <a:r>
              <a:rPr lang="fr-FR" dirty="0" err="1" smtClean="0"/>
              <a:t>data.frame</a:t>
            </a:r>
            <a:r>
              <a:rPr lang="fr-FR" dirty="0" smtClean="0"/>
              <a:t>) :</a:t>
            </a:r>
          </a:p>
          <a:p>
            <a:pPr lvl="1"/>
            <a:r>
              <a:rPr lang="fr-FR" dirty="0" smtClean="0"/>
              <a:t>structure spéciale </a:t>
            </a:r>
            <a:r>
              <a:rPr lang="fr-FR" dirty="0"/>
              <a:t>pour les jeux de </a:t>
            </a:r>
            <a:r>
              <a:rPr lang="fr-FR" dirty="0" smtClean="0"/>
              <a:t>données </a:t>
            </a:r>
            <a:r>
              <a:rPr lang="fr-FR" dirty="0"/>
              <a:t>de type </a:t>
            </a:r>
            <a:r>
              <a:rPr lang="fr-FR" i="1" dirty="0"/>
              <a:t>Individus </a:t>
            </a:r>
            <a:r>
              <a:rPr lang="fr-FR" dirty="0"/>
              <a:t>× </a:t>
            </a:r>
            <a:r>
              <a:rPr lang="fr-FR" i="1" dirty="0" smtClean="0"/>
              <a:t>Variables</a:t>
            </a:r>
          </a:p>
          <a:p>
            <a:pPr lvl="1"/>
            <a:r>
              <a:rPr lang="fr-FR" dirty="0" smtClean="0"/>
              <a:t>Les colonnes peuvent être de nature différentes</a:t>
            </a:r>
          </a:p>
          <a:p>
            <a:pPr lvl="1"/>
            <a:r>
              <a:rPr lang="fr-FR" dirty="0" smtClean="0"/>
              <a:t>Les colonnes doivent être de même taille</a:t>
            </a:r>
            <a:r>
              <a:rPr lang="fr-FR" i="1" dirty="0" smtClean="0"/>
              <a:t> </a:t>
            </a:r>
            <a:endParaRPr lang="fr-FR" dirty="0"/>
          </a:p>
        </p:txBody>
      </p:sp>
      <p:pic>
        <p:nvPicPr>
          <p:cNvPr id="4" name="Image 3" descr="Capture d’écran 2016-10-17 à 22.2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91" y="3956538"/>
            <a:ext cx="3965666" cy="34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3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: </a:t>
            </a:r>
            <a:r>
              <a:rPr lang="fr-FR" dirty="0" err="1" smtClean="0"/>
              <a:t>object</a:t>
            </a:r>
            <a:r>
              <a:rPr lang="fr-FR" dirty="0" smtClean="0"/>
              <a:t> « fourre-tout » :  </a:t>
            </a:r>
          </a:p>
        </p:txBody>
      </p:sp>
      <p:pic>
        <p:nvPicPr>
          <p:cNvPr id="3" name="Image 2" descr="Capture d’écran 2016-10-17 à 22.28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54" y="2042310"/>
            <a:ext cx="5502044" cy="50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algorithmiques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Conditionnel</a:t>
            </a:r>
          </a:p>
          <a:p>
            <a:pPr lvl="1"/>
            <a:r>
              <a:rPr lang="fr-FR" dirty="0" smtClean="0"/>
              <a:t>If / </a:t>
            </a:r>
            <a:r>
              <a:rPr lang="fr-FR" dirty="0" err="1" smtClean="0"/>
              <a:t>else</a:t>
            </a:r>
            <a:endParaRPr lang="fr-FR" dirty="0" smtClean="0"/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witch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Boucles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or </a:t>
            </a:r>
          </a:p>
          <a:p>
            <a:pPr lvl="1"/>
            <a:r>
              <a:rPr lang="fr-FR" dirty="0" err="1" smtClean="0"/>
              <a:t>while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49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grpSp>
        <p:nvGrpSpPr>
          <p:cNvPr id="18" name="Grouper 17"/>
          <p:cNvGrpSpPr/>
          <p:nvPr/>
        </p:nvGrpSpPr>
        <p:grpSpPr>
          <a:xfrm>
            <a:off x="809807" y="2795899"/>
            <a:ext cx="7876993" cy="3741669"/>
            <a:chOff x="1062893" y="1662668"/>
            <a:chExt cx="7876993" cy="3741669"/>
          </a:xfrm>
        </p:grpSpPr>
        <p:sp>
          <p:nvSpPr>
            <p:cNvPr id="4" name="Espace réservé du contenu 2"/>
            <p:cNvSpPr txBox="1">
              <a:spLocks/>
            </p:cNvSpPr>
            <p:nvPr/>
          </p:nvSpPr>
          <p:spPr>
            <a:xfrm>
              <a:off x="1062893" y="2543483"/>
              <a:ext cx="5931876" cy="2302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fr-FR" sz="2400" dirty="0" err="1" smtClean="0">
                  <a:latin typeface="Monaco"/>
                  <a:cs typeface="Monaco"/>
                </a:rPr>
                <a:t>Monexemple</a:t>
              </a:r>
              <a:r>
                <a:rPr lang="fr-FR" sz="2400" dirty="0" smtClean="0">
                  <a:latin typeface="Monaco"/>
                  <a:cs typeface="Monaco"/>
                </a:rPr>
                <a:t> &lt;- </a:t>
              </a:r>
              <a:r>
                <a:rPr lang="fr-FR" sz="2400" b="1" dirty="0" err="1" smtClean="0">
                  <a:latin typeface="Monaco"/>
                  <a:cs typeface="Monaco"/>
                </a:rPr>
                <a:t>function</a:t>
              </a:r>
              <a:r>
                <a:rPr lang="fr-FR" sz="2400" dirty="0" smtClean="0">
                  <a:latin typeface="Monaco"/>
                  <a:cs typeface="Monaco"/>
                </a:rPr>
                <a:t>(A,B){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out&lt;-(A+B)^2	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out&lt;-out + A</a:t>
              </a:r>
            </a:p>
            <a:p>
              <a:pPr marL="0" indent="0">
                <a:buFont typeface="Arial"/>
                <a:buNone/>
              </a:pPr>
              <a:r>
                <a:rPr lang="fr-FR" sz="2400" b="1" dirty="0" smtClean="0">
                  <a:latin typeface="Monaco"/>
                  <a:cs typeface="Monaco"/>
                </a:rPr>
                <a:t>	return</a:t>
              </a:r>
              <a:r>
                <a:rPr lang="fr-FR" sz="2400" dirty="0" smtClean="0">
                  <a:latin typeface="Monaco"/>
                  <a:cs typeface="Monaco"/>
                </a:rPr>
                <a:t>(out)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}</a:t>
              </a:r>
              <a:endParaRPr lang="fr-FR" sz="2400" dirty="0">
                <a:latin typeface="Monaco"/>
                <a:cs typeface="Monaco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342157" y="1662668"/>
              <a:ext cx="1978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Nom de la fonction</a:t>
              </a:r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547294" y="5035005"/>
              <a:ext cx="3373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Variable retournée par la fonction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054604" y="1662668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parametres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5656385" y="2032000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2145324" y="2032000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6" idx="0"/>
            </p:cNvCxnSpPr>
            <p:nvPr/>
          </p:nvCxnSpPr>
          <p:spPr>
            <a:xfrm flipV="1">
              <a:off x="3234152" y="4275015"/>
              <a:ext cx="0" cy="7599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ccolade fermante 14"/>
            <p:cNvSpPr/>
            <p:nvPr/>
          </p:nvSpPr>
          <p:spPr>
            <a:xfrm>
              <a:off x="7033846" y="2543483"/>
              <a:ext cx="527538" cy="23289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561384" y="3507155"/>
              <a:ext cx="137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Bloc de code</a:t>
              </a:r>
              <a:endParaRPr lang="fr-FR" dirty="0"/>
            </a:p>
          </p:txBody>
        </p:sp>
      </p:grp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0108"/>
          </a:xfrm>
        </p:spPr>
        <p:txBody>
          <a:bodyPr/>
          <a:lstStyle/>
          <a:p>
            <a:r>
              <a:rPr lang="fr-FR" dirty="0"/>
              <a:t>Une fonction permet de transformer </a:t>
            </a:r>
            <a:r>
              <a:rPr lang="fr-FR" dirty="0" smtClean="0"/>
              <a:t>des arguments </a:t>
            </a:r>
            <a:r>
              <a:rPr lang="fr-FR" dirty="0"/>
              <a:t>(inputs) en résultats (outputs).</a:t>
            </a:r>
          </a:p>
        </p:txBody>
      </p:sp>
    </p:spTree>
    <p:extLst>
      <p:ext uri="{BB962C8B-B14F-4D97-AF65-F5344CB8AC3E}">
        <p14:creationId xmlns:p14="http://schemas.microsoft.com/office/powerpoint/2010/main" val="208225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</a:t>
            </a:r>
            <a:endParaRPr lang="fr-FR" dirty="0"/>
          </a:p>
        </p:txBody>
      </p:sp>
      <p:pic>
        <p:nvPicPr>
          <p:cNvPr id="5" name="Image 4" descr="Capture d’écran 2016-10-17 à 21.5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5" y="2059354"/>
            <a:ext cx="6616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8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et </a:t>
            </a:r>
            <a:r>
              <a:rPr lang="fr-FR" dirty="0"/>
              <a:t>é</a:t>
            </a:r>
            <a:r>
              <a:rPr lang="fr-FR" dirty="0" smtClean="0"/>
              <a:t>crire des données</a:t>
            </a:r>
            <a:endParaRPr lang="fr-FR" dirty="0"/>
          </a:p>
        </p:txBody>
      </p:sp>
      <p:pic>
        <p:nvPicPr>
          <p:cNvPr id="4" name="Image 3" descr="Capture d’écran 2016-10-10 à 21.3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0" y="1417638"/>
            <a:ext cx="7683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49924" y="2021955"/>
            <a:ext cx="7729415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R est à la fois un logiciel de statistique et un langage de </a:t>
            </a:r>
            <a:r>
              <a:rPr lang="fr-FR" dirty="0" smtClean="0"/>
              <a:t>programmation : </a:t>
            </a:r>
          </a:p>
          <a:p>
            <a:endParaRPr lang="fr-FR" dirty="0" smtClean="0"/>
          </a:p>
          <a:p>
            <a:r>
              <a:rPr lang="fr-FR" b="1" dirty="0"/>
              <a:t>R est un langage de programmation </a:t>
            </a:r>
            <a:r>
              <a:rPr lang="fr-FR" b="1" dirty="0" smtClean="0"/>
              <a:t>(</a:t>
            </a:r>
            <a:r>
              <a:rPr lang="fr-FR" b="1" dirty="0" err="1" smtClean="0"/>
              <a:t>scripting</a:t>
            </a:r>
            <a:r>
              <a:rPr lang="fr-FR" b="1" dirty="0" smtClean="0"/>
              <a:t>) </a:t>
            </a:r>
            <a:r>
              <a:rPr lang="fr-FR" b="1" dirty="0"/>
              <a:t>interprété</a:t>
            </a:r>
            <a:r>
              <a:rPr lang="fr-FR" dirty="0"/>
              <a:t> </a:t>
            </a:r>
            <a:r>
              <a:rPr lang="fr-FR" dirty="0" smtClean="0"/>
              <a:t>et dérivé </a:t>
            </a:r>
            <a:r>
              <a:rPr lang="fr-FR" dirty="0"/>
              <a:t>de </a:t>
            </a:r>
            <a:r>
              <a:rPr lang="fr-FR" dirty="0" smtClean="0"/>
              <a:t>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données </a:t>
            </a:r>
            <a:r>
              <a:rPr lang="fr-FR" dirty="0"/>
              <a:t>simples et </a:t>
            </a:r>
            <a:r>
              <a:rPr lang="fr-FR" dirty="0" smtClean="0"/>
              <a:t>structurées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opération </a:t>
            </a:r>
            <a:r>
              <a:rPr lang="fr-FR" dirty="0"/>
              <a:t>d'entrée-sortie, branchements conditionnels, boucles indicées et conditionnelles, récursivité, etc. 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b="1" dirty="0"/>
              <a:t>R est un logiciel de traitement statistique des </a:t>
            </a:r>
            <a:r>
              <a:rPr lang="fr-FR" b="1" dirty="0" smtClean="0"/>
              <a:t>données, il dispose</a:t>
            </a:r>
            <a:r>
              <a:rPr lang="fr-FR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interpréteur </a:t>
            </a:r>
            <a:r>
              <a:rPr lang="fr-FR" dirty="0"/>
              <a:t>de </a:t>
            </a:r>
            <a:r>
              <a:rPr lang="fr-FR" dirty="0" smtClean="0"/>
              <a:t>commandes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bibliothèque </a:t>
            </a:r>
            <a:r>
              <a:rPr lang="fr-FR" dirty="0"/>
              <a:t>très large de fonctions </a:t>
            </a:r>
            <a:r>
              <a:rPr lang="fr-FR" dirty="0" smtClean="0"/>
              <a:t>statistiques, de </a:t>
            </a:r>
            <a:r>
              <a:rPr lang="fr-FR" dirty="0"/>
              <a:t>"packages", </a:t>
            </a:r>
            <a:r>
              <a:rPr lang="fr-FR" dirty="0" smtClean="0"/>
              <a:t>de </a:t>
            </a:r>
            <a:r>
              <a:rPr lang="fr-FR" dirty="0"/>
              <a:t>modules externes </a:t>
            </a:r>
            <a:r>
              <a:rPr lang="fr-FR" dirty="0" smtClean="0"/>
              <a:t>compilés téléchargeable </a:t>
            </a:r>
            <a:r>
              <a:rPr lang="fr-FR" dirty="0"/>
              <a:t>gratuitement sur </a:t>
            </a:r>
            <a:r>
              <a:rPr lang="fr-FR" dirty="0" smtClean="0"/>
              <a:t>internet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palette </a:t>
            </a:r>
            <a:r>
              <a:rPr lang="fr-FR" dirty="0"/>
              <a:t>étendue de fonctionnalités </a:t>
            </a:r>
            <a:r>
              <a:rPr lang="fr-FR" dirty="0" smtClean="0"/>
              <a:t>graphiques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Il </a:t>
            </a:r>
            <a:r>
              <a:rPr lang="fr-FR" dirty="0"/>
              <a:t>est possible d'utiliser R en mode </a:t>
            </a:r>
            <a:r>
              <a:rPr lang="fr-FR" dirty="0" smtClean="0"/>
              <a:t>interactif </a:t>
            </a:r>
            <a:r>
              <a:rPr lang="fr-FR" dirty="0"/>
              <a:t>sans jamais avoir à programmer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24" y="274638"/>
            <a:ext cx="1663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6-10-17 à 21.03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368"/>
            <a:ext cx="9144000" cy="5632632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Utilisation avec un </a:t>
            </a:r>
            <a:r>
              <a:rPr lang="fr-FR" dirty="0" err="1" smtClean="0"/>
              <a:t>teRminal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0153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16-10-17 à 21.05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6" y="1417638"/>
            <a:ext cx="7756769" cy="578020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une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63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Un outil aux </a:t>
            </a:r>
            <a:r>
              <a:rPr lang="fr-FR" dirty="0" err="1" smtClean="0"/>
              <a:t>fonctionnalitées</a:t>
            </a:r>
            <a:r>
              <a:rPr lang="fr-FR" dirty="0" smtClean="0"/>
              <a:t> </a:t>
            </a:r>
            <a:r>
              <a:rPr lang="fr-FR" dirty="0" smtClean="0"/>
              <a:t>avancées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3" y="1417638"/>
            <a:ext cx="1587500" cy="55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02766" y="1489346"/>
            <a:ext cx="258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www.rstudio.com</a:t>
            </a:r>
            <a:endParaRPr lang="fr-FR" dirty="0"/>
          </a:p>
        </p:txBody>
      </p:sp>
      <p:pic>
        <p:nvPicPr>
          <p:cNvPr id="7" name="Image 6" descr="Capture d’écran 2016-10-17 à 21.09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6" y="1920875"/>
            <a:ext cx="7625582" cy="51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pic>
        <p:nvPicPr>
          <p:cNvPr id="5" name="Image 4" descr="Capture d’écran 2016-10-10 à 21.25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7"/>
          <a:stretch/>
        </p:blipFill>
        <p:spPr>
          <a:xfrm>
            <a:off x="106400" y="1368792"/>
            <a:ext cx="8773829" cy="542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0665" y="1600200"/>
            <a:ext cx="8559800" cy="434926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Espace :</a:t>
            </a:r>
          </a:p>
          <a:p>
            <a:pPr lvl="1"/>
            <a:r>
              <a:rPr lang="fr-FR" dirty="0" smtClean="0"/>
              <a:t>Certains sont importants :</a:t>
            </a:r>
          </a:p>
          <a:p>
            <a:pPr lvl="2"/>
            <a:r>
              <a:rPr lang="fr-FR" dirty="0" smtClean="0">
                <a:latin typeface="Monaco"/>
                <a:cs typeface="Monaco"/>
              </a:rPr>
              <a:t>x &lt;- 1 </a:t>
            </a:r>
            <a:r>
              <a:rPr lang="fr-FR" dirty="0" smtClean="0"/>
              <a:t>: x prend la valeur 1</a:t>
            </a:r>
          </a:p>
          <a:p>
            <a:pPr lvl="2"/>
            <a:r>
              <a:rPr lang="fr-FR" dirty="0">
                <a:latin typeface="Monaco"/>
                <a:cs typeface="Monaco"/>
              </a:rPr>
              <a:t>x</a:t>
            </a:r>
            <a:r>
              <a:rPr lang="fr-FR" dirty="0" smtClean="0">
                <a:latin typeface="Monaco"/>
                <a:cs typeface="Monaco"/>
              </a:rPr>
              <a:t> &lt; -1 </a:t>
            </a:r>
            <a:r>
              <a:rPr lang="fr-FR" dirty="0" smtClean="0"/>
              <a:t>: teste si x est plus petit que -1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D’autres servent à la lisibilité :</a:t>
            </a:r>
          </a:p>
          <a:p>
            <a:pPr lvl="2"/>
            <a:r>
              <a:rPr lang="fr-FR" dirty="0">
                <a:latin typeface="Monaco"/>
                <a:cs typeface="Monaco"/>
              </a:rPr>
              <a:t>x &lt;- </a:t>
            </a:r>
            <a:r>
              <a:rPr lang="fr-FR" dirty="0" smtClean="0">
                <a:latin typeface="Monaco"/>
                <a:cs typeface="Monaco"/>
              </a:rPr>
              <a:t>-1 </a:t>
            </a:r>
          </a:p>
          <a:p>
            <a:pPr lvl="2"/>
            <a:r>
              <a:rPr lang="fr-FR" dirty="0" smtClean="0">
                <a:latin typeface="Monaco"/>
                <a:cs typeface="Monaco"/>
                <a:sym typeface="Wingdings"/>
              </a:rPr>
              <a:t>x &lt;--1</a:t>
            </a:r>
          </a:p>
          <a:p>
            <a:pPr lvl="2"/>
            <a:endParaRPr lang="fr-FR" dirty="0" smtClean="0">
              <a:latin typeface="Monaco"/>
              <a:cs typeface="Monaco"/>
              <a:sym typeface="Wingdings"/>
            </a:endParaRPr>
          </a:p>
          <a:p>
            <a:r>
              <a:rPr lang="fr-FR" dirty="0" smtClean="0"/>
              <a:t>« un code bien aéré est plus facile à debugger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33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031"/>
          </a:xfrm>
        </p:spPr>
        <p:txBody>
          <a:bodyPr/>
          <a:lstStyle/>
          <a:p>
            <a:r>
              <a:rPr lang="fr-FR" dirty="0" smtClean="0"/>
              <a:t>Depuis le « prompt », directement dans R :</a:t>
            </a:r>
          </a:p>
        </p:txBody>
      </p:sp>
      <p:pic>
        <p:nvPicPr>
          <p:cNvPr id="4" name="Image 3" descr="Capture d’écran 2016-10-17 à 21.33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6" y="2276231"/>
            <a:ext cx="7317153" cy="37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2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13723"/>
          </a:xfrm>
        </p:spPr>
        <p:txBody>
          <a:bodyPr>
            <a:normAutofit/>
          </a:bodyPr>
          <a:lstStyle/>
          <a:p>
            <a:r>
              <a:rPr lang="fr-FR" dirty="0" smtClean="0"/>
              <a:t>Communauté  :</a:t>
            </a:r>
          </a:p>
          <a:p>
            <a:pPr lvl="1"/>
            <a:r>
              <a:rPr lang="fr-FR" dirty="0" smtClean="0"/>
              <a:t>Quick</a:t>
            </a:r>
            <a:r>
              <a:rPr lang="fr-FR" dirty="0"/>
              <a:t>-R 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://www.statmethods.net/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>
                <a:hlinkClick r:id="rId3"/>
              </a:rPr>
              <a:t>http://www.duclert.org/</a:t>
            </a:r>
            <a:r>
              <a:rPr lang="fr-FR" dirty="0"/>
              <a:t> </a:t>
            </a:r>
          </a:p>
          <a:p>
            <a:pPr lvl="1"/>
            <a:r>
              <a:rPr lang="fr-FR" dirty="0" err="1" smtClean="0"/>
              <a:t>Etc</a:t>
            </a:r>
            <a:r>
              <a:rPr lang="fr-FR" dirty="0" smtClean="0"/>
              <a:t>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062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388</Words>
  <Application>Microsoft Macintosh PowerPoint</Application>
  <PresentationFormat>Présentation à l'écran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Initiation à R</vt:lpstr>
      <vt:lpstr>Présentation de</vt:lpstr>
      <vt:lpstr>Utilisation avec un teRminal</vt:lpstr>
      <vt:lpstr>Utilisation avec une GUI</vt:lpstr>
      <vt:lpstr>Un outil aux fonctionnalitées avancées</vt:lpstr>
      <vt:lpstr>Syntaxe de Base</vt:lpstr>
      <vt:lpstr>Syntaxe de Base</vt:lpstr>
      <vt:lpstr>Ressource, Aide</vt:lpstr>
      <vt:lpstr>Ressource, Aide</vt:lpstr>
      <vt:lpstr>Les types de valeurs</vt:lpstr>
      <vt:lpstr>Les classes d’objects</vt:lpstr>
      <vt:lpstr>Les classes d’objects</vt:lpstr>
      <vt:lpstr>Les classes d’objects</vt:lpstr>
      <vt:lpstr>Les classes d’objects</vt:lpstr>
      <vt:lpstr>Les classes d’objects</vt:lpstr>
      <vt:lpstr>Structure algorithmiques</vt:lpstr>
      <vt:lpstr>Fonctions</vt:lpstr>
      <vt:lpstr>Opérateurs</vt:lpstr>
      <vt:lpstr>Lire et écrire des données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</dc:creator>
  <cp:lastModifiedBy>Guillaume</cp:lastModifiedBy>
  <cp:revision>18</cp:revision>
  <dcterms:created xsi:type="dcterms:W3CDTF">2016-10-10T19:20:01Z</dcterms:created>
  <dcterms:modified xsi:type="dcterms:W3CDTF">2016-10-17T21:08:18Z</dcterms:modified>
</cp:coreProperties>
</file>