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5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90" r:id="rId15"/>
    <p:sldId id="291" r:id="rId16"/>
    <p:sldId id="270" r:id="rId17"/>
    <p:sldId id="269" r:id="rId18"/>
    <p:sldId id="284" r:id="rId19"/>
    <p:sldId id="273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52" autoAdjust="0"/>
  </p:normalViewPr>
  <p:slideViewPr>
    <p:cSldViewPr snapToGrid="0" snapToObjects="1">
      <p:cViewPr varScale="1">
        <p:scale>
          <a:sx n="126" d="100"/>
          <a:sy n="126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3DB2-CD61-4D43-90C7-07D4860D25E6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5560-6E19-4C14-8F14-95FD8AEBCD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E1785E-86A1-4968-BEFA-2620FBAACD83}" type="datetime1">
              <a:rPr lang="fr-FR" smtClean="0"/>
              <a:t>18/10/2016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E60E4-CC5D-47B2-9BB7-2DC9B001C945}" type="datetime1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B31260-1937-47E1-BCE8-5D9984F2A6EF}" type="datetime1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41674" y="6549656"/>
            <a:ext cx="4947683" cy="310112"/>
          </a:xfrm>
        </p:spPr>
        <p:txBody>
          <a:bodyPr/>
          <a:lstStyle>
            <a:extLst/>
          </a:lstStyle>
          <a:p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366E87-4E4D-410B-AE09-7C2BDD1C13DD}" type="datetime1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0BAD1E-3BDC-4EF9-91E3-53F2617BBE39}" type="datetime1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F4A7F8-4AAB-49D6-95BD-C2E5D957D63D}" type="datetime1">
              <a:rPr lang="fr-FR" smtClean="0"/>
              <a:t>18/10/2016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AD87A8-A548-4E65-B7B6-173FC78ED59A}" type="datetime1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6B6F9-87A4-4863-95AB-8CB6E442ED90}" type="datetime1">
              <a:rPr lang="fr-FR" smtClean="0"/>
              <a:t>18/10/2016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10B356-2980-42E4-99E4-2FB03FC08CEC}" type="datetime1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E3268-0EEB-4C3F-A260-B25F428BD511}" type="datetime1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AC76F2-91CD-48BB-95DD-90487D5A142F}" type="datetime1">
              <a:rPr lang="fr-FR" smtClean="0"/>
              <a:t>18/10/2016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56E17D1-6463-6D4A-A6B9-487EB10F22E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meurice@gustavroussy.fr" TargetMode="External"/><Relationship Id="rId2" Type="http://schemas.openxmlformats.org/officeDocument/2006/relationships/hyperlink" Target="mailto:j.guegan-ihu@icm-institut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clert.org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0198" y="1208471"/>
            <a:ext cx="8123802" cy="1470025"/>
          </a:xfrm>
        </p:spPr>
        <p:txBody>
          <a:bodyPr/>
          <a:lstStyle/>
          <a:p>
            <a:r>
              <a:rPr lang="fr-FR" dirty="0" smtClean="0"/>
              <a:t>Initiation à 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0198" y="2964246"/>
            <a:ext cx="8123802" cy="9691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J. </a:t>
            </a:r>
            <a:r>
              <a:rPr lang="fr-FR" sz="2000" dirty="0" err="1" smtClean="0"/>
              <a:t>Guégan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2"/>
              </a:rPr>
              <a:t>j.guegan-ihu@icm-institute.com</a:t>
            </a:r>
            <a:endParaRPr lang="fr-FR" sz="2000" dirty="0" smtClean="0"/>
          </a:p>
          <a:p>
            <a:r>
              <a:rPr lang="fr-FR" sz="2000" dirty="0" err="1" smtClean="0"/>
              <a:t>G.Meurice</a:t>
            </a:r>
            <a:r>
              <a:rPr lang="fr-FR" sz="2000" dirty="0" smtClean="0"/>
              <a:t> – </a:t>
            </a:r>
            <a:r>
              <a:rPr lang="fr-FR" sz="2000" dirty="0" smtClean="0">
                <a:hlinkClick r:id="rId3"/>
              </a:rPr>
              <a:t>guillaume.meurice@gustavroussy.fr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8516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Centrale </a:t>
            </a:r>
            <a:r>
              <a:rPr lang="fr-FR" dirty="0" err="1" smtClean="0"/>
              <a:t>Supelec</a:t>
            </a:r>
            <a:r>
              <a:rPr lang="fr-FR" dirty="0" smtClean="0"/>
              <a:t> – 27 octobre 2016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62" y="5867444"/>
            <a:ext cx="1915075" cy="99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09" y="2755625"/>
            <a:ext cx="417318" cy="53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46" y="3288865"/>
            <a:ext cx="451861" cy="45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6190" y="1668213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Character</a:t>
            </a:r>
            <a:endParaRPr lang="fr-FR" dirty="0"/>
          </a:p>
          <a:p>
            <a:r>
              <a:rPr lang="fr-FR" dirty="0" smtClean="0"/>
              <a:t>Double</a:t>
            </a:r>
          </a:p>
          <a:p>
            <a:r>
              <a:rPr lang="fr-FR" dirty="0" err="1" smtClean="0"/>
              <a:t>Integer</a:t>
            </a:r>
            <a:endParaRPr lang="fr-FR" dirty="0"/>
          </a:p>
          <a:p>
            <a:r>
              <a:rPr lang="fr-FR" dirty="0" err="1" smtClean="0"/>
              <a:t>Logical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  <a:p>
            <a:r>
              <a:rPr lang="fr-FR" dirty="0" smtClean="0"/>
              <a:t>Valeurs </a:t>
            </a:r>
            <a:r>
              <a:rPr lang="fr-FR" dirty="0"/>
              <a:t>particulières </a:t>
            </a:r>
            <a:r>
              <a:rPr lang="fr-FR" dirty="0" smtClean="0"/>
              <a:t>: NA,+</a:t>
            </a:r>
            <a:r>
              <a:rPr lang="fr-FR" dirty="0" err="1" smtClean="0"/>
              <a:t>Inf,NaN</a:t>
            </a:r>
            <a:endParaRPr lang="fr-FR" dirty="0"/>
          </a:p>
        </p:txBody>
      </p:sp>
      <p:pic>
        <p:nvPicPr>
          <p:cNvPr id="5" name="Image 4" descr="Capture d’écran 2016-10-17 à 22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80" y="1122726"/>
            <a:ext cx="6118889" cy="504961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</a:t>
            </a:r>
            <a:r>
              <a:rPr lang="fr-FR" dirty="0" smtClean="0"/>
              <a:t>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: </a:t>
            </a:r>
          </a:p>
          <a:p>
            <a:pPr lvl="1"/>
            <a:r>
              <a:rPr lang="fr-FR" dirty="0" smtClean="0"/>
              <a:t>tous </a:t>
            </a:r>
            <a:r>
              <a:rPr lang="fr-FR" dirty="0" smtClean="0"/>
              <a:t>les éléments sont de même nature</a:t>
            </a:r>
          </a:p>
          <a:p>
            <a:pPr lvl="1"/>
            <a:endParaRPr lang="fr-FR" dirty="0"/>
          </a:p>
        </p:txBody>
      </p:sp>
      <p:pic>
        <p:nvPicPr>
          <p:cNvPr id="7" name="Image 6" descr="Capture d’écran 2016-10-17 à 22.0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2502765"/>
            <a:ext cx="4659923" cy="449967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0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</a:t>
            </a:r>
            <a:r>
              <a:rPr lang="fr-FR" dirty="0" smtClean="0"/>
              <a:t>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Facteur :</a:t>
            </a:r>
          </a:p>
          <a:p>
            <a:pPr lvl="1"/>
            <a:r>
              <a:rPr lang="fr-FR" dirty="0" smtClean="0"/>
              <a:t>Numérique ou caractère</a:t>
            </a:r>
          </a:p>
          <a:p>
            <a:pPr lvl="1"/>
            <a:endParaRPr lang="fr-FR" dirty="0"/>
          </a:p>
        </p:txBody>
      </p:sp>
      <p:pic>
        <p:nvPicPr>
          <p:cNvPr id="3" name="Image 2" descr="Capture d’écran 2016-10-17 à 22.1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62" y="2445263"/>
            <a:ext cx="4755055" cy="459153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</a:t>
            </a:r>
            <a:r>
              <a:rPr lang="fr-FR" dirty="0" smtClean="0"/>
              <a:t>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Matrices :</a:t>
            </a:r>
          </a:p>
          <a:p>
            <a:pPr lvl="1"/>
            <a:r>
              <a:rPr lang="fr-FR" dirty="0" smtClean="0"/>
              <a:t>tous </a:t>
            </a:r>
            <a:r>
              <a:rPr lang="fr-FR" dirty="0"/>
              <a:t>les éléments sont de même </a:t>
            </a:r>
            <a:r>
              <a:rPr lang="fr-FR" dirty="0" smtClean="0"/>
              <a:t>nature </a:t>
            </a:r>
          </a:p>
        </p:txBody>
      </p:sp>
      <p:pic>
        <p:nvPicPr>
          <p:cNvPr id="3" name="Image 2" descr="Capture d’écran 2016-10-17 à 22.1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23" y="2282370"/>
            <a:ext cx="6355372" cy="44497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2399" y="6054592"/>
            <a:ext cx="869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: on trouve aussi des « </a:t>
            </a:r>
            <a:r>
              <a:rPr lang="fr-FR" dirty="0" err="1" smtClean="0"/>
              <a:t>arrays</a:t>
            </a:r>
            <a:r>
              <a:rPr lang="fr-FR" dirty="0" smtClean="0"/>
              <a:t> », qui sont une généralisation à n-dimension des matrices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13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</a:t>
            </a:r>
            <a:r>
              <a:rPr lang="fr-FR" dirty="0" smtClean="0"/>
              <a:t>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35608" y="1273989"/>
            <a:ext cx="7498080" cy="4800600"/>
          </a:xfrm>
        </p:spPr>
        <p:txBody>
          <a:bodyPr/>
          <a:lstStyle/>
          <a:p>
            <a:r>
              <a:rPr lang="fr-FR" dirty="0" smtClean="0"/>
              <a:t>Tableau de données (</a:t>
            </a:r>
            <a:r>
              <a:rPr lang="fr-FR" dirty="0" err="1" smtClean="0"/>
              <a:t>data.frame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tructure </a:t>
            </a:r>
            <a:r>
              <a:rPr lang="fr-FR" dirty="0" smtClean="0"/>
              <a:t>spéciale </a:t>
            </a:r>
            <a:r>
              <a:rPr lang="fr-FR" dirty="0"/>
              <a:t>pour les jeux de </a:t>
            </a:r>
            <a:r>
              <a:rPr lang="fr-FR" dirty="0" smtClean="0"/>
              <a:t>données </a:t>
            </a:r>
            <a:r>
              <a:rPr lang="fr-FR" dirty="0"/>
              <a:t>de type </a:t>
            </a:r>
            <a:r>
              <a:rPr lang="fr-FR" i="1" dirty="0"/>
              <a:t>Individus </a:t>
            </a:r>
            <a:r>
              <a:rPr lang="fr-FR" dirty="0"/>
              <a:t>× </a:t>
            </a:r>
            <a:r>
              <a:rPr lang="fr-FR" i="1" dirty="0" smtClean="0"/>
              <a:t>Variables</a:t>
            </a:r>
          </a:p>
          <a:p>
            <a:pPr lvl="1"/>
            <a:r>
              <a:rPr lang="fr-FR" dirty="0" smtClean="0"/>
              <a:t>Les colonnes peuvent être de nature différentes</a:t>
            </a:r>
          </a:p>
          <a:p>
            <a:pPr lvl="1"/>
            <a:r>
              <a:rPr lang="fr-FR" dirty="0" smtClean="0"/>
              <a:t>Les colonnes doivent être de même taille</a:t>
            </a:r>
            <a:r>
              <a:rPr lang="fr-FR" i="1" dirty="0" smtClean="0"/>
              <a:t> </a:t>
            </a:r>
            <a:endParaRPr lang="fr-FR" dirty="0"/>
          </a:p>
        </p:txBody>
      </p:sp>
      <p:pic>
        <p:nvPicPr>
          <p:cNvPr id="4" name="Image 3" descr="Capture d’écran 2016-10-17 à 22.23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44"/>
          <a:stretch/>
        </p:blipFill>
        <p:spPr>
          <a:xfrm>
            <a:off x="4629791" y="3956538"/>
            <a:ext cx="3965666" cy="246693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</a:t>
            </a:r>
            <a:r>
              <a:rPr lang="fr-FR" dirty="0" smtClean="0"/>
              <a:t>d’objets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: </a:t>
            </a:r>
            <a:r>
              <a:rPr lang="fr-FR" dirty="0" smtClean="0"/>
              <a:t>objet </a:t>
            </a:r>
            <a:r>
              <a:rPr lang="fr-FR" dirty="0" smtClean="0"/>
              <a:t>« fourre-tout » :  </a:t>
            </a:r>
          </a:p>
        </p:txBody>
      </p:sp>
      <p:pic>
        <p:nvPicPr>
          <p:cNvPr id="3" name="Image 2" descr="Capture d’écran 2016-10-17 à 22.2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54" y="2042310"/>
            <a:ext cx="5502044" cy="507946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6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</a:t>
            </a:r>
            <a:r>
              <a:rPr lang="fr-FR" dirty="0" smtClean="0"/>
              <a:t>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Conditionnel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smtClean="0"/>
              <a:t>/ </a:t>
            </a:r>
            <a:r>
              <a:rPr lang="fr-FR" dirty="0" err="1" smtClean="0"/>
              <a:t>else</a:t>
            </a:r>
            <a:endParaRPr lang="fr-FR" dirty="0" smtClean="0"/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witch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Boucles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 </a:t>
            </a:r>
          </a:p>
          <a:p>
            <a:pPr lvl="1"/>
            <a:r>
              <a:rPr lang="fr-FR" dirty="0" err="1" smtClean="0"/>
              <a:t>while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857721" y="1600201"/>
            <a:ext cx="8229600" cy="1350108"/>
          </a:xfrm>
        </p:spPr>
        <p:txBody>
          <a:bodyPr/>
          <a:lstStyle/>
          <a:p>
            <a:r>
              <a:rPr lang="fr-FR" dirty="0"/>
              <a:t>Une fonction permet de transformer </a:t>
            </a:r>
            <a:r>
              <a:rPr lang="fr-FR" dirty="0" smtClean="0"/>
              <a:t>des arguments </a:t>
            </a:r>
            <a:r>
              <a:rPr lang="fr-FR" dirty="0"/>
              <a:t>(inputs) en résultats (outputs).</a:t>
            </a:r>
          </a:p>
        </p:txBody>
      </p:sp>
      <p:grpSp>
        <p:nvGrpSpPr>
          <p:cNvPr id="18" name="Grouper 17"/>
          <p:cNvGrpSpPr/>
          <p:nvPr/>
        </p:nvGrpSpPr>
        <p:grpSpPr>
          <a:xfrm>
            <a:off x="1210328" y="2795899"/>
            <a:ext cx="7876993" cy="3741669"/>
            <a:chOff x="1062893" y="1662668"/>
            <a:chExt cx="7876993" cy="3741669"/>
          </a:xfrm>
        </p:grpSpPr>
        <p:sp>
          <p:nvSpPr>
            <p:cNvPr id="4" name="Espace réservé du contenu 2"/>
            <p:cNvSpPr txBox="1">
              <a:spLocks/>
            </p:cNvSpPr>
            <p:nvPr/>
          </p:nvSpPr>
          <p:spPr>
            <a:xfrm>
              <a:off x="1062893" y="2543483"/>
              <a:ext cx="5931876" cy="2302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fr-FR" sz="2400" dirty="0" err="1" smtClean="0">
                  <a:latin typeface="Monaco"/>
                  <a:cs typeface="Monaco"/>
                </a:rPr>
                <a:t>Monexemple</a:t>
              </a:r>
              <a:r>
                <a:rPr lang="fr-FR" sz="2400" dirty="0" smtClean="0">
                  <a:latin typeface="Monaco"/>
                  <a:cs typeface="Monaco"/>
                </a:rPr>
                <a:t> &lt;- </a:t>
              </a:r>
              <a:r>
                <a:rPr lang="fr-FR" sz="2400" b="1" dirty="0" err="1" smtClean="0">
                  <a:latin typeface="Monaco"/>
                  <a:cs typeface="Monaco"/>
                </a:rPr>
                <a:t>function</a:t>
              </a:r>
              <a:r>
                <a:rPr lang="fr-FR" sz="2400" dirty="0" smtClean="0">
                  <a:latin typeface="Monaco"/>
                  <a:cs typeface="Monaco"/>
                </a:rPr>
                <a:t>(A,B){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out&lt;-(A+B)^2	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out&lt;-out + A</a:t>
              </a:r>
            </a:p>
            <a:p>
              <a:pPr marL="0" indent="0">
                <a:buFont typeface="Arial"/>
                <a:buNone/>
              </a:pPr>
              <a:r>
                <a:rPr lang="fr-FR" sz="2400" b="1" dirty="0" smtClean="0">
                  <a:latin typeface="Monaco"/>
                  <a:cs typeface="Monaco"/>
                </a:rPr>
                <a:t>	return</a:t>
              </a:r>
              <a:r>
                <a:rPr lang="fr-FR" sz="2400" dirty="0" smtClean="0">
                  <a:latin typeface="Monaco"/>
                  <a:cs typeface="Monaco"/>
                </a:rPr>
                <a:t>(out)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}</a:t>
              </a:r>
              <a:endParaRPr lang="fr-FR" sz="2400" dirty="0">
                <a:latin typeface="Monaco"/>
                <a:cs typeface="Monaco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342157" y="1662668"/>
              <a:ext cx="197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Nom de la fonction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547294" y="5035005"/>
              <a:ext cx="337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Variable retournée par la fonction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054604" y="1662668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paramètres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5656385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145324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6" idx="0"/>
            </p:cNvCxnSpPr>
            <p:nvPr/>
          </p:nvCxnSpPr>
          <p:spPr>
            <a:xfrm flipV="1">
              <a:off x="3234152" y="4275015"/>
              <a:ext cx="0" cy="7599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colade fermante 14"/>
            <p:cNvSpPr/>
            <p:nvPr/>
          </p:nvSpPr>
          <p:spPr>
            <a:xfrm>
              <a:off x="7033846" y="2543483"/>
              <a:ext cx="527538" cy="23289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561384" y="3507155"/>
              <a:ext cx="137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Bloc de code</a:t>
              </a:r>
              <a:endParaRPr lang="fr-FR" dirty="0"/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17</a:t>
            </a:fld>
            <a:endParaRPr lang="fr-FR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88551"/>
              </p:ext>
            </p:extLst>
          </p:nvPr>
        </p:nvGraphicFramePr>
        <p:xfrm>
          <a:off x="1157285" y="1948180"/>
          <a:ext cx="791356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6"/>
                <a:gridCol w="1923479"/>
                <a:gridCol w="655414"/>
                <a:gridCol w="1982440"/>
                <a:gridCol w="1025079"/>
                <a:gridCol w="1612775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Arithmétique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Comparaison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Inférieur</a:t>
                      </a:r>
                      <a:r>
                        <a:rPr lang="en-US" dirty="0" smtClean="0"/>
                        <a:t> à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Soustraction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Supérieur</a:t>
                      </a:r>
                      <a:r>
                        <a:rPr lang="en-US" dirty="0" smtClean="0"/>
                        <a:t> à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&amp;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Inférieur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&amp;&amp;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Supérieur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|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 </a:t>
                      </a:r>
                      <a:r>
                        <a:rPr lang="en-US" dirty="0" err="1" smtClean="0"/>
                        <a:t>logique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Puissance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égal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|| 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Modulo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différent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 </a:t>
                      </a:r>
                      <a:r>
                        <a:rPr lang="en-US" dirty="0" err="1" smtClean="0"/>
                        <a:t>exclusif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%/%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entière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</a:t>
            </a:r>
            <a:r>
              <a:rPr lang="fr-FR" dirty="0"/>
              <a:t>é</a:t>
            </a:r>
            <a:r>
              <a:rPr lang="fr-FR" dirty="0" smtClean="0"/>
              <a:t>crire des données</a:t>
            </a:r>
            <a:endParaRPr lang="fr-FR" dirty="0"/>
          </a:p>
        </p:txBody>
      </p:sp>
      <p:pic>
        <p:nvPicPr>
          <p:cNvPr id="4" name="Image 3" descr="Capture d’écran 2016-10-10 à 21.39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/>
        </p:blipFill>
        <p:spPr>
          <a:xfrm>
            <a:off x="1288779" y="1576335"/>
            <a:ext cx="7403085" cy="40259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0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04273" y="2003513"/>
            <a:ext cx="7841486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/>
              <a:t>R est à la fois un logiciel de statistique et un langage de </a:t>
            </a:r>
            <a:r>
              <a:rPr lang="fr-FR" dirty="0" smtClean="0"/>
              <a:t>programmation : </a:t>
            </a:r>
          </a:p>
          <a:p>
            <a:pPr algn="just"/>
            <a:endParaRPr lang="fr-FR" dirty="0" smtClean="0"/>
          </a:p>
          <a:p>
            <a:pPr algn="just"/>
            <a:r>
              <a:rPr lang="fr-FR" b="1" dirty="0"/>
              <a:t>R est un langage de programmation </a:t>
            </a:r>
            <a:r>
              <a:rPr lang="fr-FR" b="1" dirty="0" smtClean="0"/>
              <a:t>(</a:t>
            </a:r>
            <a:r>
              <a:rPr lang="fr-FR" b="1" dirty="0" err="1" smtClean="0"/>
              <a:t>scripting</a:t>
            </a:r>
            <a:r>
              <a:rPr lang="fr-FR" b="1" dirty="0" smtClean="0"/>
              <a:t>) </a:t>
            </a:r>
            <a:r>
              <a:rPr lang="fr-FR" b="1" dirty="0"/>
              <a:t>interprété</a:t>
            </a:r>
            <a:r>
              <a:rPr lang="fr-FR" dirty="0"/>
              <a:t> </a:t>
            </a:r>
            <a:r>
              <a:rPr lang="fr-FR" dirty="0" smtClean="0"/>
              <a:t>et dérivé </a:t>
            </a:r>
            <a:r>
              <a:rPr lang="fr-FR" dirty="0"/>
              <a:t>de </a:t>
            </a:r>
            <a:r>
              <a:rPr lang="fr-FR" dirty="0" smtClean="0"/>
              <a:t>S :</a:t>
            </a:r>
            <a:endParaRPr lang="fr-FR" dirty="0" smtClean="0"/>
          </a:p>
          <a:p>
            <a:pPr marL="285750" indent="-285750" algn="just">
              <a:buFontTx/>
              <a:buChar char="-"/>
            </a:pPr>
            <a:r>
              <a:rPr lang="fr-FR" dirty="0" smtClean="0"/>
              <a:t>données </a:t>
            </a:r>
            <a:r>
              <a:rPr lang="fr-FR" dirty="0"/>
              <a:t>simples et </a:t>
            </a:r>
            <a:r>
              <a:rPr lang="fr-FR" dirty="0" smtClean="0"/>
              <a:t>structurées</a:t>
            </a: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 smtClean="0"/>
              <a:t>opération </a:t>
            </a:r>
            <a:r>
              <a:rPr lang="fr-FR" dirty="0"/>
              <a:t>d'entrée-sortie, branchements conditionnels, boucles indicées et conditionnelles, récursivité, etc. </a:t>
            </a:r>
            <a:endParaRPr lang="fr-FR" dirty="0" smtClean="0"/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r>
              <a:rPr lang="fr-FR" b="1" dirty="0"/>
              <a:t>R est un logiciel de traitement statistique des </a:t>
            </a:r>
            <a:r>
              <a:rPr lang="fr-FR" b="1" dirty="0" smtClean="0"/>
              <a:t>données, il dispose</a:t>
            </a:r>
            <a:r>
              <a:rPr lang="fr-FR" dirty="0" smtClean="0"/>
              <a:t> : 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/>
              <a:t>d’un </a:t>
            </a:r>
            <a:r>
              <a:rPr lang="fr-FR" dirty="0" smtClean="0"/>
              <a:t>interpréteur </a:t>
            </a:r>
            <a:r>
              <a:rPr lang="fr-FR" dirty="0"/>
              <a:t>de </a:t>
            </a:r>
            <a:r>
              <a:rPr lang="fr-FR" dirty="0" smtClean="0"/>
              <a:t>commandes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’une bibliothèque </a:t>
            </a:r>
            <a:r>
              <a:rPr lang="fr-FR" dirty="0"/>
              <a:t>très large de fonctions </a:t>
            </a:r>
            <a:r>
              <a:rPr lang="fr-FR" dirty="0" smtClean="0"/>
              <a:t>statistiques, de </a:t>
            </a:r>
            <a:r>
              <a:rPr lang="fr-FR" dirty="0"/>
              <a:t>"packages", </a:t>
            </a:r>
            <a:r>
              <a:rPr lang="fr-FR" dirty="0" smtClean="0"/>
              <a:t>de </a:t>
            </a:r>
            <a:r>
              <a:rPr lang="fr-FR" dirty="0"/>
              <a:t>modules externes </a:t>
            </a:r>
            <a:r>
              <a:rPr lang="fr-FR" dirty="0" smtClean="0"/>
              <a:t>compilés </a:t>
            </a:r>
            <a:r>
              <a:rPr lang="fr-FR" dirty="0" smtClean="0"/>
              <a:t>téléchargeables </a:t>
            </a:r>
            <a:r>
              <a:rPr lang="fr-FR" dirty="0"/>
              <a:t>gratuitement sur </a:t>
            </a:r>
            <a:r>
              <a:rPr lang="fr-FR" dirty="0" smtClean="0"/>
              <a:t>internet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’une palette </a:t>
            </a:r>
            <a:r>
              <a:rPr lang="fr-FR" dirty="0"/>
              <a:t>étendue de fonctionnalités </a:t>
            </a:r>
            <a:r>
              <a:rPr lang="fr-FR" dirty="0" smtClean="0"/>
              <a:t>graphiques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’un mode </a:t>
            </a:r>
            <a:r>
              <a:rPr lang="fr-FR" dirty="0" smtClean="0"/>
              <a:t>interactif </a:t>
            </a:r>
            <a:r>
              <a:rPr lang="fr-FR" dirty="0"/>
              <a:t>sans jamais avoir à </a:t>
            </a:r>
            <a:r>
              <a:rPr lang="fr-FR" dirty="0" smtClean="0"/>
              <a:t>programmer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38" y="209210"/>
            <a:ext cx="1663700" cy="129540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écran 2016-10-17 à 21.0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1" y="1231351"/>
            <a:ext cx="8864390" cy="546039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</a:t>
            </a:r>
            <a:r>
              <a:rPr lang="fr-FR" dirty="0" err="1" smtClean="0"/>
              <a:t>teRminal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16-10-17 à 21.0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42" y="1334511"/>
            <a:ext cx="7756769" cy="578020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une GUI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6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outil aux </a:t>
            </a:r>
            <a:r>
              <a:rPr lang="fr-FR" dirty="0" smtClean="0"/>
              <a:t>fonctionnalités </a:t>
            </a:r>
            <a:r>
              <a:rPr lang="fr-FR" dirty="0" smtClean="0"/>
              <a:t>avancées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93" y="1417638"/>
            <a:ext cx="1587500" cy="55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7783" y="1512372"/>
            <a:ext cx="258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www.rstudio.com</a:t>
            </a:r>
            <a:endParaRPr lang="fr-FR" dirty="0"/>
          </a:p>
        </p:txBody>
      </p:sp>
      <p:pic>
        <p:nvPicPr>
          <p:cNvPr id="7" name="Image 6" descr="Capture d’écran 2016-10-17 à 21.09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6" y="1830191"/>
            <a:ext cx="7625582" cy="515469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9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pic>
        <p:nvPicPr>
          <p:cNvPr id="5" name="Image 4" descr="Capture d’écran 2016-10-10 à 21.25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/>
          <a:stretch/>
        </p:blipFill>
        <p:spPr>
          <a:xfrm>
            <a:off x="1138473" y="1417638"/>
            <a:ext cx="8005300" cy="494907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8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823" y="1600200"/>
            <a:ext cx="8559800" cy="434926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Espace :</a:t>
            </a:r>
          </a:p>
          <a:p>
            <a:pPr lvl="1"/>
            <a:r>
              <a:rPr lang="fr-FR" dirty="0" smtClean="0"/>
              <a:t>Certains sont importants :</a:t>
            </a:r>
          </a:p>
          <a:p>
            <a:pPr lvl="2"/>
            <a:r>
              <a:rPr lang="fr-FR" dirty="0" smtClean="0">
                <a:latin typeface="Monaco"/>
                <a:cs typeface="Monaco"/>
              </a:rPr>
              <a:t>x &lt;- 1 </a:t>
            </a:r>
            <a:r>
              <a:rPr lang="fr-FR" dirty="0" smtClean="0"/>
              <a:t>: x prend la valeur 1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</a:t>
            </a:r>
            <a:r>
              <a:rPr lang="fr-FR" dirty="0" smtClean="0">
                <a:latin typeface="Monaco"/>
                <a:cs typeface="Monaco"/>
              </a:rPr>
              <a:t> &lt; -1 </a:t>
            </a:r>
            <a:r>
              <a:rPr lang="fr-FR" dirty="0" smtClean="0"/>
              <a:t>: teste si x est plus petit que -1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D’autres servent à la lisibilité :</a:t>
            </a:r>
          </a:p>
          <a:p>
            <a:pPr lvl="2"/>
            <a:r>
              <a:rPr lang="fr-FR" dirty="0">
                <a:latin typeface="Monaco"/>
                <a:cs typeface="Monaco"/>
              </a:rPr>
              <a:t>x &lt;- </a:t>
            </a:r>
            <a:r>
              <a:rPr lang="fr-FR" dirty="0" smtClean="0">
                <a:latin typeface="Monaco"/>
                <a:cs typeface="Monaco"/>
              </a:rPr>
              <a:t>-1 </a:t>
            </a:r>
          </a:p>
          <a:p>
            <a:pPr lvl="2"/>
            <a:r>
              <a:rPr lang="fr-FR" dirty="0" smtClean="0">
                <a:latin typeface="Monaco"/>
                <a:cs typeface="Monaco"/>
                <a:sym typeface="Wingdings"/>
              </a:rPr>
              <a:t>x &lt;--1</a:t>
            </a:r>
          </a:p>
          <a:p>
            <a:pPr lvl="2"/>
            <a:endParaRPr lang="fr-FR" dirty="0" smtClean="0">
              <a:latin typeface="Monaco"/>
              <a:cs typeface="Monaco"/>
              <a:sym typeface="Wingdings"/>
            </a:endParaRPr>
          </a:p>
          <a:p>
            <a:r>
              <a:rPr lang="fr-FR" dirty="0" smtClean="0"/>
              <a:t>« un code bien aéré est plus facile à debugger »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5506" y="1600200"/>
            <a:ext cx="8229600" cy="676031"/>
          </a:xfrm>
        </p:spPr>
        <p:txBody>
          <a:bodyPr/>
          <a:lstStyle/>
          <a:p>
            <a:r>
              <a:rPr lang="fr-FR" dirty="0" smtClean="0"/>
              <a:t>Depuis le « prompt », directement dans R :</a:t>
            </a:r>
          </a:p>
        </p:txBody>
      </p:sp>
      <p:pic>
        <p:nvPicPr>
          <p:cNvPr id="4" name="Image 3" descr="Capture d’écran 2016-10-17 à 21.33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2" y="2276231"/>
            <a:ext cx="7317153" cy="377450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3063" y="1607757"/>
            <a:ext cx="8229600" cy="3313723"/>
          </a:xfrm>
        </p:spPr>
        <p:txBody>
          <a:bodyPr>
            <a:normAutofit/>
          </a:bodyPr>
          <a:lstStyle/>
          <a:p>
            <a:r>
              <a:rPr lang="fr-FR" dirty="0" smtClean="0"/>
              <a:t>Communauté  :</a:t>
            </a:r>
          </a:p>
          <a:p>
            <a:pPr lvl="1"/>
            <a:r>
              <a:rPr lang="fr-FR" dirty="0" smtClean="0"/>
              <a:t>Quick</a:t>
            </a:r>
            <a:r>
              <a:rPr lang="fr-FR" dirty="0"/>
              <a:t>-R 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://www.statmethods.net/</a:t>
            </a:r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>
                <a:hlinkClick r:id="rId3"/>
              </a:rPr>
              <a:t>http://www.duclert.org/</a:t>
            </a:r>
            <a:r>
              <a:rPr lang="fr-FR" dirty="0"/>
              <a:t> 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17D1-6463-6D4A-A6B9-487EB10F22E4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473393" y="6305550"/>
            <a:ext cx="6456848" cy="476250"/>
          </a:xfrm>
        </p:spPr>
        <p:txBody>
          <a:bodyPr/>
          <a:lstStyle/>
          <a:p>
            <a:pPr algn="ctr"/>
            <a:r>
              <a:rPr lang="fr-FR" dirty="0" smtClean="0"/>
              <a:t>Initiation à R – </a:t>
            </a:r>
            <a:r>
              <a:rPr lang="fr-FR" dirty="0" err="1" smtClean="0"/>
              <a:t>CentraleSupelec</a:t>
            </a:r>
            <a:r>
              <a:rPr lang="fr-FR" dirty="0" smtClean="0"/>
              <a:t> – </a:t>
            </a:r>
            <a:r>
              <a:rPr lang="fr-FR" dirty="0" err="1" smtClean="0"/>
              <a:t>J.Guégan</a:t>
            </a:r>
            <a:r>
              <a:rPr lang="fr-FR" dirty="0" smtClean="0"/>
              <a:t> – </a:t>
            </a:r>
            <a:r>
              <a:rPr lang="fr-FR" dirty="0" err="1" smtClean="0"/>
              <a:t>G.Meurice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0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273</TotalTime>
  <Words>594</Words>
  <Application>Microsoft Office PowerPoint</Application>
  <PresentationFormat>Affichage à l'écran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Initiation à R</vt:lpstr>
      <vt:lpstr>Présentation de</vt:lpstr>
      <vt:lpstr>Utilisation avec un teRminal</vt:lpstr>
      <vt:lpstr>Utilisation avec une GUI</vt:lpstr>
      <vt:lpstr>Un outil aux fonctionnalités avancées</vt:lpstr>
      <vt:lpstr>Syntaxe de Base</vt:lpstr>
      <vt:lpstr>Syntaxe de Base</vt:lpstr>
      <vt:lpstr>Ressource, Aide</vt:lpstr>
      <vt:lpstr>Ressource, Aide</vt:lpstr>
      <vt:lpstr>Les types de valeurs</vt:lpstr>
      <vt:lpstr>Les classes d’objets</vt:lpstr>
      <vt:lpstr>Les classes d’objets</vt:lpstr>
      <vt:lpstr>Les classes d’objets</vt:lpstr>
      <vt:lpstr>Les classes d’objets</vt:lpstr>
      <vt:lpstr>Les classes d’objets</vt:lpstr>
      <vt:lpstr>Structures algorithmiques</vt:lpstr>
      <vt:lpstr>Fonctions</vt:lpstr>
      <vt:lpstr>Opérateurs</vt:lpstr>
      <vt:lpstr>Lire et écrire des données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</dc:creator>
  <cp:lastModifiedBy>GUEGAN Justine</cp:lastModifiedBy>
  <cp:revision>30</cp:revision>
  <dcterms:created xsi:type="dcterms:W3CDTF">2016-10-10T19:20:01Z</dcterms:created>
  <dcterms:modified xsi:type="dcterms:W3CDTF">2016-10-18T13:53:51Z</dcterms:modified>
</cp:coreProperties>
</file>