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-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clert.org/r-graphiques/parametres-graphes-R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/" TargetMode="External"/><Relationship Id="rId3" Type="http://schemas.openxmlformats.org/officeDocument/2006/relationships/hyperlink" Target="http://www.ducle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R</a:t>
            </a:r>
            <a:br>
              <a:rPr lang="fr-FR" dirty="0" smtClean="0"/>
            </a:br>
            <a:r>
              <a:rPr lang="fr-FR" dirty="0" smtClean="0"/>
              <a:t>Débutant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372" y="4050836"/>
            <a:ext cx="8767860" cy="1878023"/>
          </a:xfrm>
        </p:spPr>
        <p:txBody>
          <a:bodyPr>
            <a:normAutofit fontScale="92500" lnSpcReduction="20000"/>
          </a:bodyPr>
          <a:lstStyle/>
          <a:p>
            <a:r>
              <a:rPr lang="fr-FR" sz="3500" dirty="0" smtClean="0"/>
              <a:t>Session 1</a:t>
            </a:r>
          </a:p>
          <a:p>
            <a:r>
              <a:rPr lang="fr-FR" dirty="0" smtClean="0"/>
              <a:t>31</a:t>
            </a:r>
            <a:r>
              <a:rPr lang="fr-FR" dirty="0" smtClean="0"/>
              <a:t> mai </a:t>
            </a:r>
            <a:r>
              <a:rPr lang="fr-FR" dirty="0" smtClean="0"/>
              <a:t>2017</a:t>
            </a:r>
          </a:p>
          <a:p>
            <a:endParaRPr lang="fr-FR" dirty="0"/>
          </a:p>
          <a:p>
            <a:r>
              <a:rPr lang="fr-FR" dirty="0" smtClean="0"/>
              <a:t>Plateforme ICONICS</a:t>
            </a:r>
          </a:p>
          <a:p>
            <a:r>
              <a:rPr lang="fr-FR" dirty="0" smtClean="0"/>
              <a:t>Justine </a:t>
            </a:r>
            <a:r>
              <a:rPr lang="fr-FR" dirty="0" err="1" smtClean="0"/>
              <a:t>Guégan</a:t>
            </a:r>
            <a:endParaRPr lang="fr-FR" dirty="0"/>
          </a:p>
        </p:txBody>
      </p:sp>
      <p:pic>
        <p:nvPicPr>
          <p:cNvPr id="1026" name="Picture 2" descr="Résultat de recherche d'images pour &quot;icm institut du cerv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 t="24797" r="41551" b="22911"/>
          <a:stretch/>
        </p:blipFill>
        <p:spPr bwMode="auto">
          <a:xfrm>
            <a:off x="38637" y="5473521"/>
            <a:ext cx="1399592" cy="13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7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dirty="0" smtClean="0"/>
              <a:t>Double</a:t>
            </a:r>
          </a:p>
          <a:p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 err="1" smtClean="0"/>
              <a:t>Logical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Valeurs particulières : </a:t>
            </a:r>
          </a:p>
          <a:p>
            <a:pPr lvl="1"/>
            <a:r>
              <a:rPr lang="fr-FR" dirty="0" smtClean="0"/>
              <a:t>NA</a:t>
            </a:r>
          </a:p>
          <a:p>
            <a:pPr lvl="1"/>
            <a:r>
              <a:rPr lang="fr-FR" dirty="0" smtClean="0"/>
              <a:t>+</a:t>
            </a:r>
            <a:r>
              <a:rPr lang="fr-FR" dirty="0" err="1" smtClean="0"/>
              <a:t>Inf</a:t>
            </a:r>
            <a:endParaRPr lang="fr-FR" dirty="0"/>
          </a:p>
          <a:p>
            <a:pPr lvl="1"/>
            <a:r>
              <a:rPr lang="fr-FR" dirty="0" err="1" smtClean="0"/>
              <a:t>NaN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13989"/>
            <a:ext cx="2245820" cy="477397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461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 - 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0819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Vecteurs : tous les éléments sont de </a:t>
            </a:r>
            <a:r>
              <a:rPr lang="fr-FR" sz="2000" u="sng" dirty="0" smtClean="0"/>
              <a:t>même nature</a:t>
            </a:r>
          </a:p>
          <a:p>
            <a:pPr lvl="1"/>
            <a:r>
              <a:rPr lang="fr-FR" sz="1800" dirty="0" smtClean="0"/>
              <a:t>Déclaration : c()	</a:t>
            </a:r>
          </a:p>
          <a:p>
            <a:pPr lvl="1"/>
            <a:r>
              <a:rPr lang="fr-FR" sz="1800" dirty="0" smtClean="0"/>
              <a:t>Accès aux éléments d’un vecteur : [ </a:t>
            </a:r>
            <a:r>
              <a:rPr lang="fr-FR" sz="1800" i="1" dirty="0" smtClean="0"/>
              <a:t>indice</a:t>
            </a:r>
            <a:r>
              <a:rPr lang="fr-FR" sz="1800" dirty="0" smtClean="0"/>
              <a:t> ]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71773"/>
          <a:stretch/>
        </p:blipFill>
        <p:spPr>
          <a:xfrm>
            <a:off x="948810" y="3080855"/>
            <a:ext cx="7126244" cy="8957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7708" r="10346" b="51894"/>
          <a:stretch/>
        </p:blipFill>
        <p:spPr>
          <a:xfrm>
            <a:off x="948810" y="4242610"/>
            <a:ext cx="7164880" cy="7259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7086" b="32515"/>
          <a:stretch/>
        </p:blipFill>
        <p:spPr>
          <a:xfrm>
            <a:off x="948809" y="5197014"/>
            <a:ext cx="7155913" cy="6499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66173" r="2063" b="12263"/>
          <a:stretch/>
        </p:blipFill>
        <p:spPr>
          <a:xfrm>
            <a:off x="948809" y="6041363"/>
            <a:ext cx="7190639" cy="70501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19" y="6041362"/>
            <a:ext cx="705015" cy="7050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135" y="3631842"/>
            <a:ext cx="2822121" cy="19823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7755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- </a:t>
            </a:r>
            <a:r>
              <a:rPr lang="fr-FR" dirty="0" smtClean="0"/>
              <a:t>Facteur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664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Facteur : </a:t>
            </a:r>
            <a:r>
              <a:rPr lang="fr-FR" sz="2000" dirty="0" err="1" smtClean="0"/>
              <a:t>character</a:t>
            </a:r>
            <a:r>
              <a:rPr lang="fr-FR" sz="2000" dirty="0" smtClean="0"/>
              <a:t> ou numérique</a:t>
            </a:r>
          </a:p>
          <a:p>
            <a:pPr lvl="1"/>
            <a:r>
              <a:rPr lang="fr-FR" dirty="0" smtClean="0"/>
              <a:t>Déclaration : factor()</a:t>
            </a:r>
          </a:p>
          <a:p>
            <a:pPr lvl="1"/>
            <a:r>
              <a:rPr lang="fr-FR" dirty="0"/>
              <a:t>Accès aux éléments d’un </a:t>
            </a:r>
            <a:r>
              <a:rPr lang="fr-FR" dirty="0" smtClean="0"/>
              <a:t>facteur: [ </a:t>
            </a:r>
            <a:r>
              <a:rPr lang="fr-FR" i="1" dirty="0" smtClean="0"/>
              <a:t>indice</a:t>
            </a:r>
            <a:r>
              <a:rPr lang="fr-FR" dirty="0" smtClean="0"/>
              <a:t> ]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68959"/>
            <a:ext cx="9622668" cy="38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- </a:t>
            </a:r>
            <a:r>
              <a:rPr lang="fr-FR" dirty="0" smtClean="0"/>
              <a:t>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0477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Matrice : tous les éléments sont de </a:t>
            </a:r>
            <a:r>
              <a:rPr lang="fr-FR" sz="2000" u="sng" dirty="0" smtClean="0"/>
              <a:t>même nature</a:t>
            </a:r>
            <a:endParaRPr lang="fr-FR" dirty="0" smtClean="0"/>
          </a:p>
          <a:p>
            <a:pPr lvl="1"/>
            <a:r>
              <a:rPr lang="fr-FR" sz="1800" dirty="0" smtClean="0"/>
              <a:t>Déclaration : matrix()</a:t>
            </a:r>
          </a:p>
          <a:p>
            <a:pPr lvl="1"/>
            <a:r>
              <a:rPr lang="fr-FR" sz="1800" dirty="0"/>
              <a:t>Accès aux éléments </a:t>
            </a:r>
            <a:r>
              <a:rPr lang="fr-FR" sz="1800" dirty="0" smtClean="0"/>
              <a:t>d’une matrice: [ </a:t>
            </a:r>
            <a:r>
              <a:rPr lang="fr-FR" sz="1800" i="1" dirty="0" smtClean="0"/>
              <a:t>indice ligne </a:t>
            </a:r>
            <a:r>
              <a:rPr lang="fr-FR" sz="1800" dirty="0" smtClean="0"/>
              <a:t>, </a:t>
            </a:r>
            <a:r>
              <a:rPr lang="fr-FR" sz="1800" i="1" dirty="0" smtClean="0"/>
              <a:t>indice colonne </a:t>
            </a:r>
            <a:r>
              <a:rPr lang="fr-FR" sz="1800" dirty="0" smtClean="0"/>
              <a:t>]</a:t>
            </a:r>
            <a:endParaRPr lang="fr-FR" sz="1800" dirty="0"/>
          </a:p>
          <a:p>
            <a:pPr lvl="1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3071581"/>
            <a:ext cx="5890891" cy="192692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7" name="Groupe 6"/>
          <p:cNvGrpSpPr/>
          <p:nvPr/>
        </p:nvGrpSpPr>
        <p:grpSpPr>
          <a:xfrm>
            <a:off x="162959" y="5324511"/>
            <a:ext cx="10397717" cy="1118445"/>
            <a:chOff x="394779" y="5380108"/>
            <a:chExt cx="9161777" cy="88763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779" y="5380108"/>
              <a:ext cx="9161777" cy="56866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733" y="5934288"/>
              <a:ext cx="9155822" cy="333459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286" y="3071580"/>
            <a:ext cx="1629030" cy="117844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9156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</a:t>
            </a:r>
            <a:r>
              <a:rPr lang="fr-FR" dirty="0" smtClean="0"/>
              <a:t>– Data 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787" y="151664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Structure spéciale pour les jeux de données de type </a:t>
            </a:r>
            <a:r>
              <a:rPr lang="fr-FR" sz="2000" i="1" dirty="0"/>
              <a:t>Individus </a:t>
            </a:r>
            <a:r>
              <a:rPr lang="fr-FR" sz="2000" dirty="0"/>
              <a:t>× </a:t>
            </a:r>
            <a:r>
              <a:rPr lang="fr-FR" sz="2000" i="1" dirty="0"/>
              <a:t>Variables</a:t>
            </a:r>
          </a:p>
          <a:p>
            <a:r>
              <a:rPr lang="fr-FR" sz="2000" dirty="0"/>
              <a:t>Les colonnes peuvent être de nature différentes</a:t>
            </a:r>
          </a:p>
          <a:p>
            <a:r>
              <a:rPr lang="fr-FR" sz="2000" dirty="0"/>
              <a:t>Les colonnes doivent être de même taille</a:t>
            </a:r>
            <a:r>
              <a:rPr lang="fr-FR" sz="2000" i="1" dirty="0"/>
              <a:t> </a:t>
            </a:r>
            <a:endParaRPr lang="fr-FR" sz="2000" i="1" dirty="0" smtClean="0"/>
          </a:p>
          <a:p>
            <a:r>
              <a:rPr lang="fr-FR" sz="2000" dirty="0" smtClean="0"/>
              <a:t>Déclaration : </a:t>
            </a:r>
            <a:r>
              <a:rPr lang="fr-FR" sz="2000" dirty="0" err="1" smtClean="0"/>
              <a:t>data.frame</a:t>
            </a:r>
            <a:r>
              <a:rPr lang="fr-FR" sz="2000" dirty="0" smtClean="0"/>
              <a:t>()</a:t>
            </a:r>
          </a:p>
          <a:p>
            <a:r>
              <a:rPr lang="fr-FR" sz="2000" dirty="0"/>
              <a:t>Accès aux éléments d’un </a:t>
            </a:r>
            <a:r>
              <a:rPr lang="fr-FR" sz="2000" dirty="0" smtClean="0"/>
              <a:t>data frame : 2 façons</a:t>
            </a:r>
          </a:p>
          <a:p>
            <a:pPr lvl="1"/>
            <a:r>
              <a:rPr lang="fr-FR" dirty="0" smtClean="0"/>
              <a:t>[ </a:t>
            </a:r>
            <a:r>
              <a:rPr lang="fr-FR" i="1" dirty="0" smtClean="0"/>
              <a:t>indice ligne</a:t>
            </a:r>
            <a:r>
              <a:rPr lang="fr-FR" dirty="0" smtClean="0"/>
              <a:t> , </a:t>
            </a:r>
            <a:r>
              <a:rPr lang="fr-FR" i="1" dirty="0" smtClean="0"/>
              <a:t>indice colonne</a:t>
            </a:r>
            <a:r>
              <a:rPr lang="fr-FR" dirty="0" smtClean="0"/>
              <a:t>]</a:t>
            </a:r>
          </a:p>
          <a:p>
            <a:pPr lvl="1"/>
            <a:r>
              <a:rPr lang="fr-FR" b="1" dirty="0" smtClean="0"/>
              <a:t>$</a:t>
            </a:r>
            <a:r>
              <a:rPr lang="fr-FR" i="1" dirty="0" err="1" smtClean="0"/>
              <a:t>colonneName</a:t>
            </a:r>
            <a:endParaRPr lang="fr-FR" i="1" dirty="0" smtClean="0"/>
          </a:p>
          <a:p>
            <a:pPr lvl="1"/>
            <a:endParaRPr lang="fr-FR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6" y="4765181"/>
            <a:ext cx="3261051" cy="19284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67" y="4765181"/>
            <a:ext cx="5965195" cy="15852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535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 -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424" y="1568161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Listes : objet « fourre-tout »</a:t>
            </a:r>
          </a:p>
          <a:p>
            <a:pPr lvl="1"/>
            <a:r>
              <a:rPr lang="fr-FR" sz="1800" dirty="0" smtClean="0"/>
              <a:t>Déclaration : </a:t>
            </a:r>
            <a:r>
              <a:rPr lang="fr-FR" sz="1800" dirty="0" err="1" smtClean="0"/>
              <a:t>list</a:t>
            </a:r>
            <a:r>
              <a:rPr lang="fr-FR" sz="1800" dirty="0" smtClean="0"/>
              <a:t>()</a:t>
            </a:r>
          </a:p>
          <a:p>
            <a:pPr lvl="1"/>
            <a:r>
              <a:rPr lang="fr-FR" sz="1800" dirty="0" smtClean="0"/>
              <a:t>Accès aux éléments d’une liste : $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4" y="3172459"/>
            <a:ext cx="3707844" cy="34215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68" y="3172458"/>
            <a:ext cx="8334614" cy="5495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268" y="4175729"/>
            <a:ext cx="2479262" cy="88188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3952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81" y="2278967"/>
            <a:ext cx="2814073" cy="29032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29079" b="30057"/>
          <a:stretch/>
        </p:blipFill>
        <p:spPr>
          <a:xfrm>
            <a:off x="4790648" y="2560320"/>
            <a:ext cx="4500203" cy="18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a vous de jouer index doigt pointé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809518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6772" y="1692326"/>
            <a:ext cx="660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VOUS DE JOUER ! </a:t>
            </a:r>
            <a:endParaRPr lang="fr-F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3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521" y="1485340"/>
            <a:ext cx="8596668" cy="47607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hlinkClick r:id="rId2"/>
              </a:rPr>
              <a:t>www.duclert.org/r-graphiques/parametres-graphes-R.php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Plot()</a:t>
            </a:r>
          </a:p>
          <a:p>
            <a:r>
              <a:rPr lang="fr-FR" sz="2400" dirty="0" smtClean="0"/>
              <a:t>Paramètres principaux : </a:t>
            </a: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</a:t>
            </a:r>
            <a:r>
              <a:rPr lang="fr-FR" sz="2000" dirty="0" smtClean="0">
                <a:cs typeface="Courier New" panose="02070309020205020404" pitchFamily="49" charset="0"/>
              </a:rPr>
              <a:t>titre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titre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limites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: </a:t>
            </a:r>
            <a:r>
              <a:rPr lang="fr-FR" sz="2000" dirty="0" smtClean="0">
                <a:cs typeface="Courier New" panose="02070309020205020404" pitchFamily="49" charset="0"/>
              </a:rPr>
              <a:t>points, lignes, les 2, none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 : </a:t>
            </a:r>
            <a:r>
              <a:rPr lang="fr-FR" sz="2000" dirty="0" smtClean="0">
                <a:cs typeface="Courier New" panose="02070309020205020404" pitchFamily="49" charset="0"/>
              </a:rPr>
              <a:t>couleur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symbole pour les points 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7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(2/3)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9" y="3181350"/>
            <a:ext cx="5486400" cy="3676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30" y="2228629"/>
            <a:ext cx="5582415" cy="3272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5" y="1417147"/>
            <a:ext cx="5627996" cy="16938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45" y="3527620"/>
            <a:ext cx="5524500" cy="32480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05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255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Logiciel de statistique et un langage de programmation</a:t>
            </a:r>
          </a:p>
          <a:p>
            <a:endParaRPr lang="fr-FR" dirty="0"/>
          </a:p>
          <a:p>
            <a:r>
              <a:rPr lang="fr-FR" b="1" dirty="0" smtClean="0"/>
              <a:t>R est un langage de programmation (</a:t>
            </a:r>
            <a:r>
              <a:rPr lang="fr-FR" b="1" dirty="0" err="1" smtClean="0"/>
              <a:t>scripting</a:t>
            </a:r>
            <a:r>
              <a:rPr lang="fr-FR" b="1" dirty="0" smtClean="0"/>
              <a:t>) interprété</a:t>
            </a:r>
            <a:r>
              <a:rPr lang="fr-FR" dirty="0" smtClean="0"/>
              <a:t> et dérivé de S : </a:t>
            </a:r>
          </a:p>
          <a:p>
            <a:pPr lvl="1"/>
            <a:r>
              <a:rPr lang="fr-FR" dirty="0" smtClean="0"/>
              <a:t>Données simples et structurées</a:t>
            </a:r>
          </a:p>
          <a:p>
            <a:pPr lvl="1"/>
            <a:r>
              <a:rPr lang="fr-FR" dirty="0" smtClean="0"/>
              <a:t>Opération d’entrée-sortie, branchements conditionnels, boucles indicées et conditionnelles, récursivité etc.</a:t>
            </a:r>
          </a:p>
          <a:p>
            <a:pPr lvl="2"/>
            <a:endParaRPr lang="fr-FR" dirty="0"/>
          </a:p>
          <a:p>
            <a:r>
              <a:rPr lang="fr-FR" b="1" dirty="0" smtClean="0"/>
              <a:t>R est un logiciel de traitement statistique des données</a:t>
            </a:r>
            <a:r>
              <a:rPr lang="fr-FR" dirty="0" smtClean="0"/>
              <a:t>, il dispose : </a:t>
            </a:r>
          </a:p>
          <a:p>
            <a:pPr lvl="1"/>
            <a:r>
              <a:rPr lang="fr-FR" dirty="0" smtClean="0"/>
              <a:t>D’un interpréteur de commandes</a:t>
            </a:r>
          </a:p>
          <a:p>
            <a:pPr lvl="1"/>
            <a:r>
              <a:rPr lang="fr-FR" dirty="0" smtClean="0"/>
              <a:t>D’une bibliothèque très large de fonctions statistiques, de « packages », de modules externes compilés téléchargeable gratuitement sur internet</a:t>
            </a:r>
          </a:p>
          <a:p>
            <a:pPr lvl="1"/>
            <a:r>
              <a:rPr lang="fr-FR" dirty="0" smtClean="0"/>
              <a:t>D’une palette étendue de fonctionnalités graphiques</a:t>
            </a:r>
          </a:p>
          <a:p>
            <a:pPr lvl="1"/>
            <a:r>
              <a:rPr lang="fr-FR" dirty="0" smtClean="0"/>
              <a:t>D’un mode interactif sans jamais avoir à programmer</a:t>
            </a:r>
            <a:endParaRPr lang="fr-FR" dirty="0"/>
          </a:p>
        </p:txBody>
      </p:sp>
      <p:pic>
        <p:nvPicPr>
          <p:cNvPr id="2054" name="Picture 6" descr="Résultat de recherche d'images pour &quot;cran 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49" y="575972"/>
            <a:ext cx="890319" cy="6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(3/3)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687" y="2975463"/>
            <a:ext cx="3349430" cy="35147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26" y="1503851"/>
            <a:ext cx="2943225" cy="2943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35" y="3713057"/>
            <a:ext cx="3076575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861" y="1728162"/>
            <a:ext cx="3710001" cy="2054982"/>
          </a:xfrm>
          <a:prstGeom prst="rect">
            <a:avLst/>
          </a:prstGeom>
        </p:spPr>
      </p:pic>
      <p:pic>
        <p:nvPicPr>
          <p:cNvPr id="5122" name="Picture 2" descr="Résultat de recherche d'images pour &quot;ggbi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03" y="3584008"/>
            <a:ext cx="5236797" cy="32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R plots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69" y="173425"/>
            <a:ext cx="3281069" cy="32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3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écrire des données (1/2)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95" y="1236293"/>
            <a:ext cx="4665594" cy="3105795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67843" y="4342088"/>
            <a:ext cx="5624993" cy="251591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fr-FR" sz="2000" dirty="0" smtClean="0"/>
              <a:t>Arguments utiles pour </a:t>
            </a:r>
            <a:r>
              <a:rPr lang="fr-FR" sz="2000" dirty="0" err="1" smtClean="0"/>
              <a:t>read</a:t>
            </a:r>
            <a:r>
              <a:rPr lang="fr-FR" sz="2000" dirty="0" smtClean="0"/>
              <a:t>: </a:t>
            </a:r>
          </a:p>
          <a:p>
            <a:pPr lvl="1"/>
            <a:r>
              <a:rPr lang="fr-FR" sz="1800" dirty="0" smtClean="0"/>
              <a:t>file : </a:t>
            </a:r>
            <a:r>
              <a:rPr lang="fr-FR" sz="1800" dirty="0" err="1" smtClean="0"/>
              <a:t>path</a:t>
            </a:r>
            <a:r>
              <a:rPr lang="fr-FR" sz="1800" dirty="0" smtClean="0"/>
              <a:t> et nom du fichier</a:t>
            </a:r>
          </a:p>
          <a:p>
            <a:pPr lvl="1"/>
            <a:r>
              <a:rPr lang="fr-FR" sz="1800" dirty="0"/>
              <a:t>s</a:t>
            </a:r>
            <a:r>
              <a:rPr lang="fr-FR" sz="1800" dirty="0" smtClean="0"/>
              <a:t>ep : séparateur de colonne</a:t>
            </a:r>
          </a:p>
          <a:p>
            <a:pPr lvl="1"/>
            <a:r>
              <a:rPr lang="fr-FR" sz="1800" dirty="0"/>
              <a:t>h</a:t>
            </a:r>
            <a:r>
              <a:rPr lang="fr-FR" sz="1800" dirty="0" smtClean="0"/>
              <a:t>eader : mes colonnes </a:t>
            </a:r>
            <a:r>
              <a:rPr lang="fr-FR" sz="1800" dirty="0" err="1" smtClean="0"/>
              <a:t>ont-elles</a:t>
            </a:r>
            <a:r>
              <a:rPr lang="fr-FR" sz="1800" dirty="0" smtClean="0"/>
              <a:t> des entêtes </a:t>
            </a:r>
          </a:p>
          <a:p>
            <a:pPr lvl="1"/>
            <a:r>
              <a:rPr lang="fr-FR" sz="1800" dirty="0" err="1" smtClean="0"/>
              <a:t>dec</a:t>
            </a:r>
            <a:r>
              <a:rPr lang="fr-FR" sz="1800" dirty="0" smtClean="0"/>
              <a:t> : . Ou , ?</a:t>
            </a:r>
          </a:p>
          <a:p>
            <a:pPr lvl="1"/>
            <a:r>
              <a:rPr lang="fr-FR" sz="1800" dirty="0" smtClean="0"/>
              <a:t>…</a:t>
            </a:r>
            <a:endParaRPr lang="fr-FR" sz="18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03591" y="4342088"/>
            <a:ext cx="5624993" cy="25159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Arguments utiles pour </a:t>
            </a:r>
            <a:r>
              <a:rPr lang="fr-FR" sz="2000" dirty="0" err="1" smtClean="0"/>
              <a:t>write</a:t>
            </a:r>
            <a:r>
              <a:rPr lang="fr-FR" sz="2000" dirty="0" smtClean="0"/>
              <a:t>: </a:t>
            </a:r>
          </a:p>
          <a:p>
            <a:pPr lvl="1"/>
            <a:r>
              <a:rPr lang="fr-FR" sz="1800" dirty="0" smtClean="0"/>
              <a:t>file : </a:t>
            </a:r>
            <a:r>
              <a:rPr lang="fr-FR" sz="1800" dirty="0" err="1" smtClean="0"/>
              <a:t>path</a:t>
            </a:r>
            <a:r>
              <a:rPr lang="fr-FR" sz="1800" dirty="0" smtClean="0"/>
              <a:t> et nom du fichier</a:t>
            </a:r>
          </a:p>
          <a:p>
            <a:pPr lvl="1"/>
            <a:r>
              <a:rPr lang="fr-FR" sz="1800" dirty="0" smtClean="0"/>
              <a:t>sep : séparateur de colonne</a:t>
            </a:r>
          </a:p>
          <a:p>
            <a:pPr lvl="1"/>
            <a:r>
              <a:rPr lang="fr-FR" sz="1800" dirty="0" err="1" smtClean="0"/>
              <a:t>quote</a:t>
            </a:r>
            <a:r>
              <a:rPr lang="fr-FR" sz="1800" dirty="0" smtClean="0"/>
              <a:t>: imprimer les guillemets ?</a:t>
            </a:r>
          </a:p>
          <a:p>
            <a:pPr lvl="1"/>
            <a:r>
              <a:rPr lang="fr-FR" sz="1800" dirty="0" err="1"/>
              <a:t>r</a:t>
            </a:r>
            <a:r>
              <a:rPr lang="fr-FR" sz="1800" dirty="0" err="1" smtClean="0"/>
              <a:t>ow.names</a:t>
            </a:r>
            <a:r>
              <a:rPr lang="fr-FR" sz="1800" dirty="0" smtClean="0"/>
              <a:t> / </a:t>
            </a:r>
            <a:r>
              <a:rPr lang="fr-FR" sz="1800" dirty="0" err="1" smtClean="0"/>
              <a:t>col.names</a:t>
            </a:r>
            <a:r>
              <a:rPr lang="fr-FR" sz="1800" dirty="0" smtClean="0"/>
              <a:t> : imprimer les noms de lignes/colonnes ?</a:t>
            </a:r>
          </a:p>
          <a:p>
            <a:pPr lvl="1"/>
            <a:r>
              <a:rPr lang="fr-FR" sz="1800" dirty="0" smtClean="0"/>
              <a:t>…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1441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et écrire des données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57863" y="2707066"/>
            <a:ext cx="3916137" cy="113125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Charger un jeu de données au format R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99" y="2338363"/>
            <a:ext cx="1822066" cy="3133401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357864" y="4614984"/>
            <a:ext cx="3916137" cy="113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Sauvegarder un jeu de données au format 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635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Conditionnel</a:t>
            </a:r>
          </a:p>
          <a:p>
            <a:pPr lvl="1"/>
            <a:r>
              <a:rPr lang="fr-FR" sz="2000" dirty="0"/>
              <a:t>if / </a:t>
            </a:r>
            <a:r>
              <a:rPr lang="fr-FR" sz="2000" dirty="0" err="1"/>
              <a:t>else</a:t>
            </a:r>
            <a:endParaRPr lang="fr-FR" sz="2000" dirty="0"/>
          </a:p>
          <a:p>
            <a:pPr lvl="1"/>
            <a:r>
              <a:rPr lang="fr-FR" sz="2000" dirty="0"/>
              <a:t>switch</a:t>
            </a:r>
          </a:p>
          <a:p>
            <a:pPr lvl="1"/>
            <a:endParaRPr lang="fr-FR" sz="2000" dirty="0"/>
          </a:p>
          <a:p>
            <a:r>
              <a:rPr lang="fr-FR" sz="2400" dirty="0"/>
              <a:t>Boucles</a:t>
            </a:r>
          </a:p>
          <a:p>
            <a:pPr lvl="1"/>
            <a:r>
              <a:rPr lang="fr-FR" sz="2000" dirty="0"/>
              <a:t>for </a:t>
            </a:r>
          </a:p>
          <a:p>
            <a:pPr lvl="1"/>
            <a:r>
              <a:rPr lang="fr-FR" sz="2000" dirty="0" err="1"/>
              <a:t>while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580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8860" y="1569746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Une fonction permet de transformer des arguments (inputs) en résultats (outputs).</a:t>
            </a:r>
          </a:p>
          <a:p>
            <a:endParaRPr lang="fr-FR" sz="2400" dirty="0"/>
          </a:p>
        </p:txBody>
      </p:sp>
      <p:grpSp>
        <p:nvGrpSpPr>
          <p:cNvPr id="4" name="Grouper 17"/>
          <p:cNvGrpSpPr/>
          <p:nvPr/>
        </p:nvGrpSpPr>
        <p:grpSpPr>
          <a:xfrm>
            <a:off x="1298535" y="2683355"/>
            <a:ext cx="7876993" cy="3826077"/>
            <a:chOff x="1062893" y="1578260"/>
            <a:chExt cx="7876993" cy="3826077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>
            <a:xfrm>
              <a:off x="1062893" y="2543483"/>
              <a:ext cx="5931876" cy="2302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fr-FR" sz="2400" dirty="0" err="1" smtClean="0">
                  <a:latin typeface="Monaco"/>
                  <a:cs typeface="Monaco"/>
                </a:rPr>
                <a:t>Monexemple</a:t>
              </a:r>
              <a:r>
                <a:rPr lang="fr-FR" sz="2400" dirty="0" smtClean="0">
                  <a:latin typeface="Monaco"/>
                  <a:cs typeface="Monaco"/>
                </a:rPr>
                <a:t> &lt;- </a:t>
              </a:r>
              <a:r>
                <a:rPr lang="fr-FR" sz="2400" b="1" dirty="0" err="1" smtClean="0">
                  <a:latin typeface="Monaco"/>
                  <a:cs typeface="Monaco"/>
                </a:rPr>
                <a:t>function</a:t>
              </a:r>
              <a:r>
                <a:rPr lang="fr-FR" sz="2400" dirty="0" smtClean="0">
                  <a:latin typeface="Monaco"/>
                  <a:cs typeface="Monaco"/>
                </a:rPr>
                <a:t>(A,B){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out&lt;-(A+B)^2	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out&lt;-out + A</a:t>
              </a:r>
            </a:p>
            <a:p>
              <a:pPr marL="0" indent="0">
                <a:buFont typeface="Arial"/>
                <a:buNone/>
              </a:pPr>
              <a:r>
                <a:rPr lang="fr-FR" sz="2400" b="1" dirty="0" smtClean="0">
                  <a:latin typeface="Monaco"/>
                  <a:cs typeface="Monaco"/>
                </a:rPr>
                <a:t>	return</a:t>
              </a:r>
              <a:r>
                <a:rPr lang="fr-FR" sz="2400" dirty="0" smtClean="0">
                  <a:latin typeface="Monaco"/>
                  <a:cs typeface="Monaco"/>
                </a:rPr>
                <a:t>(out)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}</a:t>
              </a:r>
              <a:endParaRPr lang="fr-FR" sz="2400" dirty="0">
                <a:latin typeface="Monaco"/>
                <a:cs typeface="Monaco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342157" y="1662668"/>
              <a:ext cx="197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Nom de la fonction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7294" y="5035005"/>
              <a:ext cx="337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Variable retournée par la fonction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323085" y="1578260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paramètres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4924866" y="1947592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145324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2896527" y="4275015"/>
              <a:ext cx="0" cy="7599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colade fermante 11"/>
            <p:cNvSpPr/>
            <p:nvPr/>
          </p:nvSpPr>
          <p:spPr>
            <a:xfrm>
              <a:off x="7033846" y="2543483"/>
              <a:ext cx="527538" cy="23289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61384" y="3507155"/>
              <a:ext cx="137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Bloc de code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80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</a:t>
            </a:r>
            <a:r>
              <a:rPr lang="fr-FR" dirty="0" err="1" smtClean="0"/>
              <a:t>teRminal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86" y="1486168"/>
            <a:ext cx="7086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une GUI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3" y="1109718"/>
            <a:ext cx="8148162" cy="60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3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outils aux fonctionnalités avancées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9079" b="30057"/>
          <a:stretch/>
        </p:blipFill>
        <p:spPr>
          <a:xfrm>
            <a:off x="922034" y="1776711"/>
            <a:ext cx="1885562" cy="7705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48702" y="1977302"/>
            <a:ext cx="20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www.rstudio.com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87" y="2653051"/>
            <a:ext cx="7686375" cy="40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(1/2)</a:t>
            </a:r>
            <a:endParaRPr lang="fr-FR" dirty="0"/>
          </a:p>
        </p:txBody>
      </p:sp>
      <p:pic>
        <p:nvPicPr>
          <p:cNvPr id="4" name="Image 3" descr="Capture d’écran 2016-10-10 à 21.25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/>
          <a:stretch/>
        </p:blipFill>
        <p:spPr>
          <a:xfrm>
            <a:off x="880896" y="1366123"/>
            <a:ext cx="8005300" cy="49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(2/2)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Espace :</a:t>
            </a:r>
          </a:p>
          <a:p>
            <a:pPr lvl="1"/>
            <a:r>
              <a:rPr lang="fr-FR" sz="1800" dirty="0" smtClean="0"/>
              <a:t>Certains sont importants :</a:t>
            </a:r>
          </a:p>
          <a:p>
            <a:pPr lvl="2"/>
            <a:r>
              <a:rPr lang="fr-FR" sz="1600" dirty="0" smtClean="0">
                <a:latin typeface="Monaco"/>
                <a:cs typeface="Monaco"/>
              </a:rPr>
              <a:t>x &lt;- 1 </a:t>
            </a:r>
            <a:r>
              <a:rPr lang="fr-FR" sz="1600" dirty="0" smtClean="0"/>
              <a:t>: x prend la valeur 1</a:t>
            </a:r>
          </a:p>
          <a:p>
            <a:pPr lvl="2"/>
            <a:r>
              <a:rPr lang="fr-FR" sz="1600" dirty="0">
                <a:latin typeface="Monaco"/>
                <a:cs typeface="Monaco"/>
              </a:rPr>
              <a:t>x</a:t>
            </a:r>
            <a:r>
              <a:rPr lang="fr-FR" sz="1600" dirty="0" smtClean="0">
                <a:latin typeface="Monaco"/>
                <a:cs typeface="Monaco"/>
              </a:rPr>
              <a:t> &lt; -1 </a:t>
            </a:r>
            <a:r>
              <a:rPr lang="fr-FR" sz="1600" dirty="0" smtClean="0"/>
              <a:t>: teste si x est plus petit que -1</a:t>
            </a:r>
          </a:p>
          <a:p>
            <a:pPr lvl="2"/>
            <a:endParaRPr lang="fr-FR" sz="1600" dirty="0"/>
          </a:p>
          <a:p>
            <a:pPr lvl="1"/>
            <a:r>
              <a:rPr lang="fr-FR" sz="1800" dirty="0" smtClean="0"/>
              <a:t>D’autres servent à la lisibilité :</a:t>
            </a:r>
          </a:p>
          <a:p>
            <a:pPr lvl="2"/>
            <a:r>
              <a:rPr lang="fr-FR" sz="1600" dirty="0">
                <a:latin typeface="Monaco"/>
                <a:cs typeface="Monaco"/>
              </a:rPr>
              <a:t>x &lt;- </a:t>
            </a:r>
            <a:r>
              <a:rPr lang="fr-FR" sz="1600" dirty="0" smtClean="0">
                <a:latin typeface="Monaco"/>
                <a:cs typeface="Monaco"/>
              </a:rPr>
              <a:t>-1 </a:t>
            </a:r>
          </a:p>
          <a:p>
            <a:pPr lvl="2"/>
            <a:r>
              <a:rPr lang="fr-FR" sz="1600" dirty="0" smtClean="0">
                <a:latin typeface="Monaco"/>
                <a:cs typeface="Monaco"/>
                <a:sym typeface="Wingdings"/>
              </a:rPr>
              <a:t>x &lt;--1</a:t>
            </a:r>
          </a:p>
          <a:p>
            <a:pPr lvl="2"/>
            <a:endParaRPr lang="fr-FR" sz="1600" dirty="0" smtClean="0">
              <a:latin typeface="Monaco"/>
              <a:cs typeface="Monaco"/>
              <a:sym typeface="Wingdings"/>
            </a:endParaRPr>
          </a:p>
          <a:p>
            <a:r>
              <a:rPr lang="fr-FR" sz="2000" dirty="0" smtClean="0"/>
              <a:t>« un code bien aéré est plus facile à debugger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440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 (1/2)</a:t>
            </a:r>
            <a:endParaRPr lang="fr-FR" dirty="0"/>
          </a:p>
        </p:txBody>
      </p:sp>
      <p:pic>
        <p:nvPicPr>
          <p:cNvPr id="4" name="Espace réservé du contenu 3" descr="Capture d’écran 2016-10-17 à 21.33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96" y="1789482"/>
            <a:ext cx="7515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Communauté  :</a:t>
            </a:r>
          </a:p>
          <a:p>
            <a:pPr lvl="1"/>
            <a:r>
              <a:rPr lang="fr-FR" sz="1800" dirty="0"/>
              <a:t>Quick-R : </a:t>
            </a:r>
            <a:r>
              <a:rPr lang="fr-FR" sz="1800" dirty="0">
                <a:hlinkClick r:id="rId2"/>
              </a:rPr>
              <a:t>http://www.statmethods.net/</a:t>
            </a:r>
            <a:r>
              <a:rPr lang="fr-FR" sz="1800" dirty="0"/>
              <a:t> </a:t>
            </a:r>
          </a:p>
          <a:p>
            <a:pPr lvl="1"/>
            <a:r>
              <a:rPr lang="fr-FR" sz="1800" dirty="0">
                <a:hlinkClick r:id="rId3"/>
              </a:rPr>
              <a:t>http://www.duclert.org/</a:t>
            </a:r>
            <a:r>
              <a:rPr lang="fr-FR" sz="1800" dirty="0"/>
              <a:t> </a:t>
            </a:r>
          </a:p>
          <a:p>
            <a:pPr lvl="1"/>
            <a:r>
              <a:rPr lang="fr-FR" sz="1800" dirty="0" err="1"/>
              <a:t>Etc</a:t>
            </a:r>
            <a:r>
              <a:rPr lang="fr-FR" sz="1800" dirty="0"/>
              <a:t> …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813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587</Words>
  <Application>Microsoft Macintosh PowerPoint</Application>
  <PresentationFormat>Custom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Facette</vt:lpstr>
      <vt:lpstr>Formation R Débutant </vt:lpstr>
      <vt:lpstr>Présentation de </vt:lpstr>
      <vt:lpstr>Utilisation avec un teRminal</vt:lpstr>
      <vt:lpstr>Utilisation avec une GUI</vt:lpstr>
      <vt:lpstr>Utilisation avec un outils aux fonctionnalités avancées</vt:lpstr>
      <vt:lpstr>Syntaxe de base (1/2)</vt:lpstr>
      <vt:lpstr>Syntaxe de base (2/2)</vt:lpstr>
      <vt:lpstr>Ressource, Aide (1/2)</vt:lpstr>
      <vt:lpstr>Ressource, Aide (2/2)</vt:lpstr>
      <vt:lpstr>Les types de valeurs</vt:lpstr>
      <vt:lpstr>Les classes d’objets - Vecteur</vt:lpstr>
      <vt:lpstr>Les classes d’objets - Facteur</vt:lpstr>
      <vt:lpstr>Les classes d’objets - Matrice</vt:lpstr>
      <vt:lpstr>Les classes d’objets – Data frame</vt:lpstr>
      <vt:lpstr>Les classes d’objets - Liste</vt:lpstr>
      <vt:lpstr>PowerPoint Presentation</vt:lpstr>
      <vt:lpstr>PowerPoint Presentation</vt:lpstr>
      <vt:lpstr>Les graphiques (1/3)</vt:lpstr>
      <vt:lpstr>Les graphiques (2/3)</vt:lpstr>
      <vt:lpstr>Les graphiques (3/3)</vt:lpstr>
      <vt:lpstr>Lire et écrire des données (1/2)</vt:lpstr>
      <vt:lpstr>Lire et écrire des données (2/2)</vt:lpstr>
      <vt:lpstr>Structures algorithmiques</vt:lpstr>
      <vt:lpstr>Fonctions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Débutant </dc:title>
  <dc:creator>GUEGAN Justine</dc:creator>
  <cp:lastModifiedBy>justine</cp:lastModifiedBy>
  <cp:revision>21</cp:revision>
  <dcterms:created xsi:type="dcterms:W3CDTF">2017-03-03T09:51:30Z</dcterms:created>
  <dcterms:modified xsi:type="dcterms:W3CDTF">2017-05-30T18:39:53Z</dcterms:modified>
</cp:coreProperties>
</file>