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73" r:id="rId11"/>
    <p:sldId id="288" r:id="rId12"/>
    <p:sldId id="289" r:id="rId13"/>
    <p:sldId id="29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95" d="100"/>
          <a:sy n="95" d="100"/>
        </p:scale>
        <p:origin x="-35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1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4092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36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8932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8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78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6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9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9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30/05/17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3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30/05/17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5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30/05/17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6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30/05/17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30/05/17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5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30/05/17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7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0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uclert.org/r-graphiques/parametres-graphes-R.ph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Formation R</a:t>
            </a:r>
            <a:br>
              <a:rPr lang="fr-FR" dirty="0" smtClean="0"/>
            </a:br>
            <a:r>
              <a:rPr lang="fr-FR" dirty="0" smtClean="0"/>
              <a:t>Débutant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69372" y="4050836"/>
            <a:ext cx="8767860" cy="1878023"/>
          </a:xfrm>
        </p:spPr>
        <p:txBody>
          <a:bodyPr>
            <a:normAutofit fontScale="92500" lnSpcReduction="20000"/>
          </a:bodyPr>
          <a:lstStyle/>
          <a:p>
            <a:r>
              <a:rPr lang="fr-FR" sz="3500" dirty="0" smtClean="0"/>
              <a:t>Session 2</a:t>
            </a:r>
          </a:p>
          <a:p>
            <a:r>
              <a:rPr lang="fr-FR" dirty="0"/>
              <a:t>1</a:t>
            </a:r>
            <a:r>
              <a:rPr lang="fr-FR" dirty="0" smtClean="0"/>
              <a:t> juin2017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Plateforme ICONICS</a:t>
            </a:r>
          </a:p>
          <a:p>
            <a:r>
              <a:rPr lang="fr-FR" dirty="0" smtClean="0"/>
              <a:t>Justine </a:t>
            </a:r>
            <a:r>
              <a:rPr lang="fr-FR" dirty="0" err="1" smtClean="0"/>
              <a:t>Guégan</a:t>
            </a:r>
            <a:endParaRPr lang="fr-FR" dirty="0"/>
          </a:p>
        </p:txBody>
      </p:sp>
      <p:pic>
        <p:nvPicPr>
          <p:cNvPr id="1026" name="Picture 2" descr="Résultat de recherche d'images pour &quot;icm institut du cerveau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29" t="24797" r="41551" b="22911"/>
          <a:stretch/>
        </p:blipFill>
        <p:spPr bwMode="auto">
          <a:xfrm>
            <a:off x="38637" y="5473521"/>
            <a:ext cx="1399592" cy="138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772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5819" y="0"/>
            <a:ext cx="8596668" cy="1320800"/>
          </a:xfrm>
        </p:spPr>
        <p:txBody>
          <a:bodyPr/>
          <a:lstStyle/>
          <a:p>
            <a:r>
              <a:rPr lang="fr-FR" dirty="0" smtClean="0"/>
              <a:t>Les graphiques (1/3)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521" y="1485340"/>
            <a:ext cx="8596668" cy="4760715"/>
          </a:xfrm>
        </p:spPr>
        <p:txBody>
          <a:bodyPr>
            <a:normAutofit lnSpcReduction="10000"/>
          </a:bodyPr>
          <a:lstStyle/>
          <a:p>
            <a:r>
              <a:rPr lang="fr-FR" sz="2400" dirty="0" smtClean="0">
                <a:hlinkClick r:id="rId2"/>
              </a:rPr>
              <a:t>www.duclert.org/r-graphiques/parametres-graphes-R.php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/>
              <a:t>p</a:t>
            </a:r>
            <a:r>
              <a:rPr lang="fr-FR" sz="2400" dirty="0" smtClean="0"/>
              <a:t>lot()</a:t>
            </a:r>
          </a:p>
          <a:p>
            <a:r>
              <a:rPr lang="fr-FR" sz="2400" dirty="0" smtClean="0"/>
              <a:t>Paramètres principaux : </a:t>
            </a:r>
          </a:p>
          <a:p>
            <a:pPr lvl="1"/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: </a:t>
            </a:r>
            <a:r>
              <a:rPr lang="fr-FR" sz="2000" dirty="0" smtClean="0">
                <a:cs typeface="Courier New" panose="02070309020205020404" pitchFamily="49" charset="0"/>
              </a:rPr>
              <a:t>titre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fr-FR" sz="2000" dirty="0" smtClean="0">
                <a:cs typeface="Courier New" panose="02070309020205020404" pitchFamily="49" charset="0"/>
              </a:rPr>
              <a:t>titre des axes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fr-FR" sz="2000" dirty="0" smtClean="0">
                <a:cs typeface="Courier New" panose="02070309020205020404" pitchFamily="49" charset="0"/>
              </a:rPr>
              <a:t>limites des axes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 : </a:t>
            </a:r>
            <a:r>
              <a:rPr lang="fr-FR" sz="2000" dirty="0" smtClean="0">
                <a:cs typeface="Courier New" panose="02070309020205020404" pitchFamily="49" charset="0"/>
              </a:rPr>
              <a:t>points, lignes, les 2, none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 : </a:t>
            </a:r>
            <a:r>
              <a:rPr lang="fr-FR" sz="2000" dirty="0" smtClean="0">
                <a:cs typeface="Courier New" panose="02070309020205020404" pitchFamily="49" charset="0"/>
              </a:rPr>
              <a:t>couleur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fr-FR" sz="2000" dirty="0" smtClean="0">
                <a:cs typeface="Courier New" panose="02070309020205020404" pitchFamily="49" charset="0"/>
              </a:rPr>
              <a:t>symbole pour les points 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852701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fr-FR" dirty="0"/>
              <a:t>Les graphiques </a:t>
            </a:r>
            <a:r>
              <a:rPr lang="fr-FR" dirty="0" smtClean="0"/>
              <a:t>(2/3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89633"/>
          <a:stretch/>
        </p:blipFill>
        <p:spPr>
          <a:xfrm>
            <a:off x="260528" y="787757"/>
            <a:ext cx="9648215" cy="564525"/>
          </a:xfrm>
          <a:prstGeom prst="rect">
            <a:avLst/>
          </a:prstGeom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2519707" y="787757"/>
            <a:ext cx="4911922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5"/>
                </a:solidFill>
              </a:rPr>
              <a:t>Chargement d’un jeu de données interne à R </a:t>
            </a:r>
            <a:endParaRPr lang="fr-FR" dirty="0">
              <a:solidFill>
                <a:schemeClr val="accent5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t="8947" b="52503"/>
          <a:stretch/>
        </p:blipFill>
        <p:spPr>
          <a:xfrm>
            <a:off x="260528" y="1390919"/>
            <a:ext cx="9648215" cy="2099258"/>
          </a:xfrm>
          <a:prstGeom prst="rect">
            <a:avLst/>
          </a:prstGeom>
          <a:ln>
            <a:noFill/>
          </a:ln>
        </p:spPr>
      </p:pic>
      <p:sp>
        <p:nvSpPr>
          <p:cNvPr id="10" name="ZoneTexte 9"/>
          <p:cNvSpPr txBox="1"/>
          <p:nvPr/>
        </p:nvSpPr>
        <p:spPr>
          <a:xfrm>
            <a:off x="2519707" y="1333901"/>
            <a:ext cx="906017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5"/>
                </a:solidFill>
              </a:rPr>
              <a:t>Aperçu</a:t>
            </a:r>
            <a:endParaRPr lang="fr-FR" dirty="0">
              <a:solidFill>
                <a:schemeClr val="accent5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/>
          <a:srcRect t="48680" b="38313"/>
          <a:stretch/>
        </p:blipFill>
        <p:spPr>
          <a:xfrm>
            <a:off x="260528" y="3438659"/>
            <a:ext cx="9648215" cy="708338"/>
          </a:xfrm>
          <a:prstGeom prst="rect">
            <a:avLst/>
          </a:prstGeom>
          <a:ln>
            <a:noFill/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t="60977"/>
          <a:stretch/>
        </p:blipFill>
        <p:spPr>
          <a:xfrm>
            <a:off x="260528" y="4108361"/>
            <a:ext cx="9648215" cy="2125014"/>
          </a:xfrm>
          <a:prstGeom prst="rect">
            <a:avLst/>
          </a:prstGeom>
          <a:ln>
            <a:noFill/>
          </a:ln>
        </p:spPr>
      </p:pic>
      <p:sp>
        <p:nvSpPr>
          <p:cNvPr id="15" name="ZoneTexte 14"/>
          <p:cNvSpPr txBox="1"/>
          <p:nvPr/>
        </p:nvSpPr>
        <p:spPr>
          <a:xfrm>
            <a:off x="1989527" y="3459160"/>
            <a:ext cx="1326004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5"/>
                </a:solidFill>
              </a:rPr>
              <a:t>dimensions</a:t>
            </a: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672107" y="4069724"/>
            <a:ext cx="1462260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5"/>
                </a:solidFill>
              </a:rPr>
              <a:t>Stat de base</a:t>
            </a:r>
            <a:endParaRPr lang="fr-F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114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fr-FR" dirty="0"/>
              <a:t>Les graphiques </a:t>
            </a:r>
            <a:r>
              <a:rPr lang="fr-FR" dirty="0" smtClean="0"/>
              <a:t>(3/3</a:t>
            </a:r>
            <a:r>
              <a:rPr lang="fr-FR" dirty="0"/>
              <a:t>)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697" y="821224"/>
            <a:ext cx="6076950" cy="30003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79" y="623996"/>
            <a:ext cx="4286611" cy="612373"/>
          </a:xfrm>
          <a:prstGeom prst="rect">
            <a:avLst/>
          </a:prstGeom>
        </p:spPr>
      </p:pic>
      <p:grpSp>
        <p:nvGrpSpPr>
          <p:cNvPr id="28" name="Groupe 27"/>
          <p:cNvGrpSpPr/>
          <p:nvPr/>
        </p:nvGrpSpPr>
        <p:grpSpPr>
          <a:xfrm>
            <a:off x="6924089" y="1304678"/>
            <a:ext cx="2290807" cy="2173174"/>
            <a:chOff x="6924089" y="1922869"/>
            <a:chExt cx="2290807" cy="2173174"/>
          </a:xfrm>
        </p:grpSpPr>
        <p:sp>
          <p:nvSpPr>
            <p:cNvPr id="10" name="ZoneTexte 9"/>
            <p:cNvSpPr txBox="1"/>
            <p:nvPr/>
          </p:nvSpPr>
          <p:spPr>
            <a:xfrm>
              <a:off x="7511745" y="2703686"/>
              <a:ext cx="8595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 err="1" smtClean="0">
                  <a:solidFill>
                    <a:schemeClr val="accent5"/>
                  </a:solidFill>
                </a:rPr>
                <a:t>median</a:t>
              </a:r>
              <a:endParaRPr lang="fr-FR" sz="1600" dirty="0">
                <a:solidFill>
                  <a:schemeClr val="accent5"/>
                </a:solidFill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786185" y="3383855"/>
              <a:ext cx="124745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chemeClr val="accent5"/>
                  </a:solidFill>
                </a:rPr>
                <a:t>1st quartile</a:t>
              </a:r>
              <a:endParaRPr lang="fr-FR" sz="1600" dirty="0">
                <a:solidFill>
                  <a:schemeClr val="accent5"/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938585" y="2480189"/>
              <a:ext cx="127631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chemeClr val="accent5"/>
                  </a:solidFill>
                </a:rPr>
                <a:t>3rd quartile</a:t>
              </a:r>
              <a:endParaRPr lang="fr-FR" sz="1600" dirty="0">
                <a:solidFill>
                  <a:schemeClr val="accent5"/>
                </a:solidFill>
              </a:endParaRPr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 flipH="1">
              <a:off x="7160654" y="2898721"/>
              <a:ext cx="309092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11" idx="1"/>
            </p:cNvCxnSpPr>
            <p:nvPr/>
          </p:nvCxnSpPr>
          <p:spPr>
            <a:xfrm flipH="1">
              <a:off x="7160654" y="3553132"/>
              <a:ext cx="625531" cy="2458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>
              <a:stCxn id="12" idx="1"/>
            </p:cNvCxnSpPr>
            <p:nvPr/>
          </p:nvCxnSpPr>
          <p:spPr>
            <a:xfrm flipH="1">
              <a:off x="7160655" y="2649466"/>
              <a:ext cx="777930" cy="1914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7738108" y="3757489"/>
              <a:ext cx="10374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chemeClr val="accent5"/>
                  </a:solidFill>
                </a:rPr>
                <a:t>minimum</a:t>
              </a:r>
              <a:endParaRPr lang="fr-FR" sz="1600" dirty="0">
                <a:solidFill>
                  <a:schemeClr val="accent5"/>
                </a:solidFill>
              </a:endParaRPr>
            </a:p>
          </p:txBody>
        </p:sp>
        <p:cxnSp>
          <p:nvCxnSpPr>
            <p:cNvPr id="24" name="Connecteur droit avec flèche 23"/>
            <p:cNvCxnSpPr>
              <a:stCxn id="23" idx="1"/>
            </p:cNvCxnSpPr>
            <p:nvPr/>
          </p:nvCxnSpPr>
          <p:spPr>
            <a:xfrm flipH="1" flipV="1">
              <a:off x="6924090" y="3746995"/>
              <a:ext cx="814018" cy="17977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flipH="1">
              <a:off x="6924089" y="2132273"/>
              <a:ext cx="625531" cy="2458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>
            <a:xfrm>
              <a:off x="7600745" y="1922869"/>
              <a:ext cx="10759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chemeClr val="accent5"/>
                  </a:solidFill>
                </a:rPr>
                <a:t>maximum</a:t>
              </a:r>
              <a:endParaRPr lang="fr-FR" sz="1600" dirty="0">
                <a:solidFill>
                  <a:schemeClr val="accent5"/>
                </a:solidFill>
              </a:endParaRPr>
            </a:p>
          </p:txBody>
        </p:sp>
      </p:grpSp>
      <p:pic>
        <p:nvPicPr>
          <p:cNvPr id="29" name="Imag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79" y="3670541"/>
            <a:ext cx="10322890" cy="728874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8190" y="4183564"/>
            <a:ext cx="4918695" cy="2565591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8371276" y="5076725"/>
            <a:ext cx="250487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Package </a:t>
            </a:r>
            <a:r>
              <a:rPr lang="fr-FR" dirty="0" err="1" smtClean="0"/>
              <a:t>RColorBrewer</a:t>
            </a:r>
            <a:r>
              <a:rPr lang="fr-FR" dirty="0" smtClean="0"/>
              <a:t> pour des jolies couleurs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3542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3 exercices ( un quatrième pour les plus rapides !) appliqué à des données de génomique</a:t>
            </a:r>
          </a:p>
          <a:p>
            <a:endParaRPr lang="fr-FR" sz="2400" dirty="0"/>
          </a:p>
          <a:p>
            <a:pPr lvl="1"/>
            <a:r>
              <a:rPr lang="fr-FR" sz="2000" dirty="0" smtClean="0"/>
              <a:t>Installer des packages</a:t>
            </a:r>
          </a:p>
          <a:p>
            <a:pPr lvl="1"/>
            <a:r>
              <a:rPr lang="fr-FR" sz="2000" dirty="0" smtClean="0"/>
              <a:t>Lire/Ecrire des fichiers</a:t>
            </a:r>
          </a:p>
          <a:p>
            <a:pPr lvl="1"/>
            <a:r>
              <a:rPr lang="fr-FR" sz="2000" dirty="0" smtClean="0"/>
              <a:t>Faire des graphiques</a:t>
            </a:r>
          </a:p>
          <a:p>
            <a:pPr lvl="1"/>
            <a:r>
              <a:rPr lang="fr-FR" sz="2000" b="1" u="sng" dirty="0" smtClean="0"/>
              <a:t>Utiliser et adapter </a:t>
            </a:r>
            <a:r>
              <a:rPr lang="fr-FR" sz="2000" dirty="0" smtClean="0"/>
              <a:t>du code R existant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368256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ésultat de recherche d'images pour &quot;a vous de jouer index doigt pointé&quot;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415" y="2809518"/>
            <a:ext cx="33718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76772" y="1692326"/>
            <a:ext cx="6608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 VOUS DE JOUER ! </a:t>
            </a:r>
            <a:endParaRPr lang="fr-FR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0360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fr-FR" dirty="0" smtClean="0"/>
              <a:t>RAPPELS – Les classes d’objets (1/4)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03766"/>
            <a:ext cx="8596668" cy="4703851"/>
          </a:xfrm>
        </p:spPr>
        <p:txBody>
          <a:bodyPr>
            <a:normAutofit fontScale="92500" lnSpcReduction="20000"/>
          </a:bodyPr>
          <a:lstStyle/>
          <a:p>
            <a:r>
              <a:rPr lang="fr-FR" sz="2400" b="1" u="sng" dirty="0" smtClean="0"/>
              <a:t>Vecteur:</a:t>
            </a:r>
          </a:p>
          <a:p>
            <a:endParaRPr lang="fr-FR" sz="2400" b="1" u="sng" dirty="0" smtClean="0"/>
          </a:p>
          <a:p>
            <a:pPr lvl="1"/>
            <a:r>
              <a:rPr lang="fr-FR" sz="2200" dirty="0" smtClean="0"/>
              <a:t>Déclaration : </a:t>
            </a:r>
          </a:p>
          <a:p>
            <a:pPr lvl="2"/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(0,1,2)</a:t>
            </a:r>
          </a:p>
          <a:p>
            <a:pPr lvl="2"/>
            <a:endParaRPr lang="fr-FR" sz="2000" dirty="0" smtClean="0"/>
          </a:p>
          <a:p>
            <a:pPr lvl="1"/>
            <a:r>
              <a:rPr lang="fr-FR" sz="2200" dirty="0" smtClean="0"/>
              <a:t>Accéder aux valeurs</a:t>
            </a:r>
          </a:p>
          <a:p>
            <a:pPr lvl="2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[ 1 ]       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/>
              <a:t>#0</a:t>
            </a:r>
          </a:p>
          <a:p>
            <a:pPr lvl="2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[ c(1,3)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fr-FR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smtClean="0"/>
              <a:t>#0 3</a:t>
            </a:r>
          </a:p>
          <a:p>
            <a:pPr lvl="2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[ -1 ]      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/>
              <a:t>#1 2</a:t>
            </a:r>
          </a:p>
          <a:p>
            <a:pPr lvl="2"/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2200" dirty="0" smtClean="0"/>
              <a:t>Longueur</a:t>
            </a:r>
          </a:p>
          <a:p>
            <a:pPr lvl="2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(a)</a:t>
            </a:r>
            <a:r>
              <a:rPr lang="fr-FR" sz="2000" dirty="0" smtClean="0"/>
              <a:t>    # 3</a:t>
            </a:r>
            <a:endParaRPr lang="fr-FR" sz="2000" dirty="0"/>
          </a:p>
          <a:p>
            <a:pPr lvl="2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223190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fr-FR" dirty="0" smtClean="0"/>
              <a:t>RAPPELS – Les classes d’objets (2/4)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03766"/>
            <a:ext cx="8596668" cy="5354234"/>
          </a:xfrm>
        </p:spPr>
        <p:txBody>
          <a:bodyPr>
            <a:normAutofit fontScale="77500" lnSpcReduction="20000"/>
          </a:bodyPr>
          <a:lstStyle/>
          <a:p>
            <a:r>
              <a:rPr lang="fr-FR" sz="2400" b="1" u="sng" dirty="0" smtClean="0"/>
              <a:t>Matrice</a:t>
            </a:r>
          </a:p>
          <a:p>
            <a:endParaRPr lang="fr-FR" sz="2400" b="1" u="sng" dirty="0" smtClean="0"/>
          </a:p>
          <a:p>
            <a:pPr lvl="1"/>
            <a:r>
              <a:rPr lang="fr-FR" sz="2200" dirty="0" smtClean="0"/>
              <a:t>Déclaration : </a:t>
            </a:r>
          </a:p>
          <a:p>
            <a:pPr lvl="2"/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c(0,1,2,3), 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=2 )</a:t>
            </a:r>
          </a:p>
          <a:p>
            <a:pPr lvl="2"/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0	2</a:t>
            </a:r>
          </a:p>
          <a:p>
            <a:pPr marL="914400" lvl="2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	3</a:t>
            </a:r>
          </a:p>
          <a:p>
            <a:pPr lvl="2"/>
            <a:endParaRPr lang="fr-FR" sz="2000" dirty="0" smtClean="0"/>
          </a:p>
          <a:p>
            <a:pPr lvl="1"/>
            <a:r>
              <a:rPr lang="fr-FR" sz="2200" dirty="0" smtClean="0"/>
              <a:t>Accéder aux valeurs :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[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&lt;ligne&gt; , &lt;colonne&gt;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endParaRPr lang="fr-FR" sz="2200" dirty="0" smtClean="0"/>
          </a:p>
          <a:p>
            <a:pPr lvl="2"/>
            <a:r>
              <a:rPr lang="fr-F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[ 1, 1 </a:t>
            </a:r>
            <a:r>
              <a:rPr lang="fr-F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		</a:t>
            </a:r>
            <a:r>
              <a:rPr lang="fr-FR" sz="2100" dirty="0" smtClean="0">
                <a:cs typeface="Courier New" panose="02070309020205020404" pitchFamily="49" charset="0"/>
              </a:rPr>
              <a:t>#0</a:t>
            </a:r>
            <a:endParaRPr lang="fr-FR" sz="2100" dirty="0">
              <a:cs typeface="Courier New" panose="02070309020205020404" pitchFamily="49" charset="0"/>
            </a:endParaRPr>
          </a:p>
          <a:p>
            <a:pPr lvl="2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[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 ]</a:t>
            </a:r>
            <a:r>
              <a:rPr lang="fr-FR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FR" sz="2000" dirty="0" smtClean="0"/>
              <a:t>#0 2</a:t>
            </a:r>
          </a:p>
          <a:p>
            <a:pPr lvl="2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[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, 1]        </a:t>
            </a:r>
            <a:r>
              <a:rPr lang="fr-FR" sz="2000" dirty="0" smtClean="0"/>
              <a:t>#2 3</a:t>
            </a:r>
          </a:p>
          <a:p>
            <a:pPr lvl="2"/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2200" dirty="0" smtClean="0"/>
              <a:t>Dimensions</a:t>
            </a:r>
          </a:p>
          <a:p>
            <a:pPr lvl="2"/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2000" dirty="0" smtClean="0"/>
              <a:t>    # 2 2</a:t>
            </a:r>
          </a:p>
          <a:p>
            <a:pPr lvl="2"/>
            <a:r>
              <a:rPr lang="fr-F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r>
              <a:rPr lang="fr-FR" sz="2000" dirty="0" smtClean="0"/>
              <a:t>     #2</a:t>
            </a:r>
          </a:p>
          <a:p>
            <a:pPr lvl="2"/>
            <a:r>
              <a:rPr lang="fr-F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r>
              <a:rPr lang="fr-FR" sz="2000" dirty="0" smtClean="0"/>
              <a:t>       #2</a:t>
            </a:r>
            <a:endParaRPr lang="fr-FR" sz="2000" dirty="0"/>
          </a:p>
          <a:p>
            <a:pPr lvl="2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68134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12879"/>
            <a:ext cx="8596668" cy="1320800"/>
          </a:xfrm>
        </p:spPr>
        <p:txBody>
          <a:bodyPr/>
          <a:lstStyle/>
          <a:p>
            <a:r>
              <a:rPr lang="fr-FR" dirty="0" smtClean="0"/>
              <a:t>RAPPELS – Les classes d’objets (3/4)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744828"/>
            <a:ext cx="8596668" cy="5354234"/>
          </a:xfrm>
        </p:spPr>
        <p:txBody>
          <a:bodyPr>
            <a:noAutofit/>
          </a:bodyPr>
          <a:lstStyle/>
          <a:p>
            <a:r>
              <a:rPr lang="fr-FR" b="1" u="sng" dirty="0" smtClean="0"/>
              <a:t>Data </a:t>
            </a:r>
            <a:r>
              <a:rPr lang="fr-FR" sz="2000" b="1" u="sng" dirty="0" smtClean="0"/>
              <a:t>frame</a:t>
            </a:r>
            <a:endParaRPr lang="fr-FR" b="1" u="sng" dirty="0" smtClean="0"/>
          </a:p>
          <a:p>
            <a:pPr lvl="1"/>
            <a:r>
              <a:rPr lang="fr-FR" dirty="0" smtClean="0"/>
              <a:t>Déclaration : </a:t>
            </a:r>
          </a:p>
          <a:p>
            <a:pPr lvl="2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val = c(0,1,2,3),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c(‘A’, ‘A’, ‘B’, ‘B’) )</a:t>
            </a:r>
          </a:p>
          <a:p>
            <a:pPr lvl="2"/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#val	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	A</a:t>
            </a:r>
          </a:p>
          <a:p>
            <a:pPr marL="914400" lvl="2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	A</a:t>
            </a:r>
          </a:p>
          <a:p>
            <a:pPr marL="914400" lvl="2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2	B</a:t>
            </a:r>
          </a:p>
          <a:p>
            <a:pPr marL="914400" lvl="2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B</a:t>
            </a:r>
            <a:endParaRPr lang="fr-FR" dirty="0" smtClean="0"/>
          </a:p>
          <a:p>
            <a:pPr lvl="1"/>
            <a:r>
              <a:rPr lang="fr-FR" dirty="0" smtClean="0"/>
              <a:t>Accéder aux valeurs :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&lt;ligne&gt; , &lt;colonne&gt;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endParaRPr lang="fr-FR" dirty="0" smtClean="0"/>
          </a:p>
          <a:p>
            <a:pPr lvl="2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[ 1, 1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		</a:t>
            </a:r>
            <a:r>
              <a:rPr lang="fr-FR" dirty="0" smtClean="0">
                <a:cs typeface="Courier New" panose="02070309020205020404" pitchFamily="49" charset="0"/>
              </a:rPr>
              <a:t>#0</a:t>
            </a:r>
            <a:endParaRPr lang="fr-FR" dirty="0">
              <a:cs typeface="Courier New" panose="02070309020205020404" pitchFamily="49" charset="0"/>
            </a:endParaRPr>
          </a:p>
          <a:p>
            <a:pPr lvl="2"/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 ]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fr-FR" dirty="0" smtClean="0"/>
              <a:t>#0 A</a:t>
            </a:r>
          </a:p>
          <a:p>
            <a:pPr lvl="2"/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, 1]       </a:t>
            </a:r>
            <a:r>
              <a:rPr lang="fr-FR" dirty="0" smtClean="0"/>
              <a:t>#A </a:t>
            </a:r>
            <a:r>
              <a:rPr lang="fr-FR" dirty="0" err="1" smtClean="0"/>
              <a:t>A</a:t>
            </a:r>
            <a:r>
              <a:rPr lang="fr-FR" dirty="0" smtClean="0"/>
              <a:t> B </a:t>
            </a:r>
            <a:r>
              <a:rPr lang="fr-FR" dirty="0" err="1" smtClean="0"/>
              <a:t>B</a:t>
            </a:r>
            <a:r>
              <a:rPr lang="fr-FR" dirty="0" smtClean="0"/>
              <a:t> </a:t>
            </a:r>
          </a:p>
          <a:p>
            <a:pPr lvl="2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 smtClean="0"/>
              <a:t>Dimensions</a:t>
            </a:r>
          </a:p>
          <a:p>
            <a:pPr lvl="2"/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  <a:r>
              <a:rPr lang="fr-FR" dirty="0" smtClean="0"/>
              <a:t>    #4 2</a:t>
            </a:r>
          </a:p>
          <a:p>
            <a:pPr lvl="2"/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  <a:r>
              <a:rPr lang="fr-FR" dirty="0" smtClean="0"/>
              <a:t>     # 4</a:t>
            </a:r>
          </a:p>
          <a:p>
            <a:pPr lvl="2"/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  <a:r>
              <a:rPr lang="fr-FR" dirty="0" smtClean="0"/>
              <a:t>       # 2</a:t>
            </a:r>
            <a:endParaRPr lang="fr-FR" dirty="0"/>
          </a:p>
          <a:p>
            <a:pPr lvl="2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937162" y="4870512"/>
            <a:ext cx="2781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fr-F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   # 0 1 2 3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fr-FR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A </a:t>
            </a:r>
            <a:r>
              <a:rPr lang="fr-F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fr-F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fr-FR" sz="15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428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12879"/>
            <a:ext cx="8596668" cy="1320800"/>
          </a:xfrm>
        </p:spPr>
        <p:txBody>
          <a:bodyPr/>
          <a:lstStyle/>
          <a:p>
            <a:r>
              <a:rPr lang="fr-FR" dirty="0" smtClean="0"/>
              <a:t>RAPPELS – Les classes d’objets (4/4)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744828"/>
            <a:ext cx="8596668" cy="5354234"/>
          </a:xfrm>
        </p:spPr>
        <p:txBody>
          <a:bodyPr>
            <a:noAutofit/>
          </a:bodyPr>
          <a:lstStyle/>
          <a:p>
            <a:r>
              <a:rPr lang="fr-FR" b="1" u="sng" dirty="0" smtClean="0"/>
              <a:t>Liste</a:t>
            </a:r>
            <a:endParaRPr lang="fr-FR" sz="1600" b="1" u="sng" dirty="0" smtClean="0"/>
          </a:p>
          <a:p>
            <a:pPr lvl="1"/>
            <a:r>
              <a:rPr lang="fr-FR" dirty="0" smtClean="0"/>
              <a:t>Déclaration : </a:t>
            </a:r>
          </a:p>
          <a:p>
            <a:pPr lvl="2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val = c(0,1,2,3),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c(‘A’, ‘B) )</a:t>
            </a:r>
          </a:p>
          <a:p>
            <a:pPr lvl="2"/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D</a:t>
            </a:r>
          </a:p>
          <a:p>
            <a:pPr marL="914400" lvl="2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$val	</a:t>
            </a:r>
          </a:p>
          <a:p>
            <a:pPr marL="914400" lvl="2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0 1 2 3</a:t>
            </a:r>
          </a:p>
          <a:p>
            <a:pPr marL="914400" lvl="2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914400" lvl="2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 B</a:t>
            </a:r>
          </a:p>
          <a:p>
            <a:pPr lvl="1"/>
            <a:r>
              <a:rPr lang="fr-FR" dirty="0" smtClean="0"/>
              <a:t>Accéder aux valeurs :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endParaRPr lang="fr-FR" b="1" dirty="0" smtClean="0"/>
          </a:p>
          <a:p>
            <a:pPr marL="0" indent="0">
              <a:buNone/>
            </a:pPr>
            <a:r>
              <a:rPr lang="fr-FR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D </a:t>
            </a:r>
            <a:r>
              <a:rPr 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val   # 0 1 2 3 </a:t>
            </a:r>
          </a:p>
          <a:p>
            <a:pPr marL="0" indent="0">
              <a:buNone/>
            </a:pPr>
            <a:r>
              <a:rPr lang="fr-FR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D </a:t>
            </a:r>
            <a:r>
              <a:rPr 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# A B</a:t>
            </a:r>
          </a:p>
          <a:p>
            <a:pPr lvl="2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 smtClean="0"/>
              <a:t>Dimensions</a:t>
            </a:r>
          </a:p>
          <a:p>
            <a:pPr lvl="2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ength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 D)    # 2</a:t>
            </a:r>
          </a:p>
          <a:p>
            <a:pPr lvl="2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/>
              <a:t>Ajouter des éléments à une liste</a:t>
            </a:r>
          </a:p>
          <a:p>
            <a:pPr lvl="2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 $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c(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853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17172"/>
            <a:ext cx="8596668" cy="1320800"/>
          </a:xfrm>
        </p:spPr>
        <p:txBody>
          <a:bodyPr/>
          <a:lstStyle/>
          <a:p>
            <a:r>
              <a:rPr lang="fr-FR" dirty="0" smtClean="0"/>
              <a:t>Fonctions utiles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104522"/>
            <a:ext cx="8596668" cy="5540977"/>
          </a:xfrm>
        </p:spPr>
        <p:txBody>
          <a:bodyPr/>
          <a:lstStyle/>
          <a:p>
            <a:r>
              <a:rPr lang="fr-FR" dirty="0" err="1"/>
              <a:t>w</a:t>
            </a:r>
            <a:r>
              <a:rPr lang="fr-FR" dirty="0" err="1" smtClean="0"/>
              <a:t>hich</a:t>
            </a:r>
            <a:r>
              <a:rPr lang="fr-FR" dirty="0" smtClean="0"/>
              <a:t>() : par exemple, quel </a:t>
            </a:r>
            <a:r>
              <a:rPr lang="fr-FR" dirty="0" err="1" smtClean="0"/>
              <a:t>élement</a:t>
            </a:r>
            <a:r>
              <a:rPr lang="fr-FR" dirty="0" smtClean="0"/>
              <a:t> est égal à « tot</a:t>
            </a:r>
            <a:r>
              <a:rPr lang="fr-FR" dirty="0"/>
              <a:t>o</a:t>
            </a:r>
            <a:r>
              <a:rPr lang="fr-FR" dirty="0" smtClean="0"/>
              <a:t>» ?</a:t>
            </a:r>
          </a:p>
          <a:p>
            <a:pPr lvl="1"/>
            <a:r>
              <a:rPr lang="fr-FR" dirty="0" err="1"/>
              <a:t>w</a:t>
            </a:r>
            <a:r>
              <a:rPr lang="fr-FR" dirty="0" err="1" smtClean="0"/>
              <a:t>hich</a:t>
            </a:r>
            <a:r>
              <a:rPr lang="fr-FR" dirty="0" smtClean="0"/>
              <a:t>(a == « toto »)</a:t>
            </a:r>
          </a:p>
          <a:p>
            <a:pPr marL="914400" lvl="2" indent="0">
              <a:buNone/>
            </a:pPr>
            <a:endParaRPr lang="fr-FR" dirty="0" smtClean="0"/>
          </a:p>
          <a:p>
            <a:r>
              <a:rPr lang="fr-FR" dirty="0"/>
              <a:t>t</a:t>
            </a:r>
            <a:r>
              <a:rPr lang="fr-FR" dirty="0" smtClean="0"/>
              <a:t>able() : nombre d’occurrence par colonne</a:t>
            </a:r>
          </a:p>
          <a:p>
            <a:pPr lvl="1"/>
            <a:r>
              <a:rPr lang="fr-FR" dirty="0"/>
              <a:t>t</a:t>
            </a:r>
            <a:r>
              <a:rPr lang="fr-FR" dirty="0" smtClean="0"/>
              <a:t>able(D)</a:t>
            </a:r>
          </a:p>
          <a:p>
            <a:pPr lvl="2"/>
            <a:r>
              <a:rPr lang="fr-FR" dirty="0" smtClean="0"/>
              <a:t>A	B</a:t>
            </a:r>
          </a:p>
          <a:p>
            <a:pPr marL="914400" lvl="2" indent="0">
              <a:buNone/>
            </a:pPr>
            <a:r>
              <a:rPr lang="fr-FR" dirty="0"/>
              <a:t> </a:t>
            </a:r>
            <a:r>
              <a:rPr lang="fr-FR" dirty="0" smtClean="0"/>
              <a:t>    2	2</a:t>
            </a:r>
          </a:p>
          <a:p>
            <a:r>
              <a:rPr lang="fr-FR" dirty="0" err="1" smtClean="0"/>
              <a:t>head</a:t>
            </a:r>
            <a:r>
              <a:rPr lang="fr-FR" dirty="0" smtClean="0"/>
              <a:t>() : affiche le début d’un tableau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2972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fr-FR" dirty="0" smtClean="0"/>
              <a:t>Installation de packages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3880773"/>
          </a:xfrm>
        </p:spPr>
        <p:txBody>
          <a:bodyPr>
            <a:noAutofit/>
          </a:bodyPr>
          <a:lstStyle/>
          <a:p>
            <a:r>
              <a:rPr lang="fr-FR" sz="2400" dirty="0" smtClean="0"/>
              <a:t>R dispose d’une bibliothèque de packages accessibles soit sur :</a:t>
            </a:r>
          </a:p>
          <a:p>
            <a:pPr lvl="1"/>
            <a:r>
              <a:rPr lang="fr-FR" sz="1800" dirty="0" smtClean="0"/>
              <a:t>CRAN</a:t>
            </a:r>
          </a:p>
          <a:p>
            <a:pPr lvl="2"/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nstall.packages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nomDuPackage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pPr lvl="2"/>
            <a:r>
              <a:rPr lang="fr-FR" sz="1600" dirty="0" smtClean="0"/>
              <a:t>Ou via </a:t>
            </a:r>
            <a:r>
              <a:rPr lang="fr-FR" sz="1600" dirty="0" err="1" smtClean="0"/>
              <a:t>Rstudio</a:t>
            </a:r>
            <a:r>
              <a:rPr lang="fr-FR" sz="1600" dirty="0" smtClean="0"/>
              <a:t> en mode graphique</a:t>
            </a:r>
          </a:p>
          <a:p>
            <a:pPr lvl="2"/>
            <a:endParaRPr lang="fr-FR" sz="1600" dirty="0"/>
          </a:p>
          <a:p>
            <a:pPr lvl="1"/>
            <a:r>
              <a:rPr lang="fr-FR" sz="1800" dirty="0" err="1" smtClean="0"/>
              <a:t>Bioconductor</a:t>
            </a:r>
            <a:endParaRPr lang="fr-FR" sz="1800" dirty="0" smtClean="0"/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source("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bioconductor.org/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biocLite.R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2"/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biocLite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limma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2"/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000" dirty="0"/>
              <a:t>Chargement d’un package installé</a:t>
            </a:r>
          </a:p>
          <a:p>
            <a:pPr lvl="1"/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ibrary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limma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fr-FR" sz="1800" dirty="0"/>
              <a:t>Via </a:t>
            </a:r>
            <a:r>
              <a:rPr lang="fr-FR" sz="1800" dirty="0" err="1"/>
              <a:t>Rstudio</a:t>
            </a:r>
            <a:r>
              <a:rPr lang="fr-FR" sz="1800" dirty="0"/>
              <a:t> en cliquant sur le package de vote choix</a:t>
            </a:r>
          </a:p>
        </p:txBody>
      </p:sp>
    </p:spTree>
    <p:extLst>
      <p:ext uri="{BB962C8B-B14F-4D97-AF65-F5344CB8AC3E}">
        <p14:creationId xmlns:p14="http://schemas.microsoft.com/office/powerpoint/2010/main" val="3844368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fr-FR" dirty="0" smtClean="0"/>
              <a:t>Lire / Ecrire des fichiers (1/2)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90152" y="706192"/>
            <a:ext cx="13072055" cy="6029459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 err="1"/>
              <a:t>r</a:t>
            </a:r>
            <a:r>
              <a:rPr lang="fr-FR" sz="2400" dirty="0" err="1" smtClean="0"/>
              <a:t>ead.table</a:t>
            </a:r>
            <a:r>
              <a:rPr lang="fr-FR" sz="2400" dirty="0" smtClean="0"/>
              <a:t>()</a:t>
            </a:r>
          </a:p>
          <a:p>
            <a:pPr lvl="1"/>
            <a:r>
              <a:rPr lang="fr-FR" sz="1800" dirty="0" smtClean="0"/>
              <a:t>File</a:t>
            </a:r>
          </a:p>
          <a:p>
            <a:pPr lvl="1"/>
            <a:r>
              <a:rPr lang="fr-FR" sz="1800" dirty="0" smtClean="0"/>
              <a:t>Sep</a:t>
            </a:r>
          </a:p>
          <a:p>
            <a:pPr lvl="1"/>
            <a:r>
              <a:rPr lang="fr-FR" sz="1800" dirty="0" smtClean="0"/>
              <a:t>Header</a:t>
            </a:r>
          </a:p>
          <a:p>
            <a:pPr lvl="1"/>
            <a:r>
              <a:rPr lang="fr-FR" sz="1800" dirty="0" err="1" smtClean="0"/>
              <a:t>Dec</a:t>
            </a:r>
            <a:endParaRPr lang="fr-FR" sz="1800" dirty="0" smtClean="0"/>
          </a:p>
          <a:p>
            <a:pPr lvl="1"/>
            <a:r>
              <a:rPr lang="fr-FR" sz="1800" dirty="0" smtClean="0"/>
              <a:t>…</a:t>
            </a:r>
          </a:p>
          <a:p>
            <a:pPr lvl="1"/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(‘toto.txt’, sep=‘\t’, header=TRUE)</a:t>
            </a:r>
            <a:endParaRPr lang="fr-FR" sz="1800" dirty="0"/>
          </a:p>
          <a:p>
            <a:endParaRPr lang="fr-FR" sz="2400" dirty="0" smtClean="0"/>
          </a:p>
          <a:p>
            <a:r>
              <a:rPr lang="fr-FR" sz="2400" dirty="0" err="1" smtClean="0"/>
              <a:t>write.table</a:t>
            </a:r>
            <a:r>
              <a:rPr lang="fr-FR" sz="2400" dirty="0" smtClean="0"/>
              <a:t>()</a:t>
            </a:r>
          </a:p>
          <a:p>
            <a:pPr lvl="1"/>
            <a:r>
              <a:rPr lang="fr-FR" sz="1800" dirty="0" smtClean="0"/>
              <a:t>Data</a:t>
            </a:r>
          </a:p>
          <a:p>
            <a:pPr lvl="1"/>
            <a:r>
              <a:rPr lang="fr-FR" sz="1800" dirty="0" smtClean="0"/>
              <a:t>File</a:t>
            </a:r>
          </a:p>
          <a:p>
            <a:pPr lvl="1"/>
            <a:r>
              <a:rPr lang="fr-FR" sz="1800" dirty="0" smtClean="0"/>
              <a:t>Sep</a:t>
            </a:r>
          </a:p>
          <a:p>
            <a:pPr lvl="1"/>
            <a:r>
              <a:rPr lang="fr-FR" sz="1800" dirty="0" err="1" smtClean="0"/>
              <a:t>Quote</a:t>
            </a:r>
            <a:endParaRPr lang="fr-FR" sz="1800" dirty="0" smtClean="0"/>
          </a:p>
          <a:p>
            <a:pPr lvl="1"/>
            <a:r>
              <a:rPr lang="fr-FR" sz="1800" dirty="0" err="1" smtClean="0"/>
              <a:t>Row.names</a:t>
            </a:r>
            <a:endParaRPr lang="fr-FR" sz="1800" dirty="0" smtClean="0"/>
          </a:p>
          <a:p>
            <a:pPr lvl="1"/>
            <a:r>
              <a:rPr lang="fr-FR" sz="1800" dirty="0" smtClean="0"/>
              <a:t>…</a:t>
            </a:r>
          </a:p>
          <a:p>
            <a:pPr lvl="1"/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rite.table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(D, file=‘output.txt’, sep=‘\t’,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quote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=FALSE,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row.names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=FALSE)</a:t>
            </a:r>
          </a:p>
          <a:p>
            <a:pPr lvl="1"/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41647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2787" y="924217"/>
            <a:ext cx="8596668" cy="5933783"/>
          </a:xfrm>
        </p:spPr>
        <p:txBody>
          <a:bodyPr/>
          <a:lstStyle/>
          <a:p>
            <a:r>
              <a:rPr lang="fr-FR" dirty="0" smtClean="0"/>
              <a:t>Pensez à se placer au bon endroit pour lire ou écrire un fichier</a:t>
            </a:r>
          </a:p>
          <a:p>
            <a:r>
              <a:rPr lang="fr-FR" dirty="0" smtClean="0"/>
              <a:t>Par défaut, </a:t>
            </a:r>
            <a:r>
              <a:rPr lang="fr-FR" dirty="0" err="1" smtClean="0"/>
              <a:t>Rstudio</a:t>
            </a:r>
            <a:r>
              <a:rPr lang="fr-FR" dirty="0" smtClean="0"/>
              <a:t> se place dans votre home, </a:t>
            </a:r>
            <a:r>
              <a:rPr lang="fr-FR" dirty="0" err="1" smtClean="0"/>
              <a:t>MesDocuments</a:t>
            </a:r>
            <a:r>
              <a:rPr lang="fr-FR" dirty="0" smtClean="0"/>
              <a:t> …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Pour changer de répertoire</a:t>
            </a:r>
          </a:p>
          <a:p>
            <a:pPr lvl="1"/>
            <a:r>
              <a:rPr lang="fr-FR" dirty="0" smtClean="0"/>
              <a:t>Session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ym typeface="Wingdings" panose="05000000000000000000" pitchFamily="2" charset="2"/>
              </a:rPr>
              <a:t>Choose</a:t>
            </a:r>
            <a:r>
              <a:rPr lang="fr-FR" dirty="0" smtClean="0">
                <a:sym typeface="Wingdings" panose="05000000000000000000" pitchFamily="2" charset="2"/>
              </a:rPr>
              <a:t> Directory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OU en ligne de commande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setwd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(« /home/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justine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/TP2»)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77334" y="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Lire / Ecrire des fichiers (2/2)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40" y="1828301"/>
            <a:ext cx="5153025" cy="10096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15" y="3028041"/>
            <a:ext cx="4409821" cy="2122718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368240" y="2447887"/>
            <a:ext cx="1099951" cy="3900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762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455</TotalTime>
  <Words>539</Words>
  <Application>Microsoft Macintosh PowerPoint</Application>
  <PresentationFormat>Custom</PresentationFormat>
  <Paragraphs>160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Facette</vt:lpstr>
      <vt:lpstr>Formation R Débutant </vt:lpstr>
      <vt:lpstr>RAPPELS – Les classes d’objets (1/4)</vt:lpstr>
      <vt:lpstr>RAPPELS – Les classes d’objets (2/4)</vt:lpstr>
      <vt:lpstr>RAPPELS – Les classes d’objets (3/4)</vt:lpstr>
      <vt:lpstr>RAPPELS – Les classes d’objets (4/4)</vt:lpstr>
      <vt:lpstr>Fonctions utiles</vt:lpstr>
      <vt:lpstr>Installation de packages</vt:lpstr>
      <vt:lpstr>Lire / Ecrire des fichiers (1/2)</vt:lpstr>
      <vt:lpstr>PowerPoint Presentation</vt:lpstr>
      <vt:lpstr>Les graphiques (1/3)</vt:lpstr>
      <vt:lpstr>Les graphiques (2/3)</vt:lpstr>
      <vt:lpstr>Les graphiques (3/3)</vt:lpstr>
      <vt:lpstr>Exercices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R Débutant</dc:title>
  <dc:creator>GUEGAN Justine</dc:creator>
  <cp:lastModifiedBy>justine</cp:lastModifiedBy>
  <cp:revision>44</cp:revision>
  <dcterms:created xsi:type="dcterms:W3CDTF">2017-03-03T09:51:30Z</dcterms:created>
  <dcterms:modified xsi:type="dcterms:W3CDTF">2017-05-30T18:47:45Z</dcterms:modified>
</cp:coreProperties>
</file>