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B1CD-3D1D-4C24-A8C5-DF14F04FB4E1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059A2D2-1330-42C1-95B1-18F44652F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17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B1CD-3D1D-4C24-A8C5-DF14F04FB4E1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59A2D2-1330-42C1-95B1-18F44652F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72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B1CD-3D1D-4C24-A8C5-DF14F04FB4E1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59A2D2-1330-42C1-95B1-18F44652FD41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5318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B1CD-3D1D-4C24-A8C5-DF14F04FB4E1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59A2D2-1330-42C1-95B1-18F44652F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275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B1CD-3D1D-4C24-A8C5-DF14F04FB4E1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59A2D2-1330-42C1-95B1-18F44652FD41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8537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B1CD-3D1D-4C24-A8C5-DF14F04FB4E1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59A2D2-1330-42C1-95B1-18F44652F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845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B1CD-3D1D-4C24-A8C5-DF14F04FB4E1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A2D2-1330-42C1-95B1-18F44652F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3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B1CD-3D1D-4C24-A8C5-DF14F04FB4E1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A2D2-1330-42C1-95B1-18F44652F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47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B1CD-3D1D-4C24-A8C5-DF14F04FB4E1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A2D2-1330-42C1-95B1-18F44652F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75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B1CD-3D1D-4C24-A8C5-DF14F04FB4E1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59A2D2-1330-42C1-95B1-18F44652F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04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B1CD-3D1D-4C24-A8C5-DF14F04FB4E1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59A2D2-1330-42C1-95B1-18F44652F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49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B1CD-3D1D-4C24-A8C5-DF14F04FB4E1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59A2D2-1330-42C1-95B1-18F44652F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39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B1CD-3D1D-4C24-A8C5-DF14F04FB4E1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A2D2-1330-42C1-95B1-18F44652F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39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B1CD-3D1D-4C24-A8C5-DF14F04FB4E1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A2D2-1330-42C1-95B1-18F44652F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88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B1CD-3D1D-4C24-A8C5-DF14F04FB4E1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A2D2-1330-42C1-95B1-18F44652F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00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B1CD-3D1D-4C24-A8C5-DF14F04FB4E1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59A2D2-1330-42C1-95B1-18F44652F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54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9B1CD-3D1D-4C24-A8C5-DF14F04FB4E1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059A2D2-1330-42C1-95B1-18F44652F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43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JPA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sz="16600" dirty="0"/>
              <a:t> </a:t>
            </a:r>
            <a:r>
              <a:rPr lang="fr-FR" sz="16600" b="1" dirty="0"/>
              <a:t>(Java </a:t>
            </a:r>
            <a:r>
              <a:rPr lang="fr-FR" sz="16600" b="1" dirty="0" err="1"/>
              <a:t>Persistence</a:t>
            </a:r>
            <a:r>
              <a:rPr lang="fr-FR" sz="16600" b="1" dirty="0"/>
              <a:t> API ) </a:t>
            </a:r>
            <a:endParaRPr lang="fr-FR" sz="16600" dirty="0"/>
          </a:p>
        </p:txBody>
      </p:sp>
    </p:spTree>
    <p:extLst>
      <p:ext uri="{BB962C8B-B14F-4D97-AF65-F5344CB8AC3E}">
        <p14:creationId xmlns:p14="http://schemas.microsoft.com/office/powerpoint/2010/main" val="325803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Avec l’ORM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1962150"/>
            <a:ext cx="8891588" cy="4210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3543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Naissance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300000"/>
              </a:lnSpc>
            </a:pPr>
            <a:r>
              <a:rPr lang="fr-FR" dirty="0" smtClean="0"/>
              <a:t>Devant </a:t>
            </a:r>
            <a:r>
              <a:rPr lang="fr-FR" dirty="0"/>
              <a:t>le succès des </a:t>
            </a:r>
            <a:r>
              <a:rPr lang="fr-FR" dirty="0" err="1"/>
              <a:t>Frameworks</a:t>
            </a:r>
            <a:r>
              <a:rPr lang="fr-FR" dirty="0"/>
              <a:t> ORM, </a:t>
            </a:r>
            <a:endParaRPr lang="fr-FR" dirty="0" smtClean="0"/>
          </a:p>
          <a:p>
            <a:pPr algn="just">
              <a:lnSpc>
                <a:spcPct val="300000"/>
              </a:lnSpc>
            </a:pPr>
            <a:r>
              <a:rPr lang="fr-FR" dirty="0" smtClean="0"/>
              <a:t>Sun </a:t>
            </a:r>
            <a:r>
              <a:rPr lang="fr-FR" dirty="0"/>
              <a:t>a décidé de standardiser une couche ORM via une spécification appelée </a:t>
            </a:r>
            <a:r>
              <a:rPr lang="fr-FR" b="1" dirty="0"/>
              <a:t>JPA </a:t>
            </a:r>
            <a:r>
              <a:rPr lang="fr-FR" dirty="0"/>
              <a:t>apparue en même temps que Java </a:t>
            </a:r>
            <a:r>
              <a:rPr lang="fr-FR" dirty="0" smtClean="0"/>
              <a:t>5.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575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1" y="382810"/>
            <a:ext cx="8911687" cy="1280890"/>
          </a:xfrm>
        </p:spPr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JPA : Java </a:t>
            </a:r>
            <a:r>
              <a:rPr lang="fr-FR" dirty="0" err="1"/>
              <a:t>Persistence</a:t>
            </a:r>
            <a:r>
              <a:rPr lang="fr-FR" dirty="0"/>
              <a:t> Api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1771650"/>
            <a:ext cx="8619586" cy="4705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4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240618"/>
            <a:ext cx="8911687" cy="1014190"/>
          </a:xfrm>
        </p:spPr>
        <p:txBody>
          <a:bodyPr/>
          <a:lstStyle/>
          <a:p>
            <a:r>
              <a:rPr lang="fr-FR" dirty="0" smtClean="0"/>
              <a:t>Standardisation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62212" y="668964"/>
            <a:ext cx="8915400" cy="3777622"/>
          </a:xfrm>
        </p:spPr>
        <p:txBody>
          <a:bodyPr/>
          <a:lstStyle/>
          <a:p>
            <a:endParaRPr lang="fr-FR" dirty="0"/>
          </a:p>
          <a:p>
            <a:r>
              <a:rPr lang="fr-FR" b="1" dirty="0" err="1"/>
              <a:t>Refactoring</a:t>
            </a:r>
            <a:r>
              <a:rPr lang="fr-FR" b="1" dirty="0"/>
              <a:t> de la fonction enregistrée de notre couche DAO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062" y="1454554"/>
            <a:ext cx="9278938" cy="2901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12" y="4646332"/>
            <a:ext cx="9348788" cy="19576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73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431800"/>
            <a:ext cx="8911687" cy="927100"/>
          </a:xfrm>
        </p:spPr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JPA : Java </a:t>
            </a:r>
            <a:r>
              <a:rPr lang="fr-FR" dirty="0" err="1"/>
              <a:t>Persistence</a:t>
            </a:r>
            <a:r>
              <a:rPr lang="fr-FR" dirty="0"/>
              <a:t> Api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778000"/>
            <a:ext cx="8915400" cy="48387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fr-FR" dirty="0"/>
          </a:p>
          <a:p>
            <a:pPr algn="just">
              <a:lnSpc>
                <a:spcPct val="150000"/>
              </a:lnSpc>
            </a:pPr>
            <a:r>
              <a:rPr lang="fr-FR" dirty="0"/>
              <a:t>Ses principaux avantages sont les suivants : </a:t>
            </a:r>
            <a:endParaRPr lang="fr-FR" dirty="0" smtClean="0"/>
          </a:p>
          <a:p>
            <a:pPr algn="just">
              <a:lnSpc>
                <a:spcPct val="150000"/>
              </a:lnSpc>
            </a:pPr>
            <a:r>
              <a:rPr lang="fr-FR" dirty="0" smtClean="0"/>
              <a:t>JPA </a:t>
            </a:r>
            <a:r>
              <a:rPr lang="fr-FR" dirty="0"/>
              <a:t>peut être utilisé par toutes les applications Java, Java SE ou Java EE. </a:t>
            </a:r>
          </a:p>
          <a:p>
            <a:pPr lvl="1" algn="just">
              <a:lnSpc>
                <a:spcPct val="150000"/>
              </a:lnSpc>
            </a:pPr>
            <a:r>
              <a:rPr lang="fr-FR" dirty="0" err="1" smtClean="0"/>
              <a:t>Mapping</a:t>
            </a:r>
            <a:r>
              <a:rPr lang="fr-FR" dirty="0" smtClean="0"/>
              <a:t> </a:t>
            </a:r>
            <a:r>
              <a:rPr lang="fr-FR" dirty="0"/>
              <a:t>O/R (objet-relationnel) avec les tables de la BD, facilitée par les Annotations. </a:t>
            </a:r>
          </a:p>
          <a:p>
            <a:pPr lvl="1" algn="just">
              <a:lnSpc>
                <a:spcPct val="150000"/>
              </a:lnSpc>
            </a:pPr>
            <a:r>
              <a:rPr lang="fr-FR" dirty="0" smtClean="0"/>
              <a:t>Un </a:t>
            </a:r>
            <a:r>
              <a:rPr lang="fr-FR" dirty="0"/>
              <a:t>langage de requête objet standard JPQL pour la récupération des objets, </a:t>
            </a:r>
          </a:p>
          <a:p>
            <a:pPr lvl="1" algn="just">
              <a:lnSpc>
                <a:spcPct val="150000"/>
              </a:lnSpc>
            </a:pPr>
            <a:r>
              <a:rPr lang="fr-FR" dirty="0"/>
              <a:t>Ses principaux avantages sont les suivants : JPA : Java </a:t>
            </a:r>
            <a:r>
              <a:rPr lang="fr-FR" dirty="0" err="1"/>
              <a:t>Persistence</a:t>
            </a:r>
            <a:r>
              <a:rPr lang="fr-FR" dirty="0"/>
              <a:t> Api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CA" i="1" dirty="0" smtClean="0"/>
              <a:t>                               select </a:t>
            </a:r>
            <a:r>
              <a:rPr lang="en-CA" b="1" i="1" dirty="0"/>
              <a:t>p </a:t>
            </a:r>
            <a:r>
              <a:rPr lang="en-CA" i="1" dirty="0"/>
              <a:t>from </a:t>
            </a:r>
            <a:r>
              <a:rPr lang="en-CA" b="1" i="1" dirty="0" err="1"/>
              <a:t>Personne</a:t>
            </a:r>
            <a:r>
              <a:rPr lang="en-CA" b="1" i="1" dirty="0"/>
              <a:t> p </a:t>
            </a:r>
            <a:r>
              <a:rPr lang="en-CA" i="1" dirty="0"/>
              <a:t>order by </a:t>
            </a:r>
            <a:r>
              <a:rPr lang="en-CA" b="1" i="1" dirty="0" err="1"/>
              <a:t>p</a:t>
            </a:r>
            <a:r>
              <a:rPr lang="en-CA" i="1" dirty="0" err="1"/>
              <a:t>.</a:t>
            </a:r>
            <a:r>
              <a:rPr lang="en-CA" b="1" i="1" dirty="0" err="1"/>
              <a:t>nom</a:t>
            </a:r>
            <a:r>
              <a:rPr lang="en-CA" b="1" i="1" dirty="0"/>
              <a:t> </a:t>
            </a:r>
            <a:r>
              <a:rPr lang="en-CA" i="1" dirty="0" err="1"/>
              <a:t>asc</a:t>
            </a:r>
            <a:r>
              <a:rPr lang="en-CA" i="1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200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141510"/>
            <a:ext cx="8911687" cy="734790"/>
          </a:xfrm>
        </p:spPr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Entity</a:t>
            </a:r>
            <a:r>
              <a:rPr lang="fr-FR" dirty="0"/>
              <a:t>: Entités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037" y="1384300"/>
            <a:ext cx="9174163" cy="51387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8227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103410"/>
            <a:ext cx="8911687" cy="1280890"/>
          </a:xfrm>
        </p:spPr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Contexte de persistance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384300"/>
            <a:ext cx="8915400" cy="5219700"/>
          </a:xfrm>
        </p:spPr>
        <p:txBody>
          <a:bodyPr>
            <a:normAutofit/>
          </a:bodyPr>
          <a:lstStyle/>
          <a:p>
            <a:pPr algn="just">
              <a:lnSpc>
                <a:spcPct val="250000"/>
              </a:lnSpc>
            </a:pPr>
            <a:r>
              <a:rPr lang="fr-FR" dirty="0" smtClean="0"/>
              <a:t>Ensemble </a:t>
            </a:r>
            <a:r>
              <a:rPr lang="fr-FR" dirty="0"/>
              <a:t>des instances d’entités gérées a un instant donné, </a:t>
            </a:r>
          </a:p>
          <a:p>
            <a:pPr algn="just">
              <a:lnSpc>
                <a:spcPct val="250000"/>
              </a:lnSpc>
            </a:pPr>
            <a:r>
              <a:rPr lang="fr-FR" b="1" dirty="0"/>
              <a:t>gérées par qui ? </a:t>
            </a:r>
            <a:r>
              <a:rPr lang="fr-FR" dirty="0"/>
              <a:t>Le gestionnaire d’entités : </a:t>
            </a:r>
            <a:r>
              <a:rPr lang="fr-FR" dirty="0" err="1"/>
              <a:t>EntityManager</a:t>
            </a:r>
            <a:r>
              <a:rPr lang="fr-FR" dirty="0"/>
              <a:t> </a:t>
            </a:r>
          </a:p>
          <a:p>
            <a:pPr algn="just">
              <a:lnSpc>
                <a:spcPct val="250000"/>
              </a:lnSpc>
            </a:pPr>
            <a:r>
              <a:rPr lang="fr-FR" dirty="0"/>
              <a:t>Ce contexte peut donc être considéré comme </a:t>
            </a:r>
            <a:r>
              <a:rPr lang="fr-FR" b="1" dirty="0"/>
              <a:t>un cache de premier niveau </a:t>
            </a:r>
            <a:r>
              <a:rPr lang="fr-FR" dirty="0"/>
              <a:t>: c’est un espace réduit ou le gestionnaire stocke les entités avant d’écrire son contenu dans la base de données, </a:t>
            </a:r>
          </a:p>
        </p:txBody>
      </p:sp>
    </p:spTree>
    <p:extLst>
      <p:ext uri="{BB962C8B-B14F-4D97-AF65-F5344CB8AC3E}">
        <p14:creationId xmlns:p14="http://schemas.microsoft.com/office/powerpoint/2010/main" val="2303243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255810"/>
            <a:ext cx="8911687" cy="95069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/>
            </a:r>
            <a:br>
              <a:rPr lang="fr-FR" dirty="0"/>
            </a:br>
            <a:r>
              <a:rPr lang="fr-FR" dirty="0"/>
              <a:t>Opérations prises en charge par le gestionnaire d’entités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374" y="2406650"/>
            <a:ext cx="9012237" cy="4184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4653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Cycle de vie d’une instance d’entité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2130424"/>
            <a:ext cx="8786275" cy="4079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367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65925" y="46997"/>
            <a:ext cx="8911687" cy="1280890"/>
          </a:xfrm>
        </p:spPr>
        <p:txBody>
          <a:bodyPr>
            <a:normAutofit/>
          </a:bodyPr>
          <a:lstStyle/>
          <a:p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>Obtention d’une fabrique </a:t>
            </a:r>
            <a:r>
              <a:rPr lang="fr-FR" sz="2800" dirty="0" err="1"/>
              <a:t>EntityManagerFactory</a:t>
            </a:r>
            <a:r>
              <a:rPr lang="fr-FR" sz="2800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65925" y="1066800"/>
            <a:ext cx="9437688" cy="3777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 smtClean="0"/>
              <a:t>L</a:t>
            </a:r>
            <a:r>
              <a:rPr lang="fr-FR" dirty="0"/>
              <a:t>’ interface </a:t>
            </a:r>
            <a:r>
              <a:rPr lang="fr-FR" dirty="0" err="1"/>
              <a:t>EntityManagerFactory</a:t>
            </a:r>
            <a:r>
              <a:rPr lang="fr-FR" dirty="0"/>
              <a:t> permet d’obtenir une instance de l’objet </a:t>
            </a:r>
            <a:r>
              <a:rPr lang="fr-FR" dirty="0" err="1"/>
              <a:t>EntityManager</a:t>
            </a:r>
            <a:r>
              <a:rPr lang="fr-FR" dirty="0"/>
              <a:t>, </a:t>
            </a:r>
            <a:endParaRPr lang="fr-FR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 err="1" smtClean="0"/>
              <a:t>EntityManagerFactory</a:t>
            </a:r>
            <a:r>
              <a:rPr lang="fr-FR" dirty="0" smtClean="0"/>
              <a:t> </a:t>
            </a:r>
            <a:r>
              <a:rPr lang="fr-FR" dirty="0" err="1"/>
              <a:t>emf</a:t>
            </a:r>
            <a:r>
              <a:rPr lang="fr-FR" dirty="0"/>
              <a:t> = </a:t>
            </a:r>
            <a:r>
              <a:rPr lang="fr-FR" dirty="0" err="1"/>
              <a:t>Persistence.createEntityManagerFactory</a:t>
            </a:r>
            <a:r>
              <a:rPr lang="fr-FR" dirty="0"/>
              <a:t>("</a:t>
            </a:r>
            <a:r>
              <a:rPr lang="fr-FR" i="1" dirty="0" err="1"/>
              <a:t>jpa</a:t>
            </a:r>
            <a:r>
              <a:rPr lang="fr-FR" dirty="0"/>
              <a:t>"); </a:t>
            </a:r>
            <a:r>
              <a:rPr lang="fr-FR" i="1" dirty="0"/>
              <a:t>« </a:t>
            </a:r>
            <a:r>
              <a:rPr lang="fr-FR" i="1" dirty="0" err="1"/>
              <a:t>jpa</a:t>
            </a:r>
            <a:r>
              <a:rPr lang="fr-FR" i="1" dirty="0"/>
              <a:t> » </a:t>
            </a:r>
            <a:r>
              <a:rPr lang="fr-FR" dirty="0"/>
              <a:t>est le nom de l’unité de persistance, définie dans le </a:t>
            </a:r>
            <a:r>
              <a:rPr lang="fr-FR" dirty="0" smtClean="0"/>
              <a:t>fichier </a:t>
            </a:r>
            <a:r>
              <a:rPr lang="fr-FR" dirty="0"/>
              <a:t>de configuration de la couche JPA </a:t>
            </a:r>
            <a:r>
              <a:rPr lang="fr-FR" i="1" dirty="0"/>
              <a:t>METAINF/</a:t>
            </a:r>
            <a:r>
              <a:rPr lang="fr-FR" dirty="0"/>
              <a:t>persistence.xml.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99" y="3310896"/>
            <a:ext cx="9249313" cy="3445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899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257300"/>
            <a:ext cx="8915400" cy="52959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FR" b="1" dirty="0" smtClean="0"/>
              <a:t>Historique </a:t>
            </a:r>
            <a:endParaRPr lang="fr-FR" b="1" dirty="0"/>
          </a:p>
          <a:p>
            <a:pPr>
              <a:lnSpc>
                <a:spcPct val="150000"/>
              </a:lnSpc>
            </a:pPr>
            <a:r>
              <a:rPr lang="fr-FR" b="1" dirty="0" smtClean="0"/>
              <a:t>ORM </a:t>
            </a:r>
            <a:r>
              <a:rPr lang="fr-FR" b="1" dirty="0"/>
              <a:t>: Object </a:t>
            </a:r>
            <a:r>
              <a:rPr lang="fr-FR" b="1" dirty="0" err="1"/>
              <a:t>Relational</a:t>
            </a:r>
            <a:r>
              <a:rPr lang="fr-FR" b="1" dirty="0"/>
              <a:t> </a:t>
            </a:r>
            <a:r>
              <a:rPr lang="fr-FR" b="1" dirty="0" err="1"/>
              <a:t>Mapping</a:t>
            </a:r>
            <a:r>
              <a:rPr lang="fr-FR" b="1" dirty="0"/>
              <a:t> 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JPA </a:t>
            </a:r>
            <a:r>
              <a:rPr lang="fr-FR" b="1" dirty="0"/>
              <a:t>: Java </a:t>
            </a:r>
            <a:r>
              <a:rPr lang="fr-FR" b="1" dirty="0" err="1"/>
              <a:t>Persistence</a:t>
            </a:r>
            <a:r>
              <a:rPr lang="fr-FR" b="1" dirty="0"/>
              <a:t> Api </a:t>
            </a:r>
          </a:p>
          <a:p>
            <a:pPr>
              <a:lnSpc>
                <a:spcPct val="150000"/>
              </a:lnSpc>
            </a:pPr>
            <a:r>
              <a:rPr lang="fr-FR" b="1" dirty="0" err="1" smtClean="0"/>
              <a:t>Entity</a:t>
            </a:r>
            <a:r>
              <a:rPr lang="fr-FR" b="1" dirty="0"/>
              <a:t>: Entités 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Autres </a:t>
            </a:r>
            <a:r>
              <a:rPr lang="fr-FR" b="1" dirty="0"/>
              <a:t>annotations 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Contexte </a:t>
            </a:r>
            <a:r>
              <a:rPr lang="fr-FR" b="1" dirty="0"/>
              <a:t>de persistance 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Opérations </a:t>
            </a:r>
            <a:r>
              <a:rPr lang="fr-FR" b="1" dirty="0"/>
              <a:t>prises en charge par le gestionnaire d’entités 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Cycle </a:t>
            </a:r>
            <a:r>
              <a:rPr lang="fr-FR" b="1" dirty="0"/>
              <a:t>de vie d’une instance d’entité 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Obtention </a:t>
            </a:r>
            <a:r>
              <a:rPr lang="fr-FR" b="1" dirty="0"/>
              <a:t>d’une fabrique </a:t>
            </a:r>
            <a:r>
              <a:rPr lang="fr-FR" b="1" dirty="0" err="1"/>
              <a:t>EntityManagerFactory</a:t>
            </a:r>
            <a:r>
              <a:rPr lang="fr-FR" b="1" dirty="0"/>
              <a:t> 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Création </a:t>
            </a:r>
            <a:r>
              <a:rPr lang="fr-FR" b="1" dirty="0"/>
              <a:t>du gestionnaire d’entité </a:t>
            </a:r>
            <a:r>
              <a:rPr lang="fr-FR" b="1" dirty="0" err="1"/>
              <a:t>EntityManager</a:t>
            </a:r>
            <a:r>
              <a:rPr lang="fr-FR" b="1" dirty="0"/>
              <a:t> 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Exemple </a:t>
            </a:r>
            <a:r>
              <a:rPr lang="fr-FR" b="1" dirty="0"/>
              <a:t>d’insertion d’un livre </a:t>
            </a:r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861797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>Création du gestionnaire d’entité </a:t>
            </a:r>
            <a:r>
              <a:rPr lang="fr-FR" sz="2800" dirty="0" err="1" smtClean="0"/>
              <a:t>EntityManager</a:t>
            </a:r>
            <a:r>
              <a:rPr lang="fr-FR" sz="2800" dirty="0" smtClean="0"/>
              <a:t> 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3028950"/>
            <a:ext cx="8291513" cy="145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60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-277590"/>
            <a:ext cx="8911687" cy="1280890"/>
          </a:xfrm>
        </p:spPr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Exemple d’insertion d’un livre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219200"/>
            <a:ext cx="9505950" cy="53863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0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6725" y="166910"/>
            <a:ext cx="8911687" cy="912590"/>
          </a:xfrm>
        </p:spPr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Fonctionnement de JPA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484312"/>
            <a:ext cx="5143500" cy="52339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81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53225" y="103410"/>
            <a:ext cx="8911687" cy="493490"/>
          </a:xfrm>
        </p:spPr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Fonctionnement de JPA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358900"/>
            <a:ext cx="8915400" cy="5105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fr-FR" dirty="0"/>
          </a:p>
          <a:p>
            <a:pPr algn="just">
              <a:lnSpc>
                <a:spcPct val="150000"/>
              </a:lnSpc>
            </a:pPr>
            <a:r>
              <a:rPr lang="fr-FR" dirty="0"/>
              <a:t>La </a:t>
            </a:r>
            <a:r>
              <a:rPr lang="fr-FR" b="1" dirty="0" err="1"/>
              <a:t>Persistence</a:t>
            </a:r>
            <a:r>
              <a:rPr lang="fr-FR" b="1" dirty="0"/>
              <a:t> Unit </a:t>
            </a:r>
            <a:r>
              <a:rPr lang="fr-FR" dirty="0"/>
              <a:t>: organise les </a:t>
            </a:r>
            <a:r>
              <a:rPr lang="fr-FR" dirty="0" err="1"/>
              <a:t>meta</a:t>
            </a:r>
            <a:r>
              <a:rPr lang="fr-FR" dirty="0"/>
              <a:t> données qui définissent le </a:t>
            </a:r>
            <a:r>
              <a:rPr lang="fr-FR" dirty="0" err="1"/>
              <a:t>mapping</a:t>
            </a:r>
            <a:r>
              <a:rPr lang="fr-FR" dirty="0"/>
              <a:t> entre les entités et la base de donnée dans le fichier de configuration </a:t>
            </a:r>
            <a:r>
              <a:rPr lang="fr-FR" i="1" dirty="0"/>
              <a:t>METAINF/</a:t>
            </a:r>
            <a:r>
              <a:rPr lang="fr-FR" dirty="0"/>
              <a:t>persistence.xml </a:t>
            </a:r>
          </a:p>
          <a:p>
            <a:pPr algn="just">
              <a:lnSpc>
                <a:spcPct val="150000"/>
              </a:lnSpc>
            </a:pPr>
            <a:r>
              <a:rPr lang="fr-FR" dirty="0" smtClean="0"/>
              <a:t>La </a:t>
            </a:r>
            <a:r>
              <a:rPr lang="fr-FR" b="1" dirty="0" err="1"/>
              <a:t>Persistence</a:t>
            </a:r>
            <a:r>
              <a:rPr lang="fr-FR" b="1" dirty="0"/>
              <a:t> Manager </a:t>
            </a:r>
            <a:r>
              <a:rPr lang="fr-FR" b="1" dirty="0" err="1"/>
              <a:t>Factory</a:t>
            </a:r>
            <a:r>
              <a:rPr lang="fr-FR" b="1" dirty="0"/>
              <a:t> </a:t>
            </a:r>
            <a:r>
              <a:rPr lang="fr-FR" dirty="0"/>
              <a:t>récupère ces </a:t>
            </a:r>
            <a:r>
              <a:rPr lang="fr-FR" dirty="0" err="1"/>
              <a:t>metas</a:t>
            </a:r>
            <a:r>
              <a:rPr lang="fr-FR" dirty="0"/>
              <a:t> données de la </a:t>
            </a:r>
            <a:r>
              <a:rPr lang="fr-FR" dirty="0" err="1"/>
              <a:t>Persistence</a:t>
            </a:r>
            <a:r>
              <a:rPr lang="fr-FR" dirty="0"/>
              <a:t> Unit et les interprètent pour créer des </a:t>
            </a:r>
            <a:r>
              <a:rPr lang="fr-FR" dirty="0" err="1"/>
              <a:t>Persistence</a:t>
            </a:r>
            <a:r>
              <a:rPr lang="fr-FR" dirty="0"/>
              <a:t> Manager (</a:t>
            </a:r>
            <a:r>
              <a:rPr lang="fr-FR" dirty="0" err="1"/>
              <a:t>EntityManager</a:t>
            </a:r>
            <a:r>
              <a:rPr lang="fr-FR" dirty="0"/>
              <a:t>) </a:t>
            </a:r>
          </a:p>
          <a:p>
            <a:pPr algn="just">
              <a:lnSpc>
                <a:spcPct val="150000"/>
              </a:lnSpc>
            </a:pPr>
            <a:r>
              <a:rPr lang="fr-FR" dirty="0" smtClean="0"/>
              <a:t>Le </a:t>
            </a:r>
            <a:r>
              <a:rPr lang="fr-FR" b="1" dirty="0" err="1"/>
              <a:t>Persistence</a:t>
            </a:r>
            <a:r>
              <a:rPr lang="fr-FR" b="1" dirty="0"/>
              <a:t> </a:t>
            </a:r>
            <a:r>
              <a:rPr lang="fr-FR" b="1" dirty="0" err="1"/>
              <a:t>Mangager</a:t>
            </a:r>
            <a:r>
              <a:rPr lang="fr-FR" b="1" dirty="0"/>
              <a:t> </a:t>
            </a:r>
            <a:r>
              <a:rPr lang="fr-FR" dirty="0"/>
              <a:t>(</a:t>
            </a:r>
            <a:r>
              <a:rPr lang="fr-FR" dirty="0" err="1"/>
              <a:t>EntiyManager</a:t>
            </a:r>
            <a:r>
              <a:rPr lang="fr-FR" dirty="0"/>
              <a:t>) gère les échanges entre le code et la base de donnée, c’est à dire le cycle de vie des </a:t>
            </a:r>
            <a:r>
              <a:rPr lang="fr-FR" b="1" dirty="0"/>
              <a:t>entités </a:t>
            </a:r>
            <a:endParaRPr lang="fr-FR" dirty="0"/>
          </a:p>
          <a:p>
            <a:pPr algn="just">
              <a:lnSpc>
                <a:spcPct val="150000"/>
              </a:lnSpc>
            </a:pPr>
            <a:r>
              <a:rPr lang="fr-FR" dirty="0" smtClean="0"/>
              <a:t>Enfin</a:t>
            </a:r>
            <a:r>
              <a:rPr lang="fr-FR" dirty="0"/>
              <a:t>, les opérations du </a:t>
            </a:r>
            <a:r>
              <a:rPr lang="fr-FR" dirty="0" err="1"/>
              <a:t>EntityManager</a:t>
            </a:r>
            <a:r>
              <a:rPr lang="fr-FR" dirty="0"/>
              <a:t> est englobé dans une </a:t>
            </a:r>
            <a:r>
              <a:rPr lang="fr-FR" b="1" dirty="0"/>
              <a:t>Transaction. </a:t>
            </a:r>
            <a:endParaRPr lang="fr-FR" dirty="0"/>
          </a:p>
          <a:p>
            <a:pPr algn="just"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7984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JDBC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915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b="1" dirty="0"/>
              <a:t>Historique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300000"/>
              </a:lnSpc>
            </a:pPr>
            <a:endParaRPr lang="fr-FR" dirty="0"/>
          </a:p>
          <a:p>
            <a:pPr algn="just">
              <a:lnSpc>
                <a:spcPct val="300000"/>
              </a:lnSpc>
            </a:pPr>
            <a:r>
              <a:rPr lang="fr-FR" dirty="0"/>
              <a:t>Accès directement à la base de donnée grâce à l’API standard </a:t>
            </a:r>
            <a:r>
              <a:rPr lang="fr-FR" dirty="0" smtClean="0"/>
              <a:t>JDBC (Java </a:t>
            </a:r>
            <a:r>
              <a:rPr lang="fr-FR" dirty="0" err="1" smtClean="0"/>
              <a:t>Database</a:t>
            </a:r>
            <a:r>
              <a:rPr lang="fr-FR" dirty="0" smtClean="0"/>
              <a:t> </a:t>
            </a:r>
            <a:r>
              <a:rPr lang="fr-FR" dirty="0" err="1" smtClean="0"/>
              <a:t>Connectivity</a:t>
            </a:r>
            <a:r>
              <a:rPr lang="fr-FR" dirty="0" smtClean="0"/>
              <a:t>) </a:t>
            </a:r>
            <a:r>
              <a:rPr lang="fr-FR" dirty="0"/>
              <a:t>de Java </a:t>
            </a:r>
          </a:p>
        </p:txBody>
      </p:sp>
    </p:spTree>
    <p:extLst>
      <p:ext uri="{BB962C8B-B14F-4D97-AF65-F5344CB8AC3E}">
        <p14:creationId xmlns:p14="http://schemas.microsoft.com/office/powerpoint/2010/main" val="312383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2095500"/>
            <a:ext cx="9190038" cy="4051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655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1833562"/>
            <a:ext cx="9021763" cy="44910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681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Problématiques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9259888" cy="4610100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Pour des raisons de performances, le coût d'ouverture / fermeture d'une connexion n'est pas négligeable, </a:t>
            </a:r>
          </a:p>
          <a:p>
            <a:pPr lvl="1"/>
            <a:r>
              <a:rPr lang="fr-FR" b="1" dirty="0" smtClean="0"/>
              <a:t>Connection </a:t>
            </a:r>
            <a:r>
              <a:rPr lang="fr-FR" b="1" dirty="0"/>
              <a:t>con = </a:t>
            </a:r>
            <a:r>
              <a:rPr lang="fr-FR" b="1" dirty="0" err="1"/>
              <a:t>DriverManager.getConnection</a:t>
            </a:r>
            <a:r>
              <a:rPr lang="fr-FR" b="1" dirty="0"/>
              <a:t>(url, "login", "</a:t>
            </a:r>
            <a:r>
              <a:rPr lang="fr-FR" b="1" dirty="0" err="1"/>
              <a:t>password</a:t>
            </a:r>
            <a:r>
              <a:rPr lang="fr-FR" b="1" dirty="0"/>
              <a:t>"); </a:t>
            </a:r>
          </a:p>
          <a:p>
            <a:pPr lvl="1"/>
            <a:r>
              <a:rPr lang="fr-FR" b="1" dirty="0" smtClean="0"/>
              <a:t>//</a:t>
            </a:r>
            <a:r>
              <a:rPr lang="fr-FR" b="1" dirty="0"/>
              <a:t>les ordres SQL </a:t>
            </a:r>
          </a:p>
          <a:p>
            <a:pPr lvl="1"/>
            <a:r>
              <a:rPr lang="fr-FR" b="1" dirty="0" err="1" smtClean="0"/>
              <a:t>con.close</a:t>
            </a:r>
            <a:r>
              <a:rPr lang="fr-FR" b="1" dirty="0"/>
              <a:t>(); </a:t>
            </a:r>
          </a:p>
          <a:p>
            <a:r>
              <a:rPr lang="fr-FR" dirty="0" smtClean="0"/>
              <a:t>L’utilisation </a:t>
            </a:r>
            <a:r>
              <a:rPr lang="fr-FR" dirty="0"/>
              <a:t>du langage SQL rend la couche DAO difficilement maintenable, </a:t>
            </a:r>
          </a:p>
          <a:p>
            <a:pPr lvl="1"/>
            <a:r>
              <a:rPr lang="en-CA" b="1" dirty="0" smtClean="0"/>
              <a:t>String </a:t>
            </a:r>
            <a:r>
              <a:rPr lang="en-CA" b="1" dirty="0" err="1"/>
              <a:t>insertStatement</a:t>
            </a:r>
            <a:r>
              <a:rPr lang="en-CA" b="1" dirty="0"/>
              <a:t> = "Insert into Client(Nom, </a:t>
            </a:r>
            <a:r>
              <a:rPr lang="en-CA" b="1" dirty="0" err="1"/>
              <a:t>Prenom,Nature</a:t>
            </a:r>
            <a:r>
              <a:rPr lang="en-CA" b="1" dirty="0"/>
              <a:t>) values (?, ?, ?)"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005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Résolution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300000"/>
              </a:lnSpc>
            </a:pPr>
            <a:r>
              <a:rPr lang="fr-FR" dirty="0" smtClean="0"/>
              <a:t>Pour </a:t>
            </a:r>
            <a:r>
              <a:rPr lang="fr-FR" dirty="0"/>
              <a:t>pallier à cette problématique et faciliter l’écriture de la couche DAO, </a:t>
            </a:r>
          </a:p>
          <a:p>
            <a:pPr algn="just">
              <a:lnSpc>
                <a:spcPct val="300000"/>
              </a:lnSpc>
            </a:pPr>
            <a:r>
              <a:rPr lang="fr-FR" dirty="0"/>
              <a:t>La communauté Java a donc fait naître des </a:t>
            </a:r>
            <a:r>
              <a:rPr lang="fr-FR" b="1" dirty="0" err="1"/>
              <a:t>Frameworks</a:t>
            </a:r>
            <a:r>
              <a:rPr lang="fr-FR" b="1" dirty="0"/>
              <a:t> ORM </a:t>
            </a:r>
            <a:r>
              <a:rPr lang="fr-FR" dirty="0"/>
              <a:t>, tels que </a:t>
            </a:r>
            <a:r>
              <a:rPr lang="fr-FR" b="1" dirty="0" err="1"/>
              <a:t>Hibernate</a:t>
            </a:r>
            <a:r>
              <a:rPr lang="fr-FR" dirty="0"/>
              <a:t>, </a:t>
            </a:r>
            <a:r>
              <a:rPr lang="fr-FR" b="1" dirty="0" err="1"/>
              <a:t>Toplink</a:t>
            </a:r>
            <a:r>
              <a:rPr lang="fr-FR" dirty="0"/>
              <a:t>, </a:t>
            </a:r>
            <a:r>
              <a:rPr lang="fr-FR" b="1" dirty="0" err="1"/>
              <a:t>EclipseLink</a:t>
            </a:r>
            <a:r>
              <a:rPr lang="fr-FR" b="1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727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230410"/>
            <a:ext cx="8911687" cy="1280890"/>
          </a:xfrm>
        </p:spPr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ORM : Object </a:t>
            </a:r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Mapping</a:t>
            </a:r>
            <a:r>
              <a:rPr lang="fr-FR" dirty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4" y="1511301"/>
            <a:ext cx="9280525" cy="495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530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Plus du bas niveau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b="1" dirty="0" err="1"/>
              <a:t>ReFactoring</a:t>
            </a:r>
            <a:r>
              <a:rPr lang="fr-FR" b="1" dirty="0"/>
              <a:t> de la fonction enregistrée de notre couche DAO 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3008312"/>
            <a:ext cx="7289800" cy="34813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327641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</TotalTime>
  <Words>480</Words>
  <Application>Microsoft Office PowerPoint</Application>
  <PresentationFormat>Grand écran</PresentationFormat>
  <Paragraphs>74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Brin</vt:lpstr>
      <vt:lpstr>JPA</vt:lpstr>
      <vt:lpstr>Plan</vt:lpstr>
      <vt:lpstr> Historique </vt:lpstr>
      <vt:lpstr>Architecture</vt:lpstr>
      <vt:lpstr>Exemple</vt:lpstr>
      <vt:lpstr> Problématiques </vt:lpstr>
      <vt:lpstr>Résolution </vt:lpstr>
      <vt:lpstr> ORM : Object Relational Mapping </vt:lpstr>
      <vt:lpstr>Plus du bas niveau</vt:lpstr>
      <vt:lpstr>Avec l’ORM</vt:lpstr>
      <vt:lpstr>Naissance</vt:lpstr>
      <vt:lpstr> JPA : Java Persistence Api </vt:lpstr>
      <vt:lpstr>Standardisation </vt:lpstr>
      <vt:lpstr> JPA : Java Persistence Api </vt:lpstr>
      <vt:lpstr> Entity: Entités </vt:lpstr>
      <vt:lpstr> Contexte de persistance </vt:lpstr>
      <vt:lpstr> Opérations prises en charge par le gestionnaire d’entités </vt:lpstr>
      <vt:lpstr> Cycle de vie d’une instance d’entité </vt:lpstr>
      <vt:lpstr> Obtention d’une fabrique EntityManagerFactory </vt:lpstr>
      <vt:lpstr> Création du gestionnaire d’entité EntityManager </vt:lpstr>
      <vt:lpstr> Exemple d’insertion d’un livre </vt:lpstr>
      <vt:lpstr> Fonctionnement de JPA </vt:lpstr>
      <vt:lpstr> Fonctionnement de JPA </vt:lpstr>
      <vt:lpstr>TP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</dc:title>
  <dc:creator>admin</dc:creator>
  <cp:lastModifiedBy>admin</cp:lastModifiedBy>
  <cp:revision>24</cp:revision>
  <dcterms:created xsi:type="dcterms:W3CDTF">2019-10-07T23:00:28Z</dcterms:created>
  <dcterms:modified xsi:type="dcterms:W3CDTF">2019-10-08T09:02:29Z</dcterms:modified>
</cp:coreProperties>
</file>