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77" r:id="rId3"/>
    <p:sldId id="278" r:id="rId4"/>
    <p:sldId id="279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80" r:id="rId14"/>
    <p:sldId id="281" r:id="rId15"/>
    <p:sldId id="273" r:id="rId16"/>
    <p:sldId id="274" r:id="rId17"/>
    <p:sldId id="27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65A5-CB88-4836-803D-99456A8BA2E1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223E-E318-4AE7-8CE5-70FE136AE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9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D223E-E318-4AE7-8CE5-70FE136AED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65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72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0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2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5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4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3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6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09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7AAB6-22C5-4B4E-B6A3-212B9031E3DF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71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batis.apache.org/" TargetMode="External"/><Relationship Id="rId2" Type="http://schemas.openxmlformats.org/officeDocument/2006/relationships/hyperlink" Target="http://openjpa.apach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HIBERNATE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ORM 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9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Concurrents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JDBC 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EJB Entity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TopLink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OpenJPA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( 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  <a:hlinkClick r:id="rId2"/>
              </a:rPr>
              <a:t>http://openjpa.apache.org/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)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Ibatis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( 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  <a:hlinkClick r:id="rId3"/>
              </a:rPr>
              <a:t>http://ibatis.apache.org/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) 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Castor/JDO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53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990000"/>
                </a:solidFill>
              </a:rPr>
              <a:t>Transparence de la </a:t>
            </a:r>
            <a:r>
              <a:rPr lang="fr-FR" dirty="0" err="1">
                <a:solidFill>
                  <a:srgbClr val="990000"/>
                </a:solidFill>
              </a:rPr>
              <a:t>persistence</a:t>
            </a:r>
            <a:endParaRPr lang="fr-FR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11188" y="1844675"/>
            <a:ext cx="3744912" cy="3870325"/>
            <a:chOff x="385" y="1162"/>
            <a:chExt cx="2359" cy="243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" y="3067"/>
              <a:ext cx="416" cy="5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043" y="1162"/>
              <a:ext cx="1283" cy="28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dirty="0"/>
                <a:t>Sans </a:t>
              </a:r>
              <a:r>
                <a:rPr lang="fr-FR" dirty="0" err="1"/>
                <a:t>Hibernate</a:t>
              </a:r>
              <a:endParaRPr lang="fr-FR" dirty="0"/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884" y="1616"/>
              <a:ext cx="861" cy="544"/>
              <a:chOff x="930" y="2251"/>
              <a:chExt cx="861" cy="544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930" y="2251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930" y="2614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610" y="2614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338" y="2251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cxnSp>
            <p:nvCxnSpPr>
              <p:cNvPr id="17" name="AutoShape 15"/>
              <p:cNvCxnSpPr>
                <a:cxnSpLocks noChangeShapeType="1"/>
                <a:stCxn id="14" idx="0"/>
                <a:endCxn id="13" idx="2"/>
              </p:cNvCxnSpPr>
              <p:nvPr/>
            </p:nvCxnSpPr>
            <p:spPr bwMode="auto">
              <a:xfrm rot="-5400000">
                <a:off x="930" y="2523"/>
                <a:ext cx="18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16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1111" y="2342"/>
                <a:ext cx="22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7"/>
              <p:cNvCxnSpPr>
                <a:cxnSpLocks noChangeShapeType="1"/>
                <a:stCxn id="15" idx="1"/>
                <a:endCxn id="16" idx="2"/>
              </p:cNvCxnSpPr>
              <p:nvPr/>
            </p:nvCxnSpPr>
            <p:spPr bwMode="auto">
              <a:xfrm rot="10800000">
                <a:off x="1429" y="2432"/>
                <a:ext cx="181" cy="27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2290" y="1661"/>
              <a:ext cx="272" cy="408"/>
            </a:xfrm>
            <a:prstGeom prst="can">
              <a:avLst>
                <a:gd name="adj" fmla="val 37500"/>
              </a:avLst>
            </a:prstGeom>
            <a:solidFill>
              <a:srgbClr val="FFCCFF"/>
            </a:solidFill>
            <a:ln w="9525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fr-FR" sz="2000"/>
                <a:t>SGBD</a:t>
              </a:r>
            </a:p>
          </p:txBody>
        </p:sp>
        <p:cxnSp>
          <p:nvCxnSpPr>
            <p:cNvPr id="9" name="AutoShape 33"/>
            <p:cNvCxnSpPr>
              <a:cxnSpLocks noChangeShapeType="1"/>
              <a:endCxn id="14" idx="2"/>
            </p:cNvCxnSpPr>
            <p:nvPr/>
          </p:nvCxnSpPr>
          <p:spPr bwMode="auto">
            <a:xfrm rot="5400000" flipH="1">
              <a:off x="874" y="2261"/>
              <a:ext cx="907" cy="706"/>
            </a:xfrm>
            <a:prstGeom prst="curvedConnector3">
              <a:avLst>
                <a:gd name="adj1" fmla="val 50056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34"/>
            <p:cNvCxnSpPr>
              <a:cxnSpLocks noChangeShapeType="1"/>
              <a:endCxn id="8" idx="3"/>
            </p:cNvCxnSpPr>
            <p:nvPr/>
          </p:nvCxnSpPr>
          <p:spPr bwMode="auto">
            <a:xfrm rot="-5400000">
              <a:off x="1555" y="2195"/>
              <a:ext cx="998" cy="7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35"/>
            <p:cNvSpPr>
              <a:spLocks noChangeArrowheads="1"/>
            </p:cNvSpPr>
            <p:nvPr/>
          </p:nvSpPr>
          <p:spPr bwMode="auto">
            <a:xfrm>
              <a:off x="2154" y="2704"/>
              <a:ext cx="590" cy="317"/>
            </a:xfrm>
            <a:prstGeom prst="cloudCallout">
              <a:avLst>
                <a:gd name="adj1" fmla="val -37287"/>
                <a:gd name="adj2" fmla="val -114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800"/>
                <a:t>SQL</a:t>
              </a:r>
            </a:p>
          </p:txBody>
        </p:sp>
        <p:sp>
          <p:nvSpPr>
            <p:cNvPr id="12" name="AutoShape 36"/>
            <p:cNvSpPr>
              <a:spLocks noChangeArrowheads="1"/>
            </p:cNvSpPr>
            <p:nvPr/>
          </p:nvSpPr>
          <p:spPr bwMode="auto">
            <a:xfrm>
              <a:off x="385" y="2704"/>
              <a:ext cx="862" cy="453"/>
            </a:xfrm>
            <a:prstGeom prst="cloudCallout">
              <a:avLst>
                <a:gd name="adj1" fmla="val 32481"/>
                <a:gd name="adj2" fmla="val -89954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200" dirty="0"/>
                <a:t>Logique</a:t>
              </a:r>
            </a:p>
            <a:p>
              <a:r>
                <a:rPr lang="fr-FR" sz="1200" dirty="0"/>
                <a:t>métier</a:t>
              </a:r>
            </a:p>
          </p:txBody>
        </p:sp>
      </p:grpSp>
      <p:grpSp>
        <p:nvGrpSpPr>
          <p:cNvPr id="20" name="Group 48"/>
          <p:cNvGrpSpPr>
            <a:grpSpLocks/>
          </p:cNvGrpSpPr>
          <p:nvPr/>
        </p:nvGrpSpPr>
        <p:grpSpPr bwMode="auto">
          <a:xfrm>
            <a:off x="5292725" y="1844675"/>
            <a:ext cx="3095625" cy="3870325"/>
            <a:chOff x="3334" y="1162"/>
            <a:chExt cx="1950" cy="2438"/>
          </a:xfrm>
        </p:grpSpPr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067"/>
              <a:ext cx="416" cy="53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747" y="1162"/>
              <a:ext cx="1325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Avec Hibernate</a:t>
              </a:r>
            </a:p>
          </p:txBody>
        </p: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3515" y="2115"/>
              <a:ext cx="861" cy="544"/>
              <a:chOff x="930" y="2251"/>
              <a:chExt cx="861" cy="544"/>
            </a:xfrm>
          </p:grpSpPr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930" y="2251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Rectangle 21"/>
              <p:cNvSpPr>
                <a:spLocks noChangeArrowheads="1"/>
              </p:cNvSpPr>
              <p:nvPr/>
            </p:nvSpPr>
            <p:spPr bwMode="auto">
              <a:xfrm>
                <a:off x="930" y="2614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Rectangle 22"/>
              <p:cNvSpPr>
                <a:spLocks noChangeArrowheads="1"/>
              </p:cNvSpPr>
              <p:nvPr/>
            </p:nvSpPr>
            <p:spPr bwMode="auto">
              <a:xfrm>
                <a:off x="1610" y="2614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1338" y="2251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cxnSp>
            <p:nvCxnSpPr>
              <p:cNvPr id="34" name="AutoShape 24"/>
              <p:cNvCxnSpPr>
                <a:cxnSpLocks noChangeShapeType="1"/>
                <a:stCxn id="31" idx="0"/>
                <a:endCxn id="30" idx="2"/>
              </p:cNvCxnSpPr>
              <p:nvPr/>
            </p:nvCxnSpPr>
            <p:spPr bwMode="auto">
              <a:xfrm rot="-5400000">
                <a:off x="930" y="2523"/>
                <a:ext cx="18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25"/>
              <p:cNvCxnSpPr>
                <a:cxnSpLocks noChangeShapeType="1"/>
                <a:stCxn id="30" idx="3"/>
                <a:endCxn id="33" idx="1"/>
              </p:cNvCxnSpPr>
              <p:nvPr/>
            </p:nvCxnSpPr>
            <p:spPr bwMode="auto">
              <a:xfrm>
                <a:off x="1111" y="2342"/>
                <a:ext cx="22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AutoShape 26"/>
              <p:cNvCxnSpPr>
                <a:cxnSpLocks noChangeShapeType="1"/>
                <a:stCxn id="32" idx="1"/>
                <a:endCxn id="33" idx="2"/>
              </p:cNvCxnSpPr>
              <p:nvPr/>
            </p:nvCxnSpPr>
            <p:spPr bwMode="auto">
              <a:xfrm rot="10800000">
                <a:off x="1429" y="2432"/>
                <a:ext cx="181" cy="27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" name="AutoShape 32"/>
            <p:cNvSpPr>
              <a:spLocks noChangeArrowheads="1"/>
            </p:cNvSpPr>
            <p:nvPr/>
          </p:nvSpPr>
          <p:spPr bwMode="auto">
            <a:xfrm>
              <a:off x="5012" y="2160"/>
              <a:ext cx="272" cy="408"/>
            </a:xfrm>
            <a:prstGeom prst="can">
              <a:avLst>
                <a:gd name="adj" fmla="val 37500"/>
              </a:avLst>
            </a:prstGeom>
            <a:solidFill>
              <a:srgbClr val="FFFF99"/>
            </a:solidFill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fr-FR" sz="2000"/>
                <a:t>SGBD</a:t>
              </a:r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3606" y="1570"/>
              <a:ext cx="1630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/>
                <a:t>Mapping objet-relationnel</a:t>
              </a:r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4014" y="1797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cxnSp>
          <p:nvCxnSpPr>
            <p:cNvPr id="27" name="AutoShape 40"/>
            <p:cNvCxnSpPr>
              <a:cxnSpLocks noChangeShapeType="1"/>
              <a:endCxn id="32" idx="2"/>
            </p:cNvCxnSpPr>
            <p:nvPr/>
          </p:nvCxnSpPr>
          <p:spPr bwMode="auto">
            <a:xfrm rot="5400000" flipH="1">
              <a:off x="4322" y="2623"/>
              <a:ext cx="408" cy="48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AutoShape 41"/>
            <p:cNvSpPr>
              <a:spLocks noChangeArrowheads="1"/>
            </p:cNvSpPr>
            <p:nvPr/>
          </p:nvSpPr>
          <p:spPr bwMode="auto">
            <a:xfrm>
              <a:off x="3334" y="3113"/>
              <a:ext cx="862" cy="453"/>
            </a:xfrm>
            <a:prstGeom prst="cloudCallout">
              <a:avLst>
                <a:gd name="adj1" fmla="val 64037"/>
                <a:gd name="adj2" fmla="val -12328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200" b="1" dirty="0"/>
                <a:t>Logique</a:t>
              </a:r>
            </a:p>
            <a:p>
              <a:r>
                <a:rPr lang="fr-FR" sz="1200" b="1" dirty="0"/>
                <a:t>métier</a:t>
              </a:r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H="1" flipV="1">
              <a:off x="5103" y="179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234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990000"/>
                </a:solidFill>
              </a:rPr>
              <a:t>L’équation </a:t>
            </a:r>
            <a:r>
              <a:rPr lang="fr-FR" dirty="0" err="1">
                <a:solidFill>
                  <a:srgbClr val="990000"/>
                </a:solidFill>
              </a:rPr>
              <a:t>Hibernate</a:t>
            </a:r>
            <a:endParaRPr lang="fr-F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84784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buFontTx/>
              <a:buNone/>
            </a:pPr>
            <a:r>
              <a:rPr lang="fr-FR" smtClean="0"/>
              <a:t>JavaBeans</a:t>
            </a:r>
          </a:p>
          <a:p>
            <a:pPr algn="r">
              <a:buFontTx/>
              <a:buNone/>
            </a:pPr>
            <a:r>
              <a:rPr lang="fr-FR" smtClean="0"/>
              <a:t>+ SGBDR</a:t>
            </a:r>
          </a:p>
          <a:p>
            <a:pPr algn="r">
              <a:buFontTx/>
              <a:buNone/>
            </a:pPr>
            <a:r>
              <a:rPr lang="fr-FR" smtClean="0"/>
              <a:t>+ Données de mapping et de configuration</a:t>
            </a:r>
          </a:p>
          <a:p>
            <a:pPr algn="r">
              <a:buFontTx/>
              <a:buNone/>
            </a:pPr>
            <a:r>
              <a:rPr lang="fr-FR" smtClean="0"/>
              <a:t>----------------------------------------------------</a:t>
            </a:r>
          </a:p>
          <a:p>
            <a:pPr algn="r">
              <a:buFontTx/>
              <a:buNone/>
            </a:pPr>
            <a:r>
              <a:rPr lang="fr-FR" smtClean="0"/>
              <a:t>= Persistence de données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46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Fiche Technique </a:t>
            </a:r>
            <a:r>
              <a:rPr lang="fr-FR" dirty="0" err="1" smtClean="0"/>
              <a:t>hibernate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7128792" cy="460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ctr"/>
            <a:r>
              <a:rPr lang="fr-FR" dirty="0" smtClean="0"/>
              <a:t>Les transaction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32859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Une transaction est un ensemble d'opérations qui doivent </a:t>
            </a:r>
            <a:r>
              <a:rPr lang="fr-FR" dirty="0" smtClean="0"/>
              <a:t>être exécutées </a:t>
            </a:r>
            <a:r>
              <a:rPr lang="fr-FR" dirty="0"/>
              <a:t>en tant qu'unité.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 Ces opérations peuvent être synchrone ou asynchrone, et </a:t>
            </a:r>
            <a:r>
              <a:rPr lang="fr-FR" dirty="0" smtClean="0"/>
              <a:t>peuvent impliquer </a:t>
            </a:r>
            <a:r>
              <a:rPr lang="fr-FR" dirty="0"/>
              <a:t>la </a:t>
            </a:r>
            <a:r>
              <a:rPr lang="fr-FR" dirty="0"/>
              <a:t>p</a:t>
            </a:r>
            <a:r>
              <a:rPr lang="fr-FR" dirty="0" smtClean="0"/>
              <a:t>ersistance </a:t>
            </a:r>
            <a:r>
              <a:rPr lang="fr-FR" dirty="0"/>
              <a:t>de données, l'envoi de messages, </a:t>
            </a:r>
            <a:r>
              <a:rPr lang="fr-FR" dirty="0" smtClean="0"/>
              <a:t>la validation </a:t>
            </a:r>
            <a:r>
              <a:rPr lang="fr-FR" dirty="0"/>
              <a:t>des cartes de crédit, </a:t>
            </a:r>
            <a:r>
              <a:rPr lang="fr-FR" dirty="0" err="1"/>
              <a:t>etc</a:t>
            </a: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/>
              <a:t> Un exemple classique est l’opération de transfert </a:t>
            </a:r>
            <a:r>
              <a:rPr lang="fr-FR" dirty="0" smtClean="0"/>
              <a:t>de compte </a:t>
            </a:r>
            <a:r>
              <a:rPr lang="fr-FR" dirty="0"/>
              <a:t>à compte bancaire : on enlève sur un </a:t>
            </a:r>
            <a:r>
              <a:rPr lang="fr-FR" dirty="0" err="1" smtClean="0"/>
              <a:t>compte,on</a:t>
            </a:r>
            <a:r>
              <a:rPr lang="fr-FR" dirty="0" smtClean="0"/>
              <a:t> </a:t>
            </a:r>
            <a:r>
              <a:rPr lang="fr-FR" dirty="0"/>
              <a:t>dépose sur l'autre…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Si </a:t>
            </a:r>
            <a:r>
              <a:rPr lang="fr-FR" dirty="0"/>
              <a:t>l’une des deux opérations échoue, perte de cohérence !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On </a:t>
            </a:r>
            <a:r>
              <a:rPr lang="fr-FR" dirty="0"/>
              <a:t>veut que soit les deux opérations réussissent, mais si </a:t>
            </a:r>
            <a:r>
              <a:rPr lang="fr-FR" dirty="0" smtClean="0"/>
              <a:t>une d'elles </a:t>
            </a:r>
            <a:r>
              <a:rPr lang="fr-FR" dirty="0"/>
              <a:t>échoue, on annule le tout et on remet les comptes </a:t>
            </a:r>
            <a:r>
              <a:rPr lang="fr-FR" dirty="0" smtClean="0"/>
              <a:t>dans l'état </a:t>
            </a:r>
            <a:r>
              <a:rPr lang="fr-FR" dirty="0"/>
              <a:t>initial !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On </a:t>
            </a:r>
            <a:r>
              <a:rPr lang="fr-FR" dirty="0"/>
              <a:t>dit que les deux opérations forment une seule et </a:t>
            </a:r>
            <a:r>
              <a:rPr lang="fr-FR" dirty="0" smtClean="0"/>
              <a:t>même </a:t>
            </a:r>
            <a:r>
              <a:rPr lang="fr-FR" i="1" dirty="0" smtClean="0"/>
              <a:t>transaction </a:t>
            </a:r>
            <a:r>
              <a:rPr lang="fr-FR" dirty="0"/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88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1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Sous un projet java standard ou </a:t>
            </a:r>
            <a:r>
              <a:rPr lang="fr-FR" dirty="0" err="1" smtClean="0"/>
              <a:t>Maven</a:t>
            </a:r>
            <a:r>
              <a:rPr lang="fr-FR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À l’aide de fichier de </a:t>
            </a:r>
            <a:r>
              <a:rPr lang="fr-FR" dirty="0" err="1" smtClean="0"/>
              <a:t>mapping</a:t>
            </a:r>
            <a:r>
              <a:rPr lang="fr-FR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Test: </a:t>
            </a:r>
            <a:r>
              <a:rPr lang="fr-FR" dirty="0" err="1" smtClean="0"/>
              <a:t>create</a:t>
            </a:r>
            <a:r>
              <a:rPr lang="fr-FR" dirty="0" smtClean="0"/>
              <a:t> – </a:t>
            </a:r>
            <a:r>
              <a:rPr lang="fr-FR" dirty="0" err="1" smtClean="0"/>
              <a:t>validate</a:t>
            </a:r>
            <a:r>
              <a:rPr lang="fr-FR" dirty="0" smtClean="0"/>
              <a:t> - update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42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2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dirty="0" smtClean="0"/>
              <a:t>Les fichiers de configuration</a:t>
            </a:r>
            <a:endParaRPr lang="fr-FR" dirty="0"/>
          </a:p>
          <a:p>
            <a:pPr>
              <a:lnSpc>
                <a:spcPct val="2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2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3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les </a:t>
            </a:r>
            <a:r>
              <a:rPr lang="fr-FR" dirty="0" err="1" smtClean="0"/>
              <a:t>beans</a:t>
            </a:r>
            <a:r>
              <a:rPr lang="fr-FR" dirty="0" smtClean="0"/>
              <a:t> à partir des tables.</a:t>
            </a:r>
          </a:p>
        </p:txBody>
      </p:sp>
    </p:spTree>
    <p:extLst>
      <p:ext uri="{BB962C8B-B14F-4D97-AF65-F5344CB8AC3E}">
        <p14:creationId xmlns:p14="http://schemas.microsoft.com/office/powerpoint/2010/main" val="21352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fr-FR" b="1" dirty="0" smtClean="0"/>
              <a:t>HIBERNATE </a:t>
            </a:r>
            <a:r>
              <a:rPr lang="fr-FR" dirty="0" smtClean="0"/>
              <a:t>est un projet open source visant à proposer un outil de </a:t>
            </a:r>
            <a:r>
              <a:rPr lang="fr-FR" b="1" dirty="0" smtClean="0"/>
              <a:t>MAPPING</a:t>
            </a:r>
            <a:r>
              <a:rPr lang="fr-FR" dirty="0" smtClean="0"/>
              <a:t> entre les objets et des données stockées dans une base de données relationnelle.</a:t>
            </a:r>
          </a:p>
          <a:p>
            <a:pPr algn="just">
              <a:lnSpc>
                <a:spcPct val="170000"/>
              </a:lnSpc>
              <a:buNone/>
            </a:pPr>
            <a:endParaRPr lang="fr-FR" dirty="0" smtClean="0"/>
          </a:p>
          <a:p>
            <a:pPr algn="just">
              <a:lnSpc>
                <a:spcPct val="170000"/>
              </a:lnSpc>
              <a:buNone/>
            </a:pPr>
            <a:r>
              <a:rPr lang="fr-FR" dirty="0" smtClean="0"/>
              <a:t>Ce projet ne repose sur aucun standard mais il est très populaire notamment à cause de ses bonnes performances et de son ouverture avec de nombreuses bases de données</a:t>
            </a:r>
          </a:p>
          <a:p>
            <a:pPr algn="just">
              <a:lnSpc>
                <a:spcPct val="170000"/>
              </a:lnSpc>
              <a:buNone/>
            </a:pPr>
            <a:endParaRPr lang="fr-FR" dirty="0" smtClean="0"/>
          </a:p>
          <a:p>
            <a:pPr algn="just">
              <a:lnSpc>
                <a:spcPct val="170000"/>
              </a:lnSpc>
              <a:buNone/>
            </a:pPr>
            <a:r>
              <a:rPr lang="fr-FR" dirty="0" smtClean="0"/>
              <a:t>Les bases de données supportées sont les principale du marché: </a:t>
            </a:r>
            <a:r>
              <a:rPr lang="fr-FR" b="1" dirty="0" smtClean="0"/>
              <a:t>DB2</a:t>
            </a:r>
            <a:r>
              <a:rPr lang="fr-FR" dirty="0" smtClean="0"/>
              <a:t>, </a:t>
            </a:r>
            <a:r>
              <a:rPr lang="fr-FR" b="1" dirty="0" smtClean="0"/>
              <a:t>Oracle</a:t>
            </a:r>
            <a:r>
              <a:rPr lang="fr-FR" dirty="0" smtClean="0"/>
              <a:t>, </a:t>
            </a:r>
            <a:r>
              <a:rPr lang="fr-FR" b="1" dirty="0" smtClean="0"/>
              <a:t>MYSQL</a:t>
            </a:r>
            <a:r>
              <a:rPr lang="fr-FR" dirty="0" smtClean="0"/>
              <a:t>, </a:t>
            </a:r>
            <a:r>
              <a:rPr lang="fr-FR" b="1" dirty="0" err="1" smtClean="0"/>
              <a:t>PostgeSQL</a:t>
            </a:r>
            <a:r>
              <a:rPr lang="fr-FR" dirty="0" smtClean="0"/>
              <a:t>, </a:t>
            </a:r>
            <a:r>
              <a:rPr lang="fr-FR" b="1" dirty="0" smtClean="0"/>
              <a:t>Sybase</a:t>
            </a:r>
            <a:r>
              <a:rPr lang="fr-FR" dirty="0" smtClean="0"/>
              <a:t>, </a:t>
            </a:r>
            <a:r>
              <a:rPr lang="fr-FR" b="1" dirty="0" smtClean="0"/>
              <a:t>SQL</a:t>
            </a:r>
            <a:r>
              <a:rPr lang="fr-FR" dirty="0" smtClean="0"/>
              <a:t> </a:t>
            </a:r>
            <a:r>
              <a:rPr lang="fr-FR" b="1" dirty="0" smtClean="0"/>
              <a:t>Server</a:t>
            </a:r>
          </a:p>
          <a:p>
            <a:pPr algn="just">
              <a:lnSpc>
                <a:spcPct val="170000"/>
              </a:lnSpc>
              <a:buNone/>
            </a:pPr>
            <a:r>
              <a:rPr lang="fr-FR" dirty="0" smtClean="0"/>
              <a:t>.....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7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3285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ELEMENTS HEBERNATE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970512"/>
            <a:ext cx="8183880" cy="484286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fr-FR" b="1" dirty="0" err="1" smtClean="0"/>
              <a:t>Hibernate</a:t>
            </a:r>
            <a:r>
              <a:rPr lang="fr-FR" dirty="0" smtClean="0"/>
              <a:t> a besoin de plusieurs éléments pour fonctionner:</a:t>
            </a:r>
          </a:p>
          <a:p>
            <a:pPr algn="just">
              <a:lnSpc>
                <a:spcPct val="160000"/>
              </a:lnSpc>
            </a:pPr>
            <a:r>
              <a:rPr lang="fr-FR" dirty="0" smtClean="0"/>
              <a:t>Une classe de type JAVABEAN qui encapsule les données d'une occurrence d'une table.</a:t>
            </a:r>
          </a:p>
          <a:p>
            <a:pPr algn="just">
              <a:lnSpc>
                <a:spcPct val="160000"/>
              </a:lnSpc>
            </a:pPr>
            <a:r>
              <a:rPr lang="fr-FR" dirty="0" smtClean="0"/>
              <a:t>un fichier de correspondance qui configure la correspondance entre la classe et la table ou des annotations.</a:t>
            </a:r>
          </a:p>
          <a:p>
            <a:pPr algn="just">
              <a:lnSpc>
                <a:spcPct val="160000"/>
              </a:lnSpc>
            </a:pPr>
            <a:r>
              <a:rPr lang="fr-FR" dirty="0" smtClean="0"/>
              <a:t>Des propriétés de configuration notamment des informations concernant la connexion à la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5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Contexte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: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créer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une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couche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d'accès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données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(</a:t>
            </a:r>
            <a:r>
              <a:rPr lang="en-GB" sz="4400" dirty="0" smtClean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DAO)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75656" y="2601368"/>
            <a:ext cx="6840720" cy="41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90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Définition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&amp;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Historique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Outil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Mapping Objet /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Relationnel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en Java (ORM)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Né suite à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complexité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EJB entity (EJB1.x, EJB2.x) 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Juillet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2000 - Gavin King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JSE et JEE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CCCCFF"/>
                </a:solidFill>
                <a:latin typeface="Arial" pitchFamily="34"/>
                <a:ea typeface="Lucida Sans Unicode" pitchFamily="34"/>
                <a:cs typeface="Lucida Sans Unicode" pitchFamily="34"/>
                <a:hlinkClick r:id="rId2"/>
              </a:rPr>
              <a:t>www.hibernate.org</a:t>
            </a:r>
            <a:r>
              <a:rPr lang="en-GB" sz="2800" dirty="0">
                <a:solidFill>
                  <a:srgbClr val="CCCCFF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CCCCFF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CCCCFF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Inclus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dans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JBOSS (Red Hat)‏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Standardisé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par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spécifications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JPA / EJB3 Entity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3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Outil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de mapping Objet /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Relationnel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15720" lvl="0" indent="-31572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Service</a:t>
            </a: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Synchronisation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400" u="sng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propriété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objet / </a:t>
            </a:r>
            <a:r>
              <a:rPr lang="en-GB" sz="2400" u="sng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champ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table</a:t>
            </a:r>
          </a:p>
          <a:p>
            <a:pPr marL="914400" lvl="2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Font typeface="Arial" pitchFamily="34"/>
              <a:buChar char="•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propriété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'theme' de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l'objet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Formation</a:t>
            </a:r>
          </a:p>
          <a:p>
            <a:pPr marL="914400" lvl="2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Font typeface="Arial" pitchFamily="34"/>
              <a:buChar char="•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champ 'theme' table </a:t>
            </a:r>
            <a:r>
              <a:rPr lang="en-GB" sz="2400" dirty="0" smtClean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FORMATIONS</a:t>
            </a:r>
            <a:endParaRPr lang="en-GB" sz="24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Avantages</a:t>
            </a:r>
            <a:endParaRPr lang="en-GB" sz="24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Améliore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portabilité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du 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code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si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changement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DB</a:t>
            </a: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Gain de 30 à 40 %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nb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lignes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de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certains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projets</a:t>
            </a:r>
            <a:endParaRPr lang="en-GB" sz="240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Le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développeur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pense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en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termes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d’objet</a:t>
            </a:r>
            <a:endParaRPr lang="en-GB" sz="2400" b="1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9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Fichier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de mapping</a:t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15720" lvl="0" indent="-315720" algn="just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Fichier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XML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Décrit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comment se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fera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la 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persistance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des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objets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d’une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en DB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algn="just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Format XML (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ou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annotations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si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jdk1.5 +)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algn="just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Se place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dans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même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répertoire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que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la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et se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nomme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Classe.hbm.xml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si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la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s’appelle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1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 hangingPunct="0">
              <a:lnSpc>
                <a:spcPct val="87000"/>
              </a:lnSpc>
              <a:spcBef>
                <a:spcPts val="0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Architecture HIBERNATE :</a:t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Environnement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JAVA</a:t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80000" y="5220000"/>
            <a:ext cx="2520000" cy="7200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3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hibernate.cfg.xml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0000" y="5157192"/>
            <a:ext cx="2520000" cy="78280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3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Fichiers </a:t>
            </a:r>
            <a:r>
              <a:rPr lang="fr-FR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Mapping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fr-FR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XML</a:t>
            </a: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0000" y="5220000"/>
            <a:ext cx="2520000" cy="7200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3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hibernate.properties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000" y="4320000"/>
            <a:ext cx="7920000" cy="720000"/>
          </a:xfrm>
          <a:prstGeom prst="rect">
            <a:avLst/>
          </a:pr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3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Configuration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0000" y="3420000"/>
            <a:ext cx="7920000" cy="720000"/>
          </a:xfrm>
          <a:prstGeom prst="rect">
            <a:avLst/>
          </a:pr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3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SessionFactory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0000" y="2520000"/>
            <a:ext cx="7920000" cy="7200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3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0000" y="1700888"/>
            <a:ext cx="2160000" cy="720000"/>
          </a:xfrm>
          <a:prstGeom prst="rect">
            <a:avLst/>
          </a:pr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3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000" y="1700888"/>
            <a:ext cx="2520000" cy="720000"/>
          </a:xfrm>
          <a:prstGeom prst="rect">
            <a:avLst/>
          </a:pr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3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Transaction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0000" y="1700888"/>
            <a:ext cx="2880000" cy="720000"/>
          </a:xfrm>
          <a:prstGeom prst="rect">
            <a:avLst/>
          </a:prstGeom>
          <a:solidFill>
            <a:srgbClr val="FFFF66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3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Code application</a:t>
            </a:r>
          </a:p>
        </p:txBody>
      </p:sp>
    </p:spTree>
    <p:extLst>
      <p:ext uri="{BB962C8B-B14F-4D97-AF65-F5344CB8AC3E}">
        <p14:creationId xmlns:p14="http://schemas.microsoft.com/office/powerpoint/2010/main" val="14053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642</TotalTime>
  <Words>443</Words>
  <Application>Microsoft Office PowerPoint</Application>
  <PresentationFormat>Affichage à l'écran 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Lucida Sans Unicode</vt:lpstr>
      <vt:lpstr>Rockwell</vt:lpstr>
      <vt:lpstr>Rockwell Condensed</vt:lpstr>
      <vt:lpstr>Times New Roman</vt:lpstr>
      <vt:lpstr>Wingdings</vt:lpstr>
      <vt:lpstr>Type de bois</vt:lpstr>
      <vt:lpstr>HIBERNATE</vt:lpstr>
      <vt:lpstr>INTRODUCTION</vt:lpstr>
      <vt:lpstr>ARCHITECTURE</vt:lpstr>
      <vt:lpstr>ELEMENTS HEBERNATE</vt:lpstr>
      <vt:lpstr>Contexte : créer une couche d'accès données (DAO)</vt:lpstr>
      <vt:lpstr>Définition &amp; Historique </vt:lpstr>
      <vt:lpstr>Outil de mapping Objet / Relationnel </vt:lpstr>
      <vt:lpstr>Fichier de mapping </vt:lpstr>
      <vt:lpstr>Architecture HIBERNATE : Environnement JAVA </vt:lpstr>
      <vt:lpstr>Concurrents </vt:lpstr>
      <vt:lpstr>Transparence de la persistence</vt:lpstr>
      <vt:lpstr>L’équation Hibernate</vt:lpstr>
      <vt:lpstr>Fiche Technique hibernate</vt:lpstr>
      <vt:lpstr>Les transaction</vt:lpstr>
      <vt:lpstr>ATELIER N° 1</vt:lpstr>
      <vt:lpstr>ATELIER N° 2</vt:lpstr>
      <vt:lpstr>ATELIER N°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admin</dc:creator>
  <cp:lastModifiedBy>admin</cp:lastModifiedBy>
  <cp:revision>26</cp:revision>
  <dcterms:created xsi:type="dcterms:W3CDTF">2015-05-27T13:35:49Z</dcterms:created>
  <dcterms:modified xsi:type="dcterms:W3CDTF">2019-10-28T15:39:09Z</dcterms:modified>
</cp:coreProperties>
</file>