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56" r:id="rId2"/>
    <p:sldId id="286" r:id="rId3"/>
    <p:sldId id="260" r:id="rId4"/>
    <p:sldId id="259" r:id="rId5"/>
    <p:sldId id="257" r:id="rId6"/>
    <p:sldId id="262" r:id="rId7"/>
    <p:sldId id="263" r:id="rId8"/>
    <p:sldId id="276" r:id="rId9"/>
    <p:sldId id="277" r:id="rId10"/>
    <p:sldId id="278" r:id="rId11"/>
    <p:sldId id="279" r:id="rId12"/>
    <p:sldId id="264" r:id="rId13"/>
    <p:sldId id="265" r:id="rId14"/>
    <p:sldId id="266" r:id="rId15"/>
    <p:sldId id="269" r:id="rId16"/>
    <p:sldId id="270" r:id="rId17"/>
    <p:sldId id="271" r:id="rId18"/>
    <p:sldId id="272" r:id="rId19"/>
    <p:sldId id="273" r:id="rId20"/>
    <p:sldId id="274" r:id="rId21"/>
    <p:sldId id="298" r:id="rId22"/>
    <p:sldId id="280" r:id="rId23"/>
    <p:sldId id="281" r:id="rId24"/>
    <p:sldId id="282" r:id="rId25"/>
    <p:sldId id="283" r:id="rId26"/>
    <p:sldId id="284" r:id="rId27"/>
    <p:sldId id="285" r:id="rId28"/>
    <p:sldId id="294" r:id="rId29"/>
    <p:sldId id="295" r:id="rId30"/>
    <p:sldId id="296" r:id="rId31"/>
    <p:sldId id="289" r:id="rId32"/>
    <p:sldId id="287" r:id="rId33"/>
    <p:sldId id="288" r:id="rId34"/>
    <p:sldId id="290" r:id="rId35"/>
    <p:sldId id="291" r:id="rId36"/>
    <p:sldId id="292" r:id="rId37"/>
    <p:sldId id="293" r:id="rId38"/>
    <p:sldId id="297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D88B8-233E-4C06-A281-382D52825193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AF4BC-CAE3-4EC1-94C9-AD2322111E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72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162820" name="Espace réservé du pied de page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sz="1200"/>
              <a:t>JDBC - Yves Bekkers</a:t>
            </a:r>
          </a:p>
        </p:txBody>
      </p:sp>
      <p:sp>
        <p:nvSpPr>
          <p:cNvPr id="162821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6FA94C3-F97A-4C3C-8353-97B168C93651}" type="slidenum">
              <a:rPr lang="fr-FR" sz="1200"/>
              <a:pPr eaLnBrk="1" hangingPunct="1"/>
              <a:t>22</a:t>
            </a:fld>
            <a:endParaRPr lang="fr-FR" sz="1200"/>
          </a:p>
        </p:txBody>
      </p:sp>
    </p:spTree>
    <p:extLst>
      <p:ext uri="{BB962C8B-B14F-4D97-AF65-F5344CB8AC3E}">
        <p14:creationId xmlns:p14="http://schemas.microsoft.com/office/powerpoint/2010/main" val="286275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7A8-3B1D-4486-9A13-1C1B4F7FED89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B4E6-43C4-4A7C-A8F8-30DF03781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14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7A8-3B1D-4486-9A13-1C1B4F7FED89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B4E6-43C4-4A7C-A8F8-30DF03781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07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8AA07A8-3B1D-4486-9A13-1C1B4F7FED89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5F96B4E6-43C4-4A7C-A8F8-30DF03781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44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7A8-3B1D-4486-9A13-1C1B4F7FED89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B4E6-43C4-4A7C-A8F8-30DF03781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42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AA07A8-3B1D-4486-9A13-1C1B4F7FED89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96B4E6-43C4-4A7C-A8F8-30DF03781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245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7A8-3B1D-4486-9A13-1C1B4F7FED89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B4E6-43C4-4A7C-A8F8-30DF03781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462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7A8-3B1D-4486-9A13-1C1B4F7FED89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B4E6-43C4-4A7C-A8F8-30DF03781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002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7A8-3B1D-4486-9A13-1C1B4F7FED89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B4E6-43C4-4A7C-A8F8-30DF03781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19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7A8-3B1D-4486-9A13-1C1B4F7FED89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B4E6-43C4-4A7C-A8F8-30DF03781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39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7A8-3B1D-4486-9A13-1C1B4F7FED89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B4E6-43C4-4A7C-A8F8-30DF03781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1032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7A8-3B1D-4486-9A13-1C1B4F7FED89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B4E6-43C4-4A7C-A8F8-30DF03781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08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8AA07A8-3B1D-4486-9A13-1C1B4F7FED89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F96B4E6-43C4-4A7C-A8F8-30DF03781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374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HIBERNATE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891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pRoduits.hbm.xml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1" y="2011362"/>
            <a:ext cx="7708900" cy="43005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726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Mise à jour du fichier de configuration </a:t>
            </a:r>
            <a:r>
              <a:rPr lang="fr-FR" sz="2800" dirty="0" err="1" smtClean="0"/>
              <a:t>hibernate</a:t>
            </a:r>
            <a:endParaRPr lang="fr-FR" sz="2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2727324"/>
            <a:ext cx="9232899" cy="76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27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Reverse Engineering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Comment générer les classes à partir des tables?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554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b="1" dirty="0"/>
              <a:t>Installing Hibernate Tools in Eclipse IDE</a:t>
            </a:r>
            <a:br>
              <a:rPr lang="en-CA" b="1" dirty="0"/>
            </a:b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2032000"/>
            <a:ext cx="85217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9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choose </a:t>
            </a:r>
            <a:r>
              <a:rPr lang="en-CA" b="1" dirty="0" smtClean="0"/>
              <a:t>Hibernate </a:t>
            </a:r>
            <a:r>
              <a:rPr lang="en-CA" b="1" dirty="0"/>
              <a:t>Tools</a:t>
            </a:r>
            <a:r>
              <a:rPr lang="en-CA" dirty="0"/>
              <a:t> from the list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1" y="1957387"/>
            <a:ext cx="6159500" cy="448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86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Click </a:t>
            </a:r>
            <a:r>
              <a:rPr lang="en-CA" b="1" dirty="0"/>
              <a:t>Window &gt; Perspective &gt; Open Perspective…</a:t>
            </a:r>
            <a:r>
              <a:rPr lang="en-CA" dirty="0"/>
              <a:t> and choose </a:t>
            </a:r>
            <a:r>
              <a:rPr lang="en-CA" b="1" dirty="0"/>
              <a:t>Hibernate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4600" y="2197100"/>
            <a:ext cx="44450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62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b="1" dirty="0"/>
              <a:t>Creating a New Hibernate Console Configuration</a:t>
            </a:r>
            <a:br>
              <a:rPr lang="en-CA" b="1" dirty="0"/>
            </a:b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612" y="1933575"/>
            <a:ext cx="49815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08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dirty="0" err="1" smtClean="0"/>
              <a:t>Create</a:t>
            </a:r>
            <a:r>
              <a:rPr lang="fr-FR" sz="3600" dirty="0" smtClean="0"/>
              <a:t>  </a:t>
            </a:r>
            <a:r>
              <a:rPr lang="fr-FR" sz="3600" dirty="0" err="1" smtClean="0"/>
              <a:t>Hibernate</a:t>
            </a:r>
            <a:r>
              <a:rPr lang="fr-FR" sz="3600" dirty="0" smtClean="0"/>
              <a:t> reverse engineering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359" y="2054225"/>
            <a:ext cx="57912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92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/>
              <a:t>Generating</a:t>
            </a:r>
            <a:r>
              <a:rPr lang="fr-FR" b="1" dirty="0"/>
              <a:t> Model Classes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487" y="2238375"/>
            <a:ext cx="45434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4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Model </a:t>
            </a:r>
            <a:r>
              <a:rPr lang="fr-FR" b="1" dirty="0" smtClean="0"/>
              <a:t>Classes PROPERTIES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819275"/>
            <a:ext cx="9663024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0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Rappel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Framework HIBERNATE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3038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b="1" dirty="0" err="1"/>
              <a:t>Generate</a:t>
            </a:r>
            <a:r>
              <a:rPr lang="fr-FR" sz="2800" b="1" dirty="0"/>
              <a:t> EJB3 annotations</a:t>
            </a:r>
            <a:r>
              <a:rPr lang="fr-FR" sz="2800" dirty="0"/>
              <a:t> and </a:t>
            </a:r>
            <a:r>
              <a:rPr lang="fr-FR" sz="2800" b="1" dirty="0"/>
              <a:t>Domain code (.java)</a:t>
            </a:r>
            <a:endParaRPr lang="fr-FR" sz="2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1" y="1857375"/>
            <a:ext cx="93980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6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Interrogation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HIBERNATE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6318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>
                <a:solidFill>
                  <a:srgbClr val="990000"/>
                </a:solidFill>
              </a:rPr>
              <a:t>Trois types de requêtes SELECT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SQL</a:t>
            </a:r>
          </a:p>
          <a:p>
            <a:pPr lvl="1" eaLnBrk="1" hangingPunct="1"/>
            <a:r>
              <a:rPr lang="fr-FR" dirty="0" err="1" smtClean="0">
                <a:latin typeface="Courier New" pitchFamily="49" charset="0"/>
              </a:rPr>
              <a:t>sess.createSQLQuery</a:t>
            </a:r>
            <a:r>
              <a:rPr lang="fr-FR" dirty="0" smtClean="0">
                <a:latin typeface="Courier New" pitchFamily="49" charset="0"/>
              </a:rPr>
              <a:t>().</a:t>
            </a:r>
            <a:r>
              <a:rPr lang="fr-FR" dirty="0" err="1" smtClean="0">
                <a:latin typeface="Courier New" pitchFamily="49" charset="0"/>
              </a:rPr>
              <a:t>list</a:t>
            </a:r>
            <a:r>
              <a:rPr lang="fr-FR" dirty="0" smtClean="0">
                <a:latin typeface="Courier New" pitchFamily="49" charset="0"/>
              </a:rPr>
              <a:t>()</a:t>
            </a:r>
            <a:endParaRPr lang="fr-FR" dirty="0" smtClean="0"/>
          </a:p>
          <a:p>
            <a:pPr eaLnBrk="1" hangingPunct="1"/>
            <a:r>
              <a:rPr lang="fr-FR" dirty="0" smtClean="0"/>
              <a:t>HQL</a:t>
            </a:r>
          </a:p>
          <a:p>
            <a:pPr lvl="1" eaLnBrk="1" hangingPunct="1"/>
            <a:r>
              <a:rPr lang="fr-FR" dirty="0" err="1" smtClean="0">
                <a:latin typeface="Courier New" pitchFamily="49" charset="0"/>
              </a:rPr>
              <a:t>sess.createQuery</a:t>
            </a:r>
            <a:r>
              <a:rPr lang="fr-FR" dirty="0" smtClean="0">
                <a:latin typeface="Courier New" pitchFamily="49" charset="0"/>
              </a:rPr>
              <a:t>().</a:t>
            </a:r>
            <a:r>
              <a:rPr lang="fr-FR" dirty="0" err="1" smtClean="0">
                <a:latin typeface="Courier New" pitchFamily="49" charset="0"/>
              </a:rPr>
              <a:t>list</a:t>
            </a:r>
            <a:r>
              <a:rPr lang="fr-FR" dirty="0" smtClean="0">
                <a:latin typeface="Courier New" pitchFamily="49" charset="0"/>
              </a:rPr>
              <a:t>()</a:t>
            </a:r>
            <a:endParaRPr lang="fr-FR" dirty="0" smtClean="0"/>
          </a:p>
          <a:p>
            <a:pPr eaLnBrk="1" hangingPunct="1"/>
            <a:r>
              <a:rPr lang="fr-FR" dirty="0" err="1" smtClean="0"/>
              <a:t>Criteria</a:t>
            </a:r>
            <a:endParaRPr lang="fr-FR" dirty="0" smtClean="0"/>
          </a:p>
          <a:p>
            <a:pPr lvl="1" eaLnBrk="1" hangingPunct="1"/>
            <a:r>
              <a:rPr lang="fr-FR" dirty="0" err="1" smtClean="0">
                <a:latin typeface="Courier New" pitchFamily="49" charset="0"/>
              </a:rPr>
              <a:t>sess.createCriteria</a:t>
            </a:r>
            <a:r>
              <a:rPr lang="fr-FR" dirty="0" smtClean="0">
                <a:latin typeface="Courier New" pitchFamily="49" charset="0"/>
              </a:rPr>
              <a:t>().</a:t>
            </a:r>
            <a:r>
              <a:rPr lang="fr-FR" dirty="0" err="1" smtClean="0">
                <a:latin typeface="Courier New" pitchFamily="49" charset="0"/>
              </a:rPr>
              <a:t>list</a:t>
            </a:r>
            <a:r>
              <a:rPr lang="fr-FR" dirty="0" smtClean="0">
                <a:latin typeface="Courier New" pitchFamily="49" charset="0"/>
              </a:rPr>
              <a:t>()</a:t>
            </a:r>
          </a:p>
          <a:p>
            <a:r>
              <a:rPr lang="fr-FR" dirty="0" err="1"/>
              <a:t>Hibernate</a:t>
            </a:r>
            <a:r>
              <a:rPr lang="fr-FR" dirty="0"/>
              <a:t> </a:t>
            </a:r>
            <a:r>
              <a:rPr lang="fr-FR" dirty="0" err="1"/>
              <a:t>Named</a:t>
            </a:r>
            <a:r>
              <a:rPr lang="fr-FR" dirty="0"/>
              <a:t> </a:t>
            </a:r>
            <a:r>
              <a:rPr lang="fr-FR" dirty="0" err="1" smtClean="0"/>
              <a:t>Query</a:t>
            </a:r>
            <a:endParaRPr lang="fr-FR" dirty="0" smtClean="0"/>
          </a:p>
          <a:p>
            <a:pPr lvl="1"/>
            <a:r>
              <a:rPr lang="fr-FR" dirty="0" err="1" smtClean="0"/>
              <a:t>sess</a:t>
            </a:r>
            <a:r>
              <a:rPr lang="fr-FR" dirty="0" smtClean="0"/>
              <a:t>.</a:t>
            </a:r>
            <a:r>
              <a:rPr lang="fr-FR" dirty="0"/>
              <a:t> </a:t>
            </a:r>
            <a:r>
              <a:rPr lang="fr-FR" dirty="0" err="1" smtClean="0"/>
              <a:t>getNamedQuery</a:t>
            </a:r>
            <a:r>
              <a:rPr lang="fr-FR" dirty="0" smtClean="0"/>
              <a:t>(</a:t>
            </a:r>
            <a:r>
              <a:rPr lang="fr-FR" dirty="0" err="1" smtClean="0"/>
              <a:t>SQLQueryName</a:t>
            </a:r>
            <a:r>
              <a:rPr lang="fr-FR" dirty="0" smtClean="0"/>
              <a:t>);</a:t>
            </a:r>
            <a:endParaRPr lang="fr-FR" dirty="0"/>
          </a:p>
          <a:p>
            <a:endParaRPr lang="fr-FR" dirty="0" smtClean="0">
              <a:latin typeface="Courier New" pitchFamily="49" charset="0"/>
            </a:endParaRPr>
          </a:p>
        </p:txBody>
      </p:sp>
      <p:sp>
        <p:nvSpPr>
          <p:cNvPr id="5939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AC812BD-DA28-4893-BC11-FD4186DD54BB}" type="slidenum">
              <a:rPr lang="fr-FR" sz="1400"/>
              <a:pPr eaLnBrk="1" hangingPunct="1"/>
              <a:t>22</a:t>
            </a:fld>
            <a:endParaRPr lang="fr-FR" sz="1400"/>
          </a:p>
        </p:txBody>
      </p:sp>
    </p:spTree>
    <p:extLst>
      <p:ext uri="{BB962C8B-B14F-4D97-AF65-F5344CB8AC3E}">
        <p14:creationId xmlns:p14="http://schemas.microsoft.com/office/powerpoint/2010/main" val="150957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SQL Natif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200000"/>
              </a:lnSpc>
            </a:pPr>
            <a:r>
              <a:rPr lang="fr-FR" dirty="0"/>
              <a:t>La requête SQL la plus basique permet de récupérer une liste de (valeurs) scalaires</a:t>
            </a:r>
            <a:r>
              <a:rPr lang="fr-FR" dirty="0" smtClean="0"/>
              <a:t>.</a:t>
            </a:r>
          </a:p>
          <a:p>
            <a:pPr algn="just">
              <a:lnSpc>
                <a:spcPct val="200000"/>
              </a:lnSpc>
            </a:pPr>
            <a:endParaRPr lang="fr-FR" dirty="0"/>
          </a:p>
          <a:p>
            <a:pPr algn="just">
              <a:lnSpc>
                <a:spcPct val="200000"/>
              </a:lnSpc>
            </a:pPr>
            <a:r>
              <a:rPr lang="fr-FR" dirty="0" smtClean="0"/>
              <a:t>Ces </a:t>
            </a:r>
            <a:r>
              <a:rPr lang="fr-FR" dirty="0"/>
              <a:t>deux requêtes retourneront un tableau d'objets (Object[]) avec les valeurs scalaires de chacune des colonnes de la table CATS. </a:t>
            </a:r>
            <a:r>
              <a:rPr lang="fr-FR" b="1" dirty="0" err="1"/>
              <a:t>Hibernate</a:t>
            </a:r>
            <a:r>
              <a:rPr lang="fr-FR" dirty="0"/>
              <a:t> utilisera le </a:t>
            </a:r>
            <a:r>
              <a:rPr lang="fr-FR" b="1" dirty="0" err="1"/>
              <a:t>ResultSetMetadata</a:t>
            </a:r>
            <a:r>
              <a:rPr lang="fr-FR" dirty="0"/>
              <a:t> pour déduire l'ordre final et le type des valeurs scalaires retournées</a:t>
            </a:r>
            <a:r>
              <a:rPr lang="fr-FR" dirty="0" smtClean="0"/>
              <a:t>.</a:t>
            </a:r>
          </a:p>
          <a:p>
            <a:pPr algn="just"/>
            <a:endParaRPr lang="fr-FR" dirty="0" smtClean="0"/>
          </a:p>
          <a:p>
            <a:pPr algn="just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712" y="2890837"/>
            <a:ext cx="9196388" cy="67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Sql</a:t>
            </a:r>
            <a:r>
              <a:rPr lang="fr-FR" dirty="0" smtClean="0"/>
              <a:t> natif 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just">
              <a:lnSpc>
                <a:spcPct val="250000"/>
              </a:lnSpc>
            </a:pPr>
            <a:r>
              <a:rPr lang="fr-FR" sz="2900" dirty="0" smtClean="0"/>
              <a:t>Pour éviter l’</a:t>
            </a:r>
            <a:r>
              <a:rPr lang="fr-FR" sz="2900" dirty="0" err="1" smtClean="0"/>
              <a:t>overhead</a:t>
            </a:r>
            <a:r>
              <a:rPr lang="fr-FR" sz="2900" dirty="0" smtClean="0"/>
              <a:t> lié à </a:t>
            </a:r>
            <a:r>
              <a:rPr lang="fr-FR" sz="2900" b="1" dirty="0" err="1" smtClean="0"/>
              <a:t>ResultSetMetaData</a:t>
            </a:r>
            <a:r>
              <a:rPr lang="fr-FR" sz="2900" dirty="0" smtClean="0"/>
              <a:t> ou simplement pour être implicite dans ce qui est retournée , vous pouvez utilisez </a:t>
            </a:r>
            <a:r>
              <a:rPr lang="fr-FR" sz="2900" b="1" dirty="0" err="1" smtClean="0"/>
              <a:t>addScalar</a:t>
            </a:r>
            <a:r>
              <a:rPr lang="fr-FR" sz="2900" dirty="0" smtClean="0"/>
              <a:t>().</a:t>
            </a:r>
          </a:p>
          <a:p>
            <a:pPr algn="just">
              <a:lnSpc>
                <a:spcPct val="250000"/>
              </a:lnSpc>
            </a:pP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>
              <a:lnSpc>
                <a:spcPct val="220000"/>
              </a:lnSpc>
            </a:pPr>
            <a:r>
              <a:rPr lang="fr-FR" sz="3500" dirty="0" smtClean="0"/>
              <a:t>Cette </a:t>
            </a:r>
            <a:r>
              <a:rPr lang="fr-FR" sz="3500" dirty="0"/>
              <a:t>requête spécifie :</a:t>
            </a:r>
          </a:p>
          <a:p>
            <a:pPr lvl="1">
              <a:lnSpc>
                <a:spcPct val="220000"/>
              </a:lnSpc>
            </a:pPr>
            <a:r>
              <a:rPr lang="fr-FR" sz="3500" dirty="0"/>
              <a:t>la chaîne de requêtes SQL</a:t>
            </a:r>
          </a:p>
          <a:p>
            <a:pPr lvl="1">
              <a:lnSpc>
                <a:spcPct val="220000"/>
              </a:lnSpc>
            </a:pPr>
            <a:r>
              <a:rPr lang="fr-FR" sz="3500" dirty="0"/>
              <a:t>les colonnes et les types retournés</a:t>
            </a:r>
          </a:p>
          <a:p>
            <a:pPr algn="just">
              <a:lnSpc>
                <a:spcPct val="250000"/>
              </a:lnSpc>
            </a:pPr>
            <a:endParaRPr lang="fr-FR" dirty="0" smtClean="0"/>
          </a:p>
          <a:p>
            <a:pPr algn="just">
              <a:lnSpc>
                <a:spcPct val="250000"/>
              </a:lnSpc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509" y="2578100"/>
            <a:ext cx="77089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6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HQL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fr-FR" dirty="0" err="1"/>
              <a:t>Hibernate</a:t>
            </a:r>
            <a:r>
              <a:rPr lang="fr-FR" dirty="0"/>
              <a:t> fournit un langage d'interrogation extrêmement puissant qui ressemble </a:t>
            </a:r>
            <a:r>
              <a:rPr lang="fr-FR" dirty="0" smtClean="0"/>
              <a:t>au </a:t>
            </a:r>
            <a:r>
              <a:rPr lang="fr-FR" dirty="0"/>
              <a:t>SQL. </a:t>
            </a:r>
            <a:r>
              <a:rPr lang="fr-FR" dirty="0" smtClean="0"/>
              <a:t>HQL </a:t>
            </a:r>
            <a:r>
              <a:rPr lang="fr-FR" dirty="0"/>
              <a:t>est totalement orienté objet, cernant des notions comme l'héritage, le polymorphisme et les associations</a:t>
            </a:r>
            <a:r>
              <a:rPr lang="fr-FR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dirty="0" smtClean="0"/>
              <a:t>Il est sensible à la casse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9835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Hql</a:t>
            </a:r>
            <a:r>
              <a:rPr lang="fr-FR" dirty="0" smtClean="0"/>
              <a:t> exemple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721" y="2335212"/>
            <a:ext cx="8372475" cy="316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8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Criteria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API d'interrogation par </a:t>
            </a:r>
            <a:r>
              <a:rPr lang="fr-FR" dirty="0" smtClean="0"/>
              <a:t>critères.</a:t>
            </a:r>
          </a:p>
          <a:p>
            <a:r>
              <a:rPr lang="fr-FR" dirty="0"/>
              <a:t>Définition de critères de recherche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2997200"/>
            <a:ext cx="7137400" cy="2857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8359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Hibernate</a:t>
            </a:r>
            <a:r>
              <a:rPr lang="fr-FR" dirty="0"/>
              <a:t> </a:t>
            </a:r>
            <a:r>
              <a:rPr lang="fr-FR" dirty="0" err="1"/>
              <a:t>Named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dirty="0"/>
              <a:t>La requête nommée </a:t>
            </a:r>
            <a:r>
              <a:rPr lang="fr-FR" b="1" dirty="0" err="1"/>
              <a:t>hibernate</a:t>
            </a:r>
            <a:r>
              <a:rPr lang="fr-FR" dirty="0"/>
              <a:t> permet d’utiliser une requête sous un nom significatif. C'est comme utiliser des noms d'alias. Le </a:t>
            </a:r>
            <a:r>
              <a:rPr lang="fr-FR" b="1" dirty="0" smtClean="0"/>
              <a:t>Framework</a:t>
            </a:r>
            <a:r>
              <a:rPr lang="fr-FR" dirty="0" smtClean="0"/>
              <a:t> </a:t>
            </a:r>
            <a:r>
              <a:rPr lang="fr-FR" b="1" dirty="0" err="1"/>
              <a:t>Hibernate</a:t>
            </a:r>
            <a:r>
              <a:rPr lang="fr-FR" dirty="0"/>
              <a:t> fournit le concept de requêtes nommées afin que le programmeur d'application n'ait pas besoin de disperser les requêtes dans tout le code java.</a:t>
            </a:r>
          </a:p>
          <a:p>
            <a:pPr algn="just">
              <a:lnSpc>
                <a:spcPct val="160000"/>
              </a:lnSpc>
            </a:pPr>
            <a:r>
              <a:rPr lang="fr-FR" dirty="0" smtClean="0"/>
              <a:t>Il </a:t>
            </a:r>
            <a:r>
              <a:rPr lang="fr-FR" dirty="0"/>
              <a:t>existe deux manières de définir la requête nommée dans </a:t>
            </a:r>
            <a:r>
              <a:rPr lang="fr-FR" b="1" dirty="0" err="1"/>
              <a:t>hibernate</a:t>
            </a:r>
            <a:r>
              <a:rPr lang="fr-FR" dirty="0"/>
              <a:t>:</a:t>
            </a:r>
          </a:p>
          <a:p>
            <a:pPr lvl="1" algn="just">
              <a:lnSpc>
                <a:spcPct val="160000"/>
              </a:lnSpc>
            </a:pPr>
            <a:r>
              <a:rPr lang="fr-FR" dirty="0" smtClean="0"/>
              <a:t>par </a:t>
            </a:r>
            <a:r>
              <a:rPr lang="fr-FR" dirty="0"/>
              <a:t>annotation</a:t>
            </a:r>
          </a:p>
          <a:p>
            <a:pPr lvl="1" algn="just">
              <a:lnSpc>
                <a:spcPct val="160000"/>
              </a:lnSpc>
            </a:pPr>
            <a:r>
              <a:rPr lang="fr-FR" dirty="0"/>
              <a:t>par fichier de mappage.</a:t>
            </a:r>
          </a:p>
        </p:txBody>
      </p:sp>
    </p:spTree>
    <p:extLst>
      <p:ext uri="{BB962C8B-B14F-4D97-AF65-F5344CB8AC3E}">
        <p14:creationId xmlns:p14="http://schemas.microsoft.com/office/powerpoint/2010/main" val="1997715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Par annotation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700" y="2355850"/>
            <a:ext cx="10515600" cy="742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3661714"/>
            <a:ext cx="10515600" cy="2573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978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Fiche Technique </a:t>
            </a:r>
            <a:r>
              <a:rPr lang="fr-FR" dirty="0" err="1" smtClean="0"/>
              <a:t>hibernate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916832"/>
            <a:ext cx="7128792" cy="4608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500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lnSpc>
                <a:spcPct val="85000"/>
              </a:lnSpc>
              <a:spcBef>
                <a:spcPct val="0"/>
              </a:spcBef>
            </a:pPr>
            <a:r>
              <a:rPr lang="fr-FR" dirty="0" smtClean="0"/>
              <a:t>par fichier de mappage.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94" y="1978024"/>
            <a:ext cx="5930106" cy="47910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162" y="3086100"/>
            <a:ext cx="5553075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98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ateliers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829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Atelier N° 1 (SQL NATIF)</a:t>
            </a:r>
            <a:br>
              <a:rPr lang="fr-FR" dirty="0" smtClean="0"/>
            </a:br>
            <a:r>
              <a:rPr lang="fr-FR" b="1" dirty="0" err="1"/>
              <a:t>Hibernate</a:t>
            </a:r>
            <a:r>
              <a:rPr lang="fr-FR" b="1" dirty="0"/>
              <a:t> Native SQL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Récupération et affichage de données à l’aide de </a:t>
            </a:r>
            <a:r>
              <a:rPr lang="fr-FR" dirty="0" err="1" smtClean="0"/>
              <a:t>SQLQuery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2957512"/>
            <a:ext cx="7988300" cy="34791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9511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Atelier N° 1 (SQL NATIF)</a:t>
            </a:r>
            <a:br>
              <a:rPr lang="fr-FR" dirty="0" smtClean="0"/>
            </a:br>
            <a:r>
              <a:rPr lang="fr-FR" b="1" dirty="0" err="1"/>
              <a:t>Hibernate</a:t>
            </a:r>
            <a:r>
              <a:rPr lang="fr-FR" b="1" dirty="0"/>
              <a:t> Native SQL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Parcourir le résultat: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4" y="2713037"/>
            <a:ext cx="7623175" cy="28495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93834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3600" dirty="0" smtClean="0"/>
              <a:t>Atelier N° 2 </a:t>
            </a:r>
            <a:r>
              <a:rPr lang="fr-FR" sz="3600" b="1" dirty="0" err="1"/>
              <a:t>Hibernate</a:t>
            </a:r>
            <a:r>
              <a:rPr lang="fr-FR" sz="3600" b="1" dirty="0"/>
              <a:t> SQL </a:t>
            </a:r>
            <a:r>
              <a:rPr lang="fr-FR" sz="3600" b="1" dirty="0" err="1"/>
              <a:t>Query</a:t>
            </a:r>
            <a:r>
              <a:rPr lang="fr-FR" sz="3600" b="1" dirty="0"/>
              <a:t> </a:t>
            </a:r>
            <a:r>
              <a:rPr lang="fr-FR" sz="3600" b="1" dirty="0" err="1"/>
              <a:t>addScalar</a:t>
            </a: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2540000"/>
            <a:ext cx="9503181" cy="32384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93431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Atelier 3 : </a:t>
            </a:r>
            <a:r>
              <a:rPr lang="en-CA" sz="2400" b="1" dirty="0"/>
              <a:t>Hibernate Native SQL Query with Parameters</a:t>
            </a:r>
            <a:br>
              <a:rPr lang="en-CA" sz="2400" b="1" dirty="0"/>
            </a:br>
            <a:endParaRPr lang="fr-FR" sz="24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3048000"/>
            <a:ext cx="8741181" cy="1714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9979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Atelier 4 HQL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387" y="2643187"/>
            <a:ext cx="8659813" cy="25511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68262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Atelier 5 </a:t>
            </a:r>
            <a:r>
              <a:rPr lang="fr-FR" dirty="0" err="1" smtClean="0"/>
              <a:t>Critiria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" y="2803524"/>
            <a:ext cx="11531600" cy="214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81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Hibernate</a:t>
            </a:r>
            <a:r>
              <a:rPr lang="fr-FR" dirty="0"/>
              <a:t> </a:t>
            </a:r>
            <a:r>
              <a:rPr lang="fr-FR" dirty="0" err="1"/>
              <a:t>Named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300000"/>
              </a:lnSpc>
            </a:pPr>
            <a:r>
              <a:rPr lang="fr-FR" dirty="0" smtClean="0"/>
              <a:t>Intégrer </a:t>
            </a:r>
            <a:r>
              <a:rPr lang="fr-FR" dirty="0"/>
              <a:t>le fichier : </a:t>
            </a:r>
            <a:r>
              <a:rPr lang="fr-FR" dirty="0" smtClean="0"/>
              <a:t>named-queries.hbm.xml</a:t>
            </a:r>
          </a:p>
          <a:p>
            <a:pPr algn="just">
              <a:lnSpc>
                <a:spcPct val="300000"/>
              </a:lnSpc>
            </a:pPr>
            <a:r>
              <a:rPr lang="fr-FR" dirty="0" smtClean="0"/>
              <a:t>Ajouter l’annotation pour les enregistrements dont le salaire est entre </a:t>
            </a:r>
            <a:r>
              <a:rPr lang="fr-FR" dirty="0" err="1" smtClean="0"/>
              <a:t>Vmin</a:t>
            </a:r>
            <a:r>
              <a:rPr lang="fr-FR" dirty="0" smtClean="0"/>
              <a:t> et </a:t>
            </a:r>
            <a:r>
              <a:rPr lang="fr-FR" dirty="0" err="1" smtClean="0"/>
              <a:t>Vmax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210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ARCHITECTURE</a:t>
            </a:r>
            <a:endParaRPr lang="fr-F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1704" y="2060848"/>
            <a:ext cx="5328592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15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Finalisation de la classe </a:t>
            </a:r>
            <a:r>
              <a:rPr lang="fr-FR" dirty="0" err="1" smtClean="0"/>
              <a:t>metier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9850"/>
            <a:ext cx="10515600" cy="3765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566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Operations CRUD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546" y="2346379"/>
            <a:ext cx="2817813" cy="5588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546" y="3092091"/>
            <a:ext cx="2817813" cy="5588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546" y="3741847"/>
            <a:ext cx="2817813" cy="48736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6116" y="4411123"/>
            <a:ext cx="6339683" cy="60519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6116" y="5258815"/>
            <a:ext cx="6339683" cy="5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9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Optimisation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701" y="2301874"/>
            <a:ext cx="2673896" cy="4540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4" y="3264836"/>
            <a:ext cx="4638675" cy="175166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312" y="3264836"/>
            <a:ext cx="5005388" cy="175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1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Mapping</a:t>
            </a:r>
            <a:r>
              <a:rPr lang="fr-FR" dirty="0" smtClean="0"/>
              <a:t> à l’aide de fichiers </a:t>
            </a:r>
            <a:r>
              <a:rPr lang="fr-FR" dirty="0" err="1" smtClean="0"/>
              <a:t>xml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Soit la table Produits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862" y="2125662"/>
            <a:ext cx="2446338" cy="253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7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Entity</a:t>
            </a:r>
            <a:r>
              <a:rPr lang="fr-FR" dirty="0" smtClean="0"/>
              <a:t> Produits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37" y="2012950"/>
            <a:ext cx="4310063" cy="4514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1438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À bande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 de couleurs]]</Template>
  <TotalTime>407</TotalTime>
  <Words>414</Words>
  <Application>Microsoft Office PowerPoint</Application>
  <PresentationFormat>Grand écran</PresentationFormat>
  <Paragraphs>77</Paragraphs>
  <Slides>38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4" baseType="lpstr">
      <vt:lpstr>Calibri</vt:lpstr>
      <vt:lpstr>Corbel</vt:lpstr>
      <vt:lpstr>Courier New</vt:lpstr>
      <vt:lpstr>Times New Roman</vt:lpstr>
      <vt:lpstr>Wingdings</vt:lpstr>
      <vt:lpstr>À bandes</vt:lpstr>
      <vt:lpstr>HIBERNATE</vt:lpstr>
      <vt:lpstr>Rappel</vt:lpstr>
      <vt:lpstr>Fiche Technique hibernate</vt:lpstr>
      <vt:lpstr>ARCHITECTURE</vt:lpstr>
      <vt:lpstr>Finalisation de la classe metier</vt:lpstr>
      <vt:lpstr>Operations CRUD</vt:lpstr>
      <vt:lpstr>Optimisation</vt:lpstr>
      <vt:lpstr>Mapping à l’aide de fichiers xml</vt:lpstr>
      <vt:lpstr>Entity Produits</vt:lpstr>
      <vt:lpstr>pRoduits.hbm.xml</vt:lpstr>
      <vt:lpstr>Mise à jour du fichier de configuration hibernate</vt:lpstr>
      <vt:lpstr>Reverse Engineering</vt:lpstr>
      <vt:lpstr>Installing Hibernate Tools in Eclipse IDE </vt:lpstr>
      <vt:lpstr>choose Hibernate Tools from the list</vt:lpstr>
      <vt:lpstr>Click Window &gt; Perspective &gt; Open Perspective… and choose Hibernate</vt:lpstr>
      <vt:lpstr>Creating a New Hibernate Console Configuration </vt:lpstr>
      <vt:lpstr>Create  Hibernate reverse engineering</vt:lpstr>
      <vt:lpstr>Generating Model Classes</vt:lpstr>
      <vt:lpstr>Model Classes PROPERTIES</vt:lpstr>
      <vt:lpstr>Generate EJB3 annotations and Domain code (.java)</vt:lpstr>
      <vt:lpstr>Interrogation</vt:lpstr>
      <vt:lpstr>Trois types de requêtes SELECT</vt:lpstr>
      <vt:lpstr>SQL Natif</vt:lpstr>
      <vt:lpstr>Sql natif (suite)</vt:lpstr>
      <vt:lpstr>HQL</vt:lpstr>
      <vt:lpstr>Hql exemple</vt:lpstr>
      <vt:lpstr>Criteria</vt:lpstr>
      <vt:lpstr>Hibernate Named Query </vt:lpstr>
      <vt:lpstr>Par annotation</vt:lpstr>
      <vt:lpstr>par fichier de mappage. </vt:lpstr>
      <vt:lpstr>Les ateliers</vt:lpstr>
      <vt:lpstr>Atelier N° 1 (SQL NATIF) Hibernate Native SQL </vt:lpstr>
      <vt:lpstr>Atelier N° 1 (SQL NATIF) Hibernate Native SQL </vt:lpstr>
      <vt:lpstr>Atelier N° 2 Hibernate SQL Query addScalar </vt:lpstr>
      <vt:lpstr>Atelier 3 : Hibernate Native SQL Query with Parameters </vt:lpstr>
      <vt:lpstr>Atelier 4 HQL</vt:lpstr>
      <vt:lpstr>Atelier 5 Critiria</vt:lpstr>
      <vt:lpstr>Hibernate Named Query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</dc:creator>
  <cp:lastModifiedBy>admin</cp:lastModifiedBy>
  <cp:revision>36</cp:revision>
  <dcterms:created xsi:type="dcterms:W3CDTF">2019-10-20T22:32:24Z</dcterms:created>
  <dcterms:modified xsi:type="dcterms:W3CDTF">2019-11-20T11:21:03Z</dcterms:modified>
</cp:coreProperties>
</file>