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77" r:id="rId2"/>
    <p:sldId id="291" r:id="rId3"/>
    <p:sldId id="278" r:id="rId4"/>
    <p:sldId id="279" r:id="rId5"/>
    <p:sldId id="280" r:id="rId6"/>
    <p:sldId id="281" r:id="rId7"/>
    <p:sldId id="282" r:id="rId8"/>
    <p:sldId id="283" r:id="rId9"/>
    <p:sldId id="292" r:id="rId10"/>
    <p:sldId id="300" r:id="rId11"/>
    <p:sldId id="293" r:id="rId12"/>
    <p:sldId id="295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6" r:id="rId21"/>
    <p:sldId id="297" r:id="rId22"/>
    <p:sldId id="29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65A5-CB88-4836-803D-99456A8BA2E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223E-E318-4AE7-8CE5-70FE136AE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9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2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F20592-47B9-4B51-BB52-AF9E4F890EF1}" type="slidenum">
              <a:rPr lang="fr-FR" sz="1200"/>
              <a:pPr eaLnBrk="1" hangingPunct="1"/>
              <a:t>1</a:t>
            </a:fld>
            <a:endParaRPr lang="fr-FR" sz="1200"/>
          </a:p>
        </p:txBody>
      </p:sp>
      <p:sp>
        <p:nvSpPr>
          <p:cNvPr id="172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80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F95EC9-6555-4B49-9F51-633E2C11EC51}" type="slidenum">
              <a:rPr lang="fr-FR" sz="1200"/>
              <a:pPr eaLnBrk="1" hangingPunct="1"/>
              <a:t>14</a:t>
            </a:fld>
            <a:endParaRPr lang="fr-FR" sz="1200"/>
          </a:p>
        </p:txBody>
      </p:sp>
      <p:sp>
        <p:nvSpPr>
          <p:cNvPr id="180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81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F41C0E-DEED-4770-836D-0F0F36DF2618}" type="slidenum">
              <a:rPr lang="fr-FR" sz="1200"/>
              <a:pPr eaLnBrk="1" hangingPunct="1"/>
              <a:t>15</a:t>
            </a:fld>
            <a:endParaRPr lang="fr-FR" sz="1200"/>
          </a:p>
        </p:txBody>
      </p:sp>
      <p:sp>
        <p:nvSpPr>
          <p:cNvPr id="181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82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B8AFD6-432B-4746-B78C-0BCAD1954243}" type="slidenum">
              <a:rPr lang="fr-FR" sz="1200"/>
              <a:pPr eaLnBrk="1" hangingPunct="1"/>
              <a:t>16</a:t>
            </a:fld>
            <a:endParaRPr lang="fr-FR" sz="1200"/>
          </a:p>
        </p:txBody>
      </p:sp>
      <p:sp>
        <p:nvSpPr>
          <p:cNvPr id="182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83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28002E-869D-43A0-8425-2A47D0910C56}" type="slidenum">
              <a:rPr lang="fr-FR" sz="1200"/>
              <a:pPr eaLnBrk="1" hangingPunct="1"/>
              <a:t>17</a:t>
            </a:fld>
            <a:endParaRPr lang="fr-FR" sz="1200"/>
          </a:p>
        </p:txBody>
      </p:sp>
      <p:sp>
        <p:nvSpPr>
          <p:cNvPr id="183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84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A79137-295F-4102-B6E7-CD8DBFBC7EA1}" type="slidenum">
              <a:rPr lang="fr-FR" sz="1200"/>
              <a:pPr eaLnBrk="1" hangingPunct="1"/>
              <a:t>18</a:t>
            </a:fld>
            <a:endParaRPr lang="fr-FR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85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BCA381-C9C1-413C-8005-5651E93B49D9}" type="slidenum">
              <a:rPr lang="fr-FR" sz="1200"/>
              <a:pPr eaLnBrk="1" hangingPunct="1"/>
              <a:t>19</a:t>
            </a:fld>
            <a:endParaRPr lang="fr-FR" sz="1200"/>
          </a:p>
        </p:txBody>
      </p:sp>
      <p:sp>
        <p:nvSpPr>
          <p:cNvPr id="185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D1EA7-BF70-4BB9-AF82-A2F9BFBD972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3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BB39F9-F8DB-4497-B9BE-73DAA6F37F66}" type="slidenum">
              <a:rPr lang="fr-FR" sz="1200"/>
              <a:pPr eaLnBrk="1" hangingPunct="1"/>
              <a:t>3</a:t>
            </a:fld>
            <a:endParaRPr lang="fr-FR" sz="1200"/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F747A9-6966-4D15-88EF-6F5E63A939F6}" type="slidenum">
              <a:rPr lang="fr-FR" sz="1200"/>
              <a:pPr eaLnBrk="1" hangingPunct="1"/>
              <a:t>4</a:t>
            </a:fld>
            <a:endParaRPr lang="fr-FR" sz="1200"/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5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27BACE-C292-4E3E-8F86-EB86BB09957F}" type="slidenum">
              <a:rPr lang="fr-FR" sz="1200"/>
              <a:pPr eaLnBrk="1" hangingPunct="1"/>
              <a:t>5</a:t>
            </a:fld>
            <a:endParaRPr lang="fr-FR" sz="1200"/>
          </a:p>
        </p:txBody>
      </p:sp>
      <p:sp>
        <p:nvSpPr>
          <p:cNvPr id="175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FCA649-B5A3-457C-8FE7-58FC567F93D9}" type="slidenum">
              <a:rPr lang="fr-FR" sz="1200"/>
              <a:pPr eaLnBrk="1" hangingPunct="1"/>
              <a:t>6</a:t>
            </a:fld>
            <a:endParaRPr lang="fr-FR" sz="1200"/>
          </a:p>
        </p:txBody>
      </p:sp>
      <p:sp>
        <p:nvSpPr>
          <p:cNvPr id="176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E7D0C2-2879-4C57-9D3B-47BD638DAFEC}" type="slidenum">
              <a:rPr lang="fr-FR" sz="1200"/>
              <a:pPr eaLnBrk="1" hangingPunct="1"/>
              <a:t>7</a:t>
            </a:fld>
            <a:endParaRPr lang="fr-FR" sz="1200"/>
          </a:p>
        </p:txBody>
      </p:sp>
      <p:sp>
        <p:nvSpPr>
          <p:cNvPr id="177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8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5BD235-DA97-4852-AE77-9BE04082D406}" type="slidenum">
              <a:rPr lang="fr-FR" sz="1200"/>
              <a:pPr eaLnBrk="1" hangingPunct="1"/>
              <a:t>8</a:t>
            </a:fld>
            <a:endParaRPr lang="fr-FR" sz="1200"/>
          </a:p>
        </p:txBody>
      </p:sp>
      <p:sp>
        <p:nvSpPr>
          <p:cNvPr id="178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79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86C76C-8A6A-4445-8A3A-805F97774D4B}" type="slidenum">
              <a:rPr lang="fr-FR" sz="1200"/>
              <a:pPr eaLnBrk="1" hangingPunct="1"/>
              <a:t>13</a:t>
            </a:fld>
            <a:endParaRPr lang="fr-FR" sz="1200"/>
          </a:p>
        </p:txBody>
      </p:sp>
      <p:sp>
        <p:nvSpPr>
          <p:cNvPr id="179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A7AAB6-22C5-4B4E-B6A3-212B9031E3DF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0BDBBC-CFAF-4336-B577-B486B23CCB49}" type="slidenum">
              <a:rPr lang="fr-FR" sz="1400" smtClean="0"/>
              <a:pPr eaLnBrk="1" hangingPunct="1"/>
              <a:t>1</a:t>
            </a:fld>
            <a:endParaRPr lang="fr-FR" sz="1400" smtClean="0"/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389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l’application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INNODB MYISAM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07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L’insertion en Cascade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L’ajout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52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ateliers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17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ACDE9F-3B1B-4190-AE08-3ECFEC824A5B}" type="slidenum">
              <a:rPr lang="fr-FR" sz="1400" smtClean="0"/>
              <a:pPr eaLnBrk="1" hangingPunct="1"/>
              <a:t>13</a:t>
            </a:fld>
            <a:endParaRPr lang="fr-FR" sz="1400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Clés étrangères - 2</a:t>
            </a:r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5692775" y="2205038"/>
            <a:ext cx="1373188" cy="2016125"/>
            <a:chOff x="2200" y="1525"/>
            <a:chExt cx="882" cy="1406"/>
          </a:xfrm>
        </p:grpSpPr>
        <p:sp>
          <p:nvSpPr>
            <p:cNvPr id="75800" name="Rectangle 4"/>
            <p:cNvSpPr>
              <a:spLocks noChangeArrowheads="1"/>
            </p:cNvSpPr>
            <p:nvPr/>
          </p:nvSpPr>
          <p:spPr bwMode="auto">
            <a:xfrm>
              <a:off x="2200" y="1525"/>
              <a:ext cx="861" cy="140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801" name="Text Box 5"/>
            <p:cNvSpPr txBox="1">
              <a:spLocks noChangeArrowheads="1"/>
            </p:cNvSpPr>
            <p:nvPr/>
          </p:nvSpPr>
          <p:spPr bwMode="auto">
            <a:xfrm>
              <a:off x="2246" y="1525"/>
              <a:ext cx="83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Personne</a:t>
              </a:r>
            </a:p>
          </p:txBody>
        </p:sp>
        <p:sp>
          <p:nvSpPr>
            <p:cNvPr id="75802" name="Line 6"/>
            <p:cNvSpPr>
              <a:spLocks noChangeShapeType="1"/>
            </p:cNvSpPr>
            <p:nvPr/>
          </p:nvSpPr>
          <p:spPr bwMode="auto">
            <a:xfrm>
              <a:off x="2200" y="1842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75803" name="Group 7"/>
            <p:cNvGrpSpPr>
              <a:grpSpLocks/>
            </p:cNvGrpSpPr>
            <p:nvPr/>
          </p:nvGrpSpPr>
          <p:grpSpPr bwMode="auto">
            <a:xfrm>
              <a:off x="2410" y="1888"/>
              <a:ext cx="466" cy="909"/>
              <a:chOff x="2501" y="1888"/>
              <a:chExt cx="466" cy="909"/>
            </a:xfrm>
          </p:grpSpPr>
          <p:sp>
            <p:nvSpPr>
              <p:cNvPr id="75804" name="Text Box 8"/>
              <p:cNvSpPr txBox="1">
                <a:spLocks noChangeArrowheads="1"/>
              </p:cNvSpPr>
              <p:nvPr/>
            </p:nvSpPr>
            <p:spPr bwMode="auto">
              <a:xfrm>
                <a:off x="2600" y="1888"/>
                <a:ext cx="27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id</a:t>
                </a:r>
              </a:p>
            </p:txBody>
          </p:sp>
          <p:sp>
            <p:nvSpPr>
              <p:cNvPr id="75805" name="Text Box 9"/>
              <p:cNvSpPr txBox="1">
                <a:spLocks noChangeArrowheads="1"/>
              </p:cNvSpPr>
              <p:nvPr/>
            </p:nvSpPr>
            <p:spPr bwMode="auto">
              <a:xfrm>
                <a:off x="2501" y="2183"/>
                <a:ext cx="466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nom</a:t>
                </a:r>
              </a:p>
            </p:txBody>
          </p:sp>
          <p:sp>
            <p:nvSpPr>
              <p:cNvPr id="75806" name="Text Box 10"/>
              <p:cNvSpPr txBox="1">
                <a:spLocks noChangeArrowheads="1"/>
              </p:cNvSpPr>
              <p:nvPr/>
            </p:nvSpPr>
            <p:spPr bwMode="auto">
              <a:xfrm>
                <a:off x="2543" y="2478"/>
                <a:ext cx="39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age</a:t>
                </a:r>
              </a:p>
            </p:txBody>
          </p:sp>
        </p:grpSp>
      </p:grpSp>
      <p:grpSp>
        <p:nvGrpSpPr>
          <p:cNvPr id="75782" name="Group 11"/>
          <p:cNvGrpSpPr>
            <a:grpSpLocks/>
          </p:cNvGrpSpPr>
          <p:nvPr/>
        </p:nvGrpSpPr>
        <p:grpSpPr bwMode="auto">
          <a:xfrm>
            <a:off x="2130425" y="2133600"/>
            <a:ext cx="1330325" cy="2087563"/>
            <a:chOff x="1634" y="1344"/>
            <a:chExt cx="838" cy="1315"/>
          </a:xfrm>
        </p:grpSpPr>
        <p:sp>
          <p:nvSpPr>
            <p:cNvPr id="75794" name="Rectangle 12"/>
            <p:cNvSpPr>
              <a:spLocks noChangeArrowheads="1"/>
            </p:cNvSpPr>
            <p:nvPr/>
          </p:nvSpPr>
          <p:spPr bwMode="auto">
            <a:xfrm>
              <a:off x="1655" y="1344"/>
              <a:ext cx="817" cy="1315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795" name="Text Box 13"/>
            <p:cNvSpPr txBox="1">
              <a:spLocks noChangeArrowheads="1"/>
            </p:cNvSpPr>
            <p:nvPr/>
          </p:nvSpPr>
          <p:spPr bwMode="auto">
            <a:xfrm>
              <a:off x="1791" y="1344"/>
              <a:ext cx="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Event</a:t>
              </a:r>
            </a:p>
          </p:txBody>
        </p:sp>
        <p:sp>
          <p:nvSpPr>
            <p:cNvPr id="75796" name="Line 14"/>
            <p:cNvSpPr>
              <a:spLocks noChangeShapeType="1"/>
            </p:cNvSpPr>
            <p:nvPr/>
          </p:nvSpPr>
          <p:spPr bwMode="auto">
            <a:xfrm>
              <a:off x="1634" y="1661"/>
              <a:ext cx="82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797" name="Text Box 15"/>
            <p:cNvSpPr txBox="1">
              <a:spLocks noChangeArrowheads="1"/>
            </p:cNvSpPr>
            <p:nvPr/>
          </p:nvSpPr>
          <p:spPr bwMode="auto">
            <a:xfrm>
              <a:off x="1959" y="170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id</a:t>
              </a:r>
            </a:p>
          </p:txBody>
        </p:sp>
        <p:sp>
          <p:nvSpPr>
            <p:cNvPr id="75798" name="Text Box 16"/>
            <p:cNvSpPr txBox="1">
              <a:spLocks noChangeArrowheads="1"/>
            </p:cNvSpPr>
            <p:nvPr/>
          </p:nvSpPr>
          <p:spPr bwMode="auto">
            <a:xfrm>
              <a:off x="1869" y="2002"/>
              <a:ext cx="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titre</a:t>
              </a:r>
            </a:p>
          </p:txBody>
        </p:sp>
        <p:sp>
          <p:nvSpPr>
            <p:cNvPr id="75799" name="Text Box 17"/>
            <p:cNvSpPr txBox="1">
              <a:spLocks noChangeArrowheads="1"/>
            </p:cNvSpPr>
            <p:nvPr/>
          </p:nvSpPr>
          <p:spPr bwMode="auto">
            <a:xfrm>
              <a:off x="1839" y="2297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Date</a:t>
              </a:r>
            </a:p>
          </p:txBody>
        </p:sp>
      </p:grpSp>
      <p:sp>
        <p:nvSpPr>
          <p:cNvPr id="75783" name="Text Box 18"/>
          <p:cNvSpPr txBox="1">
            <a:spLocks noChangeArrowheads="1"/>
          </p:cNvSpPr>
          <p:nvPr/>
        </p:nvSpPr>
        <p:spPr bwMode="auto">
          <a:xfrm>
            <a:off x="1619250" y="4941888"/>
            <a:ext cx="622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i="1"/>
              <a:t>Association bidirectionnelle plusieurs à plusieurs</a:t>
            </a:r>
          </a:p>
        </p:txBody>
      </p:sp>
      <p:sp>
        <p:nvSpPr>
          <p:cNvPr id="75788" name="Line 23"/>
          <p:cNvSpPr>
            <a:spLocks noChangeShapeType="1"/>
          </p:cNvSpPr>
          <p:nvPr/>
        </p:nvSpPr>
        <p:spPr bwMode="auto">
          <a:xfrm>
            <a:off x="3492500" y="2781300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5789" name="Text Box 24"/>
          <p:cNvSpPr txBox="1">
            <a:spLocks noChangeArrowheads="1"/>
          </p:cNvSpPr>
          <p:nvPr/>
        </p:nvSpPr>
        <p:spPr bwMode="auto">
          <a:xfrm>
            <a:off x="3492500" y="2420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/>
              <a:t>*</a:t>
            </a:r>
          </a:p>
        </p:txBody>
      </p:sp>
      <p:sp>
        <p:nvSpPr>
          <p:cNvPr id="75790" name="Text Box 25"/>
          <p:cNvSpPr txBox="1">
            <a:spLocks noChangeArrowheads="1"/>
          </p:cNvSpPr>
          <p:nvPr/>
        </p:nvSpPr>
        <p:spPr bwMode="auto">
          <a:xfrm>
            <a:off x="5292725" y="2420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/>
              <a:t>*</a:t>
            </a:r>
          </a:p>
        </p:txBody>
      </p:sp>
      <p:sp>
        <p:nvSpPr>
          <p:cNvPr id="75791" name="Text Box 26"/>
          <p:cNvSpPr txBox="1">
            <a:spLocks noChangeArrowheads="1"/>
          </p:cNvSpPr>
          <p:nvPr/>
        </p:nvSpPr>
        <p:spPr bwMode="auto">
          <a:xfrm>
            <a:off x="3419475" y="27813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/>
              <a:t>participants</a:t>
            </a:r>
          </a:p>
        </p:txBody>
      </p:sp>
      <p:sp>
        <p:nvSpPr>
          <p:cNvPr id="75792" name="Text Box 27"/>
          <p:cNvSpPr txBox="1">
            <a:spLocks noChangeArrowheads="1"/>
          </p:cNvSpPr>
          <p:nvPr/>
        </p:nvSpPr>
        <p:spPr bwMode="auto">
          <a:xfrm>
            <a:off x="4932363" y="27813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/>
              <a:t>events</a:t>
            </a:r>
          </a:p>
        </p:txBody>
      </p:sp>
      <p:sp>
        <p:nvSpPr>
          <p:cNvPr id="75793" name="Oval 28"/>
          <p:cNvSpPr>
            <a:spLocks noChangeArrowheads="1"/>
          </p:cNvSpPr>
          <p:nvPr/>
        </p:nvSpPr>
        <p:spPr bwMode="auto">
          <a:xfrm>
            <a:off x="3276600" y="2349500"/>
            <a:ext cx="2663825" cy="863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9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D6990D-3841-4837-A6A7-D600E84790C1}" type="slidenum">
              <a:rPr lang="fr-FR" sz="1400" smtClean="0"/>
              <a:pPr eaLnBrk="1" hangingPunct="1"/>
              <a:t>14</a:t>
            </a:fld>
            <a:endParaRPr lang="fr-FR" sz="140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Nécéssité d’une table de jointure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20788" y="2133600"/>
            <a:ext cx="1296987" cy="2590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436688" y="2133600"/>
            <a:ext cx="89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990000"/>
                </a:solidFill>
              </a:rPr>
              <a:t>Event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187450" y="2636838"/>
            <a:ext cx="1304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703388" y="27098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/>
              <a:t>id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560513" y="3178175"/>
            <a:ext cx="67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/>
              <a:t>titre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512888" y="36464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/>
              <a:t>Date</a:t>
            </a:r>
          </a:p>
        </p:txBody>
      </p:sp>
      <p:grpSp>
        <p:nvGrpSpPr>
          <p:cNvPr id="76811" name="Group 11"/>
          <p:cNvGrpSpPr>
            <a:grpSpLocks/>
          </p:cNvGrpSpPr>
          <p:nvPr/>
        </p:nvGrpSpPr>
        <p:grpSpPr bwMode="auto">
          <a:xfrm>
            <a:off x="6732588" y="2133600"/>
            <a:ext cx="1373187" cy="2016125"/>
            <a:chOff x="2200" y="1525"/>
            <a:chExt cx="882" cy="1406"/>
          </a:xfrm>
        </p:grpSpPr>
        <p:sp>
          <p:nvSpPr>
            <p:cNvPr id="76821" name="Rectangle 12"/>
            <p:cNvSpPr>
              <a:spLocks noChangeArrowheads="1"/>
            </p:cNvSpPr>
            <p:nvPr/>
          </p:nvSpPr>
          <p:spPr bwMode="auto">
            <a:xfrm>
              <a:off x="2200" y="1525"/>
              <a:ext cx="861" cy="140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6822" name="Text Box 13"/>
            <p:cNvSpPr txBox="1">
              <a:spLocks noChangeArrowheads="1"/>
            </p:cNvSpPr>
            <p:nvPr/>
          </p:nvSpPr>
          <p:spPr bwMode="auto">
            <a:xfrm>
              <a:off x="2246" y="1525"/>
              <a:ext cx="83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Personne</a:t>
              </a:r>
            </a:p>
          </p:txBody>
        </p:sp>
        <p:sp>
          <p:nvSpPr>
            <p:cNvPr id="76823" name="Line 14"/>
            <p:cNvSpPr>
              <a:spLocks noChangeShapeType="1"/>
            </p:cNvSpPr>
            <p:nvPr/>
          </p:nvSpPr>
          <p:spPr bwMode="auto">
            <a:xfrm>
              <a:off x="2200" y="1842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76824" name="Group 15"/>
            <p:cNvGrpSpPr>
              <a:grpSpLocks/>
            </p:cNvGrpSpPr>
            <p:nvPr/>
          </p:nvGrpSpPr>
          <p:grpSpPr bwMode="auto">
            <a:xfrm>
              <a:off x="2410" y="1888"/>
              <a:ext cx="466" cy="909"/>
              <a:chOff x="2501" y="1888"/>
              <a:chExt cx="466" cy="909"/>
            </a:xfrm>
          </p:grpSpPr>
          <p:sp>
            <p:nvSpPr>
              <p:cNvPr id="76825" name="Text Box 16"/>
              <p:cNvSpPr txBox="1">
                <a:spLocks noChangeArrowheads="1"/>
              </p:cNvSpPr>
              <p:nvPr/>
            </p:nvSpPr>
            <p:spPr bwMode="auto">
              <a:xfrm>
                <a:off x="2600" y="1888"/>
                <a:ext cx="27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id</a:t>
                </a:r>
              </a:p>
            </p:txBody>
          </p:sp>
          <p:sp>
            <p:nvSpPr>
              <p:cNvPr id="76826" name="Text Box 17"/>
              <p:cNvSpPr txBox="1">
                <a:spLocks noChangeArrowheads="1"/>
              </p:cNvSpPr>
              <p:nvPr/>
            </p:nvSpPr>
            <p:spPr bwMode="auto">
              <a:xfrm>
                <a:off x="2501" y="2183"/>
                <a:ext cx="466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nom</a:t>
                </a:r>
              </a:p>
            </p:txBody>
          </p:sp>
          <p:sp>
            <p:nvSpPr>
              <p:cNvPr id="76827" name="Text Box 18"/>
              <p:cNvSpPr txBox="1">
                <a:spLocks noChangeArrowheads="1"/>
              </p:cNvSpPr>
              <p:nvPr/>
            </p:nvSpPr>
            <p:spPr bwMode="auto">
              <a:xfrm>
                <a:off x="2543" y="2478"/>
                <a:ext cx="39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age</a:t>
                </a:r>
              </a:p>
            </p:txBody>
          </p:sp>
        </p:grpSp>
      </p:grpSp>
      <p:grpSp>
        <p:nvGrpSpPr>
          <p:cNvPr id="76812" name="Group 26"/>
          <p:cNvGrpSpPr>
            <a:grpSpLocks/>
          </p:cNvGrpSpPr>
          <p:nvPr/>
        </p:nvGrpSpPr>
        <p:grpSpPr bwMode="auto">
          <a:xfrm>
            <a:off x="3617913" y="2133600"/>
            <a:ext cx="2011362" cy="1655763"/>
            <a:chOff x="2279" y="1344"/>
            <a:chExt cx="1267" cy="1043"/>
          </a:xfrm>
        </p:grpSpPr>
        <p:sp>
          <p:nvSpPr>
            <p:cNvPr id="76817" name="Rectangle 20"/>
            <p:cNvSpPr>
              <a:spLocks noChangeArrowheads="1"/>
            </p:cNvSpPr>
            <p:nvPr/>
          </p:nvSpPr>
          <p:spPr bwMode="auto">
            <a:xfrm>
              <a:off x="2290" y="1344"/>
              <a:ext cx="1225" cy="104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fr-FR"/>
                <a:t>Event_id</a:t>
              </a:r>
            </a:p>
          </p:txBody>
        </p:sp>
        <p:sp>
          <p:nvSpPr>
            <p:cNvPr id="76818" name="Text Box 21"/>
            <p:cNvSpPr txBox="1">
              <a:spLocks noChangeArrowheads="1"/>
            </p:cNvSpPr>
            <p:nvPr/>
          </p:nvSpPr>
          <p:spPr bwMode="auto">
            <a:xfrm>
              <a:off x="2279" y="1344"/>
              <a:ext cx="1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PersonneEvent</a:t>
              </a:r>
            </a:p>
          </p:txBody>
        </p:sp>
        <p:sp>
          <p:nvSpPr>
            <p:cNvPr id="76819" name="Line 22"/>
            <p:cNvSpPr>
              <a:spLocks noChangeShapeType="1"/>
            </p:cNvSpPr>
            <p:nvPr/>
          </p:nvSpPr>
          <p:spPr bwMode="auto">
            <a:xfrm>
              <a:off x="2336" y="1661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820" name="Text Box 24"/>
            <p:cNvSpPr txBox="1">
              <a:spLocks noChangeArrowheads="1"/>
            </p:cNvSpPr>
            <p:nvPr/>
          </p:nvSpPr>
          <p:spPr bwMode="auto">
            <a:xfrm>
              <a:off x="2381" y="202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Personne_id</a:t>
              </a:r>
            </a:p>
          </p:txBody>
        </p:sp>
      </p:grpSp>
      <p:sp>
        <p:nvSpPr>
          <p:cNvPr id="76813" name="Text Box 27"/>
          <p:cNvSpPr txBox="1">
            <a:spLocks noChangeArrowheads="1"/>
          </p:cNvSpPr>
          <p:nvPr/>
        </p:nvSpPr>
        <p:spPr bwMode="auto">
          <a:xfrm>
            <a:off x="1116013" y="4076700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/>
              <a:t>responsable</a:t>
            </a:r>
          </a:p>
        </p:txBody>
      </p:sp>
      <p:sp>
        <p:nvSpPr>
          <p:cNvPr id="76814" name="Line 28"/>
          <p:cNvSpPr>
            <a:spLocks noChangeShapeType="1"/>
          </p:cNvSpPr>
          <p:nvPr/>
        </p:nvSpPr>
        <p:spPr bwMode="auto">
          <a:xfrm flipV="1">
            <a:off x="2700338" y="3933825"/>
            <a:ext cx="38877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6815" name="Line 29"/>
          <p:cNvSpPr>
            <a:spLocks noChangeShapeType="1"/>
          </p:cNvSpPr>
          <p:nvPr/>
        </p:nvSpPr>
        <p:spPr bwMode="auto">
          <a:xfrm flipH="1">
            <a:off x="2555875" y="299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6816" name="Line 30"/>
          <p:cNvSpPr>
            <a:spLocks noChangeShapeType="1"/>
          </p:cNvSpPr>
          <p:nvPr/>
        </p:nvSpPr>
        <p:spPr bwMode="auto">
          <a:xfrm>
            <a:off x="55086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2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5882ED-1EFB-4E1F-88A8-C2189F9FA05E}" type="slidenum">
              <a:rPr lang="fr-FR" sz="1400" smtClean="0"/>
              <a:pPr eaLnBrk="1" hangingPunct="1"/>
              <a:t>15</a:t>
            </a:fld>
            <a:endParaRPr lang="fr-FR" sz="1400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 smtClean="0">
                <a:solidFill>
                  <a:srgbClr val="990000"/>
                </a:solidFill>
              </a:rPr>
              <a:t>Modifier la classe </a:t>
            </a:r>
            <a:r>
              <a:rPr lang="fr-FR" sz="3600" smtClean="0">
                <a:solidFill>
                  <a:srgbClr val="990000"/>
                </a:solidFill>
                <a:latin typeface="Courier New" pitchFamily="49" charset="0"/>
              </a:rPr>
              <a:t>Personne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772400" cy="4473575"/>
          </a:xfrm>
        </p:spPr>
        <p:txBody>
          <a:bodyPr/>
          <a:lstStyle/>
          <a:p>
            <a:pPr eaLnBrk="1" hangingPunct="1"/>
            <a:r>
              <a:rPr lang="fr-FR" sz="2800" smtClean="0"/>
              <a:t>Utiliser un</a:t>
            </a:r>
            <a:r>
              <a:rPr lang="fr-FR" sz="2400" smtClean="0">
                <a:latin typeface="Courier New" pitchFamily="49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fr-FR" sz="2400" b="1" smtClean="0">
                <a:latin typeface="Courier New" pitchFamily="49" charset="0"/>
              </a:rPr>
              <a:t>public class</a:t>
            </a:r>
            <a:r>
              <a:rPr lang="fr-FR" sz="2400" smtClean="0">
                <a:latin typeface="Courier New" pitchFamily="49" charset="0"/>
              </a:rPr>
              <a:t> Personne {</a:t>
            </a:r>
          </a:p>
          <a:p>
            <a:pPr eaLnBrk="1" hangingPunct="1">
              <a:buFontTx/>
              <a:buNone/>
            </a:pPr>
            <a:r>
              <a:rPr lang="fr-FR" sz="2400" smtClean="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fr-FR" sz="2400" smtClean="0">
                <a:latin typeface="Courier New" pitchFamily="49" charset="0"/>
              </a:rPr>
              <a:t>	</a:t>
            </a:r>
            <a:r>
              <a:rPr lang="fr-FR" sz="2400" b="1" smtClean="0">
                <a:latin typeface="Courier New" pitchFamily="49" charset="0"/>
              </a:rPr>
              <a:t>private</a:t>
            </a:r>
            <a:r>
              <a:rPr lang="fr-FR" sz="2400" smtClean="0">
                <a:latin typeface="Courier New" pitchFamily="49" charset="0"/>
              </a:rPr>
              <a:t> Long id;</a:t>
            </a:r>
          </a:p>
          <a:p>
            <a:pPr eaLnBrk="1" hangingPunct="1">
              <a:buFontTx/>
              <a:buNone/>
            </a:pPr>
            <a:r>
              <a:rPr lang="fr-FR" sz="2400" smtClean="0">
                <a:latin typeface="Courier New" pitchFamily="49" charset="0"/>
              </a:rPr>
              <a:t>	</a:t>
            </a:r>
            <a:r>
              <a:rPr lang="fr-FR" sz="2400" b="1" smtClean="0">
                <a:latin typeface="Courier New" pitchFamily="49" charset="0"/>
              </a:rPr>
              <a:t>private</a:t>
            </a:r>
            <a:r>
              <a:rPr lang="fr-FR" sz="2400" smtClean="0">
                <a:latin typeface="Courier New" pitchFamily="49" charset="0"/>
              </a:rPr>
              <a:t> String nom;</a:t>
            </a:r>
          </a:p>
          <a:p>
            <a:pPr eaLnBrk="1" hangingPunct="1">
              <a:buFontTx/>
              <a:buNone/>
            </a:pPr>
            <a:r>
              <a:rPr lang="fr-FR" sz="2400" smtClean="0">
                <a:latin typeface="Courier New" pitchFamily="49" charset="0"/>
              </a:rPr>
              <a:t>	</a:t>
            </a:r>
            <a:r>
              <a:rPr lang="fr-FR" sz="2400" b="1" smtClean="0">
                <a:latin typeface="Courier New" pitchFamily="49" charset="0"/>
              </a:rPr>
              <a:t>private</a:t>
            </a:r>
            <a:r>
              <a:rPr lang="fr-FR" sz="2400" smtClean="0">
                <a:latin typeface="Courier New" pitchFamily="49" charset="0"/>
              </a:rPr>
              <a:t> </a:t>
            </a:r>
            <a:r>
              <a:rPr lang="fr-FR" sz="2400" b="1" smtClean="0">
                <a:latin typeface="Courier New" pitchFamily="49" charset="0"/>
              </a:rPr>
              <a:t>int</a:t>
            </a:r>
            <a:r>
              <a:rPr lang="fr-FR" sz="2400" smtClean="0">
                <a:latin typeface="Courier New" pitchFamily="49" charset="0"/>
              </a:rPr>
              <a:t> age;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</a:rPr>
              <a:t>private</a:t>
            </a:r>
            <a:r>
              <a:rPr lang="en-US" sz="2400" smtClean="0">
                <a:latin typeface="Courier New" pitchFamily="49" charset="0"/>
              </a:rPr>
              <a:t> Set events = </a:t>
            </a:r>
            <a:r>
              <a:rPr lang="en-US" sz="2400" b="1" smtClean="0">
                <a:latin typeface="Courier New" pitchFamily="49" charset="0"/>
              </a:rPr>
              <a:t>new</a:t>
            </a:r>
            <a:r>
              <a:rPr lang="en-US" sz="2400" smtClean="0">
                <a:latin typeface="Courier New" pitchFamily="49" charset="0"/>
              </a:rPr>
              <a:t> HashSet();</a:t>
            </a:r>
            <a:endParaRPr lang="fr-FR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fr-FR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sz="2400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fr-FR" sz="2400" smtClean="0">
                <a:latin typeface="Courier New" pitchFamily="49" charset="0"/>
              </a:rPr>
              <a:t>}</a:t>
            </a:r>
          </a:p>
        </p:txBody>
      </p:sp>
      <p:grpSp>
        <p:nvGrpSpPr>
          <p:cNvPr id="77830" name="Group 13"/>
          <p:cNvGrpSpPr>
            <a:grpSpLocks/>
          </p:cNvGrpSpPr>
          <p:nvPr/>
        </p:nvGrpSpPr>
        <p:grpSpPr bwMode="auto">
          <a:xfrm>
            <a:off x="7380288" y="1628775"/>
            <a:ext cx="1387475" cy="2519363"/>
            <a:chOff x="4377" y="1117"/>
            <a:chExt cx="874" cy="1587"/>
          </a:xfrm>
        </p:grpSpPr>
        <p:sp>
          <p:nvSpPr>
            <p:cNvPr id="77832" name="Rectangle 5"/>
            <p:cNvSpPr>
              <a:spLocks noChangeArrowheads="1"/>
            </p:cNvSpPr>
            <p:nvPr/>
          </p:nvSpPr>
          <p:spPr bwMode="auto">
            <a:xfrm>
              <a:off x="4377" y="1117"/>
              <a:ext cx="861" cy="15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833" name="Text Box 6"/>
            <p:cNvSpPr txBox="1">
              <a:spLocks noChangeArrowheads="1"/>
            </p:cNvSpPr>
            <p:nvPr/>
          </p:nvSpPr>
          <p:spPr bwMode="auto">
            <a:xfrm>
              <a:off x="4431" y="1117"/>
              <a:ext cx="8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Personne</a:t>
              </a:r>
            </a:p>
          </p:txBody>
        </p:sp>
        <p:sp>
          <p:nvSpPr>
            <p:cNvPr id="77834" name="Line 7"/>
            <p:cNvSpPr>
              <a:spLocks noChangeShapeType="1"/>
            </p:cNvSpPr>
            <p:nvPr/>
          </p:nvSpPr>
          <p:spPr bwMode="auto">
            <a:xfrm>
              <a:off x="4377" y="1434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835" name="Text Box 9"/>
            <p:cNvSpPr txBox="1">
              <a:spLocks noChangeArrowheads="1"/>
            </p:cNvSpPr>
            <p:nvPr/>
          </p:nvSpPr>
          <p:spPr bwMode="auto">
            <a:xfrm>
              <a:off x="4675" y="14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id</a:t>
              </a:r>
            </a:p>
          </p:txBody>
        </p:sp>
        <p:sp>
          <p:nvSpPr>
            <p:cNvPr id="77836" name="Text Box 10"/>
            <p:cNvSpPr txBox="1">
              <a:spLocks noChangeArrowheads="1"/>
            </p:cNvSpPr>
            <p:nvPr/>
          </p:nvSpPr>
          <p:spPr bwMode="auto">
            <a:xfrm>
              <a:off x="4579" y="1743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nom</a:t>
              </a:r>
            </a:p>
          </p:txBody>
        </p:sp>
        <p:sp>
          <p:nvSpPr>
            <p:cNvPr id="77837" name="Text Box 11"/>
            <p:cNvSpPr txBox="1">
              <a:spLocks noChangeArrowheads="1"/>
            </p:cNvSpPr>
            <p:nvPr/>
          </p:nvSpPr>
          <p:spPr bwMode="auto">
            <a:xfrm>
              <a:off x="4617" y="2042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age</a:t>
              </a:r>
            </a:p>
          </p:txBody>
        </p:sp>
        <p:sp>
          <p:nvSpPr>
            <p:cNvPr id="77838" name="Text Box 12"/>
            <p:cNvSpPr txBox="1">
              <a:spLocks noChangeArrowheads="1"/>
            </p:cNvSpPr>
            <p:nvPr/>
          </p:nvSpPr>
          <p:spPr bwMode="auto">
            <a:xfrm>
              <a:off x="4505" y="2341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events</a:t>
              </a:r>
            </a:p>
          </p:txBody>
        </p:sp>
      </p:grpSp>
      <p:sp>
        <p:nvSpPr>
          <p:cNvPr id="77831" name="Oval 15"/>
          <p:cNvSpPr>
            <a:spLocks noChangeArrowheads="1"/>
          </p:cNvSpPr>
          <p:nvPr/>
        </p:nvSpPr>
        <p:spPr bwMode="auto">
          <a:xfrm>
            <a:off x="2411413" y="4149725"/>
            <a:ext cx="2305050" cy="719138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D48953-88CE-426A-972D-65518C153F03}" type="slidenum">
              <a:rPr lang="fr-FR" sz="1400" smtClean="0"/>
              <a:pPr eaLnBrk="1" hangingPunct="1"/>
              <a:t>16</a:t>
            </a:fld>
            <a:endParaRPr lang="fr-FR" sz="1400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z="4000" smtClean="0">
                <a:solidFill>
                  <a:srgbClr val="990000"/>
                </a:solidFill>
              </a:rPr>
              <a:t>Types Java pour une collection persistante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/>
            <a:r>
              <a:rPr lang="fr-FR" sz="2400" smtClean="0">
                <a:latin typeface="Courier New" pitchFamily="49" charset="0"/>
              </a:rPr>
              <a:t>java.util.Set</a:t>
            </a:r>
          </a:p>
          <a:p>
            <a:pPr eaLnBrk="1" hangingPunct="1"/>
            <a:r>
              <a:rPr lang="fr-FR" sz="2400" smtClean="0">
                <a:latin typeface="Courier New" pitchFamily="49" charset="0"/>
              </a:rPr>
              <a:t>java.util.Collection</a:t>
            </a:r>
          </a:p>
          <a:p>
            <a:pPr eaLnBrk="1" hangingPunct="1"/>
            <a:r>
              <a:rPr lang="fr-FR" sz="2400" smtClean="0">
                <a:latin typeface="Courier New" pitchFamily="49" charset="0"/>
              </a:rPr>
              <a:t>java.util.List</a:t>
            </a:r>
          </a:p>
          <a:p>
            <a:pPr eaLnBrk="1" hangingPunct="1"/>
            <a:r>
              <a:rPr lang="fr-FR" sz="2400" smtClean="0">
                <a:latin typeface="Courier New" pitchFamily="49" charset="0"/>
              </a:rPr>
              <a:t>java.util.Map</a:t>
            </a:r>
          </a:p>
          <a:p>
            <a:pPr eaLnBrk="1" hangingPunct="1"/>
            <a:r>
              <a:rPr lang="fr-FR" sz="2400" smtClean="0">
                <a:latin typeface="Courier New" pitchFamily="49" charset="0"/>
              </a:rPr>
              <a:t>java.util.SortedSet</a:t>
            </a:r>
          </a:p>
          <a:p>
            <a:pPr eaLnBrk="1" hangingPunct="1"/>
            <a:r>
              <a:rPr lang="fr-FR" sz="2400" smtClean="0">
                <a:latin typeface="Courier New" pitchFamily="49" charset="0"/>
              </a:rPr>
              <a:t>java.util.SortedMap</a:t>
            </a:r>
          </a:p>
          <a:p>
            <a:pPr eaLnBrk="1" hangingPunct="1"/>
            <a:r>
              <a:rPr lang="fr-FR" sz="2800" smtClean="0"/>
              <a:t>Ou bien toute implémentation de l’interface</a:t>
            </a:r>
            <a:r>
              <a:rPr lang="fr-FR" sz="2400" smtClean="0">
                <a:latin typeface="Courier New" pitchFamily="49" charset="0"/>
              </a:rPr>
              <a:t> org.hibernate.usertype.UserCollectionType</a:t>
            </a:r>
          </a:p>
        </p:txBody>
      </p:sp>
    </p:spTree>
    <p:extLst>
      <p:ext uri="{BB962C8B-B14F-4D97-AF65-F5344CB8AC3E}">
        <p14:creationId xmlns:p14="http://schemas.microsoft.com/office/powerpoint/2010/main" val="20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51EEFAD-8254-4890-B43A-A43C47172571}" type="slidenum">
              <a:rPr lang="fr-FR" sz="1400" smtClean="0"/>
              <a:pPr eaLnBrk="1" hangingPunct="1"/>
              <a:t>17</a:t>
            </a:fld>
            <a:endParaRPr lang="fr-FR" sz="1400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Modifier la classe </a:t>
            </a:r>
            <a:r>
              <a:rPr lang="fr-FR" sz="4000" smtClean="0">
                <a:solidFill>
                  <a:srgbClr val="990000"/>
                </a:solidFill>
                <a:latin typeface="Courier New" pitchFamily="49" charset="0"/>
              </a:rPr>
              <a:t>Event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353425" cy="4471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smtClean="0"/>
              <a:t>Ajouter le champ </a:t>
            </a:r>
            <a:r>
              <a:rPr lang="fr-FR" sz="2400" smtClean="0">
                <a:latin typeface="Courier New" pitchFamily="49" charset="0"/>
              </a:rPr>
              <a:t>participants</a:t>
            </a:r>
          </a:p>
          <a:p>
            <a:pPr eaLnBrk="1" hangingPunct="1">
              <a:lnSpc>
                <a:spcPct val="80000"/>
              </a:lnSpc>
            </a:pPr>
            <a:endParaRPr lang="fr-FR" sz="24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b="1" smtClean="0">
                <a:latin typeface="Courier New" pitchFamily="49" charset="0"/>
              </a:rPr>
              <a:t>public class</a:t>
            </a:r>
            <a:r>
              <a:rPr lang="fr-FR" sz="2400" smtClean="0">
                <a:latin typeface="Courier New" pitchFamily="49" charset="0"/>
              </a:rPr>
              <a:t> Event {</a:t>
            </a:r>
            <a:r>
              <a:rPr lang="fr-FR" sz="2400" b="1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2400" b="1" smtClean="0">
                <a:latin typeface="Courier New" pitchFamily="49" charset="0"/>
              </a:rPr>
              <a:t>private</a:t>
            </a:r>
            <a:r>
              <a:rPr lang="fr-FR" sz="2400" smtClean="0">
                <a:latin typeface="Courier New" pitchFamily="49" charset="0"/>
              </a:rPr>
              <a:t> Long id;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2400" b="1" smtClean="0">
                <a:latin typeface="Courier New" pitchFamily="49" charset="0"/>
              </a:rPr>
              <a:t>private</a:t>
            </a:r>
            <a:r>
              <a:rPr lang="fr-FR" sz="2400" smtClean="0">
                <a:latin typeface="Courier New" pitchFamily="49" charset="0"/>
              </a:rPr>
              <a:t> String titre;</a:t>
            </a:r>
            <a:endParaRPr lang="fr-FR" sz="24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2400" b="1" smtClean="0">
                <a:latin typeface="Courier New" pitchFamily="49" charset="0"/>
              </a:rPr>
              <a:t>private</a:t>
            </a:r>
            <a:r>
              <a:rPr lang="fr-FR" sz="2400" smtClean="0">
                <a:latin typeface="Courier New" pitchFamily="49" charset="0"/>
              </a:rPr>
              <a:t> Date date;</a:t>
            </a:r>
            <a:endParaRPr lang="fr-FR" sz="24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2400" b="1" smtClean="0">
                <a:latin typeface="Courier New" pitchFamily="49" charset="0"/>
              </a:rPr>
              <a:t>private</a:t>
            </a:r>
            <a:r>
              <a:rPr lang="fr-FR" sz="2400" smtClean="0">
                <a:latin typeface="Courier New" pitchFamily="49" charset="0"/>
              </a:rPr>
              <a:t> Personne responsable;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private</a:t>
            </a:r>
            <a:r>
              <a:rPr lang="en-US" sz="2400" smtClean="0">
                <a:latin typeface="Courier New" pitchFamily="49" charset="0"/>
              </a:rPr>
              <a:t> Set participants = </a:t>
            </a:r>
            <a:r>
              <a:rPr lang="en-US" sz="2400" b="1" smtClean="0">
                <a:latin typeface="Courier New" pitchFamily="49" charset="0"/>
              </a:rPr>
              <a:t>new</a:t>
            </a:r>
            <a:r>
              <a:rPr lang="en-US" sz="2400" smtClean="0">
                <a:latin typeface="Courier New" pitchFamily="49" charset="0"/>
              </a:rPr>
              <a:t> HashSet();</a:t>
            </a:r>
            <a:endParaRPr lang="fr-FR" sz="32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smtClean="0"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smtClean="0">
                <a:latin typeface="Courier New" pitchFamily="49" charset="0"/>
              </a:rPr>
              <a:t>}</a:t>
            </a:r>
          </a:p>
        </p:txBody>
      </p: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6948488" y="1557338"/>
            <a:ext cx="1701800" cy="2663825"/>
            <a:chOff x="4377" y="981"/>
            <a:chExt cx="1072" cy="1678"/>
          </a:xfrm>
        </p:grpSpPr>
        <p:sp>
          <p:nvSpPr>
            <p:cNvPr id="79880" name="Rectangle 5"/>
            <p:cNvSpPr>
              <a:spLocks noChangeArrowheads="1"/>
            </p:cNvSpPr>
            <p:nvPr/>
          </p:nvSpPr>
          <p:spPr bwMode="auto">
            <a:xfrm>
              <a:off x="4377" y="981"/>
              <a:ext cx="1072" cy="167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881" name="Text Box 6"/>
            <p:cNvSpPr txBox="1">
              <a:spLocks noChangeArrowheads="1"/>
            </p:cNvSpPr>
            <p:nvPr/>
          </p:nvSpPr>
          <p:spPr bwMode="auto">
            <a:xfrm>
              <a:off x="4612" y="981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990000"/>
                  </a:solidFill>
                </a:rPr>
                <a:t>Event</a:t>
              </a:r>
            </a:p>
          </p:txBody>
        </p:sp>
        <p:sp>
          <p:nvSpPr>
            <p:cNvPr id="79882" name="Line 7"/>
            <p:cNvSpPr>
              <a:spLocks noChangeShapeType="1"/>
            </p:cNvSpPr>
            <p:nvPr/>
          </p:nvSpPr>
          <p:spPr bwMode="auto">
            <a:xfrm>
              <a:off x="4403" y="1238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883" name="Text Box 8"/>
            <p:cNvSpPr txBox="1">
              <a:spLocks noChangeArrowheads="1"/>
            </p:cNvSpPr>
            <p:nvPr/>
          </p:nvSpPr>
          <p:spPr bwMode="auto">
            <a:xfrm>
              <a:off x="4793" y="130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id</a:t>
              </a:r>
            </a:p>
          </p:txBody>
        </p:sp>
        <p:sp>
          <p:nvSpPr>
            <p:cNvPr id="79884" name="Text Box 9"/>
            <p:cNvSpPr txBox="1">
              <a:spLocks noChangeArrowheads="1"/>
            </p:cNvSpPr>
            <p:nvPr/>
          </p:nvSpPr>
          <p:spPr bwMode="auto">
            <a:xfrm>
              <a:off x="4728" y="1540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titre</a:t>
              </a:r>
            </a:p>
          </p:txBody>
        </p:sp>
        <p:sp>
          <p:nvSpPr>
            <p:cNvPr id="79885" name="Text Box 10"/>
            <p:cNvSpPr txBox="1">
              <a:spLocks noChangeArrowheads="1"/>
            </p:cNvSpPr>
            <p:nvPr/>
          </p:nvSpPr>
          <p:spPr bwMode="auto">
            <a:xfrm>
              <a:off x="4723" y="1780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date</a:t>
              </a:r>
            </a:p>
          </p:txBody>
        </p:sp>
        <p:sp>
          <p:nvSpPr>
            <p:cNvPr id="79886" name="Text Box 11"/>
            <p:cNvSpPr txBox="1">
              <a:spLocks noChangeArrowheads="1"/>
            </p:cNvSpPr>
            <p:nvPr/>
          </p:nvSpPr>
          <p:spPr bwMode="auto">
            <a:xfrm>
              <a:off x="4445" y="2000"/>
              <a:ext cx="9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responsable</a:t>
              </a:r>
            </a:p>
          </p:txBody>
        </p:sp>
        <p:sp>
          <p:nvSpPr>
            <p:cNvPr id="79887" name="Text Box 12"/>
            <p:cNvSpPr txBox="1">
              <a:spLocks noChangeArrowheads="1"/>
            </p:cNvSpPr>
            <p:nvPr/>
          </p:nvSpPr>
          <p:spPr bwMode="auto">
            <a:xfrm>
              <a:off x="4437" y="2251"/>
              <a:ext cx="9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participants</a:t>
              </a:r>
            </a:p>
          </p:txBody>
        </p:sp>
      </p:grpSp>
      <p:sp>
        <p:nvSpPr>
          <p:cNvPr id="79879" name="Oval 14"/>
          <p:cNvSpPr>
            <a:spLocks noChangeArrowheads="1"/>
          </p:cNvSpPr>
          <p:nvPr/>
        </p:nvSpPr>
        <p:spPr bwMode="auto">
          <a:xfrm>
            <a:off x="2268538" y="4365625"/>
            <a:ext cx="3167062" cy="6477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1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421894-9894-4E5E-95D4-C1806347D5DB}" type="slidenum">
              <a:rPr lang="fr-FR" sz="1400" smtClean="0"/>
              <a:pPr eaLnBrk="1" hangingPunct="1"/>
              <a:t>18</a:t>
            </a:fld>
            <a:endParaRPr lang="fr-FR" sz="1400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731837"/>
          </a:xfrm>
        </p:spPr>
        <p:txBody>
          <a:bodyPr/>
          <a:lstStyle/>
          <a:p>
            <a:pPr eaLnBrk="1" hangingPunct="1"/>
            <a:r>
              <a:rPr lang="fr-FR" sz="4000" smtClean="0">
                <a:solidFill>
                  <a:srgbClr val="990000"/>
                </a:solidFill>
              </a:rPr>
              <a:t>Mapping des personnes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51838" cy="50403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fr-FR" dirty="0" smtClean="0"/>
              <a:t>Fichier: </a:t>
            </a:r>
            <a:r>
              <a:rPr lang="fr-FR" sz="2800" b="1" dirty="0" smtClean="0">
                <a:latin typeface="Courier New" pitchFamily="49" charset="0"/>
              </a:rPr>
              <a:t>Personne.hbm.xml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&lt;</a:t>
            </a:r>
            <a:r>
              <a:rPr lang="fr-FR" sz="2000" dirty="0" err="1" smtClean="0">
                <a:latin typeface="Courier New" pitchFamily="49" charset="0"/>
              </a:rPr>
              <a:t>hibernate-mapping</a:t>
            </a:r>
            <a:r>
              <a:rPr lang="fr-FR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	&lt;class </a:t>
            </a:r>
            <a:r>
              <a:rPr lang="fr-FR" sz="2000" dirty="0" err="1" smtClean="0">
                <a:latin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</a:rPr>
              <a:t>="</a:t>
            </a:r>
            <a:r>
              <a:rPr lang="fr-FR" sz="2000" b="1" dirty="0" err="1" smtClean="0">
                <a:latin typeface="Courier New" pitchFamily="49" charset="0"/>
              </a:rPr>
              <a:t>entities.Personne</a:t>
            </a:r>
            <a:r>
              <a:rPr lang="fr-FR" sz="2000" dirty="0" smtClean="0">
                <a:latin typeface="Courier New" pitchFamily="49" charset="0"/>
              </a:rPr>
              <a:t>" table="PERSONNE" 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		...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&lt;set name="events" table="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PersonEvents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&lt;key column="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personId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&lt;many-to-many column="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eventId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  class="Event"/&gt;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&lt;/set&gt;</a:t>
            </a:r>
            <a:endParaRPr lang="fr-FR" sz="20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	&lt;/class&gt;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&lt;/</a:t>
            </a:r>
            <a:r>
              <a:rPr lang="fr-FR" sz="2000" dirty="0" err="1" smtClean="0">
                <a:latin typeface="Courier New" pitchFamily="49" charset="0"/>
              </a:rPr>
              <a:t>hibernate-mapping</a:t>
            </a:r>
            <a:r>
              <a:rPr lang="fr-FR" sz="2000" dirty="0" smtClean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85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D6E717-9814-4876-AEEE-EE66B811732B}" type="slidenum">
              <a:rPr lang="fr-FR" sz="1400" smtClean="0"/>
              <a:pPr eaLnBrk="1" hangingPunct="1"/>
              <a:t>19</a:t>
            </a:fld>
            <a:endParaRPr lang="fr-FR" sz="1400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731837"/>
          </a:xfrm>
        </p:spPr>
        <p:txBody>
          <a:bodyPr/>
          <a:lstStyle/>
          <a:p>
            <a:pPr eaLnBrk="1" hangingPunct="1"/>
            <a:r>
              <a:rPr lang="fr-FR" sz="4000" smtClean="0">
                <a:solidFill>
                  <a:srgbClr val="990000"/>
                </a:solidFill>
              </a:rPr>
              <a:t>Mapping des Evènement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51838" cy="50403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fr-FR" dirty="0" smtClean="0"/>
              <a:t>Fichier: </a:t>
            </a:r>
            <a:r>
              <a:rPr lang="fr-FR" sz="2800" b="1" dirty="0" smtClean="0">
                <a:latin typeface="Courier New" pitchFamily="49" charset="0"/>
              </a:rPr>
              <a:t>Event.hbm.xml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&lt;</a:t>
            </a:r>
            <a:r>
              <a:rPr lang="fr-FR" sz="2000" dirty="0" err="1" smtClean="0">
                <a:latin typeface="Courier New" pitchFamily="49" charset="0"/>
              </a:rPr>
              <a:t>hibernate-mapping</a:t>
            </a:r>
            <a:r>
              <a:rPr lang="fr-FR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	&lt;class </a:t>
            </a:r>
            <a:r>
              <a:rPr lang="fr-FR" sz="2000" dirty="0" err="1" smtClean="0">
                <a:latin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</a:rPr>
              <a:t>="</a:t>
            </a:r>
            <a:r>
              <a:rPr lang="fr-FR" sz="2000" b="1" dirty="0" err="1" smtClean="0">
                <a:latin typeface="Courier New" pitchFamily="49" charset="0"/>
              </a:rPr>
              <a:t>entities.Event</a:t>
            </a:r>
            <a:r>
              <a:rPr lang="fr-FR" sz="2000" dirty="0" smtClean="0">
                <a:latin typeface="Courier New" pitchFamily="49" charset="0"/>
              </a:rPr>
              <a:t>" table="EVENT" 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		...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b="1" dirty="0" smtClean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&lt;set name="participants" table="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PersonEvents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&lt;key column="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eventId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&lt;many-to-many column="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personneId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  class="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Personne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&lt;/set&gt;</a:t>
            </a:r>
            <a:endParaRPr lang="fr-FR" sz="20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	&lt;/class&gt;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000" dirty="0" smtClean="0">
                <a:latin typeface="Courier New" pitchFamily="49" charset="0"/>
              </a:rPr>
              <a:t>&lt;/</a:t>
            </a:r>
            <a:r>
              <a:rPr lang="fr-FR" sz="2000" dirty="0" err="1" smtClean="0">
                <a:latin typeface="Courier New" pitchFamily="49" charset="0"/>
              </a:rPr>
              <a:t>hibernate-mapping</a:t>
            </a:r>
            <a:r>
              <a:rPr lang="fr-FR" sz="2000" dirty="0" smtClean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62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Hibernate java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B6DC7-E96F-42C9-A54C-E9CF1D64BB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131840" y="-27384"/>
            <a:ext cx="208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 sz="2400" b="1" dirty="0"/>
              <a:t>Les relations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22709" y="116632"/>
            <a:ext cx="8713787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Un des fondements du modèle de données relationnelles repose sur les relations qui peuvent intervenir entre une table et une ou plusieurs autres tables ou la table elle même.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r>
              <a:rPr lang="fr-FR" sz="2400" dirty="0" err="1"/>
              <a:t>Hibernate</a:t>
            </a:r>
            <a:r>
              <a:rPr lang="fr-FR" sz="2400" dirty="0"/>
              <a:t> propose de transcrire ces relations du modèle relationnel dans le modèle objet. Il supporte plusieurs types </a:t>
            </a:r>
            <a:r>
              <a:rPr lang="fr-FR" sz="2400" dirty="0" smtClean="0"/>
              <a:t>de relations </a:t>
            </a:r>
            <a:r>
              <a:rPr lang="fr-FR" sz="2400" dirty="0"/>
              <a:t>: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relation de type 1 - 1 (</a:t>
            </a:r>
            <a:r>
              <a:rPr lang="en-US" sz="2400" b="1" dirty="0">
                <a:solidFill>
                  <a:schemeClr val="accent2"/>
                </a:solidFill>
              </a:rPr>
              <a:t>one-to-one</a:t>
            </a:r>
            <a:r>
              <a:rPr lang="en-US" sz="2400" dirty="0"/>
              <a:t>)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relation de type 1 - n (</a:t>
            </a:r>
            <a:r>
              <a:rPr lang="en-US" sz="2400" b="1" dirty="0">
                <a:solidFill>
                  <a:schemeClr val="accent2"/>
                </a:solidFill>
              </a:rPr>
              <a:t>many-to-one</a:t>
            </a:r>
            <a:r>
              <a:rPr lang="en-US" sz="2400" dirty="0"/>
              <a:t>)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relation de type n - n (</a:t>
            </a:r>
            <a:r>
              <a:rPr lang="en-US" sz="2400" b="1" dirty="0">
                <a:solidFill>
                  <a:schemeClr val="accent2"/>
                </a:solidFill>
              </a:rPr>
              <a:t>many-to-many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Many</a:t>
            </a:r>
            <a:r>
              <a:rPr lang="fr-FR" dirty="0" err="1" smtClean="0"/>
              <a:t>ToMany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48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la procédure d’insertion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L’ajout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03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33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FF4E8C-ED85-471E-BCE3-20B566A3E8F2}" type="slidenum">
              <a:rPr lang="fr-FR" sz="1400" smtClean="0"/>
              <a:pPr eaLnBrk="1" hangingPunct="1"/>
              <a:t>3</a:t>
            </a:fld>
            <a:endParaRPr lang="fr-FR" sz="140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Clés étrangères - 1</a:t>
            </a:r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1966913" y="5229225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i="1"/>
              <a:t>Association unidirectionnelle plusieurs à 1</a:t>
            </a:r>
          </a:p>
        </p:txBody>
      </p:sp>
      <p:grpSp>
        <p:nvGrpSpPr>
          <p:cNvPr id="69638" name="Group 4"/>
          <p:cNvGrpSpPr>
            <a:grpSpLocks/>
          </p:cNvGrpSpPr>
          <p:nvPr/>
        </p:nvGrpSpPr>
        <p:grpSpPr bwMode="auto">
          <a:xfrm>
            <a:off x="6156325" y="2205038"/>
            <a:ext cx="1373188" cy="2016125"/>
            <a:chOff x="2200" y="1525"/>
            <a:chExt cx="882" cy="1406"/>
          </a:xfrm>
        </p:grpSpPr>
        <p:sp>
          <p:nvSpPr>
            <p:cNvPr id="69652" name="Rectangle 5"/>
            <p:cNvSpPr>
              <a:spLocks noChangeArrowheads="1"/>
            </p:cNvSpPr>
            <p:nvPr/>
          </p:nvSpPr>
          <p:spPr bwMode="auto">
            <a:xfrm>
              <a:off x="2200" y="1525"/>
              <a:ext cx="861" cy="140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53" name="Text Box 6"/>
            <p:cNvSpPr txBox="1">
              <a:spLocks noChangeArrowheads="1"/>
            </p:cNvSpPr>
            <p:nvPr/>
          </p:nvSpPr>
          <p:spPr bwMode="auto">
            <a:xfrm>
              <a:off x="2246" y="1525"/>
              <a:ext cx="83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Personne</a:t>
              </a:r>
            </a:p>
          </p:txBody>
        </p:sp>
        <p:sp>
          <p:nvSpPr>
            <p:cNvPr id="69654" name="Line 7"/>
            <p:cNvSpPr>
              <a:spLocks noChangeShapeType="1"/>
            </p:cNvSpPr>
            <p:nvPr/>
          </p:nvSpPr>
          <p:spPr bwMode="auto">
            <a:xfrm>
              <a:off x="2200" y="1842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655" name="Group 8"/>
            <p:cNvGrpSpPr>
              <a:grpSpLocks/>
            </p:cNvGrpSpPr>
            <p:nvPr/>
          </p:nvGrpSpPr>
          <p:grpSpPr bwMode="auto">
            <a:xfrm>
              <a:off x="2410" y="1888"/>
              <a:ext cx="466" cy="909"/>
              <a:chOff x="2501" y="1888"/>
              <a:chExt cx="466" cy="909"/>
            </a:xfrm>
          </p:grpSpPr>
          <p:sp>
            <p:nvSpPr>
              <p:cNvPr id="69656" name="Text Box 9"/>
              <p:cNvSpPr txBox="1">
                <a:spLocks noChangeArrowheads="1"/>
              </p:cNvSpPr>
              <p:nvPr/>
            </p:nvSpPr>
            <p:spPr bwMode="auto">
              <a:xfrm>
                <a:off x="2600" y="1888"/>
                <a:ext cx="27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id</a:t>
                </a:r>
              </a:p>
            </p:txBody>
          </p:sp>
          <p:sp>
            <p:nvSpPr>
              <p:cNvPr id="69657" name="Text Box 10"/>
              <p:cNvSpPr txBox="1">
                <a:spLocks noChangeArrowheads="1"/>
              </p:cNvSpPr>
              <p:nvPr/>
            </p:nvSpPr>
            <p:spPr bwMode="auto">
              <a:xfrm>
                <a:off x="2501" y="2183"/>
                <a:ext cx="466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nom</a:t>
                </a:r>
              </a:p>
            </p:txBody>
          </p:sp>
          <p:sp>
            <p:nvSpPr>
              <p:cNvPr id="69658" name="Text Box 11"/>
              <p:cNvSpPr txBox="1">
                <a:spLocks noChangeArrowheads="1"/>
              </p:cNvSpPr>
              <p:nvPr/>
            </p:nvSpPr>
            <p:spPr bwMode="auto">
              <a:xfrm>
                <a:off x="2543" y="2478"/>
                <a:ext cx="39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age</a:t>
                </a:r>
              </a:p>
            </p:txBody>
          </p:sp>
        </p:grpSp>
      </p:grpSp>
      <p:grpSp>
        <p:nvGrpSpPr>
          <p:cNvPr id="69639" name="Group 12"/>
          <p:cNvGrpSpPr>
            <a:grpSpLocks/>
          </p:cNvGrpSpPr>
          <p:nvPr/>
        </p:nvGrpSpPr>
        <p:grpSpPr bwMode="auto">
          <a:xfrm>
            <a:off x="2593975" y="2133600"/>
            <a:ext cx="1330325" cy="2087563"/>
            <a:chOff x="1634" y="1344"/>
            <a:chExt cx="838" cy="1315"/>
          </a:xfrm>
        </p:grpSpPr>
        <p:sp>
          <p:nvSpPr>
            <p:cNvPr id="69646" name="Rectangle 13"/>
            <p:cNvSpPr>
              <a:spLocks noChangeArrowheads="1"/>
            </p:cNvSpPr>
            <p:nvPr/>
          </p:nvSpPr>
          <p:spPr bwMode="auto">
            <a:xfrm>
              <a:off x="1655" y="1344"/>
              <a:ext cx="817" cy="1315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47" name="Text Box 14"/>
            <p:cNvSpPr txBox="1">
              <a:spLocks noChangeArrowheads="1"/>
            </p:cNvSpPr>
            <p:nvPr/>
          </p:nvSpPr>
          <p:spPr bwMode="auto">
            <a:xfrm>
              <a:off x="1791" y="1344"/>
              <a:ext cx="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Event</a:t>
              </a:r>
            </a:p>
          </p:txBody>
        </p:sp>
        <p:sp>
          <p:nvSpPr>
            <p:cNvPr id="69648" name="Line 15"/>
            <p:cNvSpPr>
              <a:spLocks noChangeShapeType="1"/>
            </p:cNvSpPr>
            <p:nvPr/>
          </p:nvSpPr>
          <p:spPr bwMode="auto">
            <a:xfrm>
              <a:off x="1634" y="1661"/>
              <a:ext cx="82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649" name="Text Box 16"/>
            <p:cNvSpPr txBox="1">
              <a:spLocks noChangeArrowheads="1"/>
            </p:cNvSpPr>
            <p:nvPr/>
          </p:nvSpPr>
          <p:spPr bwMode="auto">
            <a:xfrm>
              <a:off x="1959" y="170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id</a:t>
              </a:r>
            </a:p>
          </p:txBody>
        </p:sp>
        <p:sp>
          <p:nvSpPr>
            <p:cNvPr id="69650" name="Text Box 17"/>
            <p:cNvSpPr txBox="1">
              <a:spLocks noChangeArrowheads="1"/>
            </p:cNvSpPr>
            <p:nvPr/>
          </p:nvSpPr>
          <p:spPr bwMode="auto">
            <a:xfrm>
              <a:off x="1869" y="2002"/>
              <a:ext cx="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titre</a:t>
              </a:r>
            </a:p>
          </p:txBody>
        </p:sp>
        <p:sp>
          <p:nvSpPr>
            <p:cNvPr id="69651" name="Text Box 18"/>
            <p:cNvSpPr txBox="1">
              <a:spLocks noChangeArrowheads="1"/>
            </p:cNvSpPr>
            <p:nvPr/>
          </p:nvSpPr>
          <p:spPr bwMode="auto">
            <a:xfrm>
              <a:off x="1839" y="2297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Date</a:t>
              </a:r>
            </a:p>
          </p:txBody>
        </p:sp>
      </p:grpSp>
      <p:grpSp>
        <p:nvGrpSpPr>
          <p:cNvPr id="69640" name="Group 19"/>
          <p:cNvGrpSpPr>
            <a:grpSpLocks/>
          </p:cNvGrpSpPr>
          <p:nvPr/>
        </p:nvGrpSpPr>
        <p:grpSpPr bwMode="auto">
          <a:xfrm>
            <a:off x="3865563" y="3573463"/>
            <a:ext cx="2290762" cy="817562"/>
            <a:chOff x="2435" y="2251"/>
            <a:chExt cx="1443" cy="515"/>
          </a:xfrm>
        </p:grpSpPr>
        <p:sp>
          <p:nvSpPr>
            <p:cNvPr id="69642" name="Line 20"/>
            <p:cNvSpPr>
              <a:spLocks noChangeShapeType="1"/>
            </p:cNvSpPr>
            <p:nvPr/>
          </p:nvSpPr>
          <p:spPr bwMode="auto">
            <a:xfrm>
              <a:off x="2472" y="2522"/>
              <a:ext cx="140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643" name="Text Box 21"/>
            <p:cNvSpPr txBox="1">
              <a:spLocks noChangeArrowheads="1"/>
            </p:cNvSpPr>
            <p:nvPr/>
          </p:nvSpPr>
          <p:spPr bwMode="auto">
            <a:xfrm>
              <a:off x="2435" y="2478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Responsable</a:t>
              </a:r>
            </a:p>
          </p:txBody>
        </p:sp>
        <p:sp>
          <p:nvSpPr>
            <p:cNvPr id="69644" name="Text Box 22"/>
            <p:cNvSpPr txBox="1">
              <a:spLocks noChangeArrowheads="1"/>
            </p:cNvSpPr>
            <p:nvPr/>
          </p:nvSpPr>
          <p:spPr bwMode="auto">
            <a:xfrm>
              <a:off x="2517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*</a:t>
              </a:r>
            </a:p>
          </p:txBody>
        </p:sp>
        <p:sp>
          <p:nvSpPr>
            <p:cNvPr id="69645" name="Text Box 23"/>
            <p:cNvSpPr txBox="1">
              <a:spLocks noChangeArrowheads="1"/>
            </p:cNvSpPr>
            <p:nvPr/>
          </p:nvSpPr>
          <p:spPr bwMode="auto">
            <a:xfrm>
              <a:off x="3651" y="2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1</a:t>
              </a:r>
            </a:p>
          </p:txBody>
        </p:sp>
      </p:grpSp>
      <p:sp>
        <p:nvSpPr>
          <p:cNvPr id="69641" name="Oval 24"/>
          <p:cNvSpPr>
            <a:spLocks noChangeArrowheads="1"/>
          </p:cNvSpPr>
          <p:nvPr/>
        </p:nvSpPr>
        <p:spPr bwMode="auto">
          <a:xfrm>
            <a:off x="3635375" y="3500438"/>
            <a:ext cx="2881313" cy="108108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F6138D-EBE5-4E78-B0F5-15F8AFB1431F}" type="slidenum">
              <a:rPr lang="fr-FR" sz="1400" smtClean="0"/>
              <a:pPr eaLnBrk="1" hangingPunct="1"/>
              <a:t>4</a:t>
            </a:fld>
            <a:endParaRPr lang="fr-FR" sz="140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Modifier la classe </a:t>
            </a:r>
            <a:r>
              <a:rPr lang="fr-FR" sz="4000" smtClean="0">
                <a:solidFill>
                  <a:srgbClr val="990000"/>
                </a:solidFill>
                <a:latin typeface="Courier New" pitchFamily="49" charset="0"/>
              </a:rPr>
              <a:t>Event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471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mtClean="0"/>
              <a:t>Ajouter le champ </a:t>
            </a:r>
            <a:r>
              <a:rPr lang="fr-FR" sz="2800" smtClean="0">
                <a:latin typeface="Courier New" pitchFamily="49" charset="0"/>
              </a:rPr>
              <a:t>responsable</a:t>
            </a:r>
          </a:p>
          <a:p>
            <a:pPr eaLnBrk="1" hangingPunct="1">
              <a:lnSpc>
                <a:spcPct val="80000"/>
              </a:lnSpc>
            </a:pPr>
            <a:endParaRPr lang="fr-FR" sz="2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800" b="1" smtClean="0">
                <a:latin typeface="Courier New" pitchFamily="49" charset="0"/>
              </a:rPr>
              <a:t>public class</a:t>
            </a:r>
            <a:r>
              <a:rPr lang="fr-FR" sz="2800" smtClean="0">
                <a:latin typeface="Courier New" pitchFamily="49" charset="0"/>
              </a:rPr>
              <a:t> Event {</a:t>
            </a:r>
            <a:r>
              <a:rPr lang="fr-FR" sz="2800" b="1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b="1" smtClean="0">
                <a:latin typeface="Courier New" pitchFamily="49" charset="0"/>
              </a:rPr>
              <a:t>private</a:t>
            </a:r>
            <a:r>
              <a:rPr lang="fr-FR" smtClean="0">
                <a:latin typeface="Courier New" pitchFamily="49" charset="0"/>
              </a:rPr>
              <a:t> Long id;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b="1" smtClean="0">
                <a:latin typeface="Courier New" pitchFamily="49" charset="0"/>
              </a:rPr>
              <a:t>private</a:t>
            </a:r>
            <a:r>
              <a:rPr lang="fr-FR" smtClean="0">
                <a:latin typeface="Courier New" pitchFamily="49" charset="0"/>
              </a:rPr>
              <a:t> String titre;</a:t>
            </a:r>
            <a:endParaRPr lang="fr-FR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b="1" smtClean="0">
                <a:latin typeface="Courier New" pitchFamily="49" charset="0"/>
              </a:rPr>
              <a:t>private</a:t>
            </a:r>
            <a:r>
              <a:rPr lang="fr-FR" smtClean="0">
                <a:latin typeface="Courier New" pitchFamily="49" charset="0"/>
              </a:rPr>
              <a:t> Date date;</a:t>
            </a:r>
            <a:endParaRPr lang="fr-FR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b="1" smtClean="0">
                <a:latin typeface="Courier New" pitchFamily="49" charset="0"/>
              </a:rPr>
              <a:t>private</a:t>
            </a:r>
            <a:r>
              <a:rPr lang="fr-FR" smtClean="0">
                <a:latin typeface="Courier New" pitchFamily="49" charset="0"/>
              </a:rPr>
              <a:t> Personne responsable;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sz="2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800" smtClean="0">
                <a:latin typeface="Courier New" pitchFamily="49" charset="0"/>
              </a:rPr>
              <a:t>}</a:t>
            </a:r>
          </a:p>
        </p:txBody>
      </p:sp>
      <p:grpSp>
        <p:nvGrpSpPr>
          <p:cNvPr id="70662" name="Group 4"/>
          <p:cNvGrpSpPr>
            <a:grpSpLocks/>
          </p:cNvGrpSpPr>
          <p:nvPr/>
        </p:nvGrpSpPr>
        <p:grpSpPr bwMode="auto">
          <a:xfrm>
            <a:off x="7235825" y="2492375"/>
            <a:ext cx="1701800" cy="2160588"/>
            <a:chOff x="1610" y="1344"/>
            <a:chExt cx="998" cy="1678"/>
          </a:xfrm>
        </p:grpSpPr>
        <p:sp>
          <p:nvSpPr>
            <p:cNvPr id="70663" name="Rectangle 5"/>
            <p:cNvSpPr>
              <a:spLocks noChangeArrowheads="1"/>
            </p:cNvSpPr>
            <p:nvPr/>
          </p:nvSpPr>
          <p:spPr bwMode="auto">
            <a:xfrm>
              <a:off x="1610" y="1344"/>
              <a:ext cx="998" cy="167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664" name="Text Box 6"/>
            <p:cNvSpPr txBox="1">
              <a:spLocks noChangeArrowheads="1"/>
            </p:cNvSpPr>
            <p:nvPr/>
          </p:nvSpPr>
          <p:spPr bwMode="auto">
            <a:xfrm>
              <a:off x="1829" y="1344"/>
              <a:ext cx="56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990000"/>
                  </a:solidFill>
                </a:rPr>
                <a:t>Event</a:t>
              </a:r>
            </a:p>
          </p:txBody>
        </p:sp>
        <p:sp>
          <p:nvSpPr>
            <p:cNvPr id="70665" name="Line 7"/>
            <p:cNvSpPr>
              <a:spLocks noChangeShapeType="1"/>
            </p:cNvSpPr>
            <p:nvPr/>
          </p:nvSpPr>
          <p:spPr bwMode="auto">
            <a:xfrm>
              <a:off x="1634" y="1661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666" name="Text Box 8"/>
            <p:cNvSpPr txBox="1">
              <a:spLocks noChangeArrowheads="1"/>
            </p:cNvSpPr>
            <p:nvPr/>
          </p:nvSpPr>
          <p:spPr bwMode="auto">
            <a:xfrm>
              <a:off x="1997" y="1737"/>
              <a:ext cx="22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id</a:t>
              </a:r>
            </a:p>
          </p:txBody>
        </p:sp>
        <p:sp>
          <p:nvSpPr>
            <p:cNvPr id="70667" name="Text Box 9"/>
            <p:cNvSpPr txBox="1">
              <a:spLocks noChangeArrowheads="1"/>
            </p:cNvSpPr>
            <p:nvPr/>
          </p:nvSpPr>
          <p:spPr bwMode="auto">
            <a:xfrm>
              <a:off x="1937" y="2033"/>
              <a:ext cx="34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titre</a:t>
              </a:r>
            </a:p>
          </p:txBody>
        </p:sp>
        <p:sp>
          <p:nvSpPr>
            <p:cNvPr id="70668" name="Text Box 10"/>
            <p:cNvSpPr txBox="1">
              <a:spLocks noChangeArrowheads="1"/>
            </p:cNvSpPr>
            <p:nvPr/>
          </p:nvSpPr>
          <p:spPr bwMode="auto">
            <a:xfrm>
              <a:off x="1915" y="2329"/>
              <a:ext cx="3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Date</a:t>
              </a:r>
            </a:p>
          </p:txBody>
        </p:sp>
        <p:sp>
          <p:nvSpPr>
            <p:cNvPr id="70669" name="Text Box 11"/>
            <p:cNvSpPr txBox="1">
              <a:spLocks noChangeArrowheads="1"/>
            </p:cNvSpPr>
            <p:nvPr/>
          </p:nvSpPr>
          <p:spPr bwMode="auto">
            <a:xfrm>
              <a:off x="1673" y="2600"/>
              <a:ext cx="87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/>
                <a:t>Responsable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4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8C0764-7341-4336-9B81-1FE263B2D2A4}" type="slidenum">
              <a:rPr lang="fr-FR" sz="1400" smtClean="0"/>
              <a:pPr eaLnBrk="1" hangingPunct="1"/>
              <a:t>5</a:t>
            </a:fld>
            <a:endParaRPr lang="fr-FR" sz="1400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Créer une classe </a:t>
            </a:r>
            <a:r>
              <a:rPr lang="fr-FR" sz="4000" smtClean="0">
                <a:solidFill>
                  <a:srgbClr val="990000"/>
                </a:solidFill>
                <a:latin typeface="Courier New" pitchFamily="49" charset="0"/>
              </a:rPr>
              <a:t>Personne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sz="2800" b="1" smtClean="0">
                <a:latin typeface="Courier New" pitchFamily="49" charset="0"/>
              </a:rPr>
              <a:t>public class</a:t>
            </a:r>
            <a:r>
              <a:rPr lang="fr-FR" sz="2800" smtClean="0">
                <a:latin typeface="Courier New" pitchFamily="49" charset="0"/>
              </a:rPr>
              <a:t> Personne {</a:t>
            </a:r>
          </a:p>
          <a:p>
            <a:pPr eaLnBrk="1" hangingPunct="1">
              <a:buFontTx/>
              <a:buNone/>
            </a:pPr>
            <a:r>
              <a:rPr lang="fr-FR" sz="2800" smtClean="0">
                <a:latin typeface="Courier New" pitchFamily="49" charset="0"/>
              </a:rPr>
              <a:t>	</a:t>
            </a:r>
            <a:r>
              <a:rPr lang="fr-FR" sz="2800" b="1" smtClean="0">
                <a:latin typeface="Courier New" pitchFamily="49" charset="0"/>
              </a:rPr>
              <a:t>private</a:t>
            </a:r>
            <a:r>
              <a:rPr lang="fr-FR" sz="2800" smtClean="0">
                <a:latin typeface="Courier New" pitchFamily="49" charset="0"/>
              </a:rPr>
              <a:t> Long id;</a:t>
            </a:r>
          </a:p>
          <a:p>
            <a:pPr eaLnBrk="1" hangingPunct="1">
              <a:buFontTx/>
              <a:buNone/>
            </a:pPr>
            <a:r>
              <a:rPr lang="fr-FR" sz="2800" smtClean="0">
                <a:latin typeface="Courier New" pitchFamily="49" charset="0"/>
              </a:rPr>
              <a:t>	</a:t>
            </a:r>
            <a:r>
              <a:rPr lang="fr-FR" sz="2800" b="1" smtClean="0">
                <a:latin typeface="Courier New" pitchFamily="49" charset="0"/>
              </a:rPr>
              <a:t>private</a:t>
            </a:r>
            <a:r>
              <a:rPr lang="fr-FR" sz="2800" smtClean="0">
                <a:latin typeface="Courier New" pitchFamily="49" charset="0"/>
              </a:rPr>
              <a:t> String nom;</a:t>
            </a:r>
          </a:p>
          <a:p>
            <a:pPr eaLnBrk="1" hangingPunct="1">
              <a:buFontTx/>
              <a:buNone/>
            </a:pPr>
            <a:r>
              <a:rPr lang="fr-FR" sz="2800" smtClean="0">
                <a:latin typeface="Courier New" pitchFamily="49" charset="0"/>
              </a:rPr>
              <a:t>	</a:t>
            </a:r>
            <a:r>
              <a:rPr lang="fr-FR" sz="2800" b="1" smtClean="0">
                <a:latin typeface="Courier New" pitchFamily="49" charset="0"/>
              </a:rPr>
              <a:t>private</a:t>
            </a:r>
            <a:r>
              <a:rPr lang="fr-FR" sz="2800" smtClean="0">
                <a:latin typeface="Courier New" pitchFamily="49" charset="0"/>
              </a:rPr>
              <a:t> </a:t>
            </a:r>
            <a:r>
              <a:rPr lang="fr-FR" sz="2800" b="1" smtClean="0">
                <a:latin typeface="Courier New" pitchFamily="49" charset="0"/>
              </a:rPr>
              <a:t>int</a:t>
            </a:r>
            <a:r>
              <a:rPr lang="fr-FR" sz="2800" smtClean="0">
                <a:latin typeface="Courier New" pitchFamily="49" charset="0"/>
              </a:rPr>
              <a:t> age;</a:t>
            </a:r>
          </a:p>
          <a:p>
            <a:pPr eaLnBrk="1" hangingPunct="1">
              <a:buFontTx/>
              <a:buNone/>
            </a:pPr>
            <a:endParaRPr lang="fr-FR" sz="2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sz="2800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fr-FR" sz="2800" smtClean="0">
                <a:latin typeface="Courier New" pitchFamily="49" charset="0"/>
              </a:rPr>
              <a:t>}</a:t>
            </a:r>
          </a:p>
        </p:txBody>
      </p:sp>
      <p:grpSp>
        <p:nvGrpSpPr>
          <p:cNvPr id="71686" name="Group 4"/>
          <p:cNvGrpSpPr>
            <a:grpSpLocks/>
          </p:cNvGrpSpPr>
          <p:nvPr/>
        </p:nvGrpSpPr>
        <p:grpSpPr bwMode="auto">
          <a:xfrm>
            <a:off x="7164388" y="2565400"/>
            <a:ext cx="1387475" cy="2232025"/>
            <a:chOff x="2200" y="1525"/>
            <a:chExt cx="874" cy="1406"/>
          </a:xfrm>
        </p:grpSpPr>
        <p:sp>
          <p:nvSpPr>
            <p:cNvPr id="71687" name="Rectangle 5"/>
            <p:cNvSpPr>
              <a:spLocks noChangeArrowheads="1"/>
            </p:cNvSpPr>
            <p:nvPr/>
          </p:nvSpPr>
          <p:spPr bwMode="auto">
            <a:xfrm>
              <a:off x="2200" y="1525"/>
              <a:ext cx="861" cy="140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1688" name="Text Box 6"/>
            <p:cNvSpPr txBox="1">
              <a:spLocks noChangeArrowheads="1"/>
            </p:cNvSpPr>
            <p:nvPr/>
          </p:nvSpPr>
          <p:spPr bwMode="auto">
            <a:xfrm>
              <a:off x="2254" y="1525"/>
              <a:ext cx="8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990000"/>
                  </a:solidFill>
                </a:rPr>
                <a:t>Personne</a:t>
              </a:r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>
              <a:off x="2200" y="1842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71690" name="Group 8"/>
            <p:cNvGrpSpPr>
              <a:grpSpLocks/>
            </p:cNvGrpSpPr>
            <p:nvPr/>
          </p:nvGrpSpPr>
          <p:grpSpPr bwMode="auto">
            <a:xfrm>
              <a:off x="2415" y="1888"/>
              <a:ext cx="457" cy="878"/>
              <a:chOff x="2506" y="1888"/>
              <a:chExt cx="457" cy="878"/>
            </a:xfrm>
          </p:grpSpPr>
          <p:sp>
            <p:nvSpPr>
              <p:cNvPr id="71691" name="Text Box 9"/>
              <p:cNvSpPr txBox="1">
                <a:spLocks noChangeArrowheads="1"/>
              </p:cNvSpPr>
              <p:nvPr/>
            </p:nvSpPr>
            <p:spPr bwMode="auto">
              <a:xfrm>
                <a:off x="2602" y="188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id</a:t>
                </a:r>
              </a:p>
            </p:txBody>
          </p:sp>
          <p:sp>
            <p:nvSpPr>
              <p:cNvPr id="71692" name="Text Box 10"/>
              <p:cNvSpPr txBox="1">
                <a:spLocks noChangeArrowheads="1"/>
              </p:cNvSpPr>
              <p:nvPr/>
            </p:nvSpPr>
            <p:spPr bwMode="auto">
              <a:xfrm>
                <a:off x="2506" y="2183"/>
                <a:ext cx="4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nom</a:t>
                </a:r>
              </a:p>
            </p:txBody>
          </p:sp>
          <p:sp>
            <p:nvSpPr>
              <p:cNvPr id="71693" name="Text Box 11"/>
              <p:cNvSpPr txBox="1">
                <a:spLocks noChangeArrowheads="1"/>
              </p:cNvSpPr>
              <p:nvPr/>
            </p:nvSpPr>
            <p:spPr bwMode="auto">
              <a:xfrm>
                <a:off x="2546" y="2478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fr-FR"/>
                  <a:t>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89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E6343C-D267-4EDA-8081-FAC7663898E8}" type="slidenum">
              <a:rPr lang="fr-FR" sz="1400" smtClean="0"/>
              <a:pPr eaLnBrk="1" hangingPunct="1"/>
              <a:t>6</a:t>
            </a:fld>
            <a:endParaRPr lang="fr-FR" sz="140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731837"/>
          </a:xfrm>
        </p:spPr>
        <p:txBody>
          <a:bodyPr/>
          <a:lstStyle/>
          <a:p>
            <a:pPr algn="ctr" eaLnBrk="1" hangingPunct="1"/>
            <a:r>
              <a:rPr lang="fr-FR" sz="4000" dirty="0" err="1" smtClean="0">
                <a:solidFill>
                  <a:srgbClr val="990000"/>
                </a:solidFill>
              </a:rPr>
              <a:t>Mapping</a:t>
            </a:r>
            <a:r>
              <a:rPr lang="fr-FR" sz="4000" dirty="0" smtClean="0">
                <a:solidFill>
                  <a:srgbClr val="990000"/>
                </a:solidFill>
              </a:rPr>
              <a:t> des personnes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51838" cy="5040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dirty="0" smtClean="0"/>
              <a:t>Fichier :</a:t>
            </a:r>
            <a:r>
              <a:rPr lang="fr-FR" sz="2800" b="1" dirty="0" smtClean="0">
                <a:latin typeface="Courier New" pitchFamily="49" charset="0"/>
              </a:rPr>
              <a:t>Personne.hbm.xml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&lt;</a:t>
            </a:r>
            <a:r>
              <a:rPr lang="fr-FR" sz="2400" dirty="0" err="1" smtClean="0">
                <a:latin typeface="Courier New" pitchFamily="49" charset="0"/>
              </a:rPr>
              <a:t>hibernate-mapping</a:t>
            </a:r>
            <a:r>
              <a:rPr lang="fr-FR" sz="24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	&lt;class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</a:t>
            </a:r>
            <a:r>
              <a:rPr lang="fr-FR" sz="2400" b="1" dirty="0" err="1" smtClean="0">
                <a:latin typeface="Courier New" pitchFamily="49" charset="0"/>
              </a:rPr>
              <a:t>entities.Personne</a:t>
            </a:r>
            <a:r>
              <a:rPr lang="fr-FR" sz="2400" dirty="0" smtClean="0">
                <a:latin typeface="Courier New" pitchFamily="49" charset="0"/>
              </a:rPr>
              <a:t>" table="PERSONNE" 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	&lt;id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</a:t>
            </a:r>
            <a:r>
              <a:rPr lang="fr-FR" sz="2400" b="1" dirty="0" smtClean="0">
                <a:latin typeface="Courier New" pitchFamily="49" charset="0"/>
              </a:rPr>
              <a:t>id</a:t>
            </a:r>
            <a:r>
              <a:rPr lang="fr-FR" sz="2400" dirty="0" smtClean="0">
                <a:latin typeface="Courier New" pitchFamily="49" charset="0"/>
              </a:rPr>
              <a:t>" </a:t>
            </a:r>
            <a:r>
              <a:rPr lang="fr-FR" sz="2400" dirty="0" err="1" smtClean="0">
                <a:latin typeface="Courier New" pitchFamily="49" charset="0"/>
              </a:rPr>
              <a:t>column</a:t>
            </a:r>
            <a:r>
              <a:rPr lang="fr-FR" sz="2400" dirty="0" smtClean="0">
                <a:latin typeface="Courier New" pitchFamily="49" charset="0"/>
              </a:rPr>
              <a:t>="PERSONNE_ID"&gt;&lt;/id&gt;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		&lt;</a:t>
            </a:r>
            <a:r>
              <a:rPr lang="fr-FR" sz="2400" dirty="0" err="1" smtClean="0">
                <a:latin typeface="Courier New" pitchFamily="49" charset="0"/>
              </a:rPr>
              <a:t>property</a:t>
            </a:r>
            <a:r>
              <a:rPr lang="fr-FR" sz="2400" dirty="0" smtClean="0">
                <a:latin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</a:t>
            </a:r>
            <a:r>
              <a:rPr lang="fr-FR" sz="2400" b="1" dirty="0" smtClean="0">
                <a:latin typeface="Courier New" pitchFamily="49" charset="0"/>
              </a:rPr>
              <a:t>nom</a:t>
            </a:r>
            <a:r>
              <a:rPr lang="fr-FR" sz="2400" dirty="0" smtClean="0">
                <a:latin typeface="Courier New" pitchFamily="49" charset="0"/>
              </a:rPr>
              <a:t>" /&gt;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		&lt;</a:t>
            </a:r>
            <a:r>
              <a:rPr lang="fr-FR" sz="2400" dirty="0" err="1" smtClean="0">
                <a:latin typeface="Courier New" pitchFamily="49" charset="0"/>
              </a:rPr>
              <a:t>property</a:t>
            </a:r>
            <a:r>
              <a:rPr lang="fr-FR" sz="2400" dirty="0" smtClean="0">
                <a:latin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</a:t>
            </a:r>
            <a:r>
              <a:rPr lang="fr-FR" sz="2400" b="1" dirty="0" err="1" smtClean="0">
                <a:latin typeface="Courier New" pitchFamily="49" charset="0"/>
              </a:rPr>
              <a:t>age</a:t>
            </a:r>
            <a:r>
              <a:rPr lang="fr-FR" sz="2400" dirty="0" smtClean="0">
                <a:latin typeface="Courier New" pitchFamily="49" charset="0"/>
              </a:rPr>
              <a:t>" /&gt;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	&lt;/class&gt;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&lt;/</a:t>
            </a:r>
            <a:r>
              <a:rPr lang="fr-FR" sz="2400" dirty="0" err="1" smtClean="0">
                <a:latin typeface="Courier New" pitchFamily="49" charset="0"/>
              </a:rPr>
              <a:t>hibernate-mapping</a:t>
            </a:r>
            <a:r>
              <a:rPr lang="fr-FR" sz="2400" dirty="0" smtClean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31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768049-CD88-44BE-A49A-87EDC393E605}" type="slidenum">
              <a:rPr lang="fr-FR" sz="1400" smtClean="0"/>
              <a:pPr eaLnBrk="1" hangingPunct="1"/>
              <a:t>7</a:t>
            </a:fld>
            <a:endParaRPr lang="fr-FR" sz="1400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4429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sz="4000" dirty="0" err="1" smtClean="0">
                <a:solidFill>
                  <a:srgbClr val="990000"/>
                </a:solidFill>
              </a:rPr>
              <a:t>Mapping</a:t>
            </a:r>
            <a:r>
              <a:rPr lang="fr-FR" sz="4000" dirty="0" smtClean="0">
                <a:solidFill>
                  <a:srgbClr val="990000"/>
                </a:solidFill>
              </a:rPr>
              <a:t> des </a:t>
            </a:r>
            <a:r>
              <a:rPr lang="fr-FR" sz="3600" dirty="0" smtClean="0">
                <a:solidFill>
                  <a:srgbClr val="990000"/>
                </a:solidFill>
                <a:latin typeface="Courier New" pitchFamily="49" charset="0"/>
              </a:rPr>
              <a:t>Events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9036050" cy="54737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dirty="0" smtClean="0"/>
              <a:t>Association unidirectionnelle plusieurs à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&lt;</a:t>
            </a:r>
            <a:r>
              <a:rPr lang="fr-FR" sz="2400" dirty="0" err="1" smtClean="0">
                <a:latin typeface="Courier New" pitchFamily="49" charset="0"/>
              </a:rPr>
              <a:t>hibernate-mapping</a:t>
            </a:r>
            <a:r>
              <a:rPr lang="fr-FR" sz="24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  &lt;class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</a:t>
            </a:r>
            <a:r>
              <a:rPr lang="fr-FR" sz="2400" dirty="0" err="1" smtClean="0">
                <a:latin typeface="Courier New" pitchFamily="49" charset="0"/>
              </a:rPr>
              <a:t>entities.Event</a:t>
            </a:r>
            <a:r>
              <a:rPr lang="fr-FR" sz="2400" dirty="0" smtClean="0">
                <a:latin typeface="Courier New" pitchFamily="49" charset="0"/>
              </a:rPr>
              <a:t>"    table="EVENTS" 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  &lt;id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="id" </a:t>
            </a:r>
            <a:r>
              <a:rPr lang="fr-FR" sz="2400" dirty="0" err="1" smtClean="0">
                <a:latin typeface="Courier New" pitchFamily="49" charset="0"/>
              </a:rPr>
              <a:t>column</a:t>
            </a:r>
            <a:r>
              <a:rPr lang="fr-FR" sz="2400" dirty="0" smtClean="0">
                <a:latin typeface="Courier New" pitchFamily="49" charset="0"/>
              </a:rPr>
              <a:t>="EVENT_ID"&gt;&lt;/id&gt;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  &lt;</a:t>
            </a:r>
            <a:r>
              <a:rPr lang="fr-FR" sz="2400" dirty="0" err="1" smtClean="0">
                <a:latin typeface="Courier New" pitchFamily="49" charset="0"/>
              </a:rPr>
              <a:t>property</a:t>
            </a:r>
            <a:r>
              <a:rPr lang="fr-FR" sz="2400" dirty="0" smtClean="0">
                <a:latin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="date"  </a:t>
            </a:r>
            <a:r>
              <a:rPr lang="fr-FR" sz="2400" dirty="0" err="1" smtClean="0">
                <a:latin typeface="Courier New" pitchFamily="49" charset="0"/>
              </a:rPr>
              <a:t>column</a:t>
            </a:r>
            <a:r>
              <a:rPr lang="fr-FR" sz="2400" dirty="0" smtClean="0">
                <a:latin typeface="Courier New" pitchFamily="49" charset="0"/>
              </a:rPr>
              <a:t>="EVENT_DATE"/&gt;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    &lt;</a:t>
            </a:r>
            <a:r>
              <a:rPr lang="fr-FR" sz="2400" dirty="0" err="1" smtClean="0">
                <a:latin typeface="Courier New" pitchFamily="49" charset="0"/>
              </a:rPr>
              <a:t>property</a:t>
            </a:r>
            <a:r>
              <a:rPr lang="fr-FR" sz="2400" dirty="0" smtClean="0">
                <a:latin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="titre" 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    </a:t>
            </a: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&lt;</a:t>
            </a:r>
            <a:r>
              <a:rPr lang="fr-FR" sz="2400" b="1" dirty="0" err="1" smtClean="0">
                <a:solidFill>
                  <a:srgbClr val="FF3300"/>
                </a:solidFill>
                <a:latin typeface="Courier New" pitchFamily="49" charset="0"/>
              </a:rPr>
              <a:t>many</a:t>
            </a: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-to-one </a:t>
            </a:r>
            <a:r>
              <a:rPr lang="fr-FR" sz="2400" b="1" dirty="0" err="1" smtClean="0">
                <a:solidFill>
                  <a:srgbClr val="FF3300"/>
                </a:solidFill>
                <a:latin typeface="Courier New" pitchFamily="49" charset="0"/>
              </a:rPr>
              <a:t>name</a:t>
            </a: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="responsable"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fr-FR" sz="2400" b="1" dirty="0" err="1" smtClean="0">
                <a:solidFill>
                  <a:srgbClr val="FF3300"/>
                </a:solidFill>
                <a:latin typeface="Courier New" pitchFamily="49" charset="0"/>
              </a:rPr>
              <a:t>column</a:t>
            </a: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="responsable" not-</a:t>
            </a:r>
            <a:r>
              <a:rPr lang="fr-FR" sz="2400" b="1" dirty="0" err="1" smtClean="0">
                <a:solidFill>
                  <a:srgbClr val="FF3300"/>
                </a:solidFill>
                <a:latin typeface="Courier New" pitchFamily="49" charset="0"/>
              </a:rPr>
              <a:t>null</a:t>
            </a: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="</a:t>
            </a:r>
            <a:r>
              <a:rPr lang="fr-FR" sz="2400" b="1" dirty="0" err="1" smtClean="0">
                <a:solidFill>
                  <a:srgbClr val="FF3300"/>
                </a:solidFill>
                <a:latin typeface="Courier New" pitchFamily="49" charset="0"/>
              </a:rPr>
              <a:t>true</a:t>
            </a: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"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      class="</a:t>
            </a:r>
            <a:r>
              <a:rPr lang="fr-FR" sz="2400" b="1" dirty="0" err="1" smtClean="0">
                <a:solidFill>
                  <a:srgbClr val="FF3300"/>
                </a:solidFill>
                <a:latin typeface="Courier New" pitchFamily="49" charset="0"/>
              </a:rPr>
              <a:t>entities.Personne</a:t>
            </a:r>
            <a:r>
              <a:rPr lang="fr-FR" sz="2400" b="1" dirty="0" smtClean="0">
                <a:solidFill>
                  <a:srgbClr val="FF33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  &lt;/class&gt;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 dirty="0" smtClean="0">
                <a:latin typeface="Courier New" pitchFamily="49" charset="0"/>
              </a:rPr>
              <a:t>&lt;/</a:t>
            </a:r>
            <a:r>
              <a:rPr lang="fr-FR" sz="2400" dirty="0" err="1" smtClean="0">
                <a:latin typeface="Courier New" pitchFamily="49" charset="0"/>
              </a:rPr>
              <a:t>hibernate-mapping</a:t>
            </a:r>
            <a:r>
              <a:rPr lang="fr-FR" sz="2400" dirty="0" smtClean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97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9CE19E-D240-4880-80FF-2AD53058D08F}" type="slidenum">
              <a:rPr lang="fr-FR" sz="1400" smtClean="0"/>
              <a:pPr eaLnBrk="1" hangingPunct="1"/>
              <a:t>8</a:t>
            </a:fld>
            <a:endParaRPr lang="fr-FR" sz="140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 smtClean="0">
                <a:solidFill>
                  <a:srgbClr val="990000"/>
                </a:solidFill>
              </a:rPr>
              <a:t>Déterminer le type de la classe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62912" cy="4968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latin typeface="Courier New" pitchFamily="49" charset="0"/>
              </a:rPr>
              <a:t>&lt;</a:t>
            </a:r>
            <a:r>
              <a:rPr lang="fr-FR" sz="2800" dirty="0" err="1" smtClean="0">
                <a:latin typeface="Courier New" pitchFamily="49" charset="0"/>
              </a:rPr>
              <a:t>many</a:t>
            </a:r>
            <a:r>
              <a:rPr lang="fr-FR" sz="2800" dirty="0" smtClean="0">
                <a:latin typeface="Courier New" pitchFamily="49" charset="0"/>
              </a:rPr>
              <a:t>-to-one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latin typeface="Courier New" pitchFamily="49" charset="0"/>
              </a:rPr>
              <a:t>   </a:t>
            </a:r>
            <a:r>
              <a:rPr lang="fr-FR" sz="2800" dirty="0" err="1" smtClean="0">
                <a:latin typeface="Courier New" pitchFamily="49" charset="0"/>
              </a:rPr>
              <a:t>name</a:t>
            </a:r>
            <a:r>
              <a:rPr lang="fr-FR" sz="2800" dirty="0" smtClean="0">
                <a:latin typeface="Courier New" pitchFamily="49" charset="0"/>
              </a:rPr>
              <a:t>="responsable"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latin typeface="Courier New" pitchFamily="49" charset="0"/>
              </a:rPr>
              <a:t>   </a:t>
            </a:r>
            <a:r>
              <a:rPr lang="fr-FR" sz="2800" dirty="0" err="1" smtClean="0">
                <a:latin typeface="Courier New" pitchFamily="49" charset="0"/>
              </a:rPr>
              <a:t>column</a:t>
            </a:r>
            <a:r>
              <a:rPr lang="fr-FR" sz="2800" dirty="0" smtClean="0">
                <a:latin typeface="Courier New" pitchFamily="49" charset="0"/>
              </a:rPr>
              <a:t>="responsable"      </a:t>
            </a:r>
            <a:r>
              <a:rPr lang="fr-FR" dirty="0" smtClean="0">
                <a:solidFill>
                  <a:srgbClr val="FF3300"/>
                </a:solidFill>
              </a:rPr>
              <a:t>optionnels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latin typeface="Courier New" pitchFamily="49" charset="0"/>
              </a:rPr>
              <a:t>   not-</a:t>
            </a:r>
            <a:r>
              <a:rPr lang="fr-FR" sz="2800" dirty="0" err="1" smtClean="0">
                <a:latin typeface="Courier New" pitchFamily="49" charset="0"/>
              </a:rPr>
              <a:t>null</a:t>
            </a:r>
            <a:r>
              <a:rPr lang="fr-FR" sz="2800" dirty="0" smtClean="0">
                <a:latin typeface="Courier New" pitchFamily="49" charset="0"/>
              </a:rPr>
              <a:t>="</a:t>
            </a:r>
            <a:r>
              <a:rPr lang="fr-FR" sz="2800" dirty="0" err="1" smtClean="0">
                <a:latin typeface="Courier New" pitchFamily="49" charset="0"/>
              </a:rPr>
              <a:t>true</a:t>
            </a:r>
            <a:r>
              <a:rPr lang="fr-FR" sz="2400" dirty="0" smtClean="0">
                <a:latin typeface="Courier New" pitchFamily="49" charset="0"/>
              </a:rPr>
              <a:t>"</a:t>
            </a:r>
            <a:endParaRPr lang="fr-FR" sz="2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 smtClean="0">
                <a:latin typeface="Courier New" pitchFamily="49" charset="0"/>
              </a:rPr>
              <a:t>  </a:t>
            </a:r>
            <a:r>
              <a:rPr lang="fr-FR" sz="2800" dirty="0" smtClean="0">
                <a:latin typeface="Courier New" pitchFamily="49" charset="0"/>
              </a:rPr>
              <a:t>class="</a:t>
            </a:r>
            <a:r>
              <a:rPr lang="fr-FR" sz="2800" dirty="0" err="1" smtClean="0">
                <a:latin typeface="Courier New" pitchFamily="49" charset="0"/>
              </a:rPr>
              <a:t>entities.Personne</a:t>
            </a:r>
            <a:r>
              <a:rPr lang="fr-FR" sz="2800" dirty="0" smtClean="0">
                <a:latin typeface="Courier New" pitchFamily="49" charset="0"/>
              </a:rPr>
              <a:t>"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dirty="0" smtClean="0"/>
              <a:t>L’attribut </a:t>
            </a:r>
            <a:r>
              <a:rPr lang="fr-FR" sz="2800" dirty="0" smtClean="0">
                <a:latin typeface="Courier New" pitchFamily="49" charset="0"/>
              </a:rPr>
              <a:t>class</a:t>
            </a:r>
            <a:r>
              <a:rPr lang="fr-FR" dirty="0" smtClean="0"/>
              <a:t> est optionnel, 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 smtClean="0"/>
              <a:t>il peut être déterminé </a:t>
            </a:r>
            <a:r>
              <a:rPr lang="fr-FR" i="1" dirty="0" smtClean="0"/>
              <a:t>par </a:t>
            </a:r>
            <a:r>
              <a:rPr lang="fr-FR" i="1" dirty="0" err="1" smtClean="0"/>
              <a:t>reflexion</a:t>
            </a:r>
            <a:r>
              <a:rPr lang="fr-FR" dirty="0" smtClean="0"/>
              <a:t> sur le type Java de l’attribut </a:t>
            </a:r>
            <a:r>
              <a:rPr lang="fr-FR" sz="2400" dirty="0" err="1" smtClean="0">
                <a:latin typeface="Courier New" pitchFamily="49" charset="0"/>
              </a:rPr>
              <a:t>name</a:t>
            </a:r>
            <a:r>
              <a:rPr lang="fr-FR" sz="2400" dirty="0" smtClean="0">
                <a:latin typeface="Courier New" pitchFamily="49" charset="0"/>
              </a:rPr>
              <a:t>="responsable</a:t>
            </a:r>
            <a:r>
              <a:rPr lang="fr-FR" dirty="0" smtClean="0"/>
              <a:t>" </a:t>
            </a:r>
          </a:p>
        </p:txBody>
      </p:sp>
      <p:sp>
        <p:nvSpPr>
          <p:cNvPr id="74758" name="Line 5"/>
          <p:cNvSpPr>
            <a:spLocks noChangeShapeType="1"/>
          </p:cNvSpPr>
          <p:nvPr/>
        </p:nvSpPr>
        <p:spPr bwMode="auto">
          <a:xfrm flipH="1">
            <a:off x="5651500" y="2492375"/>
            <a:ext cx="10080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4759" name="Line 6"/>
          <p:cNvSpPr>
            <a:spLocks noChangeShapeType="1"/>
          </p:cNvSpPr>
          <p:nvPr/>
        </p:nvSpPr>
        <p:spPr bwMode="auto">
          <a:xfrm flipH="1">
            <a:off x="5508625" y="2492375"/>
            <a:ext cx="1150938" cy="792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ManyToOne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52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491</TotalTime>
  <Words>453</Words>
  <Application>Microsoft Office PowerPoint</Application>
  <PresentationFormat>Affichage à l'écran (4:3)</PresentationFormat>
  <Paragraphs>231</Paragraphs>
  <Slides>22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Rotonde</vt:lpstr>
      <vt:lpstr>Associations</vt:lpstr>
      <vt:lpstr>Présentation PowerPoint</vt:lpstr>
      <vt:lpstr>Clés étrangères - 1</vt:lpstr>
      <vt:lpstr>Modifier la classe Event</vt:lpstr>
      <vt:lpstr>Créer une classe Personne</vt:lpstr>
      <vt:lpstr>Mapping des personnes</vt:lpstr>
      <vt:lpstr>Mapping des Events</vt:lpstr>
      <vt:lpstr>Déterminer le type de la classe</vt:lpstr>
      <vt:lpstr>Les annotations</vt:lpstr>
      <vt:lpstr>INNODB MYISAM</vt:lpstr>
      <vt:lpstr>L’ajout</vt:lpstr>
      <vt:lpstr>Les ateliers</vt:lpstr>
      <vt:lpstr>Clés étrangères - 2</vt:lpstr>
      <vt:lpstr>Nécéssité d’une table de jointure</vt:lpstr>
      <vt:lpstr>Modifier la classe Personne</vt:lpstr>
      <vt:lpstr>Types Java pour une collection persistante</vt:lpstr>
      <vt:lpstr>Modifier la classe Event</vt:lpstr>
      <vt:lpstr>Mapping des personnes</vt:lpstr>
      <vt:lpstr>Mapping des Evènement</vt:lpstr>
      <vt:lpstr>Les annotations</vt:lpstr>
      <vt:lpstr>L’ajout</vt:lpstr>
      <vt:lpstr>Ateliers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admin</dc:creator>
  <cp:lastModifiedBy>admin</cp:lastModifiedBy>
  <cp:revision>23</cp:revision>
  <dcterms:created xsi:type="dcterms:W3CDTF">2015-05-27T13:35:49Z</dcterms:created>
  <dcterms:modified xsi:type="dcterms:W3CDTF">2019-11-20T01:02:05Z</dcterms:modified>
</cp:coreProperties>
</file>