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58" r:id="rId5"/>
    <p:sldId id="259" r:id="rId6"/>
    <p:sldId id="260" r:id="rId7"/>
    <p:sldId id="288" r:id="rId8"/>
    <p:sldId id="283" r:id="rId9"/>
    <p:sldId id="284" r:id="rId10"/>
    <p:sldId id="267" r:id="rId11"/>
    <p:sldId id="261" r:id="rId12"/>
    <p:sldId id="262" r:id="rId13"/>
    <p:sldId id="263" r:id="rId14"/>
    <p:sldId id="264" r:id="rId15"/>
    <p:sldId id="271" r:id="rId16"/>
    <p:sldId id="265" r:id="rId17"/>
    <p:sldId id="266" r:id="rId18"/>
    <p:sldId id="268" r:id="rId19"/>
    <p:sldId id="270" r:id="rId20"/>
    <p:sldId id="269" r:id="rId21"/>
    <p:sldId id="272" r:id="rId22"/>
    <p:sldId id="273" r:id="rId23"/>
    <p:sldId id="274" r:id="rId24"/>
    <p:sldId id="275" r:id="rId25"/>
    <p:sldId id="276" r:id="rId26"/>
    <p:sldId id="286" r:id="rId27"/>
    <p:sldId id="277" r:id="rId28"/>
    <p:sldId id="278" r:id="rId29"/>
    <p:sldId id="279" r:id="rId30"/>
    <p:sldId id="289" r:id="rId31"/>
    <p:sldId id="290" r:id="rId32"/>
    <p:sldId id="281" r:id="rId33"/>
    <p:sldId id="287" r:id="rId34"/>
    <p:sldId id="285" r:id="rId35"/>
    <p:sldId id="291" r:id="rId36"/>
    <p:sldId id="292"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221307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29849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735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2849503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748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12673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1643811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343810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127799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C86B353-4694-43F9-8BC4-660A17292D6F}" type="datetimeFigureOut">
              <a:rPr lang="fr-FR" smtClean="0"/>
              <a:t>16/12/2019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23494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C86B353-4694-43F9-8BC4-660A17292D6F}" type="datetimeFigureOut">
              <a:rPr lang="fr-FR" smtClean="0"/>
              <a:t>16/12/2019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44881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C86B353-4694-43F9-8BC4-660A17292D6F}" type="datetimeFigureOut">
              <a:rPr lang="fr-FR" smtClean="0"/>
              <a:t>16/12/2019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75153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C86B353-4694-43F9-8BC4-660A17292D6F}" type="datetimeFigureOut">
              <a:rPr lang="fr-FR" smtClean="0"/>
              <a:t>16/12/2019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401954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6B353-4694-43F9-8BC4-660A17292D6F}" type="datetimeFigureOut">
              <a:rPr lang="fr-FR" smtClean="0"/>
              <a:t>16/12/2019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71979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C86B353-4694-43F9-8BC4-660A17292D6F}" type="datetimeFigureOut">
              <a:rPr lang="fr-FR" smtClean="0"/>
              <a:t>16/12/2019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266237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C86B353-4694-43F9-8BC4-660A17292D6F}" type="datetimeFigureOut">
              <a:rPr lang="fr-FR" smtClean="0"/>
              <a:t>16/12/2019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84D04A-9253-4D6A-B16D-8985DFA619DD}" type="slidenum">
              <a:rPr lang="fr-FR" smtClean="0"/>
              <a:t>‹N°›</a:t>
            </a:fld>
            <a:endParaRPr lang="fr-FR"/>
          </a:p>
        </p:txBody>
      </p:sp>
    </p:spTree>
    <p:extLst>
      <p:ext uri="{BB962C8B-B14F-4D97-AF65-F5344CB8AC3E}">
        <p14:creationId xmlns:p14="http://schemas.microsoft.com/office/powerpoint/2010/main" val="377931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86B353-4694-43F9-8BC4-660A17292D6F}" type="datetimeFigureOut">
              <a:rPr lang="fr-FR" smtClean="0"/>
              <a:t>16/12/2019</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84D04A-9253-4D6A-B16D-8985DFA619DD}" type="slidenum">
              <a:rPr lang="fr-FR" smtClean="0"/>
              <a:t>‹N°›</a:t>
            </a:fld>
            <a:endParaRPr lang="fr-FR"/>
          </a:p>
        </p:txBody>
      </p:sp>
    </p:spTree>
    <p:extLst>
      <p:ext uri="{BB962C8B-B14F-4D97-AF65-F5344CB8AC3E}">
        <p14:creationId xmlns:p14="http://schemas.microsoft.com/office/powerpoint/2010/main" val="951346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b="1" dirty="0" err="1"/>
              <a:t>Hibernate</a:t>
            </a:r>
            <a:r>
              <a:rPr lang="fr-FR" b="1" dirty="0"/>
              <a:t>/Cache</a:t>
            </a:r>
            <a:br>
              <a:rPr lang="fr-FR" b="1" dirty="0"/>
            </a:br>
            <a:endParaRPr lang="fr-FR" dirty="0"/>
          </a:p>
        </p:txBody>
      </p:sp>
      <p:sp>
        <p:nvSpPr>
          <p:cNvPr id="3" name="Sous-titre 2"/>
          <p:cNvSpPr>
            <a:spLocks noGrp="1"/>
          </p:cNvSpPr>
          <p:nvPr>
            <p:ph type="subTitle" idx="1"/>
          </p:nvPr>
        </p:nvSpPr>
        <p:spPr/>
        <p:txBody>
          <a:bodyPr/>
          <a:lstStyle/>
          <a:p>
            <a:r>
              <a:rPr lang="fr-FR" dirty="0" smtClean="0"/>
              <a:t>Les différents niveaux de caches</a:t>
            </a:r>
            <a:endParaRPr lang="fr-FR" dirty="0"/>
          </a:p>
        </p:txBody>
      </p:sp>
    </p:spTree>
    <p:extLst>
      <p:ext uri="{BB962C8B-B14F-4D97-AF65-F5344CB8AC3E}">
        <p14:creationId xmlns:p14="http://schemas.microsoft.com/office/powerpoint/2010/main" val="282942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84950"/>
            <a:ext cx="8596668" cy="619593"/>
          </a:xfrm>
        </p:spPr>
        <p:txBody>
          <a:bodyPr>
            <a:normAutofit fontScale="90000"/>
          </a:bodyPr>
          <a:lstStyle/>
          <a:p>
            <a:pPr algn="ctr"/>
            <a:r>
              <a:rPr lang="fr-FR" b="1" dirty="0"/>
              <a:t>Fournisseur de cache</a:t>
            </a:r>
            <a:endParaRPr lang="fr-FR" dirty="0"/>
          </a:p>
        </p:txBody>
      </p:sp>
      <p:pic>
        <p:nvPicPr>
          <p:cNvPr id="4" name="Image 3"/>
          <p:cNvPicPr>
            <a:picLocks noChangeAspect="1"/>
          </p:cNvPicPr>
          <p:nvPr/>
        </p:nvPicPr>
        <p:blipFill>
          <a:blip r:embed="rId2"/>
          <a:stretch>
            <a:fillRect/>
          </a:stretch>
        </p:blipFill>
        <p:spPr>
          <a:xfrm>
            <a:off x="0" y="929391"/>
            <a:ext cx="12192000" cy="5711252"/>
          </a:xfrm>
          <a:prstGeom prst="rect">
            <a:avLst/>
          </a:prstGeom>
        </p:spPr>
      </p:pic>
    </p:spTree>
    <p:extLst>
      <p:ext uri="{BB962C8B-B14F-4D97-AF65-F5344CB8AC3E}">
        <p14:creationId xmlns:p14="http://schemas.microsoft.com/office/powerpoint/2010/main" val="1808935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stratégies transactionnelles</a:t>
            </a:r>
            <a:br>
              <a:rPr lang="fr-FR" dirty="0"/>
            </a:br>
            <a:endParaRPr lang="fr-FR" dirty="0"/>
          </a:p>
        </p:txBody>
      </p:sp>
      <p:sp>
        <p:nvSpPr>
          <p:cNvPr id="3" name="Espace réservé du contenu 2"/>
          <p:cNvSpPr>
            <a:spLocks noGrp="1"/>
          </p:cNvSpPr>
          <p:nvPr>
            <p:ph idx="1"/>
          </p:nvPr>
        </p:nvSpPr>
        <p:spPr/>
        <p:txBody>
          <a:bodyPr/>
          <a:lstStyle/>
          <a:p>
            <a:pPr algn="just">
              <a:lnSpc>
                <a:spcPct val="300000"/>
              </a:lnSpc>
            </a:pPr>
            <a:r>
              <a:rPr lang="fr-FR" dirty="0"/>
              <a:t>Il existe quatre stratégies transactionnelles possibles pour le cache de second niveau (</a:t>
            </a:r>
            <a:r>
              <a:rPr lang="fr-FR" b="1" dirty="0" err="1"/>
              <a:t>read-only</a:t>
            </a:r>
            <a:r>
              <a:rPr lang="fr-FR" dirty="0"/>
              <a:t>, </a:t>
            </a:r>
            <a:r>
              <a:rPr lang="fr-FR" b="1" dirty="0" err="1"/>
              <a:t>read-write</a:t>
            </a:r>
            <a:r>
              <a:rPr lang="fr-FR" dirty="0"/>
              <a:t>, </a:t>
            </a:r>
            <a:r>
              <a:rPr lang="fr-FR" b="1" dirty="0" err="1"/>
              <a:t>nonstrict-read-write</a:t>
            </a:r>
            <a:r>
              <a:rPr lang="fr-FR" dirty="0"/>
              <a:t>, </a:t>
            </a:r>
            <a:r>
              <a:rPr lang="fr-FR" b="1" dirty="0" err="1"/>
              <a:t>transactionnal</a:t>
            </a:r>
            <a:r>
              <a:rPr lang="fr-FR" dirty="0"/>
              <a:t>).</a:t>
            </a:r>
          </a:p>
        </p:txBody>
      </p:sp>
    </p:spTree>
    <p:extLst>
      <p:ext uri="{BB962C8B-B14F-4D97-AF65-F5344CB8AC3E}">
        <p14:creationId xmlns:p14="http://schemas.microsoft.com/office/powerpoint/2010/main" val="8626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La stratégie </a:t>
            </a:r>
            <a:r>
              <a:rPr lang="fr-FR" dirty="0" err="1"/>
              <a:t>read-only</a:t>
            </a:r>
            <a:r>
              <a:rPr lang="fr-FR" dirty="0"/>
              <a:t/>
            </a:r>
            <a:br>
              <a:rPr lang="fr-FR" dirty="0"/>
            </a:br>
            <a:endParaRPr lang="fr-FR" dirty="0"/>
          </a:p>
        </p:txBody>
      </p:sp>
      <p:sp>
        <p:nvSpPr>
          <p:cNvPr id="3" name="Espace réservé du contenu 2"/>
          <p:cNvSpPr>
            <a:spLocks noGrp="1"/>
          </p:cNvSpPr>
          <p:nvPr>
            <p:ph idx="1"/>
          </p:nvPr>
        </p:nvSpPr>
        <p:spPr/>
        <p:txBody>
          <a:bodyPr>
            <a:normAutofit fontScale="92500" lnSpcReduction="20000"/>
          </a:bodyPr>
          <a:lstStyle/>
          <a:p>
            <a:pPr algn="just">
              <a:lnSpc>
                <a:spcPct val="250000"/>
              </a:lnSpc>
            </a:pPr>
            <a:r>
              <a:rPr lang="fr-FR" dirty="0"/>
              <a:t>Cette stratégie permet de cacher des données en lecture seule. Si l'application tente de modifier des données </a:t>
            </a:r>
            <a:r>
              <a:rPr lang="fr-FR" b="1" i="1" dirty="0" err="1"/>
              <a:t>read-only</a:t>
            </a:r>
            <a:r>
              <a:rPr lang="fr-FR" dirty="0"/>
              <a:t>, une exception </a:t>
            </a:r>
            <a:r>
              <a:rPr lang="fr-FR" b="1" i="1" dirty="0" err="1"/>
              <a:t>UnsupportedOperationException</a:t>
            </a:r>
            <a:r>
              <a:rPr lang="fr-FR" dirty="0"/>
              <a:t> est levée par </a:t>
            </a:r>
            <a:r>
              <a:rPr lang="fr-FR" b="1" dirty="0" err="1"/>
              <a:t>Hibernate</a:t>
            </a:r>
            <a:r>
              <a:rPr lang="fr-FR" dirty="0"/>
              <a:t>. Par ailleurs, l'accès aux données du cache est synchronisé.</a:t>
            </a:r>
          </a:p>
          <a:p>
            <a:pPr lvl="1" algn="just">
              <a:lnSpc>
                <a:spcPct val="250000"/>
              </a:lnSpc>
            </a:pPr>
            <a:r>
              <a:rPr lang="fr-FR" dirty="0"/>
              <a:t>Pour les environnements </a:t>
            </a:r>
            <a:r>
              <a:rPr lang="fr-FR" i="1" dirty="0"/>
              <a:t>single </a:t>
            </a:r>
            <a:r>
              <a:rPr lang="fr-FR" i="1" dirty="0" err="1"/>
              <a:t>node</a:t>
            </a:r>
            <a:r>
              <a:rPr lang="fr-FR" dirty="0"/>
              <a:t> : </a:t>
            </a:r>
            <a:r>
              <a:rPr lang="fr-FR" b="1" dirty="0" err="1"/>
              <a:t>EHCache</a:t>
            </a:r>
            <a:r>
              <a:rPr lang="fr-FR" dirty="0"/>
              <a:t> et </a:t>
            </a:r>
            <a:r>
              <a:rPr lang="fr-FR" b="1" dirty="0" err="1"/>
              <a:t>OSCache</a:t>
            </a:r>
            <a:r>
              <a:rPr lang="fr-FR" dirty="0"/>
              <a:t>.</a:t>
            </a:r>
          </a:p>
          <a:p>
            <a:pPr lvl="1" algn="just">
              <a:lnSpc>
                <a:spcPct val="250000"/>
              </a:lnSpc>
            </a:pPr>
            <a:r>
              <a:rPr lang="fr-FR" dirty="0"/>
              <a:t>Pour les environnements cluster : </a:t>
            </a:r>
            <a:r>
              <a:rPr lang="fr-FR" b="1" dirty="0" err="1"/>
              <a:t>SwarmCache</a:t>
            </a:r>
            <a:r>
              <a:rPr lang="fr-FR" dirty="0"/>
              <a:t> et </a:t>
            </a:r>
            <a:r>
              <a:rPr lang="fr-FR" b="1" dirty="0" err="1"/>
              <a:t>JBossCache</a:t>
            </a:r>
            <a:endParaRPr lang="fr-FR" b="1" dirty="0"/>
          </a:p>
          <a:p>
            <a:endParaRPr lang="fr-FR" dirty="0"/>
          </a:p>
        </p:txBody>
      </p:sp>
    </p:spTree>
    <p:extLst>
      <p:ext uri="{BB962C8B-B14F-4D97-AF65-F5344CB8AC3E}">
        <p14:creationId xmlns:p14="http://schemas.microsoft.com/office/powerpoint/2010/main" val="2294920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01600"/>
            <a:ext cx="8596668" cy="901701"/>
          </a:xfrm>
        </p:spPr>
        <p:txBody>
          <a:bodyPr>
            <a:normAutofit fontScale="90000"/>
          </a:bodyPr>
          <a:lstStyle/>
          <a:p>
            <a:pPr algn="ctr"/>
            <a:r>
              <a:rPr lang="fr-FR" dirty="0"/>
              <a:t>La stratégie </a:t>
            </a:r>
            <a:r>
              <a:rPr lang="fr-FR" dirty="0" err="1"/>
              <a:t>read-write</a:t>
            </a:r>
            <a:r>
              <a:rPr lang="fr-FR" dirty="0"/>
              <a:t/>
            </a:r>
            <a:br>
              <a:rPr lang="fr-FR" dirty="0"/>
            </a:br>
            <a:endParaRPr lang="fr-FR" dirty="0"/>
          </a:p>
        </p:txBody>
      </p:sp>
      <p:sp>
        <p:nvSpPr>
          <p:cNvPr id="3" name="Espace réservé du contenu 2"/>
          <p:cNvSpPr>
            <a:spLocks noGrp="1"/>
          </p:cNvSpPr>
          <p:nvPr>
            <p:ph idx="1"/>
          </p:nvPr>
        </p:nvSpPr>
        <p:spPr>
          <a:xfrm>
            <a:off x="512444" y="762000"/>
            <a:ext cx="9171204" cy="5893633"/>
          </a:xfrm>
        </p:spPr>
        <p:txBody>
          <a:bodyPr>
            <a:normAutofit/>
          </a:bodyPr>
          <a:lstStyle/>
          <a:p>
            <a:pPr algn="just">
              <a:lnSpc>
                <a:spcPct val="200000"/>
              </a:lnSpc>
            </a:pPr>
            <a:r>
              <a:rPr lang="fr-FR" dirty="0"/>
              <a:t>Cette stratégie permet de cacher des données en lecture / écriture. Lors d'opérations de mise à jour, les modifications sont répercutées dans le cache. Par ailleurs, l'accès aux données du cache étant synchronisé, les transactions sont assurées de lire les versions les plus à jour des données "</a:t>
            </a:r>
            <a:r>
              <a:rPr lang="fr-FR" dirty="0" err="1"/>
              <a:t>committées</a:t>
            </a:r>
            <a:r>
              <a:rPr lang="fr-FR" dirty="0"/>
              <a:t>" (ce niveau transactionnel se comporte comme un niveau d'isolation </a:t>
            </a:r>
            <a:r>
              <a:rPr lang="fr-FR" i="1" dirty="0" err="1"/>
              <a:t>read</a:t>
            </a:r>
            <a:r>
              <a:rPr lang="fr-FR" i="1" dirty="0"/>
              <a:t> </a:t>
            </a:r>
            <a:r>
              <a:rPr lang="fr-FR" i="1" dirty="0" err="1"/>
              <a:t>committed</a:t>
            </a:r>
            <a:r>
              <a:rPr lang="fr-FR" dirty="0"/>
              <a:t>).</a:t>
            </a:r>
          </a:p>
          <a:p>
            <a:pPr algn="just">
              <a:lnSpc>
                <a:spcPct val="200000"/>
              </a:lnSpc>
            </a:pPr>
            <a:r>
              <a:rPr lang="fr-FR" dirty="0"/>
              <a:t>Généralement, cette stratégie ne convient pas aux environnements en cluster, car aucun des cache providers cités dans la documentation </a:t>
            </a:r>
            <a:r>
              <a:rPr lang="fr-FR" dirty="0" err="1"/>
              <a:t>Hibernate</a:t>
            </a:r>
            <a:r>
              <a:rPr lang="fr-FR" dirty="0"/>
              <a:t> ne gère le verrouillage des données dans un tel </a:t>
            </a:r>
            <a:r>
              <a:rPr lang="fr-FR" dirty="0" smtClean="0"/>
              <a:t>environnement.</a:t>
            </a:r>
          </a:p>
          <a:p>
            <a:pPr lvl="1" algn="just">
              <a:lnSpc>
                <a:spcPct val="200000"/>
              </a:lnSpc>
            </a:pPr>
            <a:r>
              <a:rPr lang="fr-FR" dirty="0" smtClean="0"/>
              <a:t>Pour </a:t>
            </a:r>
            <a:r>
              <a:rPr lang="fr-FR" dirty="0"/>
              <a:t>les environnements </a:t>
            </a:r>
            <a:r>
              <a:rPr lang="fr-FR" i="1" dirty="0"/>
              <a:t>single </a:t>
            </a:r>
            <a:r>
              <a:rPr lang="fr-FR" b="1" i="1" dirty="0" err="1"/>
              <a:t>node</a:t>
            </a:r>
            <a:r>
              <a:rPr lang="fr-FR" dirty="0"/>
              <a:t> : </a:t>
            </a:r>
            <a:r>
              <a:rPr lang="fr-FR" b="1" dirty="0" err="1"/>
              <a:t>EHCache</a:t>
            </a:r>
            <a:r>
              <a:rPr lang="fr-FR" dirty="0"/>
              <a:t> et </a:t>
            </a:r>
            <a:r>
              <a:rPr lang="fr-FR" b="1" dirty="0" err="1"/>
              <a:t>OSCache</a:t>
            </a:r>
            <a:r>
              <a:rPr lang="fr-FR" dirty="0"/>
              <a:t>.</a:t>
            </a:r>
          </a:p>
          <a:p>
            <a:pPr lvl="1" algn="just">
              <a:lnSpc>
                <a:spcPct val="200000"/>
              </a:lnSpc>
            </a:pPr>
            <a:r>
              <a:rPr lang="fr-FR" dirty="0"/>
              <a:t>Pour les environnements cluster : </a:t>
            </a:r>
            <a:r>
              <a:rPr lang="fr-FR" b="1" dirty="0"/>
              <a:t>Oracle </a:t>
            </a:r>
            <a:r>
              <a:rPr lang="fr-FR" b="1" dirty="0" err="1"/>
              <a:t>Coherence</a:t>
            </a:r>
            <a:endParaRPr lang="fr-FR" b="1" dirty="0"/>
          </a:p>
          <a:p>
            <a:endParaRPr lang="fr-FR" dirty="0"/>
          </a:p>
        </p:txBody>
      </p:sp>
    </p:spTree>
    <p:extLst>
      <p:ext uri="{BB962C8B-B14F-4D97-AF65-F5344CB8AC3E}">
        <p14:creationId xmlns:p14="http://schemas.microsoft.com/office/powerpoint/2010/main" val="279190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La stratégie </a:t>
            </a:r>
            <a:r>
              <a:rPr lang="fr-FR" dirty="0" err="1"/>
              <a:t>nonstrict-read-write</a:t>
            </a:r>
            <a:r>
              <a:rPr lang="fr-FR" dirty="0"/>
              <a:t/>
            </a:r>
            <a:br>
              <a:rPr lang="fr-FR" dirty="0"/>
            </a:br>
            <a:endParaRPr lang="fr-FR" dirty="0"/>
          </a:p>
        </p:txBody>
      </p:sp>
      <p:sp>
        <p:nvSpPr>
          <p:cNvPr id="3" name="Espace réservé du contenu 2"/>
          <p:cNvSpPr>
            <a:spLocks noGrp="1"/>
          </p:cNvSpPr>
          <p:nvPr>
            <p:ph idx="1"/>
          </p:nvPr>
        </p:nvSpPr>
        <p:spPr>
          <a:xfrm>
            <a:off x="677334" y="1473200"/>
            <a:ext cx="8596668" cy="5143499"/>
          </a:xfrm>
        </p:spPr>
        <p:txBody>
          <a:bodyPr>
            <a:normAutofit/>
          </a:bodyPr>
          <a:lstStyle/>
          <a:p>
            <a:pPr algn="just">
              <a:lnSpc>
                <a:spcPct val="150000"/>
              </a:lnSpc>
            </a:pPr>
            <a:r>
              <a:rPr lang="fr-FR" dirty="0"/>
              <a:t>Cette stratégie permet de cacher des données qui sont modifiées occasionnellement. L'accès aux données n'est pas synchronisé, ce qui en fait la stratégie la plus rapide. Cependant, il n'est pas garanti que les transactions récupèrent les données les plus à jour, suite à des modifications.</a:t>
            </a:r>
          </a:p>
          <a:p>
            <a:pPr algn="just">
              <a:lnSpc>
                <a:spcPct val="150000"/>
              </a:lnSpc>
            </a:pPr>
            <a:r>
              <a:rPr lang="fr-FR" dirty="0"/>
              <a:t>Remarque : lors de mise à jour, les données sont simplement évincées du cache. Ce principe permet de synchroniser facilement les caches des différents </a:t>
            </a:r>
            <a:r>
              <a:rPr lang="fr-FR" dirty="0" err="1"/>
              <a:t>noeuds</a:t>
            </a:r>
            <a:r>
              <a:rPr lang="fr-FR" dirty="0"/>
              <a:t> d'un cluster par simple notification.</a:t>
            </a:r>
          </a:p>
          <a:p>
            <a:pPr lvl="1" algn="just">
              <a:lnSpc>
                <a:spcPct val="150000"/>
              </a:lnSpc>
            </a:pPr>
            <a:r>
              <a:rPr lang="fr-FR" dirty="0"/>
              <a:t>Pour les environnements </a:t>
            </a:r>
            <a:r>
              <a:rPr lang="fr-FR" i="1" dirty="0"/>
              <a:t>single </a:t>
            </a:r>
            <a:r>
              <a:rPr lang="fr-FR" i="1" dirty="0" err="1"/>
              <a:t>node</a:t>
            </a:r>
            <a:r>
              <a:rPr lang="fr-FR" dirty="0"/>
              <a:t> : </a:t>
            </a:r>
            <a:r>
              <a:rPr lang="fr-FR" b="1" dirty="0" err="1"/>
              <a:t>EHCache</a:t>
            </a:r>
            <a:r>
              <a:rPr lang="fr-FR" dirty="0"/>
              <a:t> et </a:t>
            </a:r>
            <a:r>
              <a:rPr lang="fr-FR" b="1" dirty="0" err="1"/>
              <a:t>OSCache</a:t>
            </a:r>
            <a:r>
              <a:rPr lang="fr-FR" dirty="0"/>
              <a:t>.</a:t>
            </a:r>
          </a:p>
          <a:p>
            <a:pPr lvl="1" algn="just">
              <a:lnSpc>
                <a:spcPct val="150000"/>
              </a:lnSpc>
            </a:pPr>
            <a:r>
              <a:rPr lang="fr-FR" dirty="0"/>
              <a:t>Pour les environnements cluster : </a:t>
            </a:r>
            <a:r>
              <a:rPr lang="fr-FR" b="1" dirty="0" err="1"/>
              <a:t>SwarmCache</a:t>
            </a:r>
            <a:endParaRPr lang="fr-FR" b="1" dirty="0"/>
          </a:p>
          <a:p>
            <a:endParaRPr lang="fr-FR" dirty="0"/>
          </a:p>
        </p:txBody>
      </p:sp>
    </p:spTree>
    <p:extLst>
      <p:ext uri="{BB962C8B-B14F-4D97-AF65-F5344CB8AC3E}">
        <p14:creationId xmlns:p14="http://schemas.microsoft.com/office/powerpoint/2010/main" val="184205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04865"/>
            <a:ext cx="8596668" cy="1320800"/>
          </a:xfrm>
        </p:spPr>
        <p:txBody>
          <a:bodyPr/>
          <a:lstStyle/>
          <a:p>
            <a:pPr algn="ctr"/>
            <a:r>
              <a:rPr lang="fr-FR" dirty="0" smtClean="0"/>
              <a:t>Transactionnel</a:t>
            </a:r>
            <a:endParaRPr lang="fr-FR" dirty="0"/>
          </a:p>
        </p:txBody>
      </p:sp>
      <p:sp>
        <p:nvSpPr>
          <p:cNvPr id="3" name="Espace réservé du contenu 2"/>
          <p:cNvSpPr>
            <a:spLocks noGrp="1"/>
          </p:cNvSpPr>
          <p:nvPr>
            <p:ph idx="1"/>
          </p:nvPr>
        </p:nvSpPr>
        <p:spPr>
          <a:xfrm>
            <a:off x="677334" y="1006348"/>
            <a:ext cx="8596668" cy="3880773"/>
          </a:xfrm>
        </p:spPr>
        <p:txBody>
          <a:bodyPr>
            <a:noAutofit/>
          </a:bodyPr>
          <a:lstStyle/>
          <a:p>
            <a:pPr algn="just">
              <a:lnSpc>
                <a:spcPct val="310000"/>
              </a:lnSpc>
            </a:pPr>
            <a:r>
              <a:rPr lang="fr-FR" sz="2400" dirty="0"/>
              <a:t>La stratégie de cache </a:t>
            </a:r>
            <a:r>
              <a:rPr lang="fr-FR" sz="2400" b="1" dirty="0" err="1"/>
              <a:t>transactional</a:t>
            </a:r>
            <a:r>
              <a:rPr lang="fr-FR" sz="2400" dirty="0"/>
              <a:t> supporte un </a:t>
            </a:r>
            <a:r>
              <a:rPr lang="fr-FR" sz="2400" dirty="0" smtClean="0"/>
              <a:t>cache  </a:t>
            </a:r>
            <a:r>
              <a:rPr lang="fr-FR" sz="2400" dirty="0"/>
              <a:t>complètement transactionnel comme, par exemple, </a:t>
            </a:r>
            <a:r>
              <a:rPr lang="fr-FR" sz="2400" b="1" dirty="0" err="1" smtClean="0"/>
              <a:t>JBoss</a:t>
            </a:r>
            <a:r>
              <a:rPr lang="fr-FR" sz="2400" dirty="0" smtClean="0"/>
              <a:t> </a:t>
            </a:r>
            <a:r>
              <a:rPr lang="fr-FR" sz="2400" b="1" dirty="0" err="1"/>
              <a:t>TreeCache</a:t>
            </a:r>
            <a:r>
              <a:rPr lang="fr-FR" sz="2400" dirty="0"/>
              <a:t>. Un tel cache ne peut être utilisé </a:t>
            </a:r>
            <a:r>
              <a:rPr lang="fr-FR" sz="2400" dirty="0" smtClean="0"/>
              <a:t> que </a:t>
            </a:r>
            <a:r>
              <a:rPr lang="fr-FR" sz="2400" dirty="0"/>
              <a:t>dans un environnement JTA et vous devez spécifier </a:t>
            </a:r>
            <a:r>
              <a:rPr lang="fr-FR" sz="2400" dirty="0" smtClean="0"/>
              <a:t> </a:t>
            </a:r>
            <a:r>
              <a:rPr lang="fr-FR" sz="2400" b="1" dirty="0" err="1" smtClean="0"/>
              <a:t>hibernate.transaction.manager_lookup_class</a:t>
            </a:r>
            <a:r>
              <a:rPr lang="fr-FR" sz="2400" dirty="0"/>
              <a:t>.</a:t>
            </a:r>
          </a:p>
        </p:txBody>
      </p:sp>
    </p:spTree>
    <p:extLst>
      <p:ext uri="{BB962C8B-B14F-4D97-AF65-F5344CB8AC3E}">
        <p14:creationId xmlns:p14="http://schemas.microsoft.com/office/powerpoint/2010/main" val="102116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77800"/>
            <a:ext cx="8596668" cy="711200"/>
          </a:xfrm>
        </p:spPr>
        <p:txBody>
          <a:bodyPr>
            <a:normAutofit fontScale="90000"/>
          </a:bodyPr>
          <a:lstStyle/>
          <a:p>
            <a:pPr algn="ctr"/>
            <a:r>
              <a:rPr lang="fr-FR" dirty="0"/>
              <a:t>Principe du cache des requêtes</a:t>
            </a:r>
            <a:br>
              <a:rPr lang="fr-FR" dirty="0"/>
            </a:br>
            <a:endParaRPr lang="fr-FR" dirty="0"/>
          </a:p>
        </p:txBody>
      </p:sp>
      <p:sp>
        <p:nvSpPr>
          <p:cNvPr id="3" name="Espace réservé du contenu 2"/>
          <p:cNvSpPr>
            <a:spLocks noGrp="1"/>
          </p:cNvSpPr>
          <p:nvPr>
            <p:ph idx="1"/>
          </p:nvPr>
        </p:nvSpPr>
        <p:spPr>
          <a:xfrm>
            <a:off x="677334" y="877889"/>
            <a:ext cx="8596668" cy="5573711"/>
          </a:xfrm>
        </p:spPr>
        <p:txBody>
          <a:bodyPr>
            <a:normAutofit fontScale="92500"/>
          </a:bodyPr>
          <a:lstStyle/>
          <a:p>
            <a:pPr algn="just">
              <a:lnSpc>
                <a:spcPct val="150000"/>
              </a:lnSpc>
            </a:pPr>
            <a:r>
              <a:rPr lang="fr-FR" dirty="0"/>
              <a:t>Pour utiliser le cache de requête, il faut d'abord l'activer au niveau de la configuration </a:t>
            </a:r>
            <a:r>
              <a:rPr lang="fr-FR" dirty="0" err="1"/>
              <a:t>Hibernate</a:t>
            </a:r>
            <a:r>
              <a:rPr lang="fr-FR" dirty="0"/>
              <a:t> </a:t>
            </a:r>
            <a:r>
              <a:rPr lang="fr-FR" dirty="0" smtClean="0"/>
              <a:t>:</a:t>
            </a:r>
          </a:p>
          <a:p>
            <a:pPr algn="just">
              <a:lnSpc>
                <a:spcPct val="150000"/>
              </a:lnSpc>
            </a:pPr>
            <a:endParaRPr lang="fr-FR" dirty="0"/>
          </a:p>
          <a:p>
            <a:pPr algn="just">
              <a:lnSpc>
                <a:spcPct val="150000"/>
              </a:lnSpc>
            </a:pPr>
            <a:endParaRPr lang="fr-FR" dirty="0" smtClean="0"/>
          </a:p>
          <a:p>
            <a:pPr algn="just">
              <a:lnSpc>
                <a:spcPct val="150000"/>
              </a:lnSpc>
            </a:pPr>
            <a:r>
              <a:rPr lang="fr-FR" dirty="0" smtClean="0"/>
              <a:t>Ensuite</a:t>
            </a:r>
            <a:r>
              <a:rPr lang="fr-FR" dirty="0"/>
              <a:t>, on choisit de cacher les résultats d'une requête au moment de la création de la requête via la méthode </a:t>
            </a:r>
            <a:r>
              <a:rPr lang="fr-FR" i="1" dirty="0" err="1"/>
              <a:t>setCacheable</a:t>
            </a:r>
            <a:r>
              <a:rPr lang="fr-FR" i="1" dirty="0"/>
              <a:t>()</a:t>
            </a:r>
            <a:r>
              <a:rPr lang="fr-FR" dirty="0"/>
              <a:t> sur un objet </a:t>
            </a:r>
            <a:r>
              <a:rPr lang="fr-FR" i="1" dirty="0" err="1"/>
              <a:t>Query</a:t>
            </a:r>
            <a:r>
              <a:rPr lang="fr-FR" dirty="0"/>
              <a:t> ou </a:t>
            </a:r>
            <a:r>
              <a:rPr lang="fr-FR" i="1" dirty="0" err="1"/>
              <a:t>Criteria</a:t>
            </a:r>
            <a:r>
              <a:rPr lang="fr-FR" dirty="0" smtClean="0"/>
              <a:t>.</a:t>
            </a:r>
          </a:p>
          <a:p>
            <a:pPr algn="just">
              <a:lnSpc>
                <a:spcPct val="150000"/>
              </a:lnSpc>
            </a:pPr>
            <a:endParaRPr lang="fr-FR" dirty="0"/>
          </a:p>
          <a:p>
            <a:pPr algn="just">
              <a:lnSpc>
                <a:spcPct val="150000"/>
              </a:lnSpc>
            </a:pPr>
            <a:endParaRPr lang="fr-FR" dirty="0" smtClean="0"/>
          </a:p>
          <a:p>
            <a:pPr algn="just">
              <a:lnSpc>
                <a:spcPct val="150000"/>
              </a:lnSpc>
            </a:pPr>
            <a:r>
              <a:rPr lang="fr-FR" dirty="0"/>
              <a:t>Après la première exécution de la requête, </a:t>
            </a:r>
            <a:r>
              <a:rPr lang="fr-FR" dirty="0" err="1"/>
              <a:t>Hibernate</a:t>
            </a:r>
            <a:r>
              <a:rPr lang="fr-FR" dirty="0"/>
              <a:t> cache les identifiants des entités récupérées par la requête (et non pas les entités elles-mêmes), les données cachées étant indexées par la chaîne de requêtes + les paramètres injectés.</a:t>
            </a:r>
          </a:p>
        </p:txBody>
      </p:sp>
      <p:pic>
        <p:nvPicPr>
          <p:cNvPr id="4" name="Image 3"/>
          <p:cNvPicPr>
            <a:picLocks noChangeAspect="1"/>
          </p:cNvPicPr>
          <p:nvPr/>
        </p:nvPicPr>
        <p:blipFill>
          <a:blip r:embed="rId2"/>
          <a:stretch>
            <a:fillRect/>
          </a:stretch>
        </p:blipFill>
        <p:spPr>
          <a:xfrm>
            <a:off x="884767" y="1941181"/>
            <a:ext cx="8181801" cy="649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934508" y="3860800"/>
            <a:ext cx="8082318" cy="93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p:cNvPicPr>
            <a:picLocks noChangeAspect="1"/>
          </p:cNvPicPr>
          <p:nvPr/>
        </p:nvPicPr>
        <p:blipFill>
          <a:blip r:embed="rId4"/>
          <a:stretch>
            <a:fillRect/>
          </a:stretch>
        </p:blipFill>
        <p:spPr>
          <a:xfrm>
            <a:off x="2336800" y="5991225"/>
            <a:ext cx="6680026" cy="676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944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Activation du cache provider</a:t>
            </a:r>
            <a:br>
              <a:rPr lang="fr-FR" dirty="0"/>
            </a:br>
            <a:endParaRPr lang="fr-FR" dirty="0"/>
          </a:p>
        </p:txBody>
      </p:sp>
      <p:sp>
        <p:nvSpPr>
          <p:cNvPr id="3" name="Espace réservé du contenu 2"/>
          <p:cNvSpPr>
            <a:spLocks noGrp="1"/>
          </p:cNvSpPr>
          <p:nvPr>
            <p:ph idx="1"/>
          </p:nvPr>
        </p:nvSpPr>
        <p:spPr/>
        <p:txBody>
          <a:bodyPr/>
          <a:lstStyle/>
          <a:p>
            <a:pPr algn="just">
              <a:lnSpc>
                <a:spcPct val="200000"/>
              </a:lnSpc>
            </a:pPr>
            <a:r>
              <a:rPr lang="fr-FR" dirty="0"/>
              <a:t>Pour utiliser le cache de second niveau, il faut sélectionner un cache provider dans le fichier de configuration </a:t>
            </a:r>
            <a:r>
              <a:rPr lang="fr-FR" b="1" dirty="0" err="1"/>
              <a:t>Hibernate</a:t>
            </a:r>
            <a:r>
              <a:rPr lang="fr-FR" dirty="0"/>
              <a:t>. L'exemple suivante montre comment activer </a:t>
            </a:r>
            <a:r>
              <a:rPr lang="fr-FR" b="1" dirty="0" err="1"/>
              <a:t>EHCache</a:t>
            </a:r>
            <a:r>
              <a:rPr lang="fr-FR" dirty="0"/>
              <a:t> :</a:t>
            </a:r>
          </a:p>
        </p:txBody>
      </p:sp>
      <p:pic>
        <p:nvPicPr>
          <p:cNvPr id="4" name="Image 3"/>
          <p:cNvPicPr>
            <a:picLocks noChangeAspect="1"/>
          </p:cNvPicPr>
          <p:nvPr/>
        </p:nvPicPr>
        <p:blipFill>
          <a:blip r:embed="rId2"/>
          <a:stretch>
            <a:fillRect/>
          </a:stretch>
        </p:blipFill>
        <p:spPr>
          <a:xfrm>
            <a:off x="1146618" y="4308474"/>
            <a:ext cx="7502082" cy="148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2389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Ateliers</a:t>
            </a:r>
            <a:endParaRPr lang="fr-FR" dirty="0"/>
          </a:p>
        </p:txBody>
      </p:sp>
      <p:sp>
        <p:nvSpPr>
          <p:cNvPr id="5" name="Sous-titre 4"/>
          <p:cNvSpPr>
            <a:spLocks noGrp="1"/>
          </p:cNvSpPr>
          <p:nvPr>
            <p:ph type="subTitle" idx="1"/>
          </p:nvPr>
        </p:nvSpPr>
        <p:spPr/>
        <p:txBody>
          <a:bodyPr/>
          <a:lstStyle/>
          <a:p>
            <a:r>
              <a:rPr lang="fr-FR" dirty="0" smtClean="0"/>
              <a:t>Mise en place du cache </a:t>
            </a:r>
            <a:r>
              <a:rPr lang="fr-FR" dirty="0" err="1" smtClean="0"/>
              <a:t>Hibernate</a:t>
            </a:r>
            <a:endParaRPr lang="fr-FR" dirty="0"/>
          </a:p>
        </p:txBody>
      </p:sp>
    </p:spTree>
    <p:extLst>
      <p:ext uri="{BB962C8B-B14F-4D97-AF65-F5344CB8AC3E}">
        <p14:creationId xmlns:p14="http://schemas.microsoft.com/office/powerpoint/2010/main" val="260863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800" b="1" dirty="0" smtClean="0"/>
              <a:t>Configuration</a:t>
            </a:r>
            <a:endParaRPr lang="fr-FR" sz="4800" b="1" dirty="0"/>
          </a:p>
        </p:txBody>
      </p:sp>
      <p:sp>
        <p:nvSpPr>
          <p:cNvPr id="3" name="Espace réservé du contenu 2"/>
          <p:cNvSpPr>
            <a:spLocks noGrp="1"/>
          </p:cNvSpPr>
          <p:nvPr>
            <p:ph idx="1"/>
          </p:nvPr>
        </p:nvSpPr>
        <p:spPr/>
        <p:txBody>
          <a:bodyPr>
            <a:normAutofit/>
          </a:bodyPr>
          <a:lstStyle/>
          <a:p>
            <a:r>
              <a:rPr lang="fr-FR" sz="3200" dirty="0" smtClean="0"/>
              <a:t>Activer la propriété </a:t>
            </a:r>
            <a:r>
              <a:rPr lang="fr-FR" sz="3200" dirty="0" err="1" smtClean="0"/>
              <a:t>logger</a:t>
            </a:r>
            <a:r>
              <a:rPr lang="fr-FR" sz="3200" dirty="0" smtClean="0"/>
              <a:t> de requête SQL</a:t>
            </a:r>
          </a:p>
          <a:p>
            <a:pPr lvl="1"/>
            <a:r>
              <a:rPr lang="fr-FR" sz="3000" dirty="0" err="1" smtClean="0"/>
              <a:t>Show_sql</a:t>
            </a:r>
            <a:r>
              <a:rPr lang="fr-FR" sz="3000" dirty="0" smtClean="0"/>
              <a:t> : </a:t>
            </a:r>
            <a:r>
              <a:rPr lang="fr-FR" sz="3000" dirty="0" err="1" smtClean="0"/>
              <a:t>true</a:t>
            </a:r>
            <a:endParaRPr lang="fr-FR" sz="3000" dirty="0"/>
          </a:p>
        </p:txBody>
      </p:sp>
    </p:spTree>
    <p:extLst>
      <p:ext uri="{BB962C8B-B14F-4D97-AF65-F5344CB8AC3E}">
        <p14:creationId xmlns:p14="http://schemas.microsoft.com/office/powerpoint/2010/main" val="420560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Cache Premier Niveau</a:t>
            </a:r>
            <a:endParaRPr lang="fr-FR" dirty="0"/>
          </a:p>
        </p:txBody>
      </p:sp>
      <p:sp>
        <p:nvSpPr>
          <p:cNvPr id="3" name="Espace réservé du contenu 2"/>
          <p:cNvSpPr>
            <a:spLocks noGrp="1"/>
          </p:cNvSpPr>
          <p:nvPr>
            <p:ph idx="1"/>
          </p:nvPr>
        </p:nvSpPr>
        <p:spPr>
          <a:xfrm>
            <a:off x="291485" y="1765301"/>
            <a:ext cx="9368366" cy="5092699"/>
          </a:xfrm>
        </p:spPr>
        <p:txBody>
          <a:bodyPr>
            <a:normAutofit/>
          </a:bodyPr>
          <a:lstStyle/>
          <a:p>
            <a:pPr algn="just">
              <a:lnSpc>
                <a:spcPct val="250000"/>
              </a:lnSpc>
            </a:pPr>
            <a:r>
              <a:rPr lang="fr-FR" sz="2400" dirty="0" err="1"/>
              <a:t>Hibernate</a:t>
            </a:r>
            <a:r>
              <a:rPr lang="fr-FR" sz="2400" dirty="0"/>
              <a:t> fonctionne avec deux niveaux de cache. </a:t>
            </a:r>
            <a:endParaRPr lang="fr-FR" sz="2400" dirty="0" smtClean="0"/>
          </a:p>
          <a:p>
            <a:pPr lvl="1" algn="just">
              <a:lnSpc>
                <a:spcPct val="250000"/>
              </a:lnSpc>
            </a:pPr>
            <a:r>
              <a:rPr lang="fr-FR" sz="2000" dirty="0" smtClean="0"/>
              <a:t>Le</a:t>
            </a:r>
            <a:r>
              <a:rPr lang="fr-FR" sz="2000" dirty="0"/>
              <a:t> </a:t>
            </a:r>
            <a:r>
              <a:rPr lang="fr-FR" sz="2000" b="1" dirty="0"/>
              <a:t>cache de premier niveau</a:t>
            </a:r>
            <a:r>
              <a:rPr lang="fr-FR" sz="2000" dirty="0"/>
              <a:t> est lié à </a:t>
            </a:r>
            <a:r>
              <a:rPr lang="fr-FR" sz="2000" b="1" dirty="0"/>
              <a:t>la </a:t>
            </a:r>
            <a:r>
              <a:rPr lang="fr-FR" sz="2000" b="1" i="1" dirty="0"/>
              <a:t>session</a:t>
            </a:r>
            <a:r>
              <a:rPr lang="fr-FR" sz="2000" dirty="0"/>
              <a:t> </a:t>
            </a:r>
            <a:r>
              <a:rPr lang="fr-FR" sz="2000" b="1" dirty="0" err="1"/>
              <a:t>Hibernate</a:t>
            </a:r>
            <a:r>
              <a:rPr lang="fr-FR" sz="2000" dirty="0"/>
              <a:t>, et les objets qui sont cachés ne sont visibles que pour une seule transaction. Quand la session est fermée, le cache n'a plus d'existence. Ce cache ne peut pas être désactivé. </a:t>
            </a:r>
            <a:endParaRPr lang="fr-FR" sz="2000" dirty="0" smtClean="0"/>
          </a:p>
        </p:txBody>
      </p:sp>
    </p:spTree>
    <p:extLst>
      <p:ext uri="{BB962C8B-B14F-4D97-AF65-F5344CB8AC3E}">
        <p14:creationId xmlns:p14="http://schemas.microsoft.com/office/powerpoint/2010/main" val="3244196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dirty="0" smtClean="0"/>
              <a:t>Atelier 1 </a:t>
            </a:r>
            <a:r>
              <a:rPr lang="fr-FR" sz="6000" b="1" dirty="0" smtClean="0"/>
              <a:t>(</a:t>
            </a:r>
            <a:r>
              <a:rPr lang="fr-FR" sz="6000" b="1" dirty="0" err="1" smtClean="0"/>
              <a:t>get</a:t>
            </a:r>
            <a:r>
              <a:rPr lang="fr-FR" sz="6000" b="1" dirty="0" smtClean="0"/>
              <a:t> &amp; </a:t>
            </a:r>
            <a:r>
              <a:rPr lang="fr-FR" sz="6000" b="1" dirty="0" err="1" smtClean="0"/>
              <a:t>load</a:t>
            </a:r>
            <a:r>
              <a:rPr lang="fr-FR" sz="6000" b="1" dirty="0" smtClean="0"/>
              <a:t>)</a:t>
            </a:r>
            <a:endParaRPr lang="fr-FR" sz="6000" b="1" dirty="0"/>
          </a:p>
        </p:txBody>
      </p:sp>
      <p:sp>
        <p:nvSpPr>
          <p:cNvPr id="3" name="Espace réservé du contenu 2"/>
          <p:cNvSpPr>
            <a:spLocks noGrp="1"/>
          </p:cNvSpPr>
          <p:nvPr>
            <p:ph idx="1"/>
          </p:nvPr>
        </p:nvSpPr>
        <p:spPr/>
        <p:txBody>
          <a:bodyPr>
            <a:normAutofit fontScale="62500" lnSpcReduction="20000"/>
          </a:bodyPr>
          <a:lstStyle/>
          <a:p>
            <a:pPr>
              <a:lnSpc>
                <a:spcPct val="200000"/>
              </a:lnSpc>
            </a:pPr>
            <a:r>
              <a:rPr lang="fr-FR" sz="2800" dirty="0" smtClean="0"/>
              <a:t>Développer les méthodes </a:t>
            </a:r>
          </a:p>
          <a:p>
            <a:pPr lvl="1">
              <a:lnSpc>
                <a:spcPct val="200000"/>
              </a:lnSpc>
            </a:pPr>
            <a:r>
              <a:rPr lang="fr-FR" sz="2400" b="1" dirty="0" smtClean="0"/>
              <a:t>getInfo1Event(</a:t>
            </a:r>
            <a:r>
              <a:rPr lang="fr-FR" sz="2400" b="1" dirty="0" err="1" smtClean="0"/>
              <a:t>int</a:t>
            </a:r>
            <a:r>
              <a:rPr lang="fr-FR" sz="2400" b="1" dirty="0" smtClean="0"/>
              <a:t> id) </a:t>
            </a:r>
            <a:r>
              <a:rPr lang="fr-FR" sz="2400" dirty="0" smtClean="0"/>
              <a:t>à l’aide de la méthode </a:t>
            </a:r>
            <a:r>
              <a:rPr lang="fr-FR" sz="2400" b="1" dirty="0" err="1" smtClean="0"/>
              <a:t>get</a:t>
            </a:r>
            <a:r>
              <a:rPr lang="fr-FR" sz="2400" b="1" dirty="0" smtClean="0"/>
              <a:t>.</a:t>
            </a:r>
          </a:p>
          <a:p>
            <a:pPr lvl="1">
              <a:lnSpc>
                <a:spcPct val="200000"/>
              </a:lnSpc>
            </a:pPr>
            <a:r>
              <a:rPr lang="fr-FR" sz="2400" b="1" dirty="0" smtClean="0"/>
              <a:t>getInfo2Event(</a:t>
            </a:r>
            <a:r>
              <a:rPr lang="fr-FR" sz="2400" b="1" dirty="0" err="1" smtClean="0"/>
              <a:t>int</a:t>
            </a:r>
            <a:r>
              <a:rPr lang="fr-FR" sz="2400" b="1" dirty="0" smtClean="0"/>
              <a:t> </a:t>
            </a:r>
            <a:r>
              <a:rPr lang="fr-FR" sz="2400" b="1" dirty="0"/>
              <a:t>id)</a:t>
            </a:r>
            <a:r>
              <a:rPr lang="fr-FR" sz="2400" dirty="0"/>
              <a:t> à l’aide de la méthode </a:t>
            </a:r>
            <a:r>
              <a:rPr lang="fr-FR" sz="2400" b="1" dirty="0" err="1" smtClean="0"/>
              <a:t>load</a:t>
            </a:r>
            <a:r>
              <a:rPr lang="fr-FR" sz="2400" b="1" dirty="0" smtClean="0"/>
              <a:t>.</a:t>
            </a:r>
          </a:p>
          <a:p>
            <a:pPr lvl="1">
              <a:lnSpc>
                <a:spcPct val="200000"/>
              </a:lnSpc>
            </a:pPr>
            <a:r>
              <a:rPr lang="fr-FR" sz="2400" b="1" dirty="0" smtClean="0"/>
              <a:t>Créer la classe de démonstration Cahce1.</a:t>
            </a:r>
          </a:p>
          <a:p>
            <a:pPr lvl="2">
              <a:lnSpc>
                <a:spcPct val="200000"/>
              </a:lnSpc>
            </a:pPr>
            <a:r>
              <a:rPr lang="fr-FR" sz="2200" b="1" dirty="0" smtClean="0"/>
              <a:t>Avec 2 id différents.</a:t>
            </a:r>
          </a:p>
          <a:p>
            <a:pPr lvl="2">
              <a:lnSpc>
                <a:spcPct val="200000"/>
              </a:lnSpc>
            </a:pPr>
            <a:r>
              <a:rPr lang="fr-FR" sz="2200" b="1" dirty="0" smtClean="0"/>
              <a:t>Avec des id qui n’existe pas.</a:t>
            </a:r>
          </a:p>
          <a:p>
            <a:pPr lvl="1">
              <a:lnSpc>
                <a:spcPct val="200000"/>
              </a:lnSpc>
            </a:pPr>
            <a:r>
              <a:rPr lang="fr-FR" sz="2400" b="1" dirty="0" smtClean="0"/>
              <a:t>Comparer les deux méthodes.</a:t>
            </a:r>
            <a:endParaRPr lang="fr-FR" sz="2400" b="1" dirty="0"/>
          </a:p>
          <a:p>
            <a:pPr lvl="1">
              <a:lnSpc>
                <a:spcPct val="200000"/>
              </a:lnSpc>
            </a:pPr>
            <a:endParaRPr lang="fr-FR" dirty="0"/>
          </a:p>
        </p:txBody>
      </p:sp>
    </p:spTree>
    <p:extLst>
      <p:ext uri="{BB962C8B-B14F-4D97-AF65-F5344CB8AC3E}">
        <p14:creationId xmlns:p14="http://schemas.microsoft.com/office/powerpoint/2010/main" val="1683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Atelier 2 (Cache Premier Niveau)</a:t>
            </a:r>
            <a:endParaRPr lang="fr-FR" dirty="0"/>
          </a:p>
        </p:txBody>
      </p:sp>
      <p:sp>
        <p:nvSpPr>
          <p:cNvPr id="3" name="Espace réservé du contenu 2"/>
          <p:cNvSpPr>
            <a:spLocks noGrp="1"/>
          </p:cNvSpPr>
          <p:nvPr>
            <p:ph idx="1"/>
          </p:nvPr>
        </p:nvSpPr>
        <p:spPr>
          <a:xfrm>
            <a:off x="677333" y="2160589"/>
            <a:ext cx="9695859" cy="3880773"/>
          </a:xfrm>
        </p:spPr>
        <p:txBody>
          <a:bodyPr>
            <a:normAutofit fontScale="77500" lnSpcReduction="20000"/>
          </a:bodyPr>
          <a:lstStyle/>
          <a:p>
            <a:r>
              <a:rPr lang="fr-FR" sz="2800" dirty="0" smtClean="0"/>
              <a:t>Appel de deux méthodes avec le même id:</a:t>
            </a:r>
          </a:p>
          <a:p>
            <a:pPr lvl="1">
              <a:lnSpc>
                <a:spcPct val="200000"/>
              </a:lnSpc>
            </a:pPr>
            <a:r>
              <a:rPr lang="fr-FR" sz="2400" b="1" dirty="0" smtClean="0"/>
              <a:t>getInfo1Event(1).</a:t>
            </a:r>
            <a:endParaRPr lang="fr-FR" sz="2400" b="1" dirty="0"/>
          </a:p>
          <a:p>
            <a:pPr lvl="1">
              <a:lnSpc>
                <a:spcPct val="200000"/>
              </a:lnSpc>
            </a:pPr>
            <a:r>
              <a:rPr lang="fr-FR" sz="2400" b="1" dirty="0" smtClean="0"/>
              <a:t>getInfo2Event(1).</a:t>
            </a:r>
          </a:p>
          <a:p>
            <a:pPr>
              <a:lnSpc>
                <a:spcPct val="200000"/>
              </a:lnSpc>
            </a:pPr>
            <a:r>
              <a:rPr lang="fr-FR" sz="2800" dirty="0" smtClean="0"/>
              <a:t>Résultat</a:t>
            </a:r>
            <a:r>
              <a:rPr lang="fr-FR" sz="2800" b="1" dirty="0" smtClean="0"/>
              <a:t>.</a:t>
            </a:r>
          </a:p>
          <a:p>
            <a:pPr>
              <a:lnSpc>
                <a:spcPct val="200000"/>
              </a:lnSpc>
            </a:pPr>
            <a:r>
              <a:rPr lang="fr-FR" sz="2800" dirty="0" smtClean="0"/>
              <a:t>Changer les deux méthodes afin d’utiliser deux session différentes pour chacune.</a:t>
            </a:r>
            <a:endParaRPr lang="fr-FR" sz="2800" dirty="0"/>
          </a:p>
          <a:p>
            <a:pPr lvl="1"/>
            <a:endParaRPr lang="fr-FR" dirty="0" smtClean="0"/>
          </a:p>
          <a:p>
            <a:pPr lvl="1"/>
            <a:endParaRPr lang="fr-FR" dirty="0"/>
          </a:p>
        </p:txBody>
      </p:sp>
    </p:spTree>
    <p:extLst>
      <p:ext uri="{BB962C8B-B14F-4D97-AF65-F5344CB8AC3E}">
        <p14:creationId xmlns:p14="http://schemas.microsoft.com/office/powerpoint/2010/main" val="104113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Atelier 3 (Cache Niveau 2)</a:t>
            </a:r>
            <a:endParaRPr lang="fr-FR" dirty="0"/>
          </a:p>
        </p:txBody>
      </p:sp>
      <p:sp>
        <p:nvSpPr>
          <p:cNvPr id="3" name="Espace réservé du contenu 2"/>
          <p:cNvSpPr>
            <a:spLocks noGrp="1"/>
          </p:cNvSpPr>
          <p:nvPr>
            <p:ph idx="1"/>
          </p:nvPr>
        </p:nvSpPr>
        <p:spPr/>
        <p:txBody>
          <a:bodyPr>
            <a:noAutofit/>
          </a:bodyPr>
          <a:lstStyle/>
          <a:p>
            <a:pPr algn="just">
              <a:lnSpc>
                <a:spcPct val="300000"/>
              </a:lnSpc>
            </a:pPr>
            <a:r>
              <a:rPr lang="fr-FR" sz="3200" dirty="0" smtClean="0"/>
              <a:t>Injection de dépendances.</a:t>
            </a:r>
          </a:p>
          <a:p>
            <a:pPr algn="just">
              <a:lnSpc>
                <a:spcPct val="300000"/>
              </a:lnSpc>
            </a:pPr>
            <a:r>
              <a:rPr lang="fr-FR" sz="3200" dirty="0" smtClean="0"/>
              <a:t>Activation du cache niveau 2.</a:t>
            </a:r>
          </a:p>
          <a:p>
            <a:pPr algn="just">
              <a:lnSpc>
                <a:spcPct val="300000"/>
              </a:lnSpc>
            </a:pPr>
            <a:r>
              <a:rPr lang="fr-FR" sz="3200" dirty="0" smtClean="0"/>
              <a:t>Mise en place de la propriété cache.</a:t>
            </a:r>
            <a:endParaRPr lang="fr-FR" sz="3200" dirty="0"/>
          </a:p>
        </p:txBody>
      </p:sp>
    </p:spTree>
    <p:extLst>
      <p:ext uri="{BB962C8B-B14F-4D97-AF65-F5344CB8AC3E}">
        <p14:creationId xmlns:p14="http://schemas.microsoft.com/office/powerpoint/2010/main" val="2398643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Injection de dépendances</a:t>
            </a:r>
            <a:endParaRPr lang="fr-FR" dirty="0"/>
          </a:p>
        </p:txBody>
      </p:sp>
      <p:pic>
        <p:nvPicPr>
          <p:cNvPr id="4" name="Image 3"/>
          <p:cNvPicPr>
            <a:picLocks noChangeAspect="1"/>
          </p:cNvPicPr>
          <p:nvPr/>
        </p:nvPicPr>
        <p:blipFill>
          <a:blip r:embed="rId2"/>
          <a:stretch>
            <a:fillRect/>
          </a:stretch>
        </p:blipFill>
        <p:spPr>
          <a:xfrm>
            <a:off x="677334" y="2060522"/>
            <a:ext cx="8361735" cy="4160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2306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Activation du cache niveau </a:t>
            </a:r>
            <a:r>
              <a:rPr lang="fr-FR" dirty="0" smtClean="0"/>
              <a:t>2 &amp; chargement du Provider</a:t>
            </a:r>
            <a:endParaRPr lang="fr-FR" dirty="0"/>
          </a:p>
        </p:txBody>
      </p:sp>
      <p:pic>
        <p:nvPicPr>
          <p:cNvPr id="4" name="Image 3"/>
          <p:cNvPicPr>
            <a:picLocks noChangeAspect="1"/>
          </p:cNvPicPr>
          <p:nvPr/>
        </p:nvPicPr>
        <p:blipFill>
          <a:blip r:embed="rId2"/>
          <a:stretch>
            <a:fillRect/>
          </a:stretch>
        </p:blipFill>
        <p:spPr>
          <a:xfrm>
            <a:off x="404735" y="2544893"/>
            <a:ext cx="11077732" cy="216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461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Mise en place de la propriété cache.</a:t>
            </a:r>
            <a:br>
              <a:rPr lang="fr-FR" dirty="0"/>
            </a:br>
            <a:endParaRPr lang="fr-FR" dirty="0"/>
          </a:p>
        </p:txBody>
      </p:sp>
      <p:pic>
        <p:nvPicPr>
          <p:cNvPr id="5" name="Image 4"/>
          <p:cNvPicPr>
            <a:picLocks noChangeAspect="1"/>
          </p:cNvPicPr>
          <p:nvPr/>
        </p:nvPicPr>
        <p:blipFill>
          <a:blip r:embed="rId2"/>
          <a:stretch>
            <a:fillRect/>
          </a:stretch>
        </p:blipFill>
        <p:spPr>
          <a:xfrm>
            <a:off x="1223961" y="2538725"/>
            <a:ext cx="7935029" cy="1103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0543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Test</a:t>
            </a:r>
            <a:endParaRPr lang="fr-FR" dirty="0"/>
          </a:p>
        </p:txBody>
      </p:sp>
      <p:sp>
        <p:nvSpPr>
          <p:cNvPr id="3" name="Espace réservé du contenu 2"/>
          <p:cNvSpPr>
            <a:spLocks noGrp="1"/>
          </p:cNvSpPr>
          <p:nvPr>
            <p:ph idx="1"/>
          </p:nvPr>
        </p:nvSpPr>
        <p:spPr/>
        <p:txBody>
          <a:bodyPr>
            <a:normAutofit/>
          </a:bodyPr>
          <a:lstStyle/>
          <a:p>
            <a:r>
              <a:rPr lang="fr-FR" sz="4000" dirty="0" smtClean="0"/>
              <a:t>Tester la dernière simulation</a:t>
            </a:r>
            <a:endParaRPr lang="fr-FR" sz="4000" dirty="0"/>
          </a:p>
        </p:txBody>
      </p:sp>
    </p:spTree>
    <p:extLst>
      <p:ext uri="{BB962C8B-B14F-4D97-AF65-F5344CB8AC3E}">
        <p14:creationId xmlns:p14="http://schemas.microsoft.com/office/powerpoint/2010/main" val="44214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400" b="1" dirty="0" smtClean="0"/>
              <a:t>Atelier 3 (Cache de requête)</a:t>
            </a:r>
            <a:endParaRPr lang="fr-FR" sz="4400" b="1" dirty="0"/>
          </a:p>
        </p:txBody>
      </p:sp>
      <p:sp>
        <p:nvSpPr>
          <p:cNvPr id="3" name="Espace réservé du contenu 2"/>
          <p:cNvSpPr>
            <a:spLocks noGrp="1"/>
          </p:cNvSpPr>
          <p:nvPr>
            <p:ph idx="1"/>
          </p:nvPr>
        </p:nvSpPr>
        <p:spPr/>
        <p:txBody>
          <a:bodyPr>
            <a:noAutofit/>
          </a:bodyPr>
          <a:lstStyle/>
          <a:p>
            <a:pPr>
              <a:lnSpc>
                <a:spcPct val="300000"/>
              </a:lnSpc>
            </a:pPr>
            <a:r>
              <a:rPr lang="fr-FR" sz="2800" dirty="0" smtClean="0"/>
              <a:t>Activation du cache requête.</a:t>
            </a:r>
          </a:p>
          <a:p>
            <a:pPr>
              <a:lnSpc>
                <a:spcPct val="300000"/>
              </a:lnSpc>
            </a:pPr>
            <a:r>
              <a:rPr lang="fr-FR" sz="2800" dirty="0" smtClean="0"/>
              <a:t>Activation de la propriété cache de la requête.</a:t>
            </a:r>
            <a:endParaRPr lang="fr-FR" sz="2800" dirty="0"/>
          </a:p>
        </p:txBody>
      </p:sp>
    </p:spTree>
    <p:extLst>
      <p:ext uri="{BB962C8B-B14F-4D97-AF65-F5344CB8AC3E}">
        <p14:creationId xmlns:p14="http://schemas.microsoft.com/office/powerpoint/2010/main" val="1727976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Activation du cache requête</a:t>
            </a:r>
          </a:p>
        </p:txBody>
      </p:sp>
      <p:pic>
        <p:nvPicPr>
          <p:cNvPr id="4" name="Image 3"/>
          <p:cNvPicPr>
            <a:picLocks noChangeAspect="1"/>
          </p:cNvPicPr>
          <p:nvPr/>
        </p:nvPicPr>
        <p:blipFill>
          <a:blip r:embed="rId2"/>
          <a:stretch>
            <a:fillRect/>
          </a:stretch>
        </p:blipFill>
        <p:spPr>
          <a:xfrm>
            <a:off x="1538911" y="2601339"/>
            <a:ext cx="8354895" cy="816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328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54505"/>
          </a:xfrm>
        </p:spPr>
        <p:txBody>
          <a:bodyPr>
            <a:normAutofit fontScale="90000"/>
          </a:bodyPr>
          <a:lstStyle/>
          <a:p>
            <a:pPr algn="ctr"/>
            <a:r>
              <a:rPr lang="fr-FR" sz="2800" dirty="0"/>
              <a:t>Activation de la propriété cache de la </a:t>
            </a:r>
            <a:r>
              <a:rPr lang="fr-FR" sz="2800" dirty="0" smtClean="0"/>
              <a:t>requête</a:t>
            </a:r>
            <a:r>
              <a:rPr lang="fr-FR" sz="2800" dirty="0"/>
              <a:t/>
            </a:r>
            <a:br>
              <a:rPr lang="fr-FR" sz="2800" dirty="0"/>
            </a:br>
            <a:endParaRPr lang="fr-FR" sz="2800" dirty="0"/>
          </a:p>
        </p:txBody>
      </p:sp>
      <p:pic>
        <p:nvPicPr>
          <p:cNvPr id="4" name="Image 3"/>
          <p:cNvPicPr>
            <a:picLocks noChangeAspect="1"/>
          </p:cNvPicPr>
          <p:nvPr/>
        </p:nvPicPr>
        <p:blipFill>
          <a:blip r:embed="rId2"/>
          <a:stretch>
            <a:fillRect/>
          </a:stretch>
        </p:blipFill>
        <p:spPr>
          <a:xfrm>
            <a:off x="2057243" y="2386714"/>
            <a:ext cx="6218575" cy="746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9359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Cache 2</a:t>
            </a:r>
            <a:r>
              <a:rPr lang="fr-FR" baseline="30000" dirty="0" smtClean="0"/>
              <a:t>ème</a:t>
            </a:r>
            <a:r>
              <a:rPr lang="fr-FR" dirty="0" smtClean="0"/>
              <a:t> Niveau</a:t>
            </a:r>
            <a:endParaRPr lang="fr-FR" dirty="0"/>
          </a:p>
        </p:txBody>
      </p:sp>
      <p:sp>
        <p:nvSpPr>
          <p:cNvPr id="3" name="Espace réservé du contenu 2"/>
          <p:cNvSpPr>
            <a:spLocks noGrp="1"/>
          </p:cNvSpPr>
          <p:nvPr>
            <p:ph idx="1"/>
          </p:nvPr>
        </p:nvSpPr>
        <p:spPr>
          <a:xfrm>
            <a:off x="677334" y="1783831"/>
            <a:ext cx="9201184" cy="4736890"/>
          </a:xfrm>
        </p:spPr>
        <p:txBody>
          <a:bodyPr>
            <a:normAutofit/>
          </a:bodyPr>
          <a:lstStyle/>
          <a:p>
            <a:pPr marL="342900" lvl="1" indent="-342900" algn="just">
              <a:lnSpc>
                <a:spcPct val="200000"/>
              </a:lnSpc>
            </a:pPr>
            <a:r>
              <a:rPr lang="fr-FR" sz="2000" dirty="0"/>
              <a:t>Le </a:t>
            </a:r>
            <a:r>
              <a:rPr lang="fr-FR" sz="2000" b="1" dirty="0"/>
              <a:t>cache de second niveau</a:t>
            </a:r>
            <a:r>
              <a:rPr lang="fr-FR" sz="2000" dirty="0"/>
              <a:t> est quant à lui lié à </a:t>
            </a:r>
            <a:r>
              <a:rPr lang="fr-FR" sz="2000" b="1" dirty="0"/>
              <a:t>la </a:t>
            </a:r>
            <a:r>
              <a:rPr lang="fr-FR" sz="2000" b="1" i="1" dirty="0"/>
              <a:t>session </a:t>
            </a:r>
            <a:r>
              <a:rPr lang="fr-FR" sz="2000" b="1" i="1" dirty="0" err="1"/>
              <a:t>factory</a:t>
            </a:r>
            <a:r>
              <a:rPr lang="fr-FR" sz="2000" b="1" dirty="0"/>
              <a:t> d'</a:t>
            </a:r>
            <a:r>
              <a:rPr lang="fr-FR" sz="2000" b="1" dirty="0" err="1"/>
              <a:t>Hibernate</a:t>
            </a:r>
            <a:r>
              <a:rPr lang="fr-FR" sz="2000" dirty="0"/>
              <a:t>. La portée de ce cache est la JVM, voire le cluster, où l'application est déployée. Les objets cachés sont donc visibles depuis l'ensemble des transactions. Par défaut, ce cache n'est pas activé. Une configuration est donc nécessaire, afin de l'activer. Il existe enfin un </a:t>
            </a:r>
            <a:r>
              <a:rPr lang="fr-FR" sz="2000" b="1" dirty="0"/>
              <a:t>cache de requête</a:t>
            </a:r>
            <a:r>
              <a:rPr lang="fr-FR" sz="2000" dirty="0"/>
              <a:t> qui permet de cacher les résultats des requêtes exécutées.</a:t>
            </a:r>
          </a:p>
          <a:p>
            <a:pPr marL="0" indent="0">
              <a:buNone/>
            </a:pPr>
            <a:endParaRPr lang="fr-FR" dirty="0"/>
          </a:p>
        </p:txBody>
      </p:sp>
    </p:spTree>
    <p:extLst>
      <p:ext uri="{BB962C8B-B14F-4D97-AF65-F5344CB8AC3E}">
        <p14:creationId xmlns:p14="http://schemas.microsoft.com/office/powerpoint/2010/main" val="2228681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Atelier</a:t>
            </a:r>
            <a:endParaRPr lang="fr-FR" dirty="0"/>
          </a:p>
        </p:txBody>
      </p:sp>
      <p:sp>
        <p:nvSpPr>
          <p:cNvPr id="3" name="Espace réservé du contenu 2"/>
          <p:cNvSpPr>
            <a:spLocks noGrp="1"/>
          </p:cNvSpPr>
          <p:nvPr>
            <p:ph idx="1"/>
          </p:nvPr>
        </p:nvSpPr>
        <p:spPr/>
        <p:txBody>
          <a:bodyPr/>
          <a:lstStyle/>
          <a:p>
            <a:r>
              <a:rPr lang="fr-FR" dirty="0" smtClean="0"/>
              <a:t>Méthode 1</a:t>
            </a:r>
          </a:p>
          <a:p>
            <a:r>
              <a:rPr lang="fr-FR" dirty="0" smtClean="0"/>
              <a:t>Méthode 2</a:t>
            </a:r>
          </a:p>
          <a:p>
            <a:r>
              <a:rPr lang="fr-FR" dirty="0" smtClean="0"/>
              <a:t>Simulation</a:t>
            </a:r>
            <a:endParaRPr lang="fr-FR" dirty="0"/>
          </a:p>
        </p:txBody>
      </p:sp>
      <p:pic>
        <p:nvPicPr>
          <p:cNvPr id="4" name="Image 3"/>
          <p:cNvPicPr>
            <a:picLocks noChangeAspect="1"/>
          </p:cNvPicPr>
          <p:nvPr/>
        </p:nvPicPr>
        <p:blipFill>
          <a:blip r:embed="rId2"/>
          <a:stretch>
            <a:fillRect/>
          </a:stretch>
        </p:blipFill>
        <p:spPr>
          <a:xfrm>
            <a:off x="3090862" y="1930400"/>
            <a:ext cx="6586538" cy="4110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9233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Manipulation du cache</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62151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14930"/>
            <a:ext cx="8596668" cy="724525"/>
          </a:xfrm>
        </p:spPr>
        <p:txBody>
          <a:bodyPr/>
          <a:lstStyle/>
          <a:p>
            <a:pPr algn="ctr"/>
            <a:r>
              <a:rPr lang="fr-FR" dirty="0" smtClean="0"/>
              <a:t>Exemple de fichier cache</a:t>
            </a:r>
            <a:endParaRPr lang="fr-FR" dirty="0"/>
          </a:p>
        </p:txBody>
      </p:sp>
      <p:pic>
        <p:nvPicPr>
          <p:cNvPr id="4" name="Image 3"/>
          <p:cNvPicPr>
            <a:picLocks noChangeAspect="1"/>
          </p:cNvPicPr>
          <p:nvPr/>
        </p:nvPicPr>
        <p:blipFill>
          <a:blip r:embed="rId2"/>
          <a:stretch>
            <a:fillRect/>
          </a:stretch>
        </p:blipFill>
        <p:spPr>
          <a:xfrm>
            <a:off x="374753" y="839455"/>
            <a:ext cx="9203961" cy="5771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8732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74890"/>
            <a:ext cx="8596668" cy="649574"/>
          </a:xfrm>
        </p:spPr>
        <p:txBody>
          <a:bodyPr>
            <a:normAutofit fontScale="90000"/>
          </a:bodyPr>
          <a:lstStyle/>
          <a:p>
            <a:pPr algn="ctr"/>
            <a:r>
              <a:rPr lang="fr-FR" b="1" dirty="0"/>
              <a:t>Métriques</a:t>
            </a:r>
            <a:br>
              <a:rPr lang="fr-FR" b="1" dirty="0"/>
            </a:br>
            <a:endParaRPr lang="fr-FR" dirty="0"/>
          </a:p>
        </p:txBody>
      </p:sp>
      <p:sp>
        <p:nvSpPr>
          <p:cNvPr id="3" name="Espace réservé du contenu 2"/>
          <p:cNvSpPr>
            <a:spLocks noGrp="1"/>
          </p:cNvSpPr>
          <p:nvPr>
            <p:ph idx="1"/>
          </p:nvPr>
        </p:nvSpPr>
        <p:spPr>
          <a:xfrm>
            <a:off x="677334" y="989351"/>
            <a:ext cx="8596668" cy="5052011"/>
          </a:xfrm>
        </p:spPr>
        <p:txBody>
          <a:bodyPr/>
          <a:lstStyle/>
          <a:p>
            <a:pPr algn="just">
              <a:lnSpc>
                <a:spcPct val="150000"/>
              </a:lnSpc>
            </a:pPr>
            <a:r>
              <a:rPr lang="fr-FR" sz="2000" b="1" dirty="0" err="1"/>
              <a:t>Hibernate</a:t>
            </a:r>
            <a:r>
              <a:rPr lang="fr-FR" sz="2000" dirty="0"/>
              <a:t> fournit plusieurs métriques, qui vont des informations très basiques aux informations très spécialisées qui ne sont </a:t>
            </a:r>
            <a:r>
              <a:rPr lang="fr-FR" sz="2000" dirty="0" smtClean="0"/>
              <a:t>appropriées </a:t>
            </a:r>
            <a:r>
              <a:rPr lang="fr-FR" sz="2000" dirty="0"/>
              <a:t>que dans certains scénarios. Tous les compteurs </a:t>
            </a:r>
            <a:r>
              <a:rPr lang="fr-FR" sz="2000" dirty="0" smtClean="0"/>
              <a:t>accessibles </a:t>
            </a:r>
            <a:r>
              <a:rPr lang="fr-FR" sz="2000" dirty="0"/>
              <a:t>sont décrits dans l'API de l'interface </a:t>
            </a:r>
            <a:r>
              <a:rPr lang="fr-FR" sz="2000" b="1" dirty="0" err="1" smtClean="0"/>
              <a:t>Statistics</a:t>
            </a:r>
            <a:r>
              <a:rPr lang="fr-FR" sz="2000" dirty="0" smtClean="0"/>
              <a:t>  </a:t>
            </a:r>
            <a:r>
              <a:rPr lang="fr-FR" sz="2000" dirty="0"/>
              <a:t>dans trois catégories </a:t>
            </a:r>
            <a:r>
              <a:rPr lang="fr-FR" sz="2000" dirty="0" smtClean="0"/>
              <a:t>:</a:t>
            </a:r>
          </a:p>
          <a:p>
            <a:pPr lvl="1" algn="just">
              <a:lnSpc>
                <a:spcPct val="150000"/>
              </a:lnSpc>
            </a:pPr>
            <a:r>
              <a:rPr lang="fr-FR" sz="1800" dirty="0"/>
              <a:t>Les métriques relatives à l'usage général de la Session </a:t>
            </a:r>
            <a:r>
              <a:rPr lang="fr-FR" sz="1800" dirty="0" smtClean="0"/>
              <a:t>comme  </a:t>
            </a:r>
            <a:r>
              <a:rPr lang="fr-FR" sz="1800" dirty="0"/>
              <a:t>le nombre de sessions ouvertes, le nombre de connexions JDBC </a:t>
            </a:r>
            <a:r>
              <a:rPr lang="fr-FR" sz="1800" dirty="0" smtClean="0"/>
              <a:t>récupérées</a:t>
            </a:r>
            <a:r>
              <a:rPr lang="fr-FR" sz="1800" dirty="0"/>
              <a:t>, etc</a:t>
            </a:r>
            <a:r>
              <a:rPr lang="fr-FR" sz="1800" dirty="0" smtClean="0"/>
              <a:t>...</a:t>
            </a:r>
          </a:p>
          <a:p>
            <a:pPr lvl="1" algn="just">
              <a:lnSpc>
                <a:spcPct val="150000"/>
              </a:lnSpc>
            </a:pPr>
            <a:r>
              <a:rPr lang="fr-FR" sz="1800" dirty="0" smtClean="0"/>
              <a:t>Les </a:t>
            </a:r>
            <a:r>
              <a:rPr lang="fr-FR" sz="1800" dirty="0"/>
              <a:t>métriques relatives aux entités, collections, requêtes et </a:t>
            </a:r>
            <a:r>
              <a:rPr lang="fr-FR" sz="1800" dirty="0" smtClean="0"/>
              <a:t>caches </a:t>
            </a:r>
            <a:r>
              <a:rPr lang="fr-FR" sz="1800" dirty="0"/>
              <a:t>dans leur </a:t>
            </a:r>
            <a:r>
              <a:rPr lang="fr-FR" sz="1800" dirty="0" smtClean="0"/>
              <a:t>ensemble</a:t>
            </a:r>
          </a:p>
          <a:p>
            <a:pPr lvl="1" algn="just">
              <a:lnSpc>
                <a:spcPct val="150000"/>
              </a:lnSpc>
            </a:pPr>
            <a:r>
              <a:rPr lang="fr-FR" sz="1800" dirty="0"/>
              <a:t>Les métriques détaillées relatives à une entité, une collection</a:t>
            </a:r>
            <a:r>
              <a:rPr lang="fr-FR" sz="1800" dirty="0" smtClean="0"/>
              <a:t>, </a:t>
            </a:r>
            <a:r>
              <a:rPr lang="fr-FR" sz="1800" dirty="0"/>
              <a:t>une requête ou une région de cache particulière.</a:t>
            </a:r>
          </a:p>
          <a:p>
            <a:pPr lvl="1" algn="just">
              <a:lnSpc>
                <a:spcPct val="150000"/>
              </a:lnSpc>
            </a:pPr>
            <a:endParaRPr lang="fr-FR" sz="1800" dirty="0"/>
          </a:p>
          <a:p>
            <a:endParaRPr lang="fr-FR" dirty="0"/>
          </a:p>
        </p:txBody>
      </p:sp>
    </p:spTree>
    <p:extLst>
      <p:ext uri="{BB962C8B-B14F-4D97-AF65-F5344CB8AC3E}">
        <p14:creationId xmlns:p14="http://schemas.microsoft.com/office/powerpoint/2010/main" val="3908336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Conclusion</a:t>
            </a:r>
            <a:endParaRPr lang="fr-FR" dirty="0"/>
          </a:p>
        </p:txBody>
      </p:sp>
      <p:sp>
        <p:nvSpPr>
          <p:cNvPr id="3" name="Espace réservé du contenu 2"/>
          <p:cNvSpPr>
            <a:spLocks noGrp="1"/>
          </p:cNvSpPr>
          <p:nvPr>
            <p:ph idx="1"/>
          </p:nvPr>
        </p:nvSpPr>
        <p:spPr>
          <a:xfrm>
            <a:off x="677334" y="1930401"/>
            <a:ext cx="8596668" cy="4110962"/>
          </a:xfrm>
        </p:spPr>
        <p:txBody>
          <a:bodyPr>
            <a:normAutofit fontScale="70000" lnSpcReduction="20000"/>
          </a:bodyPr>
          <a:lstStyle/>
          <a:p>
            <a:pPr algn="just">
              <a:lnSpc>
                <a:spcPct val="250000"/>
              </a:lnSpc>
            </a:pPr>
            <a:r>
              <a:rPr lang="fr-FR" sz="2600" dirty="0"/>
              <a:t>nous avons examiné la procédure de configuration du cache de second niveau </a:t>
            </a:r>
            <a:r>
              <a:rPr lang="fr-FR" sz="2600" b="1" dirty="0"/>
              <a:t>d’</a:t>
            </a:r>
            <a:r>
              <a:rPr lang="fr-FR" sz="2600" b="1" dirty="0" err="1"/>
              <a:t>Hibernate</a:t>
            </a:r>
            <a:r>
              <a:rPr lang="fr-FR" sz="2600" dirty="0"/>
              <a:t>.</a:t>
            </a:r>
          </a:p>
          <a:p>
            <a:pPr algn="just">
              <a:lnSpc>
                <a:spcPct val="250000"/>
              </a:lnSpc>
            </a:pPr>
            <a:r>
              <a:rPr lang="fr-FR" sz="2600" dirty="0"/>
              <a:t>Nous avons constaté qu’il est assez facile à configurer et à utiliser, car </a:t>
            </a:r>
            <a:r>
              <a:rPr lang="fr-FR" sz="2600" b="1" dirty="0" err="1"/>
              <a:t>Hibernate</a:t>
            </a:r>
            <a:r>
              <a:rPr lang="fr-FR" sz="2600" dirty="0"/>
              <a:t> fait tout le travail lourd en coulisses pour rendre l’utilisation du cache de second niveau transparente pour la logique métier de l’application.</a:t>
            </a:r>
          </a:p>
          <a:p>
            <a:endParaRPr lang="fr-FR" dirty="0"/>
          </a:p>
        </p:txBody>
      </p:sp>
    </p:spTree>
    <p:extLst>
      <p:ext uri="{BB962C8B-B14F-4D97-AF65-F5344CB8AC3E}">
        <p14:creationId xmlns:p14="http://schemas.microsoft.com/office/powerpoint/2010/main" val="4127060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Mapping</a:t>
            </a:r>
            <a:r>
              <a:rPr lang="fr-FR" dirty="0" smtClean="0"/>
              <a:t> de l’Héritage</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661570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Contrôle N° 1</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29090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Principe du cache de second niveau</a:t>
            </a:r>
            <a:br>
              <a:rPr lang="fr-FR" dirty="0"/>
            </a:br>
            <a:endParaRPr lang="fr-FR" dirty="0"/>
          </a:p>
        </p:txBody>
      </p:sp>
      <p:sp>
        <p:nvSpPr>
          <p:cNvPr id="3" name="Espace réservé du contenu 2"/>
          <p:cNvSpPr>
            <a:spLocks noGrp="1"/>
          </p:cNvSpPr>
          <p:nvPr>
            <p:ph idx="1"/>
          </p:nvPr>
        </p:nvSpPr>
        <p:spPr>
          <a:xfrm>
            <a:off x="677334" y="1349115"/>
            <a:ext cx="8596668" cy="4692247"/>
          </a:xfrm>
        </p:spPr>
        <p:txBody>
          <a:bodyPr>
            <a:noAutofit/>
          </a:bodyPr>
          <a:lstStyle/>
          <a:p>
            <a:pPr algn="just">
              <a:lnSpc>
                <a:spcPct val="300000"/>
              </a:lnSpc>
            </a:pPr>
            <a:r>
              <a:rPr lang="fr-FR" sz="2400" dirty="0"/>
              <a:t>Le cache de second niveau permet de cacher des entités, ainsi que des associations de type collection. Il convient donc de sélectionner les classes et les collections à cacher, puis de configurer les fichiers de </a:t>
            </a:r>
            <a:r>
              <a:rPr lang="fr-FR" sz="2400" dirty="0" err="1"/>
              <a:t>mapping</a:t>
            </a:r>
            <a:r>
              <a:rPr lang="fr-FR" sz="2400" dirty="0"/>
              <a:t> correspondant.</a:t>
            </a:r>
          </a:p>
        </p:txBody>
      </p:sp>
    </p:spTree>
    <p:extLst>
      <p:ext uri="{BB962C8B-B14F-4D97-AF65-F5344CB8AC3E}">
        <p14:creationId xmlns:p14="http://schemas.microsoft.com/office/powerpoint/2010/main" val="204334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Gestion du cache des entités</a:t>
            </a:r>
            <a:br>
              <a:rPr lang="fr-FR" dirty="0"/>
            </a:br>
            <a:r>
              <a:rPr lang="fr-FR" dirty="0"/>
              <a:t/>
            </a:r>
            <a:br>
              <a:rPr lang="fr-FR" dirty="0"/>
            </a:br>
            <a:endParaRPr lang="fr-FR" dirty="0"/>
          </a:p>
        </p:txBody>
      </p:sp>
      <p:sp>
        <p:nvSpPr>
          <p:cNvPr id="3" name="Espace réservé du contenu 2"/>
          <p:cNvSpPr>
            <a:spLocks noGrp="1"/>
          </p:cNvSpPr>
          <p:nvPr>
            <p:ph idx="1"/>
          </p:nvPr>
        </p:nvSpPr>
        <p:spPr>
          <a:xfrm>
            <a:off x="677334" y="1229198"/>
            <a:ext cx="8596668" cy="4736891"/>
          </a:xfrm>
        </p:spPr>
        <p:txBody>
          <a:bodyPr>
            <a:noAutofit/>
          </a:bodyPr>
          <a:lstStyle/>
          <a:p>
            <a:pPr algn="just">
              <a:lnSpc>
                <a:spcPct val="300000"/>
              </a:lnSpc>
            </a:pPr>
            <a:r>
              <a:rPr lang="fr-FR" sz="2400" dirty="0"/>
              <a:t>La configuration consiste à ajouter l'élément </a:t>
            </a:r>
            <a:r>
              <a:rPr lang="fr-FR" sz="2400" i="1" dirty="0"/>
              <a:t>&lt;cache&gt;</a:t>
            </a:r>
            <a:r>
              <a:rPr lang="fr-FR" sz="2400" dirty="0"/>
              <a:t> dans le fichier de </a:t>
            </a:r>
            <a:r>
              <a:rPr lang="fr-FR" sz="2400" dirty="0" err="1"/>
              <a:t>mapping</a:t>
            </a:r>
            <a:r>
              <a:rPr lang="fr-FR" sz="2400" dirty="0"/>
              <a:t>, juste avant l'élément </a:t>
            </a:r>
            <a:r>
              <a:rPr lang="fr-FR" sz="2400" i="1" dirty="0"/>
              <a:t>&lt;id&gt;</a:t>
            </a:r>
            <a:r>
              <a:rPr lang="fr-FR" sz="2400" dirty="0"/>
              <a:t>. Il convient aussi de choisir une stratégie </a:t>
            </a:r>
            <a:r>
              <a:rPr lang="fr-FR" sz="2400" dirty="0" smtClean="0"/>
              <a:t>transactionnelle.</a:t>
            </a:r>
          </a:p>
          <a:p>
            <a:pPr algn="just">
              <a:lnSpc>
                <a:spcPct val="300000"/>
              </a:lnSpc>
            </a:pPr>
            <a:r>
              <a:rPr lang="fr-FR" sz="2400" b="1" dirty="0"/>
              <a:t>@Cache(usage=</a:t>
            </a:r>
            <a:r>
              <a:rPr lang="fr-FR" sz="2400" b="1" dirty="0" err="1"/>
              <a:t>CacheConcurrencyStrategy.</a:t>
            </a:r>
            <a:r>
              <a:rPr lang="fr-FR" sz="2400" b="1" i="1" dirty="0" err="1"/>
              <a:t>READ_ONLY</a:t>
            </a:r>
            <a:r>
              <a:rPr lang="fr-FR" sz="2400" b="1" i="1" dirty="0"/>
              <a:t>)</a:t>
            </a:r>
            <a:endParaRPr lang="fr-FR" sz="2400" dirty="0"/>
          </a:p>
        </p:txBody>
      </p:sp>
    </p:spTree>
    <p:extLst>
      <p:ext uri="{BB962C8B-B14F-4D97-AF65-F5344CB8AC3E}">
        <p14:creationId xmlns:p14="http://schemas.microsoft.com/office/powerpoint/2010/main" val="337064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88900"/>
            <a:ext cx="8596668" cy="1320800"/>
          </a:xfrm>
        </p:spPr>
        <p:txBody>
          <a:bodyPr>
            <a:normAutofit fontScale="90000"/>
          </a:bodyPr>
          <a:lstStyle/>
          <a:p>
            <a:pPr algn="ctr"/>
            <a:r>
              <a:rPr lang="fr-FR" dirty="0"/>
              <a:t>Les méthodes </a:t>
            </a:r>
            <a:r>
              <a:rPr lang="fr-FR" dirty="0" err="1"/>
              <a:t>Hibernate</a:t>
            </a:r>
            <a:r>
              <a:rPr lang="fr-FR" dirty="0"/>
              <a:t> qui exploitent le cache de second niveau</a:t>
            </a:r>
            <a:br>
              <a:rPr lang="fr-FR" dirty="0"/>
            </a:br>
            <a:endParaRPr lang="fr-FR" dirty="0"/>
          </a:p>
        </p:txBody>
      </p:sp>
      <p:sp>
        <p:nvSpPr>
          <p:cNvPr id="3" name="Espace réservé du contenu 2"/>
          <p:cNvSpPr>
            <a:spLocks noGrp="1"/>
          </p:cNvSpPr>
          <p:nvPr>
            <p:ph idx="1"/>
          </p:nvPr>
        </p:nvSpPr>
        <p:spPr>
          <a:xfrm>
            <a:off x="677334" y="1295400"/>
            <a:ext cx="8911166" cy="5295899"/>
          </a:xfrm>
        </p:spPr>
        <p:txBody>
          <a:bodyPr>
            <a:normAutofit/>
          </a:bodyPr>
          <a:lstStyle/>
          <a:p>
            <a:pPr algn="just">
              <a:lnSpc>
                <a:spcPct val="300000"/>
              </a:lnSpc>
            </a:pPr>
            <a:r>
              <a:rPr lang="fr-FR" sz="2400" b="1" dirty="0" err="1"/>
              <a:t>Session.load</a:t>
            </a:r>
            <a:r>
              <a:rPr lang="fr-FR" sz="2400" b="1" dirty="0"/>
              <a:t>() </a:t>
            </a:r>
            <a:r>
              <a:rPr lang="fr-FR" sz="2400" dirty="0"/>
              <a:t>et </a:t>
            </a:r>
            <a:r>
              <a:rPr lang="fr-FR" sz="2400" b="1" dirty="0" err="1"/>
              <a:t>Session.get</a:t>
            </a:r>
            <a:r>
              <a:rPr lang="fr-FR" sz="2400" b="1" dirty="0"/>
              <a:t>()</a:t>
            </a:r>
          </a:p>
          <a:p>
            <a:pPr lvl="1" algn="just">
              <a:lnSpc>
                <a:spcPct val="300000"/>
              </a:lnSpc>
            </a:pPr>
            <a:r>
              <a:rPr lang="fr-FR" sz="2000" dirty="0"/>
              <a:t>Les méthodes </a:t>
            </a:r>
            <a:r>
              <a:rPr lang="fr-FR" sz="2000" b="1" i="1" dirty="0" err="1"/>
              <a:t>load</a:t>
            </a:r>
            <a:r>
              <a:rPr lang="fr-FR" sz="2000" b="1" i="1" dirty="0"/>
              <a:t>()</a:t>
            </a:r>
            <a:r>
              <a:rPr lang="fr-FR" sz="2000" dirty="0"/>
              <a:t> et </a:t>
            </a:r>
            <a:r>
              <a:rPr lang="fr-FR" sz="2000" b="1" i="1" dirty="0" err="1"/>
              <a:t>get</a:t>
            </a:r>
            <a:r>
              <a:rPr lang="fr-FR" sz="2000" b="1" i="1" dirty="0"/>
              <a:t>()</a:t>
            </a:r>
            <a:r>
              <a:rPr lang="fr-FR" sz="2000" dirty="0"/>
              <a:t> interrogent toujours le cache avant d'émettre une requête vers la base de données.</a:t>
            </a:r>
          </a:p>
          <a:p>
            <a:pPr>
              <a:lnSpc>
                <a:spcPct val="300000"/>
              </a:lnSpc>
            </a:pPr>
            <a:endParaRPr lang="fr-FR" sz="2400" dirty="0"/>
          </a:p>
        </p:txBody>
      </p:sp>
    </p:spTree>
    <p:extLst>
      <p:ext uri="{BB962C8B-B14F-4D97-AF65-F5344CB8AC3E}">
        <p14:creationId xmlns:p14="http://schemas.microsoft.com/office/powerpoint/2010/main" val="174863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GET &amp;&amp; LOAD</a:t>
            </a:r>
            <a:endParaRPr lang="fr-FR" dirty="0"/>
          </a:p>
        </p:txBody>
      </p:sp>
      <p:pic>
        <p:nvPicPr>
          <p:cNvPr id="4" name="Image 3"/>
          <p:cNvPicPr>
            <a:picLocks noChangeAspect="1"/>
          </p:cNvPicPr>
          <p:nvPr/>
        </p:nvPicPr>
        <p:blipFill>
          <a:blip r:embed="rId2"/>
          <a:stretch>
            <a:fillRect/>
          </a:stretch>
        </p:blipFill>
        <p:spPr>
          <a:xfrm>
            <a:off x="1282700" y="1423987"/>
            <a:ext cx="7353300" cy="4799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443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Les méthodes </a:t>
            </a:r>
            <a:r>
              <a:rPr lang="fr-FR" dirty="0" err="1"/>
              <a:t>Hibernate</a:t>
            </a:r>
            <a:r>
              <a:rPr lang="fr-FR" dirty="0"/>
              <a:t> qui exploitent le cache de second niveau</a:t>
            </a:r>
            <a:br>
              <a:rPr lang="fr-FR" dirty="0"/>
            </a:br>
            <a:endParaRPr lang="fr-FR" dirty="0"/>
          </a:p>
        </p:txBody>
      </p:sp>
      <p:sp>
        <p:nvSpPr>
          <p:cNvPr id="3" name="Espace réservé du contenu 2"/>
          <p:cNvSpPr>
            <a:spLocks noGrp="1"/>
          </p:cNvSpPr>
          <p:nvPr>
            <p:ph idx="1"/>
          </p:nvPr>
        </p:nvSpPr>
        <p:spPr>
          <a:xfrm>
            <a:off x="677334" y="1845799"/>
            <a:ext cx="8596668" cy="3880773"/>
          </a:xfrm>
        </p:spPr>
        <p:txBody>
          <a:bodyPr>
            <a:noAutofit/>
          </a:bodyPr>
          <a:lstStyle/>
          <a:p>
            <a:pPr algn="just">
              <a:lnSpc>
                <a:spcPct val="250000"/>
              </a:lnSpc>
            </a:pPr>
            <a:r>
              <a:rPr lang="fr-FR" sz="2400" dirty="0" err="1"/>
              <a:t>Query.list</a:t>
            </a:r>
            <a:r>
              <a:rPr lang="fr-FR" sz="2400" dirty="0"/>
              <a:t>() et </a:t>
            </a:r>
            <a:r>
              <a:rPr lang="fr-FR" sz="2400" dirty="0" err="1"/>
              <a:t>Criteria.list</a:t>
            </a:r>
            <a:r>
              <a:rPr lang="fr-FR" sz="2400" dirty="0"/>
              <a:t>()</a:t>
            </a:r>
          </a:p>
          <a:p>
            <a:pPr lvl="1" algn="just">
              <a:lnSpc>
                <a:spcPct val="250000"/>
              </a:lnSpc>
            </a:pPr>
            <a:r>
              <a:rPr lang="fr-FR" sz="2000" dirty="0"/>
              <a:t>La méthode </a:t>
            </a:r>
            <a:r>
              <a:rPr lang="fr-FR" sz="2000" b="1" i="1" dirty="0" err="1"/>
              <a:t>list</a:t>
            </a:r>
            <a:r>
              <a:rPr lang="fr-FR" sz="2000" b="1" i="1" dirty="0"/>
              <a:t>()</a:t>
            </a:r>
            <a:r>
              <a:rPr lang="fr-FR" sz="2000" dirty="0"/>
              <a:t> n'utilise pas le cache de second niveau pour les objets sélectionnés par la requête. En revanche, </a:t>
            </a:r>
            <a:r>
              <a:rPr lang="fr-FR" sz="2000" b="1" dirty="0" err="1"/>
              <a:t>Hibernate</a:t>
            </a:r>
            <a:r>
              <a:rPr lang="fr-FR" sz="2000" dirty="0"/>
              <a:t> interroge le cache en ce qui concerne les objets associés. Par ailleurs, les objets sélectionnés sont placés dans le cache après l'exécution de la requête.</a:t>
            </a:r>
          </a:p>
          <a:p>
            <a:pPr>
              <a:lnSpc>
                <a:spcPct val="250000"/>
              </a:lnSpc>
            </a:pPr>
            <a:endParaRPr lang="fr-FR" sz="2400" dirty="0"/>
          </a:p>
        </p:txBody>
      </p:sp>
    </p:spTree>
    <p:extLst>
      <p:ext uri="{BB962C8B-B14F-4D97-AF65-F5344CB8AC3E}">
        <p14:creationId xmlns:p14="http://schemas.microsoft.com/office/powerpoint/2010/main" val="168468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Les méthodes </a:t>
            </a:r>
            <a:r>
              <a:rPr lang="fr-FR" dirty="0" err="1"/>
              <a:t>Hibernate</a:t>
            </a:r>
            <a:r>
              <a:rPr lang="fr-FR" dirty="0"/>
              <a:t> qui exploitent le cache de second niveau</a:t>
            </a:r>
            <a:br>
              <a:rPr lang="fr-FR" dirty="0"/>
            </a:br>
            <a:endParaRPr lang="fr-FR" dirty="0"/>
          </a:p>
        </p:txBody>
      </p:sp>
      <p:sp>
        <p:nvSpPr>
          <p:cNvPr id="3" name="Espace réservé du contenu 2"/>
          <p:cNvSpPr>
            <a:spLocks noGrp="1"/>
          </p:cNvSpPr>
          <p:nvPr>
            <p:ph idx="1"/>
          </p:nvPr>
        </p:nvSpPr>
        <p:spPr/>
        <p:txBody>
          <a:bodyPr>
            <a:normAutofit fontScale="92500"/>
          </a:bodyPr>
          <a:lstStyle/>
          <a:p>
            <a:pPr algn="just">
              <a:lnSpc>
                <a:spcPct val="300000"/>
              </a:lnSpc>
            </a:pPr>
            <a:r>
              <a:rPr lang="fr-FR" sz="2400" b="1" dirty="0" err="1"/>
              <a:t>Query.iterate</a:t>
            </a:r>
            <a:r>
              <a:rPr lang="fr-FR" sz="2400" b="1" dirty="0"/>
              <a:t>()</a:t>
            </a:r>
          </a:p>
          <a:p>
            <a:pPr lvl="1" algn="just">
              <a:lnSpc>
                <a:spcPct val="300000"/>
              </a:lnSpc>
            </a:pPr>
            <a:r>
              <a:rPr lang="fr-FR" sz="2000" dirty="0"/>
              <a:t>La méthode </a:t>
            </a:r>
            <a:r>
              <a:rPr lang="fr-FR" sz="2000" b="1" i="1" dirty="0" err="1"/>
              <a:t>iterate</a:t>
            </a:r>
            <a:r>
              <a:rPr lang="fr-FR" sz="2000" b="1" i="1" dirty="0"/>
              <a:t>()</a:t>
            </a:r>
            <a:r>
              <a:rPr lang="fr-FR" sz="2000" dirty="0"/>
              <a:t> charge les instances une à une à partir de leur identifiant. Par conséquent, cette méthode interroge toujours le cache pour les objets sélectionnés, ainsi que pour les associations.</a:t>
            </a:r>
          </a:p>
          <a:p>
            <a:endParaRPr lang="fr-FR" dirty="0"/>
          </a:p>
        </p:txBody>
      </p:sp>
    </p:spTree>
    <p:extLst>
      <p:ext uri="{BB962C8B-B14F-4D97-AF65-F5344CB8AC3E}">
        <p14:creationId xmlns:p14="http://schemas.microsoft.com/office/powerpoint/2010/main" val="204474343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329</TotalTime>
  <Words>753</Words>
  <Application>Microsoft Office PowerPoint</Application>
  <PresentationFormat>Grand écran</PresentationFormat>
  <Paragraphs>100</Paragraphs>
  <Slides>36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Trebuchet MS</vt:lpstr>
      <vt:lpstr>Wingdings 3</vt:lpstr>
      <vt:lpstr>Facette</vt:lpstr>
      <vt:lpstr>Hibernate/Cache </vt:lpstr>
      <vt:lpstr>Cache Premier Niveau</vt:lpstr>
      <vt:lpstr>Cache 2ème Niveau</vt:lpstr>
      <vt:lpstr>Principe du cache de second niveau </vt:lpstr>
      <vt:lpstr>Gestion du cache des entités  </vt:lpstr>
      <vt:lpstr>Les méthodes Hibernate qui exploitent le cache de second niveau </vt:lpstr>
      <vt:lpstr>GET &amp;&amp; LOAD</vt:lpstr>
      <vt:lpstr>Les méthodes Hibernate qui exploitent le cache de second niveau </vt:lpstr>
      <vt:lpstr>Les méthodes Hibernate qui exploitent le cache de second niveau </vt:lpstr>
      <vt:lpstr>Fournisseur de cache</vt:lpstr>
      <vt:lpstr>Les stratégies transactionnelles </vt:lpstr>
      <vt:lpstr>La stratégie read-only </vt:lpstr>
      <vt:lpstr>La stratégie read-write </vt:lpstr>
      <vt:lpstr>La stratégie nonstrict-read-write </vt:lpstr>
      <vt:lpstr>Transactionnel</vt:lpstr>
      <vt:lpstr>Principe du cache des requêtes </vt:lpstr>
      <vt:lpstr>Activation du cache provider </vt:lpstr>
      <vt:lpstr>Ateliers</vt:lpstr>
      <vt:lpstr>Configuration</vt:lpstr>
      <vt:lpstr>Atelier 1 (get &amp; load)</vt:lpstr>
      <vt:lpstr>Atelier 2 (Cache Premier Niveau)</vt:lpstr>
      <vt:lpstr>Atelier 3 (Cache Niveau 2)</vt:lpstr>
      <vt:lpstr>Injection de dépendances</vt:lpstr>
      <vt:lpstr>Activation du cache niveau 2 &amp; chargement du Provider</vt:lpstr>
      <vt:lpstr>Mise en place de la propriété cache. </vt:lpstr>
      <vt:lpstr>Test</vt:lpstr>
      <vt:lpstr>Atelier 3 (Cache de requête)</vt:lpstr>
      <vt:lpstr>Activation du cache requête</vt:lpstr>
      <vt:lpstr>Activation de la propriété cache de la requête </vt:lpstr>
      <vt:lpstr>Atelier</vt:lpstr>
      <vt:lpstr>Manipulation du cache</vt:lpstr>
      <vt:lpstr>Exemple de fichier cache</vt:lpstr>
      <vt:lpstr>Métriques </vt:lpstr>
      <vt:lpstr>Conclusion</vt:lpstr>
      <vt:lpstr>Mapping de l’Héritage</vt:lpstr>
      <vt:lpstr>Contrôle 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Hibernate/Cache</dc:title>
  <dc:creator>admin</dc:creator>
  <cp:lastModifiedBy>admin</cp:lastModifiedBy>
  <cp:revision>32</cp:revision>
  <dcterms:created xsi:type="dcterms:W3CDTF">2019-11-26T21:34:17Z</dcterms:created>
  <dcterms:modified xsi:type="dcterms:W3CDTF">2019-12-16T09:32:10Z</dcterms:modified>
</cp:coreProperties>
</file>