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2" r:id="rId9"/>
    <p:sldId id="266" r:id="rId10"/>
    <p:sldId id="267" r:id="rId11"/>
    <p:sldId id="263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80" r:id="rId22"/>
    <p:sldId id="281" r:id="rId23"/>
    <p:sldId id="277" r:id="rId24"/>
    <p:sldId id="282" r:id="rId25"/>
    <p:sldId id="278" r:id="rId26"/>
    <p:sldId id="283" r:id="rId27"/>
    <p:sldId id="279" r:id="rId28"/>
    <p:sldId id="28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82" autoAdjust="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2BECE-8982-4664-92D9-501778EBD6C2}" type="datetimeFigureOut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E2E67-FCE2-4EF2-9C27-656621062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03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我讲的比较散，中间会穿插一些我自己的理解，所以如果感觉讲的慢，可以看</a:t>
            </a:r>
            <a:r>
              <a:rPr lang="en-US" altLang="zh-CN" dirty="0"/>
              <a:t>community</a:t>
            </a:r>
            <a:r>
              <a:rPr lang="zh-CN" altLang="en-US" dirty="0"/>
              <a:t>下的文档</a:t>
            </a:r>
            <a:endParaRPr lang="en-US" altLang="zh-CN" dirty="0"/>
          </a:p>
          <a:p>
            <a:r>
              <a:rPr lang="zh-CN" altLang="en-US" dirty="0"/>
              <a:t>因为我是一个内向且腼腆的码农，如果我卡壳了，忘记我自己要说什么，请允许我跳过，咱们之后再群里交流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E2E67-FCE2-4EF2-9C27-6566210627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531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E2E67-FCE2-4EF2-9C27-65662106274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8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E2E67-FCE2-4EF2-9C27-65662106274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254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班门弄斧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E2E67-FCE2-4EF2-9C27-6566210627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4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E2E67-FCE2-4EF2-9C27-6566210627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715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E2E67-FCE2-4EF2-9C27-6566210627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742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E2E67-FCE2-4EF2-9C27-6566210627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075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E2E67-FCE2-4EF2-9C27-6566210627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090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E2E67-FCE2-4EF2-9C27-6566210627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946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E2E67-FCE2-4EF2-9C27-6566210627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48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数据在内存中的存取都是一维的，两个构造函数和赋值运算符重载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E2E67-FCE2-4EF2-9C27-65662106274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47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97839-9025-69CC-26F2-BAA6C9DCD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538B1F-CFAC-E1CB-BAF2-7763183AC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9E4D2-E81A-BBB2-0E8D-7C028852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1BE9-9C7F-4AE2-A230-F23BEA97B32B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5F87D-8AA1-44AC-EF7D-319DA748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E080F-7B31-5D01-3E73-56AEA224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4119-3809-4491-8A2D-506A7192F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1F159-97FF-D648-48C9-E8F7FF81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07DE3E-2283-C89C-3A52-58A414453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AA8A4-4E85-CE79-2E2D-9D3D7C73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B157-E42D-4F1E-89E8-E4B1BDA3BDA8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B842E-DC22-CD87-3C06-2DB99499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B0274-1481-7EB9-D2EC-E2482F03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4119-3809-4491-8A2D-506A7192F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33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CE52BE-2924-4A15-58EE-9CFB6E908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180E2D-F630-7D40-D500-697231265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A9AF1-9C2C-836B-2AA9-8445E07A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73DC-3681-412F-A6B8-E00CE51718B7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844C5-E597-2700-7317-C94B3E4D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DB571-5341-39BC-0382-BDD1D07E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4119-3809-4491-8A2D-506A7192F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89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06690-2D48-071E-F8B1-6AD8EAEF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0F9D2-B25D-200B-42F4-137E77D9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21A2C-1EF8-DD0F-5748-EF59AEEB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33F3-B03A-4A61-86A1-F6E647DCC94E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309E4-68E8-342E-F24A-D6AE0889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89291-8EE1-73CF-685D-0DDF5CB0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4119-3809-4491-8A2D-506A7192F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8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2AFDE-64A6-914E-E836-2E4358F0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1F4621-845C-FAC9-D6A0-2974E2848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57D63-1EA7-71A0-D8B1-34B15096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05DE-99AD-4A75-9EE8-30F140D644CD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73BDC-C571-8821-4AF8-C4580601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4C146F-BABA-A571-9D8B-CFEDAF9F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4119-3809-4491-8A2D-506A7192F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63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C3400-FE70-2F7F-FA4E-9DF0F500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F787B-26FC-7951-31C9-2BFCBC1BD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E60F6F-41F3-D4C2-455E-A9C8B47E5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4F6D90-0FA4-6762-2885-2C6ED173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67E5-9904-4017-9D31-871E75407A68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D9BC83-358D-476F-1A53-36079791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E44FC4-9ADE-7873-F654-FA3F7662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4119-3809-4491-8A2D-506A7192F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21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BADCD-C0C8-9495-3FF7-635F2AFF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CC9453-9ED8-7B6E-23A6-19EE01B21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165260-3CC4-5DEF-14C6-9CF89C9C9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C352C1-EF55-82BB-B5AC-0E33D17C1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B3599B-6198-19F7-F938-137F1E301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8B1A9D-51EB-0DA2-2BC4-2FC2907D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3050-AC65-4A8B-B19E-0B849E1207A7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3D13D0-FDB1-B38E-FF01-D2DC42C1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DC9973-ADC8-D09E-00D9-C25B5A60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4119-3809-4491-8A2D-506A7192F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2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5AF23-60D9-78C0-3A87-134F3646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8CCB93-2ACA-3B1B-DB15-A7D27E9B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9954-23A5-44EB-A657-CF2F5D99A942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B09991-4E6F-3131-BE54-6A20E535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B0FF29-E447-EC28-23D9-6C4658B8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4119-3809-4491-8A2D-506A7192F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72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A5B559-58B0-C853-8320-A427CFB4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9C54-25BD-4870-B146-9AA28729701E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781176-A133-9766-7E63-F30AE6EA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492CA3-618D-256C-5296-7D16C3C4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4119-3809-4491-8A2D-506A7192F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59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76058-D1EA-FC4E-464E-2774C507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C4589-ECB4-DBCD-98B3-582299020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1EC550-B9E9-D0F1-117E-E83671AF9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DF7E71-0E58-677E-967B-1792715E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A9C4-6375-448E-86E4-FE763CD9B3B4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FD1503-C467-C2D9-92DD-AC4285CF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7CCF92-E70A-1A6B-A10D-4D1FE84D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4119-3809-4491-8A2D-506A7192F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85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ADF30-DD3C-9D85-A960-8734FE64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80F2C1-E7AD-AEA8-E15A-042A52FAB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6B776E-6822-EB96-EF84-5C81920B3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AC31AB-3A4F-5B9B-F33A-174C5299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0331-7D74-4866-9275-E222D26A8486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52DA90-25FD-AC67-0A10-A23DEBAE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EAE74F-97AB-52D7-C392-B2516529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4119-3809-4491-8A2D-506A7192F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03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270C86-301C-8394-C7F2-F021B0EEB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88BC8-7D20-658B-BCE6-676E13B25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A218D-772A-0122-91EF-0B39A3AD5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DAB7-7D2D-4324-9FF8-184ABC12EA03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72142-0014-E546-F7B9-CCC4FF640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飞桨护航计划集训营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6E6DA-446A-AC64-BA01-1D023DB8C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14119-3809-4491-8A2D-506A7192F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1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B9BC970-8F0D-F841-5A8A-2C0C2AC0B953}"/>
              </a:ext>
            </a:extLst>
          </p:cNvPr>
          <p:cNvSpPr txBox="1"/>
          <p:nvPr/>
        </p:nvSpPr>
        <p:spPr>
          <a:xfrm>
            <a:off x="4571607" y="1002227"/>
            <a:ext cx="30487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PIR 源码阅读指南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BF2A25B-21CA-8883-CD80-DCAF4B8B1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915" y="4673158"/>
            <a:ext cx="671848" cy="6768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3567888-199F-CED2-53F1-B8001B201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915" y="5503692"/>
            <a:ext cx="697257" cy="6768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AFBC3DE-2451-2FCF-75CD-347F17C39FC2}"/>
              </a:ext>
            </a:extLst>
          </p:cNvPr>
          <p:cNvSpPr txBox="1"/>
          <p:nvPr/>
        </p:nvSpPr>
        <p:spPr>
          <a:xfrm>
            <a:off x="10469763" y="4826892"/>
            <a:ext cx="1330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Aurelius84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8842D9F-EAFB-8EBA-2648-CBC7B826DAEB}"/>
              </a:ext>
            </a:extLst>
          </p:cNvPr>
          <p:cNvSpPr txBox="1"/>
          <p:nvPr/>
        </p:nvSpPr>
        <p:spPr>
          <a:xfrm>
            <a:off x="10799963" y="5657426"/>
            <a:ext cx="670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Ryan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FB59503-0637-C73B-BE30-521E5146141C}"/>
              </a:ext>
            </a:extLst>
          </p:cNvPr>
          <p:cNvSpPr txBox="1"/>
          <p:nvPr/>
        </p:nvSpPr>
        <p:spPr>
          <a:xfrm>
            <a:off x="501520" y="488169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阅读 Paddle 工业级源码, 提升 C++ 编码能力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从代码层面了解 PIR 体系的设计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了解 Pimpl 设计模式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加深对飞桨计算图的理解</a:t>
            </a:r>
          </a:p>
        </p:txBody>
      </p:sp>
      <p:sp>
        <p:nvSpPr>
          <p:cNvPr id="28" name="日期占位符 27">
            <a:extLst>
              <a:ext uri="{FF2B5EF4-FFF2-40B4-BE49-F238E27FC236}">
                <a16:creationId xmlns:a16="http://schemas.microsoft.com/office/drawing/2014/main" id="{7A875476-9807-0EA1-DC7F-8A10C8E9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25A20-B3D5-4387-B1F8-B6A7D93B9507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29" name="页脚占位符 28">
            <a:extLst>
              <a:ext uri="{FF2B5EF4-FFF2-40B4-BE49-F238E27FC236}">
                <a16:creationId xmlns:a16="http://schemas.microsoft.com/office/drawing/2014/main" id="{32D16DB4-9395-7577-4FF9-78F84A99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399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79C51-68F5-47AE-364B-529595FF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B23-30E1-4CB3-AED8-BB650CD3AED8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4C0FA-E4ED-7196-4D88-5C8F28A3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飞桨护航计划集训营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A41D97-4CB6-1670-B2A8-41A357BB921E}"/>
              </a:ext>
            </a:extLst>
          </p:cNvPr>
          <p:cNvSpPr txBox="1"/>
          <p:nvPr/>
        </p:nvSpPr>
        <p:spPr>
          <a:xfrm>
            <a:off x="0" y="0"/>
            <a:ext cx="46943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计算图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发散一下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B1DC0D-3CDB-3C64-7492-19606F63FDD3}"/>
              </a:ext>
            </a:extLst>
          </p:cNvPr>
          <p:cNvSpPr txBox="1"/>
          <p:nvPr/>
        </p:nvSpPr>
        <p:spPr>
          <a:xfrm>
            <a:off x="4145280" y="523220"/>
            <a:ext cx="7203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为了防止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节点的后继依旧是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这类情况的发生，单测中加了检查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AEEABA-7DEE-4038-FDE3-C911868D33BC}"/>
              </a:ext>
            </a:extLst>
          </p:cNvPr>
          <p:cNvSpPr txBox="1"/>
          <p:nvPr/>
        </p:nvSpPr>
        <p:spPr>
          <a:xfrm>
            <a:off x="325316" y="5146111"/>
            <a:ext cx="530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inputs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outputs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主要是描述了节点的前后继关系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46D968-FC1F-449D-8663-891605BD2AC2}"/>
              </a:ext>
            </a:extLst>
          </p:cNvPr>
          <p:cNvSpPr txBox="1"/>
          <p:nvPr/>
        </p:nvSpPr>
        <p:spPr>
          <a:xfrm>
            <a:off x="259080" y="1139921"/>
            <a:ext cx="107492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1" dirty="0">
                <a:solidFill>
                  <a:srgbClr val="787B80"/>
                </a:solidFill>
                <a:effectLst/>
                <a:latin typeface="Hack" panose="020B0609030202020204" pitchFamily="49" charset="0"/>
              </a:rPr>
              <a:t>// paddle\fluid\framework\paddle2cinn\build_cinn_pass_test.cc</a:t>
            </a:r>
            <a:endParaRPr lang="en-US" altLang="zh-CN" sz="1400" b="0" dirty="0">
              <a:solidFill>
                <a:srgbClr val="FA8D3E"/>
              </a:solidFill>
              <a:effectLst/>
              <a:latin typeface="Hack" panose="020B0609030202020204" pitchFamily="49" charset="0"/>
            </a:endParaRPr>
          </a:p>
          <a:p>
            <a:r>
              <a:rPr lang="en-US" altLang="zh-CN" sz="14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inline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4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bool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400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CheckGraphIndependence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sz="14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const</a:t>
            </a:r>
            <a:r>
              <a:rPr lang="en-US" altLang="zh-CN" sz="1400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400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std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sz="1400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unordered_set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&lt;</a:t>
            </a:r>
            <a:r>
              <a:rPr lang="en-US" altLang="zh-CN" sz="1400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Node</a:t>
            </a:r>
            <a:r>
              <a:rPr lang="en-US" altLang="zh-CN" sz="1400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&gt;</a:t>
            </a:r>
            <a:r>
              <a:rPr lang="en-US" altLang="zh-CN" sz="14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&amp;</a:t>
            </a:r>
            <a:r>
              <a:rPr lang="en-US" altLang="zh-CN" sz="1400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 nodes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sz="14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auto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400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check_node_ok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400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[</a:t>
            </a:r>
            <a:r>
              <a:rPr lang="en-US" altLang="zh-CN" sz="1400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&amp;</a:t>
            </a:r>
            <a:r>
              <a:rPr lang="en-US" altLang="zh-CN" sz="1400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nodes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](</a:t>
            </a:r>
            <a:r>
              <a:rPr lang="en-US" altLang="zh-CN" sz="1400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Node</a:t>
            </a:r>
            <a:r>
              <a:rPr lang="en-US" altLang="zh-CN" sz="14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sz="1400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 n1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,</a:t>
            </a:r>
            <a:r>
              <a:rPr lang="en-US" altLang="zh-CN" sz="1400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400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Node</a:t>
            </a:r>
            <a:r>
              <a:rPr lang="en-US" altLang="zh-CN" sz="14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sz="1400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 n2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 -&gt; </a:t>
            </a:r>
            <a:r>
              <a:rPr lang="en-US" altLang="zh-CN" sz="14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bool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{</a:t>
            </a:r>
          </a:p>
          <a:p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altLang="zh-CN" sz="14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altLang="zh-CN" sz="1400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n1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-&gt;</a:t>
            </a:r>
            <a:r>
              <a:rPr lang="en-US" altLang="zh-CN" sz="1400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IsOp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() </a:t>
            </a:r>
            <a:r>
              <a:rPr lang="en-US" altLang="zh-CN" sz="1400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&amp;&amp;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400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!</a:t>
            </a:r>
            <a:r>
              <a:rPr lang="en-US" altLang="zh-CN" sz="1400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n2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-&gt;</a:t>
            </a:r>
            <a:r>
              <a:rPr lang="en-US" altLang="zh-CN" sz="1400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IsVar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()) {</a:t>
            </a:r>
          </a:p>
          <a:p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altLang="zh-CN" sz="14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400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false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altLang="zh-CN" sz="14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altLang="zh-CN" sz="1400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n1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-&gt;</a:t>
            </a:r>
            <a:r>
              <a:rPr lang="en-US" altLang="zh-CN" sz="1400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IsVar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() </a:t>
            </a:r>
            <a:r>
              <a:rPr lang="en-US" altLang="zh-CN" sz="1400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&amp;&amp;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400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!</a:t>
            </a:r>
            <a:r>
              <a:rPr lang="en-US" altLang="zh-CN" sz="1400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n2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-&gt;</a:t>
            </a:r>
            <a:r>
              <a:rPr lang="en-US" altLang="zh-CN" sz="1400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IsOp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()) {</a:t>
            </a:r>
          </a:p>
          <a:p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altLang="zh-CN" sz="14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400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false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altLang="zh-CN" sz="14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altLang="zh-CN" sz="1400" b="0" dirty="0" err="1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nodes</a:t>
            </a:r>
            <a:r>
              <a:rPr lang="en-US" altLang="zh-CN" sz="1400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.</a:t>
            </a:r>
            <a:r>
              <a:rPr lang="en-US" altLang="zh-CN" sz="1400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count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sz="1400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n2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 </a:t>
            </a:r>
            <a:r>
              <a:rPr lang="en-US" altLang="zh-CN" sz="1400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==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400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altLang="zh-CN" sz="14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400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false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altLang="zh-CN" sz="14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400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true</a:t>
            </a:r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};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BA0C59E-DC3C-1AAB-4655-62AFD743CE97}"/>
              </a:ext>
            </a:extLst>
          </p:cNvPr>
          <p:cNvSpPr txBox="1"/>
          <p:nvPr/>
        </p:nvSpPr>
        <p:spPr>
          <a:xfrm>
            <a:off x="6344920" y="2525724"/>
            <a:ext cx="512572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sz="16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for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altLang="zh-CN" sz="16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auto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node : </a:t>
            </a:r>
            <a:r>
              <a:rPr lang="en-US" altLang="zh-CN" sz="1600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nodes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altLang="zh-CN" sz="16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for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altLang="zh-CN" sz="16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auto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in : node-&gt;inputs) {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altLang="zh-CN" sz="16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altLang="zh-CN" sz="1600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!</a:t>
            </a:r>
            <a:r>
              <a:rPr lang="en-US" altLang="zh-CN" sz="1600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check_node_ok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(node, in)) {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    </a:t>
            </a:r>
            <a:r>
              <a:rPr lang="en-US" altLang="zh-CN" sz="16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600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false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  }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altLang="zh-CN" sz="16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for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altLang="zh-CN" sz="16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auto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out : node-&gt;outputs) {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altLang="zh-CN" sz="16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altLang="zh-CN" sz="1600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!</a:t>
            </a:r>
            <a:r>
              <a:rPr lang="en-US" altLang="zh-CN" sz="1600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check_node_ok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(node, out)) {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    </a:t>
            </a:r>
            <a:r>
              <a:rPr lang="en-US" altLang="zh-CN" sz="16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600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false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  }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}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sz="16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600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true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708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79C51-68F5-47AE-364B-529595FF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B23-30E1-4CB3-AED8-BB650CD3AED8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4C0FA-E4ED-7196-4D88-5C8F28A3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A41D97-4CB6-1670-B2A8-41A357BB921E}"/>
              </a:ext>
            </a:extLst>
          </p:cNvPr>
          <p:cNvSpPr txBox="1"/>
          <p:nvPr/>
        </p:nvSpPr>
        <p:spPr>
          <a:xfrm>
            <a:off x="0" y="0"/>
            <a:ext cx="5608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计算图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(PIR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之前计算图的问题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E19FA7-76D5-A181-2C7B-70C12A3E26A8}"/>
              </a:ext>
            </a:extLst>
          </p:cNvPr>
          <p:cNvSpPr txBox="1"/>
          <p:nvPr/>
        </p:nvSpPr>
        <p:spPr>
          <a:xfrm>
            <a:off x="777240" y="856685"/>
            <a:ext cx="9479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void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BuildCircleGraph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Graph</a:t>
            </a:r>
            <a:r>
              <a:rPr lang="en-US" altLang="zh-CN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 g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ir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::Node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o1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g-&gt;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CreateEmptyNode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"op1"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, 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Type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kOperation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ir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::Node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o2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g-&gt;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CreateEmptyNode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"op2"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, 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Type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kOperation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ir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::Node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v1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g-&gt;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CreateEmptyNode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"var1"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, 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Type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kVariable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ir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::Node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v2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g-&gt;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CreateEmptyNode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"var2"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, 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Type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kVariable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AEC3467-A2FA-B99B-AAD3-B080C0B3C960}"/>
              </a:ext>
            </a:extLst>
          </p:cNvPr>
          <p:cNvSpPr txBox="1"/>
          <p:nvPr/>
        </p:nvSpPr>
        <p:spPr>
          <a:xfrm>
            <a:off x="1224329" y="3056096"/>
            <a:ext cx="97433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在主框架 Program 中，变量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的定义和算子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是解藕的，算子通过变量名(字符串)简接关联到变量。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一方面，计算图有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环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另一方面，效率也不高，要想知道一个变量都被哪些算子关联了，就必须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遍历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block 中所有算子的所有输入输出，进行字符串比对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331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79C51-68F5-47AE-364B-529595FF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B23-30E1-4CB3-AED8-BB650CD3AED8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4C0FA-E4ED-7196-4D88-5C8F28A3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A41D97-4CB6-1670-B2A8-41A357BB921E}"/>
              </a:ext>
            </a:extLst>
          </p:cNvPr>
          <p:cNvSpPr txBox="1"/>
          <p:nvPr/>
        </p:nvSpPr>
        <p:spPr>
          <a:xfrm>
            <a:off x="0" y="0"/>
            <a:ext cx="551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计算图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(PIR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之前计算图的问题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E19FA7-76D5-A181-2C7B-70C12A3E26A8}"/>
              </a:ext>
            </a:extLst>
          </p:cNvPr>
          <p:cNvSpPr txBox="1"/>
          <p:nvPr/>
        </p:nvSpPr>
        <p:spPr>
          <a:xfrm>
            <a:off x="777240" y="856685"/>
            <a:ext cx="9479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void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BuildCircleGraph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Graph</a:t>
            </a:r>
            <a:r>
              <a:rPr lang="en-US" altLang="zh-CN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 g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ir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::Node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o1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g-&gt;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CreateEmptyNode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"op1"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, 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Type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kOperation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ir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::Node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o2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g-&gt;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CreateEmptyNode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"op2"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, 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Type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kOperation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ir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::Node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v1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g-&gt;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CreateEmptyNode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"var1"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, 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Type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kVariable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ir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::Node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v2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g-&gt;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CreateEmptyNode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"var2"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, 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Type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kVariable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AEC3467-A2FA-B99B-AAD3-B080C0B3C960}"/>
              </a:ext>
            </a:extLst>
          </p:cNvPr>
          <p:cNvSpPr txBox="1"/>
          <p:nvPr/>
        </p:nvSpPr>
        <p:spPr>
          <a:xfrm>
            <a:off x="1224329" y="2905982"/>
            <a:ext cx="97433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在主框架 Program 中，变量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的定义和算子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是解藕的，算子通过变量名(字符串)简接关联到变量。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一方面，计算图有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环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另一方面，效率也不高，要想知道一个变量都被哪些算子关联了，就必须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遍历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block 中所有算子的所有输入输出，进行字符串比对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C749D1-6F09-31DB-760B-4E0498BA3F61}"/>
              </a:ext>
            </a:extLst>
          </p:cNvPr>
          <p:cNvSpPr txBox="1"/>
          <p:nvPr/>
        </p:nvSpPr>
        <p:spPr>
          <a:xfrm>
            <a:off x="5516880" y="5509276"/>
            <a:ext cx="6156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</a:t>
            </a:r>
            <a:r>
              <a:rPr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</a:t>
            </a:r>
            <a:r>
              <a:rPr lang="zh-CN" altLang="en-US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的一个目的就是重新对 </a:t>
            </a:r>
            <a:r>
              <a:rPr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Paddle </a:t>
            </a:r>
            <a:r>
              <a:rPr lang="zh-CN" altLang="en-US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的计算图进行抽象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65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79C51-68F5-47AE-364B-529595FF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B23-30E1-4CB3-AED8-BB650CD3AED8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4C0FA-E4ED-7196-4D88-5C8F28A3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A41D97-4CB6-1670-B2A8-41A357BB921E}"/>
              </a:ext>
            </a:extLst>
          </p:cNvPr>
          <p:cNvSpPr txBox="1"/>
          <p:nvPr/>
        </p:nvSpPr>
        <p:spPr>
          <a:xfrm>
            <a:off x="0" y="0"/>
            <a:ext cx="551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计算图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(PIR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计算图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AEC3467-A2FA-B99B-AAD3-B080C0B3C960}"/>
              </a:ext>
            </a:extLst>
          </p:cNvPr>
          <p:cNvSpPr txBox="1"/>
          <p:nvPr/>
        </p:nvSpPr>
        <p:spPr>
          <a:xfrm>
            <a:off x="1224329" y="1127887"/>
            <a:ext cx="974334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Operation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用来对计算图进行抽象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Operation </a:t>
            </a:r>
            <a:r>
              <a:rPr lang="zh-CN" altLang="en-US" b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表示计算图中的节点。 </a:t>
            </a:r>
            <a:endParaRPr lang="en-US" altLang="zh-CN" b="1" dirty="0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Operation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表示一个算子，它里面包含了零个或多个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Region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Region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表示一个闭包，它里面包含了零个或多个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Block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表示一个符合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SSA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的基本块，里面包含了零个或多个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Operation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三者循环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嵌套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，可以实现任意复杂的语法结构。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 </a:t>
            </a:r>
            <a:r>
              <a:rPr lang="zh-CN" altLang="en-US" b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表示计算图中的有向边，他用来将两个 </a:t>
            </a:r>
            <a:r>
              <a:rPr lang="en-US" altLang="zh-CN" b="1" dirty="0" err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Operaton</a:t>
            </a:r>
            <a:r>
              <a:rPr lang="en-US" altLang="zh-CN" b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关联起来，描述了程序中的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</a:t>
            </a:r>
            <a:r>
              <a:rPr lang="zh-CN" altLang="en-US" b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1" dirty="0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OpResult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表示定义端，定义了一个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OpOperand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表示使用端，描述了对一个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的使用。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802511-0061-A0D6-42E3-B2BE55885BC2}"/>
              </a:ext>
            </a:extLst>
          </p:cNvPr>
          <p:cNvSpPr txBox="1"/>
          <p:nvPr/>
        </p:nvSpPr>
        <p:spPr>
          <a:xfrm>
            <a:off x="457200" y="5241207"/>
            <a:ext cx="11562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UD(Use-Definition)链：用来关联算子，能够通过接口获取到定义该变量的惟一算子，以及使用该变量的算子链表</a:t>
            </a:r>
          </a:p>
        </p:txBody>
      </p:sp>
    </p:spTree>
    <p:extLst>
      <p:ext uri="{BB962C8B-B14F-4D97-AF65-F5344CB8AC3E}">
        <p14:creationId xmlns:p14="http://schemas.microsoft.com/office/powerpoint/2010/main" val="3221680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79C51-68F5-47AE-364B-529595FF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B23-30E1-4CB3-AED8-BB650CD3AED8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4C0FA-E4ED-7196-4D88-5C8F28A3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A41D97-4CB6-1670-B2A8-41A357BB921E}"/>
              </a:ext>
            </a:extLst>
          </p:cNvPr>
          <p:cNvSpPr txBox="1"/>
          <p:nvPr/>
        </p:nvSpPr>
        <p:spPr>
          <a:xfrm>
            <a:off x="0" y="0"/>
            <a:ext cx="551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计算图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(PIR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计算图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18FE272-0BA9-4C8F-B01B-A1DA4A35A140}"/>
              </a:ext>
            </a:extLst>
          </p:cNvPr>
          <p:cNvSpPr/>
          <p:nvPr/>
        </p:nvSpPr>
        <p:spPr>
          <a:xfrm>
            <a:off x="3354804" y="760412"/>
            <a:ext cx="360000" cy="360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B2BC9FB-5D4F-EF3D-4412-F79666CBEC6D}"/>
              </a:ext>
            </a:extLst>
          </p:cNvPr>
          <p:cNvSpPr/>
          <p:nvPr/>
        </p:nvSpPr>
        <p:spPr>
          <a:xfrm>
            <a:off x="2846804" y="1532572"/>
            <a:ext cx="360000" cy="360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7FD0DA-8555-3638-6D3C-3796E55E82BA}"/>
              </a:ext>
            </a:extLst>
          </p:cNvPr>
          <p:cNvSpPr/>
          <p:nvPr/>
        </p:nvSpPr>
        <p:spPr>
          <a:xfrm>
            <a:off x="3992684" y="1532572"/>
            <a:ext cx="360000" cy="360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C8BB708-9CFE-FAB8-83AC-A04AC21CA377}"/>
              </a:ext>
            </a:extLst>
          </p:cNvPr>
          <p:cNvSpPr/>
          <p:nvPr/>
        </p:nvSpPr>
        <p:spPr>
          <a:xfrm>
            <a:off x="3354804" y="2523447"/>
            <a:ext cx="360000" cy="360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7D84884-9CCF-A076-FB02-945B63EFE6E3}"/>
              </a:ext>
            </a:extLst>
          </p:cNvPr>
          <p:cNvSpPr/>
          <p:nvPr/>
        </p:nvSpPr>
        <p:spPr>
          <a:xfrm>
            <a:off x="2978884" y="3618547"/>
            <a:ext cx="360000" cy="360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2D3353A-98A7-9C09-A3CF-F1245198CA2D}"/>
              </a:ext>
            </a:extLst>
          </p:cNvPr>
          <p:cNvSpPr/>
          <p:nvPr/>
        </p:nvSpPr>
        <p:spPr>
          <a:xfrm>
            <a:off x="4096484" y="3193752"/>
            <a:ext cx="360000" cy="360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6048F1F-F274-FB49-5152-8B5A0914447A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3154083" y="1067691"/>
            <a:ext cx="253442" cy="517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A7C01EC-550D-20FA-B687-85C6D8169357}"/>
              </a:ext>
            </a:extLst>
          </p:cNvPr>
          <p:cNvCxnSpPr>
            <a:cxnSpLocks/>
            <a:stCxn id="2" idx="5"/>
            <a:endCxn id="8" idx="1"/>
          </p:cNvCxnSpPr>
          <p:nvPr/>
        </p:nvCxnSpPr>
        <p:spPr>
          <a:xfrm>
            <a:off x="3662083" y="1067691"/>
            <a:ext cx="383322" cy="517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A8D2087-1607-4346-914E-67B8397D0E08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3662083" y="1839851"/>
            <a:ext cx="383322" cy="736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1DEA5D-7B73-5867-89AE-25CBFCF1C00D}"/>
              </a:ext>
            </a:extLst>
          </p:cNvPr>
          <p:cNvCxnSpPr>
            <a:cxnSpLocks/>
            <a:stCxn id="3" idx="5"/>
            <a:endCxn id="9" idx="1"/>
          </p:cNvCxnSpPr>
          <p:nvPr/>
        </p:nvCxnSpPr>
        <p:spPr>
          <a:xfrm>
            <a:off x="3154083" y="1839851"/>
            <a:ext cx="253442" cy="736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1CD2F26-E04A-0CAA-CE69-0D2ABC727E3D}"/>
              </a:ext>
            </a:extLst>
          </p:cNvPr>
          <p:cNvCxnSpPr>
            <a:cxnSpLocks/>
            <a:stCxn id="9" idx="4"/>
            <a:endCxn id="10" idx="7"/>
          </p:cNvCxnSpPr>
          <p:nvPr/>
        </p:nvCxnSpPr>
        <p:spPr>
          <a:xfrm flipH="1">
            <a:off x="3286163" y="2883447"/>
            <a:ext cx="248641" cy="7878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4AAAA5F-5247-96B4-8078-E9BD119A1CA4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3026804" y="1892572"/>
            <a:ext cx="132080" cy="1725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61E184A-99EE-4D3E-8747-BB7F4D6EBDF8}"/>
              </a:ext>
            </a:extLst>
          </p:cNvPr>
          <p:cNvCxnSpPr>
            <a:cxnSpLocks/>
            <a:stCxn id="11" idx="3"/>
            <a:endCxn id="10" idx="6"/>
          </p:cNvCxnSpPr>
          <p:nvPr/>
        </p:nvCxnSpPr>
        <p:spPr>
          <a:xfrm flipH="1">
            <a:off x="3338884" y="3501031"/>
            <a:ext cx="810321" cy="2975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2849517-25ED-AB6D-15AA-1531806C3076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4172684" y="1892572"/>
            <a:ext cx="103800" cy="13011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C61C89FB-9C15-3CD8-A237-79520EE6D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76" b="8050"/>
          <a:stretch/>
        </p:blipFill>
        <p:spPr>
          <a:xfrm>
            <a:off x="554848" y="760412"/>
            <a:ext cx="1654952" cy="3611200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C1512F9D-D7AA-193D-0269-17AA6FDD9DA2}"/>
              </a:ext>
            </a:extLst>
          </p:cNvPr>
          <p:cNvSpPr/>
          <p:nvPr/>
        </p:nvSpPr>
        <p:spPr>
          <a:xfrm>
            <a:off x="7573683" y="1451185"/>
            <a:ext cx="3627120" cy="115989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57384EA-5F19-CBA6-8308-A794C608F9E2}"/>
              </a:ext>
            </a:extLst>
          </p:cNvPr>
          <p:cNvSpPr txBox="1"/>
          <p:nvPr/>
        </p:nvSpPr>
        <p:spPr>
          <a:xfrm>
            <a:off x="9020106" y="1525636"/>
            <a:ext cx="734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DAEF899-2BBF-B657-051C-203E5330C815}"/>
              </a:ext>
            </a:extLst>
          </p:cNvPr>
          <p:cNvSpPr/>
          <p:nvPr/>
        </p:nvSpPr>
        <p:spPr>
          <a:xfrm>
            <a:off x="7784163" y="2021783"/>
            <a:ext cx="1536164" cy="45350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OpResult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AEB0A4D-7DAD-2981-9755-785342A7384B}"/>
              </a:ext>
            </a:extLst>
          </p:cNvPr>
          <p:cNvSpPr/>
          <p:nvPr/>
        </p:nvSpPr>
        <p:spPr>
          <a:xfrm>
            <a:off x="9492483" y="2023713"/>
            <a:ext cx="1536164" cy="45350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OpOperand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8AD0E58-38C8-60D9-6F90-A7E8E606A4A1}"/>
              </a:ext>
            </a:extLst>
          </p:cNvPr>
          <p:cNvSpPr/>
          <p:nvPr/>
        </p:nvSpPr>
        <p:spPr>
          <a:xfrm>
            <a:off x="3286163" y="4164870"/>
            <a:ext cx="4998720" cy="207334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D034C26-86CF-08E4-B30F-2D6D0957A0DF}"/>
              </a:ext>
            </a:extLst>
          </p:cNvPr>
          <p:cNvSpPr/>
          <p:nvPr/>
        </p:nvSpPr>
        <p:spPr>
          <a:xfrm>
            <a:off x="3697242" y="4577031"/>
            <a:ext cx="4221881" cy="14341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EC5A147-A63C-363E-C081-E33361C6E6F5}"/>
              </a:ext>
            </a:extLst>
          </p:cNvPr>
          <p:cNvSpPr/>
          <p:nvPr/>
        </p:nvSpPr>
        <p:spPr>
          <a:xfrm>
            <a:off x="4063002" y="4903552"/>
            <a:ext cx="3510681" cy="8536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FD8BF7F-1303-5342-DFD2-426E42EFA9F6}"/>
              </a:ext>
            </a:extLst>
          </p:cNvPr>
          <p:cNvSpPr/>
          <p:nvPr/>
        </p:nvSpPr>
        <p:spPr>
          <a:xfrm>
            <a:off x="4428762" y="5251399"/>
            <a:ext cx="2738521" cy="36922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0A11316-56DC-54C6-6F49-CE77BDC4E77C}"/>
              </a:ext>
            </a:extLst>
          </p:cNvPr>
          <p:cNvSpPr txBox="1"/>
          <p:nvPr/>
        </p:nvSpPr>
        <p:spPr>
          <a:xfrm>
            <a:off x="5218471" y="4177032"/>
            <a:ext cx="1134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Operation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63D074E-44E1-2166-B882-BE1A3D5AF2BA}"/>
              </a:ext>
            </a:extLst>
          </p:cNvPr>
          <p:cNvSpPr txBox="1"/>
          <p:nvPr/>
        </p:nvSpPr>
        <p:spPr>
          <a:xfrm>
            <a:off x="5358787" y="4563000"/>
            <a:ext cx="863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Region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230663-A9E3-5761-7B54-487CB819E3B3}"/>
              </a:ext>
            </a:extLst>
          </p:cNvPr>
          <p:cNvSpPr txBox="1"/>
          <p:nvPr/>
        </p:nvSpPr>
        <p:spPr>
          <a:xfrm>
            <a:off x="5406854" y="4891033"/>
            <a:ext cx="822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A6E6247-98B0-0791-372C-569B04E483D4}"/>
              </a:ext>
            </a:extLst>
          </p:cNvPr>
          <p:cNvSpPr txBox="1"/>
          <p:nvPr/>
        </p:nvSpPr>
        <p:spPr>
          <a:xfrm>
            <a:off x="5241130" y="5252467"/>
            <a:ext cx="1134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Operation</a:t>
            </a:r>
            <a:endParaRPr lang="zh-CN" altLang="en-US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CD28BDD-C82D-CF7E-9576-2BDFF0299230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4217561" y="2031134"/>
            <a:ext cx="3356122" cy="452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D8F6783-9483-979C-508D-1E63B7F0A993}"/>
              </a:ext>
            </a:extLst>
          </p:cNvPr>
          <p:cNvCxnSpPr>
            <a:cxnSpLocks/>
            <a:stCxn id="11" idx="4"/>
            <a:endCxn id="51" idx="0"/>
          </p:cNvCxnSpPr>
          <p:nvPr/>
        </p:nvCxnSpPr>
        <p:spPr>
          <a:xfrm>
            <a:off x="4276484" y="3553752"/>
            <a:ext cx="1509039" cy="623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D06771BF-CF0C-2328-8499-66CE152B9789}"/>
              </a:ext>
            </a:extLst>
          </p:cNvPr>
          <p:cNvSpPr txBox="1"/>
          <p:nvPr/>
        </p:nvSpPr>
        <p:spPr>
          <a:xfrm>
            <a:off x="7150169" y="1676094"/>
            <a:ext cx="488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153D0C6-E7B0-DBC7-15DA-9603EF20A97C}"/>
              </a:ext>
            </a:extLst>
          </p:cNvPr>
          <p:cNvSpPr txBox="1"/>
          <p:nvPr/>
        </p:nvSpPr>
        <p:spPr>
          <a:xfrm>
            <a:off x="5320369" y="3785932"/>
            <a:ext cx="748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59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79C51-68F5-47AE-364B-529595FF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B23-30E1-4CB3-AED8-BB650CD3AED8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4C0FA-E4ED-7196-4D88-5C8F28A3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A41D97-4CB6-1670-B2A8-41A357BB921E}"/>
              </a:ext>
            </a:extLst>
          </p:cNvPr>
          <p:cNvSpPr txBox="1"/>
          <p:nvPr/>
        </p:nvSpPr>
        <p:spPr>
          <a:xfrm>
            <a:off x="0" y="0"/>
            <a:ext cx="551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计算图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(PIR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计算图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18FE272-0BA9-4C8F-B01B-A1DA4A35A140}"/>
              </a:ext>
            </a:extLst>
          </p:cNvPr>
          <p:cNvSpPr/>
          <p:nvPr/>
        </p:nvSpPr>
        <p:spPr>
          <a:xfrm>
            <a:off x="3354804" y="760412"/>
            <a:ext cx="360000" cy="360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B2BC9FB-5D4F-EF3D-4412-F79666CBEC6D}"/>
              </a:ext>
            </a:extLst>
          </p:cNvPr>
          <p:cNvSpPr/>
          <p:nvPr/>
        </p:nvSpPr>
        <p:spPr>
          <a:xfrm>
            <a:off x="2846804" y="1532572"/>
            <a:ext cx="360000" cy="360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7FD0DA-8555-3638-6D3C-3796E55E82BA}"/>
              </a:ext>
            </a:extLst>
          </p:cNvPr>
          <p:cNvSpPr/>
          <p:nvPr/>
        </p:nvSpPr>
        <p:spPr>
          <a:xfrm>
            <a:off x="3992684" y="1532572"/>
            <a:ext cx="360000" cy="360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C8BB708-9CFE-FAB8-83AC-A04AC21CA377}"/>
              </a:ext>
            </a:extLst>
          </p:cNvPr>
          <p:cNvSpPr/>
          <p:nvPr/>
        </p:nvSpPr>
        <p:spPr>
          <a:xfrm>
            <a:off x="3354804" y="2523447"/>
            <a:ext cx="360000" cy="360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7D84884-9CCF-A076-FB02-945B63EFE6E3}"/>
              </a:ext>
            </a:extLst>
          </p:cNvPr>
          <p:cNvSpPr/>
          <p:nvPr/>
        </p:nvSpPr>
        <p:spPr>
          <a:xfrm>
            <a:off x="2978884" y="3618547"/>
            <a:ext cx="360000" cy="360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2D3353A-98A7-9C09-A3CF-F1245198CA2D}"/>
              </a:ext>
            </a:extLst>
          </p:cNvPr>
          <p:cNvSpPr/>
          <p:nvPr/>
        </p:nvSpPr>
        <p:spPr>
          <a:xfrm>
            <a:off x="4096484" y="3193752"/>
            <a:ext cx="360000" cy="360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6048F1F-F274-FB49-5152-8B5A0914447A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3154083" y="1067691"/>
            <a:ext cx="253442" cy="517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A7C01EC-550D-20FA-B687-85C6D8169357}"/>
              </a:ext>
            </a:extLst>
          </p:cNvPr>
          <p:cNvCxnSpPr>
            <a:cxnSpLocks/>
            <a:stCxn id="2" idx="5"/>
            <a:endCxn id="8" idx="1"/>
          </p:cNvCxnSpPr>
          <p:nvPr/>
        </p:nvCxnSpPr>
        <p:spPr>
          <a:xfrm>
            <a:off x="3662083" y="1067691"/>
            <a:ext cx="383322" cy="517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A8D2087-1607-4346-914E-67B8397D0E08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3662083" y="1839851"/>
            <a:ext cx="383322" cy="736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1DEA5D-7B73-5867-89AE-25CBFCF1C00D}"/>
              </a:ext>
            </a:extLst>
          </p:cNvPr>
          <p:cNvCxnSpPr>
            <a:cxnSpLocks/>
            <a:stCxn id="3" idx="5"/>
            <a:endCxn id="9" idx="1"/>
          </p:cNvCxnSpPr>
          <p:nvPr/>
        </p:nvCxnSpPr>
        <p:spPr>
          <a:xfrm>
            <a:off x="3154083" y="1839851"/>
            <a:ext cx="253442" cy="736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1CD2F26-E04A-0CAA-CE69-0D2ABC727E3D}"/>
              </a:ext>
            </a:extLst>
          </p:cNvPr>
          <p:cNvCxnSpPr>
            <a:cxnSpLocks/>
            <a:stCxn id="9" idx="4"/>
            <a:endCxn id="10" idx="7"/>
          </p:cNvCxnSpPr>
          <p:nvPr/>
        </p:nvCxnSpPr>
        <p:spPr>
          <a:xfrm flipH="1">
            <a:off x="3286163" y="2883447"/>
            <a:ext cx="248641" cy="7878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4AAAA5F-5247-96B4-8078-E9BD119A1CA4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3026804" y="1892572"/>
            <a:ext cx="132080" cy="1725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61E184A-99EE-4D3E-8747-BB7F4D6EBDF8}"/>
              </a:ext>
            </a:extLst>
          </p:cNvPr>
          <p:cNvCxnSpPr>
            <a:cxnSpLocks/>
            <a:stCxn id="11" idx="3"/>
            <a:endCxn id="10" idx="6"/>
          </p:cNvCxnSpPr>
          <p:nvPr/>
        </p:nvCxnSpPr>
        <p:spPr>
          <a:xfrm flipH="1">
            <a:off x="3338884" y="3501031"/>
            <a:ext cx="810321" cy="2975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2849517-25ED-AB6D-15AA-1531806C3076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4172684" y="1892572"/>
            <a:ext cx="103800" cy="13011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C61C89FB-9C15-3CD8-A237-79520EE6D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76" b="8050"/>
          <a:stretch/>
        </p:blipFill>
        <p:spPr>
          <a:xfrm>
            <a:off x="554848" y="760412"/>
            <a:ext cx="1654952" cy="3611200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C1512F9D-D7AA-193D-0269-17AA6FDD9DA2}"/>
              </a:ext>
            </a:extLst>
          </p:cNvPr>
          <p:cNvSpPr/>
          <p:nvPr/>
        </p:nvSpPr>
        <p:spPr>
          <a:xfrm>
            <a:off x="7014731" y="1205947"/>
            <a:ext cx="3627120" cy="115989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57384EA-5F19-CBA6-8308-A794C608F9E2}"/>
              </a:ext>
            </a:extLst>
          </p:cNvPr>
          <p:cNvSpPr txBox="1"/>
          <p:nvPr/>
        </p:nvSpPr>
        <p:spPr>
          <a:xfrm>
            <a:off x="8461154" y="1280398"/>
            <a:ext cx="734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DAEF899-2BBF-B657-051C-203E5330C815}"/>
              </a:ext>
            </a:extLst>
          </p:cNvPr>
          <p:cNvSpPr/>
          <p:nvPr/>
        </p:nvSpPr>
        <p:spPr>
          <a:xfrm>
            <a:off x="7225211" y="1776545"/>
            <a:ext cx="1536164" cy="45350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OpResult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AEB0A4D-7DAD-2981-9755-785342A7384B}"/>
              </a:ext>
            </a:extLst>
          </p:cNvPr>
          <p:cNvSpPr/>
          <p:nvPr/>
        </p:nvSpPr>
        <p:spPr>
          <a:xfrm>
            <a:off x="8933531" y="1778475"/>
            <a:ext cx="1536164" cy="45350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OpOperand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8AD0E58-38C8-60D9-6F90-A7E8E606A4A1}"/>
              </a:ext>
            </a:extLst>
          </p:cNvPr>
          <p:cNvSpPr/>
          <p:nvPr/>
        </p:nvSpPr>
        <p:spPr>
          <a:xfrm>
            <a:off x="4759199" y="3797983"/>
            <a:ext cx="4998720" cy="207334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D034C26-86CF-08E4-B30F-2D6D0957A0DF}"/>
              </a:ext>
            </a:extLst>
          </p:cNvPr>
          <p:cNvSpPr/>
          <p:nvPr/>
        </p:nvSpPr>
        <p:spPr>
          <a:xfrm>
            <a:off x="5170278" y="4210144"/>
            <a:ext cx="4221881" cy="14341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EC5A147-A63C-363E-C081-E33361C6E6F5}"/>
              </a:ext>
            </a:extLst>
          </p:cNvPr>
          <p:cNvSpPr/>
          <p:nvPr/>
        </p:nvSpPr>
        <p:spPr>
          <a:xfrm>
            <a:off x="5536038" y="4536665"/>
            <a:ext cx="3510681" cy="8536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FD8BF7F-1303-5342-DFD2-426E42EFA9F6}"/>
              </a:ext>
            </a:extLst>
          </p:cNvPr>
          <p:cNvSpPr/>
          <p:nvPr/>
        </p:nvSpPr>
        <p:spPr>
          <a:xfrm>
            <a:off x="5901798" y="4884512"/>
            <a:ext cx="2738521" cy="36922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0A11316-56DC-54C6-6F49-CE77BDC4E77C}"/>
              </a:ext>
            </a:extLst>
          </p:cNvPr>
          <p:cNvSpPr txBox="1"/>
          <p:nvPr/>
        </p:nvSpPr>
        <p:spPr>
          <a:xfrm>
            <a:off x="6691507" y="3810145"/>
            <a:ext cx="1134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Operation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63D074E-44E1-2166-B882-BE1A3D5AF2BA}"/>
              </a:ext>
            </a:extLst>
          </p:cNvPr>
          <p:cNvSpPr txBox="1"/>
          <p:nvPr/>
        </p:nvSpPr>
        <p:spPr>
          <a:xfrm>
            <a:off x="6831823" y="4196113"/>
            <a:ext cx="863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Region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230663-A9E3-5761-7B54-487CB819E3B3}"/>
              </a:ext>
            </a:extLst>
          </p:cNvPr>
          <p:cNvSpPr txBox="1"/>
          <p:nvPr/>
        </p:nvSpPr>
        <p:spPr>
          <a:xfrm>
            <a:off x="6879890" y="4524146"/>
            <a:ext cx="822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A6E6247-98B0-0791-372C-569B04E483D4}"/>
              </a:ext>
            </a:extLst>
          </p:cNvPr>
          <p:cNvSpPr txBox="1"/>
          <p:nvPr/>
        </p:nvSpPr>
        <p:spPr>
          <a:xfrm>
            <a:off x="6714166" y="4885580"/>
            <a:ext cx="1134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Operation</a:t>
            </a:r>
            <a:endParaRPr lang="zh-CN" altLang="en-US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CD28BDD-C82D-CF7E-9576-2BDFF0299230}"/>
              </a:ext>
            </a:extLst>
          </p:cNvPr>
          <p:cNvCxnSpPr>
            <a:cxnSpLocks/>
            <a:stCxn id="11" idx="5"/>
            <a:endCxn id="51" idx="0"/>
          </p:cNvCxnSpPr>
          <p:nvPr/>
        </p:nvCxnSpPr>
        <p:spPr>
          <a:xfrm>
            <a:off x="4403763" y="3501031"/>
            <a:ext cx="2854796" cy="309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D8F6783-9483-979C-508D-1E63B7F0A993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4224584" y="1785896"/>
            <a:ext cx="2790147" cy="737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D06771BF-CF0C-2328-8499-66CE152B9789}"/>
              </a:ext>
            </a:extLst>
          </p:cNvPr>
          <p:cNvSpPr txBox="1"/>
          <p:nvPr/>
        </p:nvSpPr>
        <p:spPr>
          <a:xfrm>
            <a:off x="6564499" y="1545734"/>
            <a:ext cx="488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153D0C6-E7B0-DBC7-15DA-9603EF20A97C}"/>
              </a:ext>
            </a:extLst>
          </p:cNvPr>
          <p:cNvSpPr txBox="1"/>
          <p:nvPr/>
        </p:nvSpPr>
        <p:spPr>
          <a:xfrm>
            <a:off x="6568403" y="3471840"/>
            <a:ext cx="748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01ED814-FA91-60A2-0760-961F59928469}"/>
              </a:ext>
            </a:extLst>
          </p:cNvPr>
          <p:cNvSpPr txBox="1"/>
          <p:nvPr/>
        </p:nvSpPr>
        <p:spPr>
          <a:xfrm>
            <a:off x="5485238" y="5996350"/>
            <a:ext cx="4194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关于这里的嵌套，请移步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markdown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885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79C51-68F5-47AE-364B-529595FF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B23-30E1-4CB3-AED8-BB650CD3AED8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4C0FA-E4ED-7196-4D88-5C8F28A3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A41D97-4CB6-1670-B2A8-41A357BB921E}"/>
              </a:ext>
            </a:extLst>
          </p:cNvPr>
          <p:cNvSpPr txBox="1"/>
          <p:nvPr/>
        </p:nvSpPr>
        <p:spPr>
          <a:xfrm>
            <a:off x="0" y="0"/>
            <a:ext cx="551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Program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与权重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878269-D502-DB29-0921-7C3789F505C2}"/>
              </a:ext>
            </a:extLst>
          </p:cNvPr>
          <p:cNvSpPr txBox="1"/>
          <p:nvPr/>
        </p:nvSpPr>
        <p:spPr>
          <a:xfrm>
            <a:off x="2209800" y="1896239"/>
            <a:ext cx="41249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class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IR_API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Program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</a:t>
            </a:r>
            <a:r>
              <a:rPr lang="en-US" altLang="zh-CN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public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</a:t>
            </a:r>
          </a:p>
          <a:p>
            <a:r>
              <a:rPr lang="en-US" altLang="zh-CN" b="0" i="1" dirty="0">
                <a:solidFill>
                  <a:srgbClr val="787B80"/>
                </a:solidFill>
                <a:effectLst/>
                <a:latin typeface="Hack" panose="020B0609030202020204" pitchFamily="49" charset="0"/>
              </a:rPr>
              <a:t>  // ......</a:t>
            </a:r>
            <a:endParaRPr lang="en-US" altLang="zh-CN" b="0" dirty="0">
              <a:solidFill>
                <a:srgbClr val="5C6166"/>
              </a:solidFill>
              <a:effectLst/>
              <a:latin typeface="Hack" panose="020B0609030202020204" pitchFamily="49" charset="0"/>
            </a:endParaRPr>
          </a:p>
          <a:p>
            <a:b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</a:b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</a:t>
            </a:r>
            <a:r>
              <a:rPr lang="en-US" altLang="zh-CN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private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</a:t>
            </a:r>
          </a:p>
          <a:p>
            <a:endParaRPr lang="en-US" altLang="zh-CN" b="0" dirty="0">
              <a:solidFill>
                <a:srgbClr val="5C6166"/>
              </a:solidFill>
              <a:effectLst/>
              <a:latin typeface="Hack" panose="020B0609030202020204" pitchFamily="49" charset="0"/>
            </a:endParaRPr>
          </a:p>
          <a:p>
            <a:r>
              <a:rPr lang="en-US" altLang="zh-CN" b="0" i="1" dirty="0">
                <a:solidFill>
                  <a:srgbClr val="787B80"/>
                </a:solidFill>
                <a:effectLst/>
                <a:latin typeface="Hack" panose="020B0609030202020204" pitchFamily="49" charset="0"/>
              </a:rPr>
              <a:t>  // computation graph</a:t>
            </a:r>
            <a:endParaRPr lang="en-US" altLang="zh-CN" b="0" dirty="0">
              <a:solidFill>
                <a:srgbClr val="5C6166"/>
              </a:solidFill>
              <a:effectLst/>
              <a:latin typeface="Hack" panose="020B0609030202020204" pitchFamily="49" charset="0"/>
            </a:endParaRP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ModuleOp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module_;</a:t>
            </a:r>
          </a:p>
          <a:p>
            <a:endParaRPr lang="en-US" altLang="zh-CN" b="0" dirty="0">
              <a:solidFill>
                <a:srgbClr val="5C6166"/>
              </a:solidFill>
              <a:effectLst/>
              <a:latin typeface="Hack" panose="020B0609030202020204" pitchFamily="49" charset="0"/>
            </a:endParaRPr>
          </a:p>
          <a:p>
            <a:r>
              <a:rPr lang="en-US" altLang="zh-CN" b="0" i="1" dirty="0">
                <a:solidFill>
                  <a:srgbClr val="787B80"/>
                </a:solidFill>
                <a:effectLst/>
                <a:latin typeface="Hack" panose="020B0609030202020204" pitchFamily="49" charset="0"/>
              </a:rPr>
              <a:t>  // weight</a:t>
            </a:r>
            <a:endParaRPr lang="en-US" altLang="zh-CN" b="0" dirty="0">
              <a:solidFill>
                <a:srgbClr val="5C6166"/>
              </a:solidFill>
              <a:effectLst/>
              <a:latin typeface="Hack" panose="020B0609030202020204" pitchFamily="49" charset="0"/>
            </a:endParaRP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ParameterMap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parameters_;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};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A3C1CF4-A332-A18F-5502-C05BE84A62D8}"/>
              </a:ext>
            </a:extLst>
          </p:cNvPr>
          <p:cNvSpPr txBox="1"/>
          <p:nvPr/>
        </p:nvSpPr>
        <p:spPr>
          <a:xfrm>
            <a:off x="1719580" y="952782"/>
            <a:ext cx="8752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Program 是模型结构的抽象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包括</a:t>
            </a:r>
            <a:r>
              <a:rPr lang="zh-CN" altLang="en-US" b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计算图 graphs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权重 weights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，与私有变量对应</a:t>
            </a:r>
          </a:p>
        </p:txBody>
      </p:sp>
    </p:spTree>
    <p:extLst>
      <p:ext uri="{BB962C8B-B14F-4D97-AF65-F5344CB8AC3E}">
        <p14:creationId xmlns:p14="http://schemas.microsoft.com/office/powerpoint/2010/main" val="2831564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79C51-68F5-47AE-364B-529595FF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B23-30E1-4CB3-AED8-BB650CD3AED8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4C0FA-E4ED-7196-4D88-5C8F28A3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A41D97-4CB6-1670-B2A8-41A357BB921E}"/>
              </a:ext>
            </a:extLst>
          </p:cNvPr>
          <p:cNvSpPr txBox="1"/>
          <p:nvPr/>
        </p:nvSpPr>
        <p:spPr>
          <a:xfrm>
            <a:off x="0" y="0"/>
            <a:ext cx="551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Program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 权重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878269-D502-DB29-0921-7C3789F505C2}"/>
              </a:ext>
            </a:extLst>
          </p:cNvPr>
          <p:cNvSpPr txBox="1"/>
          <p:nvPr/>
        </p:nvSpPr>
        <p:spPr>
          <a:xfrm>
            <a:off x="396240" y="2810639"/>
            <a:ext cx="41249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class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IR_API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Program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</a:t>
            </a:r>
            <a:r>
              <a:rPr lang="en-US" altLang="zh-CN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public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</a:t>
            </a:r>
          </a:p>
          <a:p>
            <a:r>
              <a:rPr lang="en-US" altLang="zh-CN" b="0" i="1" dirty="0">
                <a:solidFill>
                  <a:srgbClr val="787B80"/>
                </a:solidFill>
                <a:effectLst/>
                <a:latin typeface="Hack" panose="020B0609030202020204" pitchFamily="49" charset="0"/>
              </a:rPr>
              <a:t>  // ......</a:t>
            </a:r>
            <a:endParaRPr lang="en-US" altLang="zh-CN" b="0" dirty="0">
              <a:solidFill>
                <a:srgbClr val="5C6166"/>
              </a:solidFill>
              <a:effectLst/>
              <a:latin typeface="Hack" panose="020B0609030202020204" pitchFamily="49" charset="0"/>
            </a:endParaRPr>
          </a:p>
          <a:p>
            <a:b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</a:b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</a:t>
            </a:r>
            <a:r>
              <a:rPr lang="en-US" altLang="zh-CN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private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</a:t>
            </a:r>
          </a:p>
          <a:p>
            <a:r>
              <a:rPr lang="en-US" altLang="zh-CN" b="0" i="1" dirty="0">
                <a:solidFill>
                  <a:srgbClr val="787B80"/>
                </a:solidFill>
                <a:effectLst/>
                <a:latin typeface="Hack" panose="020B0609030202020204" pitchFamily="49" charset="0"/>
              </a:rPr>
              <a:t>  // computation graph</a:t>
            </a:r>
            <a:endParaRPr lang="en-US" altLang="zh-CN" b="0" dirty="0">
              <a:solidFill>
                <a:srgbClr val="5C6166"/>
              </a:solidFill>
              <a:effectLst/>
              <a:latin typeface="Hack" panose="020B0609030202020204" pitchFamily="49" charset="0"/>
            </a:endParaRP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ModuleOp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module_;</a:t>
            </a:r>
          </a:p>
          <a:p>
            <a:r>
              <a:rPr lang="en-US" altLang="zh-CN" b="0" i="1" dirty="0">
                <a:solidFill>
                  <a:srgbClr val="787B80"/>
                </a:solidFill>
                <a:effectLst/>
                <a:latin typeface="Hack" panose="020B0609030202020204" pitchFamily="49" charset="0"/>
              </a:rPr>
              <a:t>  // weight</a:t>
            </a:r>
            <a:endParaRPr lang="en-US" altLang="zh-CN" b="0" dirty="0">
              <a:solidFill>
                <a:srgbClr val="5C6166"/>
              </a:solidFill>
              <a:effectLst/>
              <a:latin typeface="Hack" panose="020B0609030202020204" pitchFamily="49" charset="0"/>
            </a:endParaRP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ParameterMap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parameters_;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};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4223A0-5057-36A8-7A59-8AF1EB913F11}"/>
              </a:ext>
            </a:extLst>
          </p:cNvPr>
          <p:cNvSpPr txBox="1"/>
          <p:nvPr/>
        </p:nvSpPr>
        <p:spPr>
          <a:xfrm>
            <a:off x="1290322" y="883443"/>
            <a:ext cx="9326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using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ParameterMap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endParaRPr lang="en-US" altLang="zh-CN" b="0" dirty="0">
              <a:solidFill>
                <a:srgbClr val="5C6166"/>
              </a:solidFill>
              <a:effectLst/>
              <a:latin typeface="Hack" panose="020B0609030202020204" pitchFamily="49" charset="0"/>
            </a:endParaRP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std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unordered_map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&lt;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std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::string, 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std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unique_ptr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&lt;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Parameter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&gt;&gt;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827749-FF12-60A2-BD57-EDDB024C140F}"/>
              </a:ext>
            </a:extLst>
          </p:cNvPr>
          <p:cNvSpPr txBox="1"/>
          <p:nvPr/>
        </p:nvSpPr>
        <p:spPr>
          <a:xfrm>
            <a:off x="6096000" y="1995700"/>
            <a:ext cx="51870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Program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中的参数统一注册到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parameters_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字符串来索引对应的参数指针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5510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79C51-68F5-47AE-364B-529595FF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B23-30E1-4CB3-AED8-BB650CD3AED8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4C0FA-E4ED-7196-4D88-5C8F28A3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A41D97-4CB6-1670-B2A8-41A357BB921E}"/>
              </a:ext>
            </a:extLst>
          </p:cNvPr>
          <p:cNvSpPr txBox="1"/>
          <p:nvPr/>
        </p:nvSpPr>
        <p:spPr>
          <a:xfrm>
            <a:off x="0" y="0"/>
            <a:ext cx="5979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权重定义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适合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初学者的体质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EECC98-D8C6-17DF-37CB-DC141FA2ECD0}"/>
              </a:ext>
            </a:extLst>
          </p:cNvPr>
          <p:cNvSpPr txBox="1"/>
          <p:nvPr/>
        </p:nvSpPr>
        <p:spPr>
          <a:xfrm>
            <a:off x="157480" y="635843"/>
            <a:ext cx="68478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class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600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IR_API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600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Parameter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{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</a:t>
            </a:r>
            <a:r>
              <a:rPr lang="en-US" altLang="zh-CN" sz="16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public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sz="1600" b="0" dirty="0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Parameter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sz="16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void*</a:t>
            </a:r>
            <a:r>
              <a:rPr lang="en-US" altLang="zh-CN" sz="1600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 data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,</a:t>
            </a:r>
            <a:r>
              <a:rPr lang="en-US" altLang="zh-CN" sz="1600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600" b="0" dirty="0" err="1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size_t</a:t>
            </a:r>
            <a:r>
              <a:rPr lang="en-US" altLang="zh-CN" sz="1600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 size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,</a:t>
            </a:r>
            <a:r>
              <a:rPr lang="en-US" altLang="zh-CN" sz="1600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600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pir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sz="1600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Type</a:t>
            </a:r>
            <a:r>
              <a:rPr lang="en-US" altLang="zh-CN" sz="1600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 type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data_ </a:t>
            </a:r>
            <a:r>
              <a:rPr lang="en-US" altLang="zh-CN" sz="1600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600" b="0" dirty="0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malloc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(size);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altLang="zh-CN" sz="1600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memcpy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(data_, data, size);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size_ </a:t>
            </a:r>
            <a:r>
              <a:rPr lang="en-US" altLang="zh-CN" sz="1600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size;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type_ </a:t>
            </a:r>
            <a:r>
              <a:rPr lang="en-US" altLang="zh-CN" sz="1600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type;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}</a:t>
            </a:r>
          </a:p>
          <a:p>
            <a:b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</a:b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sz="1600" b="0" dirty="0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Parameter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sz="16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const</a:t>
            </a:r>
            <a:r>
              <a:rPr lang="en-US" altLang="zh-CN" sz="1600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600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Parameter</a:t>
            </a:r>
            <a:r>
              <a:rPr lang="en-US" altLang="zh-CN" sz="16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&amp;</a:t>
            </a:r>
            <a:r>
              <a:rPr lang="en-US" altLang="zh-CN" sz="1600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 param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data_ </a:t>
            </a:r>
            <a:r>
              <a:rPr lang="en-US" altLang="zh-CN" sz="1600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600" b="0" dirty="0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malloc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sz="1600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param.size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_);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altLang="zh-CN" sz="1600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memcpy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(data_, </a:t>
            </a:r>
            <a:r>
              <a:rPr lang="en-US" altLang="zh-CN" sz="1600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param.data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_, </a:t>
            </a:r>
            <a:r>
              <a:rPr lang="en-US" altLang="zh-CN" sz="1600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param.size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_);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size_ </a:t>
            </a:r>
            <a:r>
              <a:rPr lang="en-US" altLang="zh-CN" sz="1600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600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param.size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_;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type_ </a:t>
            </a:r>
            <a:r>
              <a:rPr lang="en-US" altLang="zh-CN" sz="1600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600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param.type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_;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E03319-883A-DE2A-C300-8D3BBBC5F082}"/>
              </a:ext>
            </a:extLst>
          </p:cNvPr>
          <p:cNvSpPr txBox="1"/>
          <p:nvPr/>
        </p:nvSpPr>
        <p:spPr>
          <a:xfrm>
            <a:off x="5979160" y="2528669"/>
            <a:ext cx="605536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sz="1600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Parameter</a:t>
            </a:r>
            <a:r>
              <a:rPr lang="en-US" altLang="zh-CN" sz="16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&amp;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6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operator</a:t>
            </a:r>
            <a:r>
              <a:rPr lang="en-US" altLang="zh-CN" sz="1600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sz="16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const</a:t>
            </a:r>
            <a:r>
              <a:rPr lang="en-US" altLang="zh-CN" sz="1600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600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Parameter</a:t>
            </a:r>
            <a:r>
              <a:rPr lang="en-US" altLang="zh-CN" sz="16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&amp;</a:t>
            </a:r>
            <a:r>
              <a:rPr lang="en-US" altLang="zh-CN" sz="1600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 param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data_ </a:t>
            </a:r>
            <a:r>
              <a:rPr lang="en-US" altLang="zh-CN" sz="1600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600" b="0" dirty="0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malloc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sz="1600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param.size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_);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altLang="zh-CN" sz="1600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memcpy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(data_, </a:t>
            </a:r>
            <a:r>
              <a:rPr lang="en-US" altLang="zh-CN" sz="1600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param.data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_, </a:t>
            </a:r>
            <a:r>
              <a:rPr lang="en-US" altLang="zh-CN" sz="1600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param.size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_);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size_ </a:t>
            </a:r>
            <a:r>
              <a:rPr lang="en-US" altLang="zh-CN" sz="1600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600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param.size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_;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type_ </a:t>
            </a:r>
            <a:r>
              <a:rPr lang="en-US" altLang="zh-CN" sz="1600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600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param.type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_;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altLang="zh-CN" sz="16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600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sz="1600" b="0" i="1" dirty="0">
                <a:solidFill>
                  <a:srgbClr val="55B4D4"/>
                </a:solidFill>
                <a:effectLst/>
                <a:latin typeface="Hack" panose="020B0609030202020204" pitchFamily="49" charset="0"/>
              </a:rPr>
              <a:t>this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}</a:t>
            </a:r>
          </a:p>
          <a:p>
            <a:b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</a:b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</a:t>
            </a:r>
            <a:r>
              <a:rPr lang="en-US" altLang="zh-CN" sz="16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private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sz="16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void</a:t>
            </a:r>
            <a:r>
              <a:rPr lang="en-US" altLang="zh-CN" sz="1600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data_;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sz="1600" b="0" dirty="0" err="1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size_t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size_;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Type </a:t>
            </a:r>
            <a:r>
              <a:rPr lang="en-US" altLang="zh-CN" sz="1600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type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_;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793914-B7C9-BB37-A512-1A193B26BC5D}"/>
              </a:ext>
            </a:extLst>
          </p:cNvPr>
          <p:cNvSpPr txBox="1"/>
          <p:nvPr/>
        </p:nvSpPr>
        <p:spPr>
          <a:xfrm>
            <a:off x="502920" y="5019590"/>
            <a:ext cx="353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两个构造函数和赋值运算符重载</a:t>
            </a:r>
          </a:p>
        </p:txBody>
      </p:sp>
    </p:spTree>
    <p:extLst>
      <p:ext uri="{BB962C8B-B14F-4D97-AF65-F5344CB8AC3E}">
        <p14:creationId xmlns:p14="http://schemas.microsoft.com/office/powerpoint/2010/main" val="340214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79C51-68F5-47AE-364B-529595FF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B23-30E1-4CB3-AED8-BB650CD3AED8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4C0FA-E4ED-7196-4D88-5C8F28A3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A41D97-4CB6-1670-B2A8-41A357BB921E}"/>
              </a:ext>
            </a:extLst>
          </p:cNvPr>
          <p:cNvSpPr txBox="1"/>
          <p:nvPr/>
        </p:nvSpPr>
        <p:spPr>
          <a:xfrm>
            <a:off x="0" y="0"/>
            <a:ext cx="551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计算图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跳回来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18FE272-0BA9-4C8F-B01B-A1DA4A35A140}"/>
              </a:ext>
            </a:extLst>
          </p:cNvPr>
          <p:cNvSpPr/>
          <p:nvPr/>
        </p:nvSpPr>
        <p:spPr>
          <a:xfrm>
            <a:off x="854120" y="719772"/>
            <a:ext cx="360000" cy="360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B2BC9FB-5D4F-EF3D-4412-F79666CBEC6D}"/>
              </a:ext>
            </a:extLst>
          </p:cNvPr>
          <p:cNvSpPr/>
          <p:nvPr/>
        </p:nvSpPr>
        <p:spPr>
          <a:xfrm>
            <a:off x="346120" y="1491932"/>
            <a:ext cx="360000" cy="360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7FD0DA-8555-3638-6D3C-3796E55E82BA}"/>
              </a:ext>
            </a:extLst>
          </p:cNvPr>
          <p:cNvSpPr/>
          <p:nvPr/>
        </p:nvSpPr>
        <p:spPr>
          <a:xfrm>
            <a:off x="1492000" y="1491932"/>
            <a:ext cx="360000" cy="360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C8BB708-9CFE-FAB8-83AC-A04AC21CA377}"/>
              </a:ext>
            </a:extLst>
          </p:cNvPr>
          <p:cNvSpPr/>
          <p:nvPr/>
        </p:nvSpPr>
        <p:spPr>
          <a:xfrm>
            <a:off x="854120" y="2482807"/>
            <a:ext cx="360000" cy="360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7D84884-9CCF-A076-FB02-945B63EFE6E3}"/>
              </a:ext>
            </a:extLst>
          </p:cNvPr>
          <p:cNvSpPr/>
          <p:nvPr/>
        </p:nvSpPr>
        <p:spPr>
          <a:xfrm>
            <a:off x="478200" y="3577907"/>
            <a:ext cx="360000" cy="360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2D3353A-98A7-9C09-A3CF-F1245198CA2D}"/>
              </a:ext>
            </a:extLst>
          </p:cNvPr>
          <p:cNvSpPr/>
          <p:nvPr/>
        </p:nvSpPr>
        <p:spPr>
          <a:xfrm>
            <a:off x="1595800" y="3153112"/>
            <a:ext cx="360000" cy="360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6048F1F-F274-FB49-5152-8B5A0914447A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653399" y="1027051"/>
            <a:ext cx="253442" cy="517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A7C01EC-550D-20FA-B687-85C6D8169357}"/>
              </a:ext>
            </a:extLst>
          </p:cNvPr>
          <p:cNvCxnSpPr>
            <a:cxnSpLocks/>
            <a:stCxn id="2" idx="5"/>
            <a:endCxn id="8" idx="1"/>
          </p:cNvCxnSpPr>
          <p:nvPr/>
        </p:nvCxnSpPr>
        <p:spPr>
          <a:xfrm>
            <a:off x="1161399" y="1027051"/>
            <a:ext cx="383322" cy="517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A8D2087-1607-4346-914E-67B8397D0E08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1161399" y="1799211"/>
            <a:ext cx="383322" cy="736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1DEA5D-7B73-5867-89AE-25CBFCF1C00D}"/>
              </a:ext>
            </a:extLst>
          </p:cNvPr>
          <p:cNvCxnSpPr>
            <a:cxnSpLocks/>
            <a:stCxn id="3" idx="5"/>
            <a:endCxn id="9" idx="1"/>
          </p:cNvCxnSpPr>
          <p:nvPr/>
        </p:nvCxnSpPr>
        <p:spPr>
          <a:xfrm>
            <a:off x="653399" y="1799211"/>
            <a:ext cx="253442" cy="736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1CD2F26-E04A-0CAA-CE69-0D2ABC727E3D}"/>
              </a:ext>
            </a:extLst>
          </p:cNvPr>
          <p:cNvCxnSpPr>
            <a:cxnSpLocks/>
            <a:stCxn id="9" idx="4"/>
            <a:endCxn id="10" idx="7"/>
          </p:cNvCxnSpPr>
          <p:nvPr/>
        </p:nvCxnSpPr>
        <p:spPr>
          <a:xfrm flipH="1">
            <a:off x="785479" y="2842807"/>
            <a:ext cx="248641" cy="7878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4AAAA5F-5247-96B4-8078-E9BD119A1CA4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526120" y="1851932"/>
            <a:ext cx="132080" cy="1725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61E184A-99EE-4D3E-8747-BB7F4D6EBDF8}"/>
              </a:ext>
            </a:extLst>
          </p:cNvPr>
          <p:cNvCxnSpPr>
            <a:cxnSpLocks/>
            <a:stCxn id="11" idx="3"/>
            <a:endCxn id="10" idx="6"/>
          </p:cNvCxnSpPr>
          <p:nvPr/>
        </p:nvCxnSpPr>
        <p:spPr>
          <a:xfrm flipH="1">
            <a:off x="838200" y="3460391"/>
            <a:ext cx="810321" cy="2975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2849517-25ED-AB6D-15AA-1531806C3076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1672000" y="1851932"/>
            <a:ext cx="103800" cy="13011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1512F9D-D7AA-193D-0269-17AA6FDD9DA2}"/>
              </a:ext>
            </a:extLst>
          </p:cNvPr>
          <p:cNvSpPr/>
          <p:nvPr/>
        </p:nvSpPr>
        <p:spPr>
          <a:xfrm>
            <a:off x="838200" y="4795812"/>
            <a:ext cx="3627120" cy="115989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57384EA-5F19-CBA6-8308-A794C608F9E2}"/>
              </a:ext>
            </a:extLst>
          </p:cNvPr>
          <p:cNvSpPr txBox="1"/>
          <p:nvPr/>
        </p:nvSpPr>
        <p:spPr>
          <a:xfrm>
            <a:off x="2284623" y="4870263"/>
            <a:ext cx="734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DAEF899-2BBF-B657-051C-203E5330C815}"/>
              </a:ext>
            </a:extLst>
          </p:cNvPr>
          <p:cNvSpPr/>
          <p:nvPr/>
        </p:nvSpPr>
        <p:spPr>
          <a:xfrm>
            <a:off x="1048680" y="5366410"/>
            <a:ext cx="1536164" cy="45350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OpResult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AEB0A4D-7DAD-2981-9755-785342A7384B}"/>
              </a:ext>
            </a:extLst>
          </p:cNvPr>
          <p:cNvSpPr/>
          <p:nvPr/>
        </p:nvSpPr>
        <p:spPr>
          <a:xfrm>
            <a:off x="2757000" y="5368340"/>
            <a:ext cx="1536164" cy="45350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OpOperand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CD28BDD-C82D-CF7E-9576-2BDFF0299230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340427" y="3630628"/>
            <a:ext cx="1311333" cy="1239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9153D0C6-E7B0-DBC7-15DA-9603EF20A97C}"/>
              </a:ext>
            </a:extLst>
          </p:cNvPr>
          <p:cNvSpPr txBox="1"/>
          <p:nvPr/>
        </p:nvSpPr>
        <p:spPr>
          <a:xfrm>
            <a:off x="1852000" y="4426480"/>
            <a:ext cx="748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边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496B74-EE49-6962-0206-56F7DDBC7A18}"/>
              </a:ext>
            </a:extLst>
          </p:cNvPr>
          <p:cNvSpPr txBox="1"/>
          <p:nvPr/>
        </p:nvSpPr>
        <p:spPr>
          <a:xfrm>
            <a:off x="2284623" y="998428"/>
            <a:ext cx="96926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 </a:t>
            </a:r>
            <a:r>
              <a:rPr lang="zh-CN" altLang="en-US" b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表示计算图中的有向边，他用来将两个 </a:t>
            </a:r>
            <a:r>
              <a:rPr lang="en-US" altLang="zh-CN" b="1" dirty="0" err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Operaton</a:t>
            </a:r>
            <a:r>
              <a:rPr lang="en-US" altLang="zh-CN" b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关联起来，描述了程序中的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</a:t>
            </a:r>
            <a:r>
              <a:rPr lang="zh-CN" altLang="en-US" b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1" dirty="0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OpResult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表示定义端，定义了一个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OpOperand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表示使用端，描述了对一个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的使用。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UD(Use-Definition)链：用来关联算子，能够通过接口获取到定义该变量的惟一算子，以及使用该变量的算子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链表</a:t>
            </a:r>
          </a:p>
        </p:txBody>
      </p:sp>
    </p:spTree>
    <p:extLst>
      <p:ext uri="{BB962C8B-B14F-4D97-AF65-F5344CB8AC3E}">
        <p14:creationId xmlns:p14="http://schemas.microsoft.com/office/powerpoint/2010/main" val="7113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6750A5-1DF3-EF3F-DB77-20598C6FB421}"/>
              </a:ext>
            </a:extLst>
          </p:cNvPr>
          <p:cNvSpPr txBox="1"/>
          <p:nvPr/>
        </p:nvSpPr>
        <p:spPr>
          <a:xfrm>
            <a:off x="0" y="0"/>
            <a:ext cx="46943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一点儿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 (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真的就一点儿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0EE6C1B-B496-4AD7-7473-9EBCC3BA4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211658"/>
              </p:ext>
            </p:extLst>
          </p:nvPr>
        </p:nvGraphicFramePr>
        <p:xfrm>
          <a:off x="2265680" y="1766146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21604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793233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 (STL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容器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393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unordered_set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&lt;T&gt;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38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unordered_map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&lt;T&gt;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34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list&lt;T&gt;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05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np.ndarray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vector&lt;T&gt;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966595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AAF269D1-9202-0CCF-8F3A-088B675EB3D2}"/>
              </a:ext>
            </a:extLst>
          </p:cNvPr>
          <p:cNvSpPr txBox="1"/>
          <p:nvPr/>
        </p:nvSpPr>
        <p:spPr>
          <a:xfrm>
            <a:off x="2265680" y="5457632"/>
            <a:ext cx="812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不熟悉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的同学可以根据数据结构的对应关系来了解</a:t>
            </a:r>
          </a:p>
        </p:txBody>
      </p:sp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A6D2C83A-0741-E6F3-39C6-0A7EBC44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B1E7-6419-40B7-9AA0-7E1F991C5FA0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85A26E12-6844-2731-3039-8A2893D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</p:spTree>
    <p:extLst>
      <p:ext uri="{BB962C8B-B14F-4D97-AF65-F5344CB8AC3E}">
        <p14:creationId xmlns:p14="http://schemas.microsoft.com/office/powerpoint/2010/main" val="3133202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79C51-68F5-47AE-364B-529595FF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B23-30E1-4CB3-AED8-BB650CD3AED8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4C0FA-E4ED-7196-4D88-5C8F28A3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A41D97-4CB6-1670-B2A8-41A357BB921E}"/>
              </a:ext>
            </a:extLst>
          </p:cNvPr>
          <p:cNvSpPr txBox="1"/>
          <p:nvPr/>
        </p:nvSpPr>
        <p:spPr>
          <a:xfrm>
            <a:off x="0" y="0"/>
            <a:ext cx="551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计算图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1F9ADD-1CB7-E702-F49A-37BDD7E1FFDA}"/>
              </a:ext>
            </a:extLst>
          </p:cNvPr>
          <p:cNvSpPr txBox="1"/>
          <p:nvPr/>
        </p:nvSpPr>
        <p:spPr>
          <a:xfrm>
            <a:off x="314960" y="900004"/>
            <a:ext cx="104038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1" dirty="0">
                <a:solidFill>
                  <a:srgbClr val="787B80"/>
                </a:solidFill>
                <a:effectLst/>
                <a:latin typeface="Hack" panose="020B0609030202020204" pitchFamily="49" charset="0"/>
              </a:rPr>
              <a:t>// paddle/pir/core/value_impl.cc</a:t>
            </a:r>
            <a:endParaRPr lang="en-US" altLang="zh-CN" b="0" dirty="0">
              <a:solidFill>
                <a:srgbClr val="5C6166"/>
              </a:solidFill>
              <a:effectLst/>
              <a:latin typeface="Hack" panose="020B0609030202020204" pitchFamily="49" charset="0"/>
            </a:endParaRPr>
          </a:p>
          <a:p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std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string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ValueImpl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PrintUdChain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() {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std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stringstream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result;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result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&lt;&lt;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"Value["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&lt;&lt;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i="1" dirty="0">
                <a:solidFill>
                  <a:srgbClr val="55B4D4"/>
                </a:solidFill>
                <a:effectLst/>
                <a:latin typeface="Hack" panose="020B0609030202020204" pitchFamily="49" charset="0"/>
              </a:rPr>
              <a:t>this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&lt;&lt;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"] -&gt; 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OpOperandImpl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tmp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first_use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tmp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result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&lt;&lt;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</a:t>
            </a:r>
            <a:r>
              <a:rPr lang="en-US" altLang="zh-CN" b="0" dirty="0" err="1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OpOperand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["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&lt;&lt;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 err="1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reinterpret_cast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&lt;</a:t>
            </a:r>
            <a:r>
              <a:rPr lang="en-US" altLang="zh-CN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void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*&gt;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tmp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&lt;&lt;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"] -&gt; 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altLang="zh-CN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while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tmp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-&gt;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next_use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()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!=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 err="1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nullptr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  result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&lt;&lt;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</a:t>
            </a:r>
            <a:r>
              <a:rPr lang="en-US" altLang="zh-CN" b="0" dirty="0" err="1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OpOperand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["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&lt;&lt;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 err="1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reinterpret_cast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&lt;</a:t>
            </a:r>
            <a:r>
              <a:rPr lang="en-US" altLang="zh-CN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void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*&gt;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tmp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-&gt;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next_use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())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         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&lt;&lt;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"] -&gt; 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tmp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tmp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-&gt;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next_use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}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result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&lt;&lt;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</a:t>
            </a:r>
            <a:r>
              <a:rPr lang="en-US" altLang="zh-CN" b="0" dirty="0" err="1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nullptr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result.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str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6368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79C51-68F5-47AE-364B-529595FF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B23-30E1-4CB3-AED8-BB650CD3AED8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4C0FA-E4ED-7196-4D88-5C8F28A3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A41D97-4CB6-1670-B2A8-41A357BB921E}"/>
              </a:ext>
            </a:extLst>
          </p:cNvPr>
          <p:cNvSpPr txBox="1"/>
          <p:nvPr/>
        </p:nvSpPr>
        <p:spPr>
          <a:xfrm>
            <a:off x="0" y="0"/>
            <a:ext cx="551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计算图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1F9ADD-1CB7-E702-F49A-37BDD7E1FFDA}"/>
              </a:ext>
            </a:extLst>
          </p:cNvPr>
          <p:cNvSpPr txBox="1"/>
          <p:nvPr/>
        </p:nvSpPr>
        <p:spPr>
          <a:xfrm>
            <a:off x="314960" y="900004"/>
            <a:ext cx="104038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1" dirty="0">
                <a:solidFill>
                  <a:srgbClr val="787B80"/>
                </a:solidFill>
                <a:effectLst/>
                <a:latin typeface="Hack" panose="020B0609030202020204" pitchFamily="49" charset="0"/>
              </a:rPr>
              <a:t>// paddle/pir/core/value_impl.cc</a:t>
            </a:r>
            <a:endParaRPr lang="en-US" altLang="zh-CN" b="0" dirty="0">
              <a:solidFill>
                <a:srgbClr val="5C6166"/>
              </a:solidFill>
              <a:effectLst/>
              <a:latin typeface="Hack" panose="020B0609030202020204" pitchFamily="49" charset="0"/>
            </a:endParaRPr>
          </a:p>
          <a:p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std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string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ValueImpl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PrintUdChain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() {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std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stringstream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result;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result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&lt;&lt;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"Value["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&lt;&lt;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i="1" dirty="0">
                <a:solidFill>
                  <a:srgbClr val="55B4D4"/>
                </a:solidFill>
                <a:effectLst/>
                <a:latin typeface="Hack" panose="020B0609030202020204" pitchFamily="49" charset="0"/>
              </a:rPr>
              <a:t>this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&lt;&lt;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"] -&gt; 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OpOperandImpl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tmp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first_use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tmp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result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&lt;&lt;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</a:t>
            </a:r>
            <a:r>
              <a:rPr lang="en-US" altLang="zh-CN" b="0" dirty="0" err="1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OpOperand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["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&lt;&lt;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 err="1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reinterpret_cast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&lt;</a:t>
            </a:r>
            <a:r>
              <a:rPr lang="en-US" altLang="zh-CN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void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*&gt;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tmp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&lt;&lt;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"] -&gt; 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</a:t>
            </a:r>
            <a:r>
              <a:rPr lang="en-US" altLang="zh-CN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while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tmp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-&gt;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next_use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()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!=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 err="1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nullptr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  result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&lt;&lt;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</a:t>
            </a:r>
            <a:r>
              <a:rPr lang="en-US" altLang="zh-CN" b="0" dirty="0" err="1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OpOperand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["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&lt;&lt;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 err="1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reinterpret_cast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&lt;</a:t>
            </a:r>
            <a:r>
              <a:rPr lang="en-US" altLang="zh-CN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void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*&gt;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tmp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-&gt;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next_use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())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         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&lt;&lt;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"] -&gt; 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tmp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tmp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-&gt;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next_use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}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result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&lt;&lt;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</a:t>
            </a:r>
            <a:r>
              <a:rPr lang="en-US" altLang="zh-CN" b="0" dirty="0" err="1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nullptr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result.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str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A56418-3C2F-E52A-1250-9DD1368F454C}"/>
              </a:ext>
            </a:extLst>
          </p:cNvPr>
          <p:cNvSpPr/>
          <p:nvPr/>
        </p:nvSpPr>
        <p:spPr>
          <a:xfrm>
            <a:off x="1021080" y="3607092"/>
            <a:ext cx="3550920" cy="5483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6FD367-1B13-4C2E-7885-28F68476BBB9}"/>
              </a:ext>
            </a:extLst>
          </p:cNvPr>
          <p:cNvSpPr/>
          <p:nvPr/>
        </p:nvSpPr>
        <p:spPr>
          <a:xfrm>
            <a:off x="822960" y="2702560"/>
            <a:ext cx="4947920" cy="5483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812516-31B2-5A77-F25C-CF02BD8A0D8C}"/>
              </a:ext>
            </a:extLst>
          </p:cNvPr>
          <p:cNvSpPr txBox="1"/>
          <p:nvPr/>
        </p:nvSpPr>
        <p:spPr>
          <a:xfrm>
            <a:off x="2514600" y="5568388"/>
            <a:ext cx="869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看到这样两句代码，意识到这是个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链表，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first_use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() </a:t>
            </a:r>
            <a:r>
              <a:rPr lang="zh-CN" altLang="en-US" b="0" dirty="0">
                <a:solidFill>
                  <a:srgbClr val="5C61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返回链表头结点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1379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79C51-68F5-47AE-364B-529595FF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B23-30E1-4CB3-AED8-BB650CD3AED8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4C0FA-E4ED-7196-4D88-5C8F28A3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A41D97-4CB6-1670-B2A8-41A357BB921E}"/>
              </a:ext>
            </a:extLst>
          </p:cNvPr>
          <p:cNvSpPr txBox="1"/>
          <p:nvPr/>
        </p:nvSpPr>
        <p:spPr>
          <a:xfrm>
            <a:off x="0" y="0"/>
            <a:ext cx="551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计算图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812516-31B2-5A77-F25C-CF02BD8A0D8C}"/>
              </a:ext>
            </a:extLst>
          </p:cNvPr>
          <p:cNvSpPr txBox="1"/>
          <p:nvPr/>
        </p:nvSpPr>
        <p:spPr>
          <a:xfrm>
            <a:off x="1569720" y="4177844"/>
            <a:ext cx="999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OpOperandImpl</a:t>
            </a:r>
            <a:r>
              <a:rPr lang="zh-CN" altLang="en-US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lang="en-US" altLang="zh-CN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而不是</a:t>
            </a:r>
            <a:r>
              <a:rPr lang="en-US" altLang="zh-CN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OpOperand</a:t>
            </a:r>
            <a:r>
              <a:rPr lang="zh-CN" altLang="en-US" b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类，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用到了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pImpl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的设计模式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指向一个实现的指针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23B4BD-BBAA-226E-0CD9-8F265E9D6232}"/>
              </a:ext>
            </a:extLst>
          </p:cNvPr>
          <p:cNvSpPr txBox="1"/>
          <p:nvPr/>
        </p:nvSpPr>
        <p:spPr>
          <a:xfrm>
            <a:off x="370840" y="723970"/>
            <a:ext cx="90474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1" dirty="0">
                <a:solidFill>
                  <a:srgbClr val="787B80"/>
                </a:solidFill>
                <a:effectLst/>
                <a:latin typeface="Hack" panose="020B0609030202020204" pitchFamily="49" charset="0"/>
              </a:rPr>
              <a:t>// paddle/pir/core/</a:t>
            </a:r>
            <a:r>
              <a:rPr lang="en-US" altLang="zh-CN" b="0" i="1" dirty="0" err="1">
                <a:solidFill>
                  <a:srgbClr val="787B80"/>
                </a:solidFill>
                <a:effectLst/>
                <a:latin typeface="Hack" panose="020B0609030202020204" pitchFamily="49" charset="0"/>
              </a:rPr>
              <a:t>op_operand_impl.h</a:t>
            </a:r>
            <a:endParaRPr lang="en-US" altLang="zh-CN" b="0" dirty="0">
              <a:solidFill>
                <a:srgbClr val="5C6166"/>
              </a:solidFill>
              <a:effectLst/>
              <a:latin typeface="Hack" panose="020B0609030202020204" pitchFamily="49" charset="0"/>
            </a:endParaRPr>
          </a:p>
          <a:p>
            <a:r>
              <a:rPr lang="en-US" altLang="zh-CN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class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OpOperandImpl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{</a:t>
            </a:r>
          </a:p>
          <a:p>
            <a:b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</a:b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</a:t>
            </a:r>
            <a:r>
              <a:rPr lang="en-US" altLang="zh-CN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private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Value source_;</a:t>
            </a:r>
          </a:p>
          <a:p>
            <a:b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</a:b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OpOperandImpl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next_use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_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 err="1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nullptr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;</a:t>
            </a:r>
            <a:r>
              <a:rPr lang="en-US" altLang="zh-CN" b="0" i="1" dirty="0">
                <a:solidFill>
                  <a:srgbClr val="787B80"/>
                </a:solidFill>
                <a:effectLst/>
                <a:latin typeface="Hack" panose="020B0609030202020204" pitchFamily="49" charset="0"/>
              </a:rPr>
              <a:t> // </a:t>
            </a:r>
            <a:r>
              <a:rPr lang="zh-CN" altLang="en-US" b="0" i="1" dirty="0">
                <a:solidFill>
                  <a:srgbClr val="787B80"/>
                </a:solidFill>
                <a:effectLst/>
                <a:latin typeface="Hack" panose="020B0609030202020204" pitchFamily="49" charset="0"/>
              </a:rPr>
              <a:t>下一个节点指针</a:t>
            </a:r>
            <a:endParaRPr lang="zh-CN" altLang="en-US" b="0" dirty="0">
              <a:solidFill>
                <a:srgbClr val="5C6166"/>
              </a:solidFill>
              <a:effectLst/>
              <a:latin typeface="Hack" panose="020B0609030202020204" pitchFamily="49" charset="0"/>
            </a:endParaRPr>
          </a:p>
          <a:p>
            <a:br>
              <a:rPr lang="zh-CN" altLang="en-US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</a:br>
            <a:r>
              <a:rPr lang="zh-CN" altLang="en-US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OpOperandImpl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**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prev_use_addr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_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 err="1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nullptr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;</a:t>
            </a:r>
            <a:r>
              <a:rPr lang="en-US" altLang="zh-CN" b="0" i="1" dirty="0">
                <a:solidFill>
                  <a:srgbClr val="787B80"/>
                </a:solidFill>
                <a:effectLst/>
                <a:latin typeface="Hack" panose="020B0609030202020204" pitchFamily="49" charset="0"/>
              </a:rPr>
              <a:t> // </a:t>
            </a:r>
            <a:r>
              <a:rPr lang="zh-CN" altLang="en-US" b="0" i="1" dirty="0">
                <a:solidFill>
                  <a:srgbClr val="787B80"/>
                </a:solidFill>
                <a:effectLst/>
                <a:latin typeface="Hack" panose="020B0609030202020204" pitchFamily="49" charset="0"/>
              </a:rPr>
              <a:t>上一个节点指针的地址 </a:t>
            </a:r>
            <a:endParaRPr lang="zh-CN" altLang="en-US" b="0" dirty="0">
              <a:solidFill>
                <a:srgbClr val="5C6166"/>
              </a:solidFill>
              <a:effectLst/>
              <a:latin typeface="Hack" panose="020B0609030202020204" pitchFamily="49" charset="0"/>
            </a:endParaRPr>
          </a:p>
          <a:p>
            <a:br>
              <a:rPr lang="zh-CN" altLang="en-US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</a:b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};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C7FB05-C410-D114-4956-AD543B3DF049}"/>
              </a:ext>
            </a:extLst>
          </p:cNvPr>
          <p:cNvSpPr txBox="1"/>
          <p:nvPr/>
        </p:nvSpPr>
        <p:spPr>
          <a:xfrm>
            <a:off x="1569720" y="4925154"/>
            <a:ext cx="869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也定义了对</a:t>
            </a:r>
            <a:r>
              <a:rPr lang="en-US" altLang="zh-CN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UD</a:t>
            </a:r>
            <a:r>
              <a:rPr lang="zh-CN" altLang="en-US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链节点的插入删除操作，此处可移步 </a:t>
            </a:r>
            <a:r>
              <a:rPr lang="en-US" altLang="zh-CN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markdown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962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79C51-68F5-47AE-364B-529595FF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B23-30E1-4CB3-AED8-BB650CD3AED8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4C0FA-E4ED-7196-4D88-5C8F28A3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A41D97-4CB6-1670-B2A8-41A357BB921E}"/>
              </a:ext>
            </a:extLst>
          </p:cNvPr>
          <p:cNvSpPr txBox="1"/>
          <p:nvPr/>
        </p:nvSpPr>
        <p:spPr>
          <a:xfrm>
            <a:off x="0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PImpl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设计模式以</a:t>
            </a:r>
            <a:r>
              <a:rPr lang="en-US" altLang="zh-CN" sz="2800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OpOperand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1440D0-F758-E99E-2BEF-14FCC5A65427}"/>
              </a:ext>
            </a:extLst>
          </p:cNvPr>
          <p:cNvSpPr txBox="1"/>
          <p:nvPr/>
        </p:nvSpPr>
        <p:spPr>
          <a:xfrm>
            <a:off x="139700" y="1274561"/>
            <a:ext cx="58166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OpOperand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600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OpOperand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sz="1600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next_use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() </a:t>
            </a:r>
            <a:r>
              <a:rPr lang="en-US" altLang="zh-CN" sz="16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const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{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sz="1600" b="0" dirty="0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CHECK_OPOPEREND_NULL_IMPL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sz="1600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next_use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sz="16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600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impl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_-&gt;</a:t>
            </a:r>
            <a:r>
              <a:rPr lang="en-US" altLang="zh-CN" sz="1600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next_use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}</a:t>
            </a:r>
          </a:p>
          <a:p>
            <a:b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</a:br>
            <a:r>
              <a:rPr lang="en-US" altLang="zh-CN" sz="1600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Value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600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OpOperand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sz="1600" b="0" dirty="0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source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() </a:t>
            </a:r>
            <a:r>
              <a:rPr lang="en-US" altLang="zh-CN" sz="16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const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{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sz="1600" b="0" dirty="0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CHECK_OPOPEREND_NULL_IMPL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sz="1600" b="0" dirty="0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source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sz="16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600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impl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_-&gt;</a:t>
            </a:r>
            <a:r>
              <a:rPr lang="en-US" altLang="zh-CN" sz="1600" b="0" dirty="0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source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}</a:t>
            </a:r>
          </a:p>
          <a:p>
            <a:b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</a:br>
            <a:r>
              <a:rPr lang="en-US" altLang="zh-CN" sz="16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void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600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OpOperand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sz="1600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set_source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sz="1600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Value</a:t>
            </a:r>
            <a:r>
              <a:rPr lang="en-US" altLang="zh-CN" sz="1600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 value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sz="1600" b="0" dirty="0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CHECK_OPOPEREND_NULL_IMPL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sz="1600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set_source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sz="1600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impl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_-&gt;</a:t>
            </a:r>
            <a:r>
              <a:rPr lang="en-US" altLang="zh-CN" sz="1600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set_source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sz="1600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value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}</a:t>
            </a:r>
          </a:p>
          <a:p>
            <a:b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</a:br>
            <a:r>
              <a:rPr lang="en-US" altLang="zh-CN" sz="16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void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600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OpOperand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sz="1600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RemoveFromUdChain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() {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sz="1600" b="0" dirty="0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CHECK_OPOPEREND_NULL_IMPL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sz="1600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RemoveFromUdChain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sz="16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return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600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impl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_-&gt;</a:t>
            </a:r>
            <a:r>
              <a:rPr lang="en-US" altLang="zh-CN" sz="1600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RemoveFromUdChain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5B2DC0-7A8B-CD98-98D6-BF12672A7A56}"/>
              </a:ext>
            </a:extLst>
          </p:cNvPr>
          <p:cNvSpPr/>
          <p:nvPr/>
        </p:nvSpPr>
        <p:spPr>
          <a:xfrm>
            <a:off x="1089660" y="1714190"/>
            <a:ext cx="2661920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01C4B3-E6C6-4CC6-BB48-084FB79212FA}"/>
              </a:ext>
            </a:extLst>
          </p:cNvPr>
          <p:cNvSpPr/>
          <p:nvPr/>
        </p:nvSpPr>
        <p:spPr>
          <a:xfrm>
            <a:off x="1008380" y="2953710"/>
            <a:ext cx="2661920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AA5AA8-7D7D-6F34-031A-A0D294BF36D9}"/>
              </a:ext>
            </a:extLst>
          </p:cNvPr>
          <p:cNvSpPr/>
          <p:nvPr/>
        </p:nvSpPr>
        <p:spPr>
          <a:xfrm>
            <a:off x="353060" y="4193230"/>
            <a:ext cx="3246120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2F1D0F-7B77-EAE5-E1D6-8830C2258000}"/>
              </a:ext>
            </a:extLst>
          </p:cNvPr>
          <p:cNvSpPr/>
          <p:nvPr/>
        </p:nvSpPr>
        <p:spPr>
          <a:xfrm>
            <a:off x="1089660" y="5407350"/>
            <a:ext cx="3718560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070F3E8-82E6-795A-85CC-9826625194DB}"/>
              </a:ext>
            </a:extLst>
          </p:cNvPr>
          <p:cNvSpPr txBox="1"/>
          <p:nvPr/>
        </p:nvSpPr>
        <p:spPr>
          <a:xfrm>
            <a:off x="4643120" y="542456"/>
            <a:ext cx="70205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可以看到 </a:t>
            </a:r>
            <a:r>
              <a:rPr lang="en-US" altLang="zh-CN" b="1" dirty="0" err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OpOperand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中的函数都是对 </a:t>
            </a:r>
            <a:r>
              <a:rPr lang="en-US" altLang="zh-CN" b="1" dirty="0" err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OpOperandImpl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函数的封装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而真正的实现都在</a:t>
            </a:r>
            <a:r>
              <a:rPr lang="en-US" altLang="zh-CN" b="1" dirty="0" err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OpOperandImpl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类中，这样做有什么好处呢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</a:p>
          <a:p>
            <a:pPr algn="r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可移步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markdown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或者源代码做说明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B680E87-C9E9-65B7-41AA-16F404DB7A4D}"/>
              </a:ext>
            </a:extLst>
          </p:cNvPr>
          <p:cNvSpPr txBox="1"/>
          <p:nvPr/>
        </p:nvSpPr>
        <p:spPr>
          <a:xfrm>
            <a:off x="6460491" y="3707779"/>
            <a:ext cx="50622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class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600" b="0" dirty="0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IR_API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600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OpOperand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{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</a:t>
            </a:r>
            <a:r>
              <a:rPr lang="en-US" altLang="zh-CN" sz="1600" dirty="0">
                <a:solidFill>
                  <a:srgbClr val="FA8D3E"/>
                </a:solidFill>
                <a:latin typeface="Hack" panose="020B0609030202020204" pitchFamily="49" charset="0"/>
              </a:rPr>
              <a:t>// ……</a:t>
            </a:r>
            <a:b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</a:b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</a:t>
            </a:r>
            <a:r>
              <a:rPr lang="en-US" altLang="zh-CN" sz="1600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private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sz="1600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detail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sz="1600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OpOperandImpl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sz="1600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sz="1600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impl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_{</a:t>
            </a:r>
            <a:r>
              <a:rPr lang="en-US" altLang="zh-CN" sz="1600" b="0" dirty="0" err="1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nullptr</a:t>
            </a:r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};</a:t>
            </a:r>
          </a:p>
          <a:p>
            <a:r>
              <a:rPr lang="en-US" altLang="zh-CN" sz="1600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};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52F729B-9A8D-75A4-0848-5EFF19B5331C}"/>
              </a:ext>
            </a:extLst>
          </p:cNvPr>
          <p:cNvSpPr txBox="1"/>
          <p:nvPr/>
        </p:nvSpPr>
        <p:spPr>
          <a:xfrm>
            <a:off x="9451340" y="2244361"/>
            <a:ext cx="13385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信息隐藏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降低耦合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加速编译。</a:t>
            </a:r>
          </a:p>
        </p:txBody>
      </p:sp>
    </p:spTree>
    <p:extLst>
      <p:ext uri="{BB962C8B-B14F-4D97-AF65-F5344CB8AC3E}">
        <p14:creationId xmlns:p14="http://schemas.microsoft.com/office/powerpoint/2010/main" val="4041536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79C51-68F5-47AE-364B-529595FF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B23-30E1-4CB3-AED8-BB650CD3AED8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4C0FA-E4ED-7196-4D88-5C8F28A3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A41D97-4CB6-1670-B2A8-41A357BB921E}"/>
              </a:ext>
            </a:extLst>
          </p:cNvPr>
          <p:cNvSpPr txBox="1"/>
          <p:nvPr/>
        </p:nvSpPr>
        <p:spPr>
          <a:xfrm>
            <a:off x="0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PImpl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设计模式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741947F-C1AC-3E5F-66EF-2CA8A92C5E55}"/>
              </a:ext>
            </a:extLst>
          </p:cNvPr>
          <p:cNvSpPr txBox="1"/>
          <p:nvPr/>
        </p:nvSpPr>
        <p:spPr>
          <a:xfrm>
            <a:off x="1409700" y="2336800"/>
            <a:ext cx="9372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我们来看一下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PIR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下面有多少类使用了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PImpl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设计模式</a:t>
            </a:r>
          </a:p>
          <a:p>
            <a:pPr algn="ctr"/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可移步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markdown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或者源代码做说明</a:t>
            </a:r>
          </a:p>
        </p:txBody>
      </p:sp>
    </p:spTree>
    <p:extLst>
      <p:ext uri="{BB962C8B-B14F-4D97-AF65-F5344CB8AC3E}">
        <p14:creationId xmlns:p14="http://schemas.microsoft.com/office/powerpoint/2010/main" val="3018209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79C51-68F5-47AE-364B-529595FF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B23-30E1-4CB3-AED8-BB650CD3AED8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4C0FA-E4ED-7196-4D88-5C8F28A3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飞桨护航计划集训营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A41D97-4CB6-1670-B2A8-41A357BB921E}"/>
              </a:ext>
            </a:extLst>
          </p:cNvPr>
          <p:cNvSpPr txBox="1"/>
          <p:nvPr/>
        </p:nvSpPr>
        <p:spPr>
          <a:xfrm>
            <a:off x="0" y="0"/>
            <a:ext cx="551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计算图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OpResult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跳回来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5394D7-6F02-EF5B-D1BE-C268C78C7E9F}"/>
              </a:ext>
            </a:extLst>
          </p:cNvPr>
          <p:cNvSpPr txBox="1"/>
          <p:nvPr/>
        </p:nvSpPr>
        <p:spPr>
          <a:xfrm>
            <a:off x="594360" y="917694"/>
            <a:ext cx="8422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OpOperand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表示使用端，描述了对一个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的使用，最核心的部分就是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OpResult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表示定义端，定义了一个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E61F30-13A8-ED33-4110-E16FDAF7FD69}"/>
              </a:ext>
            </a:extLst>
          </p:cNvPr>
          <p:cNvSpPr txBox="1"/>
          <p:nvPr/>
        </p:nvSpPr>
        <p:spPr>
          <a:xfrm>
            <a:off x="314960" y="2209602"/>
            <a:ext cx="107594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pir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FloatAttribute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fp_attr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builder.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float_attr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2.0</a:t>
            </a:r>
            <a:r>
              <a:rPr lang="en-US" altLang="zh-CN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f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pir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::Float32Type fp32_type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builder.</a:t>
            </a:r>
            <a:r>
              <a:rPr lang="en-US" altLang="zh-CN" b="0" dirty="0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float32_type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pir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OpResult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a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endParaRPr lang="en-US" altLang="zh-CN" b="0" dirty="0">
              <a:solidFill>
                <a:srgbClr val="5C6166"/>
              </a:solidFill>
              <a:effectLst/>
              <a:latin typeface="Hack" panose="020B0609030202020204" pitchFamily="49" charset="0"/>
            </a:endParaRP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builder.Build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&lt;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pir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ConstantOp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&gt;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fp_attr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, fp32_type)-&gt;</a:t>
            </a:r>
            <a:r>
              <a:rPr lang="en-US" altLang="zh-CN" b="0" dirty="0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result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pir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OpResult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b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endParaRPr lang="en-US" altLang="zh-CN" b="0" dirty="0">
              <a:solidFill>
                <a:srgbClr val="5C6166"/>
              </a:solidFill>
              <a:effectLst/>
              <a:latin typeface="Hack" panose="020B0609030202020204" pitchFamily="49" charset="0"/>
            </a:endParaRP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builder.Build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&lt;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pir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ConstantOp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&gt;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fp_attr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, fp32_type)-&gt;</a:t>
            </a:r>
            <a:r>
              <a:rPr lang="en-US" altLang="zh-CN" b="0" dirty="0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result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0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E2F8D1-FFBF-A718-9E26-75B933EA3A84}"/>
              </a:ext>
            </a:extLst>
          </p:cNvPr>
          <p:cNvSpPr/>
          <p:nvPr/>
        </p:nvSpPr>
        <p:spPr>
          <a:xfrm>
            <a:off x="1117600" y="3570367"/>
            <a:ext cx="7035800" cy="396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718000F-1234-EC38-5DFA-A3C10188E461}"/>
              </a:ext>
            </a:extLst>
          </p:cNvPr>
          <p:cNvSpPr txBox="1"/>
          <p:nvPr/>
        </p:nvSpPr>
        <p:spPr>
          <a:xfrm>
            <a:off x="2103120" y="4424839"/>
            <a:ext cx="9326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返回一个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Operation*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的指针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通过其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函数来拿到其输出，函数的输入为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输出的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idx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E0408B-D28C-C327-4C27-D934E81AB92C}"/>
              </a:ext>
            </a:extLst>
          </p:cNvPr>
          <p:cNvSpPr txBox="1"/>
          <p:nvPr/>
        </p:nvSpPr>
        <p:spPr>
          <a:xfrm>
            <a:off x="1198880" y="5252095"/>
            <a:ext cx="9326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Operation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开内存的时候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会将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OpOperand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OpResult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都开在一起，但是不同的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Op,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输出数量不一样，这个问题怎么解决的呢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先埋一个伏笔，咱一会儿看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738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79C51-68F5-47AE-364B-529595FF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B23-30E1-4CB3-AED8-BB650CD3AED8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4C0FA-E4ED-7196-4D88-5C8F28A3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飞桨护航计划集训营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A41D97-4CB6-1670-B2A8-41A357BB921E}"/>
              </a:ext>
            </a:extLst>
          </p:cNvPr>
          <p:cNvSpPr txBox="1"/>
          <p:nvPr/>
        </p:nvSpPr>
        <p:spPr>
          <a:xfrm>
            <a:off x="0" y="0"/>
            <a:ext cx="6431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计算图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算子类型信息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OpInfo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开内存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C601EC-A65F-2872-5B3E-95BBA1A3AB39}"/>
              </a:ext>
            </a:extLst>
          </p:cNvPr>
          <p:cNvSpPr txBox="1"/>
          <p:nvPr/>
        </p:nvSpPr>
        <p:spPr>
          <a:xfrm>
            <a:off x="3667760" y="2441694"/>
            <a:ext cx="411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 和 Interface</a:t>
            </a:r>
            <a:r>
              <a:rPr lang="zh-CN" altLang="en-US" sz="1800" b="0" dirty="0">
                <a:solidFill>
                  <a:srgbClr val="FA8D3E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移步 </a:t>
            </a:r>
            <a:r>
              <a:rPr lang="en-US" altLang="zh-CN" sz="1800" b="0" dirty="0">
                <a:solidFill>
                  <a:srgbClr val="FA8D3E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markdown </a:t>
            </a:r>
            <a:r>
              <a:rPr lang="zh-CN" altLang="en-US" sz="1800" b="0" dirty="0">
                <a:solidFill>
                  <a:srgbClr val="FA8D3E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和源码</a:t>
            </a:r>
            <a:endParaRPr lang="en-US" altLang="zh-CN" sz="1800" b="0" dirty="0">
              <a:solidFill>
                <a:srgbClr val="5C61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357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79C51-68F5-47AE-364B-529595FF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B23-30E1-4CB3-AED8-BB650CD3AED8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4C0FA-E4ED-7196-4D88-5C8F28A3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A41D97-4CB6-1670-B2A8-41A357BB921E}"/>
              </a:ext>
            </a:extLst>
          </p:cNvPr>
          <p:cNvSpPr txBox="1"/>
          <p:nvPr/>
        </p:nvSpPr>
        <p:spPr>
          <a:xfrm>
            <a:off x="0" y="0"/>
            <a:ext cx="551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体系下的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Dialect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878269-D502-DB29-0921-7C3789F505C2}"/>
              </a:ext>
            </a:extLst>
          </p:cNvPr>
          <p:cNvSpPr txBox="1"/>
          <p:nvPr/>
        </p:nvSpPr>
        <p:spPr>
          <a:xfrm>
            <a:off x="4445000" y="2201039"/>
            <a:ext cx="330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dirty="0">
                <a:solidFill>
                  <a:srgbClr val="FA8D3E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移步 </a:t>
            </a:r>
            <a:r>
              <a:rPr lang="en-US" altLang="zh-CN" sz="2400" b="0" dirty="0">
                <a:solidFill>
                  <a:srgbClr val="FA8D3E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markdown </a:t>
            </a:r>
            <a:r>
              <a:rPr lang="zh-CN" altLang="en-US" sz="2400" b="0" dirty="0">
                <a:solidFill>
                  <a:srgbClr val="FA8D3E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和源码</a:t>
            </a:r>
            <a:endParaRPr lang="en-US" altLang="zh-CN" sz="2400" b="0" dirty="0">
              <a:solidFill>
                <a:srgbClr val="5C61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52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E609FF3-ADCB-B704-E598-F7AD915CC843}"/>
              </a:ext>
            </a:extLst>
          </p:cNvPr>
          <p:cNvSpPr txBox="1"/>
          <p:nvPr/>
        </p:nvSpPr>
        <p:spPr>
          <a:xfrm>
            <a:off x="0" y="0"/>
            <a:ext cx="551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动手实践，一起来梳理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4B92E2-E953-9DFC-0E25-2BCE6A43D223}"/>
              </a:ext>
            </a:extLst>
          </p:cNvPr>
          <p:cNvSpPr txBox="1"/>
          <p:nvPr/>
        </p:nvSpPr>
        <p:spPr>
          <a:xfrm>
            <a:off x="3119120" y="1889760"/>
            <a:ext cx="551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Vscode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Ctrl + p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9E6026-6F5A-5616-23CA-76D96BFD9010}"/>
              </a:ext>
            </a:extLst>
          </p:cNvPr>
          <p:cNvSpPr txBox="1"/>
          <p:nvPr/>
        </p:nvSpPr>
        <p:spPr>
          <a:xfrm>
            <a:off x="3119120" y="2611120"/>
            <a:ext cx="551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Vscode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Ctrl +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鼠标左键</a:t>
            </a:r>
          </a:p>
        </p:txBody>
      </p:sp>
    </p:spTree>
    <p:extLst>
      <p:ext uri="{BB962C8B-B14F-4D97-AF65-F5344CB8AC3E}">
        <p14:creationId xmlns:p14="http://schemas.microsoft.com/office/powerpoint/2010/main" val="77433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0D6378-08E4-BA9F-9D18-98036F4BB35A}"/>
              </a:ext>
            </a:extLst>
          </p:cNvPr>
          <p:cNvSpPr txBox="1"/>
          <p:nvPr/>
        </p:nvSpPr>
        <p:spPr>
          <a:xfrm>
            <a:off x="0" y="0"/>
            <a:ext cx="46943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一点儿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 (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几个栗子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4A4FB0-6085-C3DA-76AF-642758B5CCB0}"/>
              </a:ext>
            </a:extLst>
          </p:cNvPr>
          <p:cNvSpPr txBox="1"/>
          <p:nvPr/>
        </p:nvSpPr>
        <p:spPr>
          <a:xfrm>
            <a:off x="355796" y="1759392"/>
            <a:ext cx="48258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字典中有无某个元素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/key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6D8C5D-2605-0480-D1F9-04196205E0D5}"/>
              </a:ext>
            </a:extLst>
          </p:cNvPr>
          <p:cNvSpPr txBox="1"/>
          <p:nvPr/>
        </p:nvSpPr>
        <p:spPr>
          <a:xfrm>
            <a:off x="965298" y="3105834"/>
            <a:ext cx="360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'a'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 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in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55B4D4"/>
                </a:solidFill>
                <a:effectLst/>
                <a:latin typeface="Hack" panose="020B0609030202020204" pitchFamily="49" charset="0"/>
              </a:rPr>
              <a:t>set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([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'a'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, 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'b'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])</a:t>
            </a:r>
          </a:p>
          <a:p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'k1'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in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 err="1">
                <a:solidFill>
                  <a:srgbClr val="55B4D4"/>
                </a:solidFill>
                <a:effectLst/>
                <a:latin typeface="Hack" panose="020B0609030202020204" pitchFamily="49" charset="0"/>
              </a:rPr>
              <a:t>dict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(k1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2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, k2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3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7FA75A-9E68-61E9-2D99-3E4B7704C2C2}"/>
              </a:ext>
            </a:extLst>
          </p:cNvPr>
          <p:cNvSpPr txBox="1"/>
          <p:nvPr/>
        </p:nvSpPr>
        <p:spPr>
          <a:xfrm>
            <a:off x="6167316" y="1759392"/>
            <a:ext cx="48258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 set/map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中有无某个元素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/key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6CF420-3B5B-0118-8AA8-B1FF528D2DBB}"/>
              </a:ext>
            </a:extLst>
          </p:cNvPr>
          <p:cNvSpPr txBox="1"/>
          <p:nvPr/>
        </p:nvSpPr>
        <p:spPr>
          <a:xfrm>
            <a:off x="5385193" y="2491769"/>
            <a:ext cx="5607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  </a:t>
            </a:r>
            <a:r>
              <a:rPr lang="en-US" altLang="zh-CN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!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subgraph_map_.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count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(op)) {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    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subgraph_map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_</a:t>
            </a:r>
            <a:r>
              <a:rPr lang="en-US" altLang="zh-CN" b="0" dirty="0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[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op</a:t>
            </a:r>
            <a:r>
              <a:rPr lang="en-US" altLang="zh-CN" b="0" dirty="0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]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subgraph;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  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C5CDBE-8AF3-B795-91EF-09D67AC173D3}"/>
              </a:ext>
            </a:extLst>
          </p:cNvPr>
          <p:cNvSpPr txBox="1"/>
          <p:nvPr/>
        </p:nvSpPr>
        <p:spPr>
          <a:xfrm>
            <a:off x="5110676" y="3747366"/>
            <a:ext cx="61569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    </a:t>
            </a:r>
            <a:r>
              <a:rPr lang="en-US" altLang="zh-CN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if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(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!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visited_set.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count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(producer)) {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      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visited_set.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insert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(producer);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      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candidates.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push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(producer);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      }</a:t>
            </a:r>
          </a:p>
        </p:txBody>
      </p:sp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734B6F0E-63E3-F747-4434-9C224D7E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3E90-969A-479A-A289-523A0AD3F79C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16" name="页脚占位符 15">
            <a:extLst>
              <a:ext uri="{FF2B5EF4-FFF2-40B4-BE49-F238E27FC236}">
                <a16:creationId xmlns:a16="http://schemas.microsoft.com/office/drawing/2014/main" id="{4C557671-A721-BCDD-F59D-3B45CAB1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</p:spTree>
    <p:extLst>
      <p:ext uri="{BB962C8B-B14F-4D97-AF65-F5344CB8AC3E}">
        <p14:creationId xmlns:p14="http://schemas.microsoft.com/office/powerpoint/2010/main" val="336458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0D6378-08E4-BA9F-9D18-98036F4BB35A}"/>
              </a:ext>
            </a:extLst>
          </p:cNvPr>
          <p:cNvSpPr txBox="1"/>
          <p:nvPr/>
        </p:nvSpPr>
        <p:spPr>
          <a:xfrm>
            <a:off x="0" y="0"/>
            <a:ext cx="46943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一点儿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 (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几个栗子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4A4FB0-6085-C3DA-76AF-642758B5CCB0}"/>
              </a:ext>
            </a:extLst>
          </p:cNvPr>
          <p:cNvSpPr txBox="1"/>
          <p:nvPr/>
        </p:nvSpPr>
        <p:spPr>
          <a:xfrm>
            <a:off x="934916" y="1759392"/>
            <a:ext cx="29868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字典赋值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7FA75A-9E68-61E9-2D99-3E4B7704C2C2}"/>
              </a:ext>
            </a:extLst>
          </p:cNvPr>
          <p:cNvSpPr txBox="1"/>
          <p:nvPr/>
        </p:nvSpPr>
        <p:spPr>
          <a:xfrm>
            <a:off x="6167316" y="1759392"/>
            <a:ext cx="48258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62454D-4B42-5931-3F5A-41097A1B9140}"/>
              </a:ext>
            </a:extLst>
          </p:cNvPr>
          <p:cNvSpPr txBox="1"/>
          <p:nvPr/>
        </p:nvSpPr>
        <p:spPr>
          <a:xfrm>
            <a:off x="1072027" y="3207435"/>
            <a:ext cx="33933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dic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 err="1">
                <a:solidFill>
                  <a:srgbClr val="55B4D4"/>
                </a:solidFill>
                <a:effectLst/>
                <a:latin typeface="Hack" panose="020B0609030202020204" pitchFamily="49" charset="0"/>
              </a:rPr>
              <a:t>dict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(k1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2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, k2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3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</a:t>
            </a:r>
          </a:p>
          <a:p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dic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[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'k2'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]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4</a:t>
            </a:r>
            <a:endParaRPr lang="en-US" altLang="zh-CN" b="0" dirty="0">
              <a:solidFill>
                <a:srgbClr val="5C6166"/>
              </a:solidFill>
              <a:effectLst/>
              <a:latin typeface="Hack" panose="020B0609030202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7B39A7-94EE-7138-D1C7-E5B45E9DFEB4}"/>
              </a:ext>
            </a:extLst>
          </p:cNvPr>
          <p:cNvSpPr txBox="1"/>
          <p:nvPr/>
        </p:nvSpPr>
        <p:spPr>
          <a:xfrm>
            <a:off x="6167316" y="3161268"/>
            <a:ext cx="576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value_2_var_name_</a:t>
            </a:r>
            <a:r>
              <a:rPr lang="en-US" altLang="zh-CN" b="0" dirty="0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[</a:t>
            </a:r>
            <a:r>
              <a:rPr lang="en-US" altLang="zh-CN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value</a:t>
            </a:r>
            <a:r>
              <a:rPr lang="en-US" altLang="zh-CN" b="0" dirty="0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]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 err="1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new_name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;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CA99C7F1-E519-B976-1B97-254C9819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48A9-942F-42DA-A5F0-5EDCA791241F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63335C6F-7B60-23B7-B104-165F672A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</p:spTree>
    <p:extLst>
      <p:ext uri="{BB962C8B-B14F-4D97-AF65-F5344CB8AC3E}">
        <p14:creationId xmlns:p14="http://schemas.microsoft.com/office/powerpoint/2010/main" val="342548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0D6378-08E4-BA9F-9D18-98036F4BB35A}"/>
              </a:ext>
            </a:extLst>
          </p:cNvPr>
          <p:cNvSpPr txBox="1"/>
          <p:nvPr/>
        </p:nvSpPr>
        <p:spPr>
          <a:xfrm>
            <a:off x="0" y="0"/>
            <a:ext cx="46943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一点儿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 (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几个栗子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4A4FB0-6085-C3DA-76AF-642758B5CCB0}"/>
              </a:ext>
            </a:extLst>
          </p:cNvPr>
          <p:cNvSpPr txBox="1"/>
          <p:nvPr/>
        </p:nvSpPr>
        <p:spPr>
          <a:xfrm>
            <a:off x="355796" y="1759392"/>
            <a:ext cx="27023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 list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添加元素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7FA75A-9E68-61E9-2D99-3E4B7704C2C2}"/>
              </a:ext>
            </a:extLst>
          </p:cNvPr>
          <p:cNvSpPr txBox="1"/>
          <p:nvPr/>
        </p:nvSpPr>
        <p:spPr>
          <a:xfrm>
            <a:off x="6329876" y="1764974"/>
            <a:ext cx="48258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 list/vector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添加元素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82337D-3068-6941-95C6-36AA3F3C7EF9}"/>
              </a:ext>
            </a:extLst>
          </p:cNvPr>
          <p:cNvSpPr txBox="1"/>
          <p:nvPr/>
        </p:nvSpPr>
        <p:spPr>
          <a:xfrm>
            <a:off x="1463040" y="3286873"/>
            <a:ext cx="2326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lst </a:t>
            </a:r>
            <a:r>
              <a:rPr lang="nn-NO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nn-NO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[</a:t>
            </a:r>
            <a:r>
              <a:rPr lang="nn-NO" altLang="zh-CN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4</a:t>
            </a:r>
            <a:r>
              <a:rPr lang="nn-NO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, </a:t>
            </a:r>
            <a:r>
              <a:rPr lang="nn-NO" altLang="zh-CN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5</a:t>
            </a:r>
            <a:r>
              <a:rPr lang="nn-NO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, </a:t>
            </a:r>
            <a:r>
              <a:rPr lang="nn-NO" altLang="zh-CN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6</a:t>
            </a:r>
            <a:r>
              <a:rPr lang="nn-NO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]</a:t>
            </a:r>
          </a:p>
          <a:p>
            <a:r>
              <a:rPr lang="nn-NO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lst.</a:t>
            </a:r>
            <a:r>
              <a:rPr lang="nn-NO" altLang="zh-CN" b="0" dirty="0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append</a:t>
            </a:r>
            <a:r>
              <a:rPr lang="nn-NO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nn-NO" altLang="zh-CN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7</a:t>
            </a:r>
            <a:r>
              <a:rPr lang="nn-NO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7029E3-BAA4-04E1-9C1C-C86AD135056E}"/>
              </a:ext>
            </a:extLst>
          </p:cNvPr>
          <p:cNvSpPr txBox="1"/>
          <p:nvPr/>
        </p:nvSpPr>
        <p:spPr>
          <a:xfrm>
            <a:off x="6238240" y="3286873"/>
            <a:ext cx="415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o1-&gt;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outputs.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(v1);</a:t>
            </a:r>
          </a:p>
        </p:txBody>
      </p:sp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067B899F-AE91-B807-0A1B-4C97D2D8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C5CF-0033-4197-98EA-2D57CB5E5A41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15" name="页脚占位符 14">
            <a:extLst>
              <a:ext uri="{FF2B5EF4-FFF2-40B4-BE49-F238E27FC236}">
                <a16:creationId xmlns:a16="http://schemas.microsoft.com/office/drawing/2014/main" id="{7015E9A2-22F5-B79D-8BF3-CF10224A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</p:spTree>
    <p:extLst>
      <p:ext uri="{BB962C8B-B14F-4D97-AF65-F5344CB8AC3E}">
        <p14:creationId xmlns:p14="http://schemas.microsoft.com/office/powerpoint/2010/main" val="301252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79C51-68F5-47AE-364B-529595FF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B23-30E1-4CB3-AED8-BB650CD3AED8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4C0FA-E4ED-7196-4D88-5C8F28A3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A41D97-4CB6-1670-B2A8-41A357BB921E}"/>
              </a:ext>
            </a:extLst>
          </p:cNvPr>
          <p:cNvSpPr txBox="1"/>
          <p:nvPr/>
        </p:nvSpPr>
        <p:spPr>
          <a:xfrm>
            <a:off x="0" y="0"/>
            <a:ext cx="46943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E9F4439-DA32-F351-B2F8-E718C136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886" y="1288976"/>
            <a:ext cx="1654952" cy="428004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78DF211-6709-1387-36FA-BB110DD47C7E}"/>
              </a:ext>
            </a:extLst>
          </p:cNvPr>
          <p:cNvSpPr txBox="1"/>
          <p:nvPr/>
        </p:nvSpPr>
        <p:spPr>
          <a:xfrm>
            <a:off x="695960" y="2244219"/>
            <a:ext cx="933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040C2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一个机器学习任务的核心是模型的定义以及模型的参数求解方式，对这两者进行抽象之后，可以确定一个唯一的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计算逻辑</a:t>
            </a:r>
            <a:r>
              <a:rPr lang="zh-CN" altLang="en-US" sz="2000" b="0" i="0" dirty="0">
                <a:solidFill>
                  <a:srgbClr val="040C2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，将这个逻辑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用图表示</a:t>
            </a:r>
            <a:r>
              <a:rPr lang="zh-CN" altLang="en-US" sz="2000" b="0" i="0" dirty="0">
                <a:solidFill>
                  <a:srgbClr val="040C2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，称之为计算图</a:t>
            </a:r>
            <a:r>
              <a:rPr lang="zh-CN" altLang="en-US" sz="2000" b="0" i="0" dirty="0">
                <a:solidFill>
                  <a:srgbClr val="20212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0EE226-EEC2-A321-431C-0BD2B1CAE080}"/>
              </a:ext>
            </a:extLst>
          </p:cNvPr>
          <p:cNvSpPr txBox="1"/>
          <p:nvPr/>
        </p:nvSpPr>
        <p:spPr>
          <a:xfrm>
            <a:off x="695960" y="4100229"/>
            <a:ext cx="6156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dirty="0">
                <a:solidFill>
                  <a:srgbClr val="040C2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计算图的</a:t>
            </a:r>
            <a:r>
              <a:rPr lang="zh-CN" altLang="en-US" sz="1800" b="1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边</a:t>
            </a:r>
            <a:r>
              <a:rPr lang="zh-CN" altLang="en-US" sz="1800" b="0" i="0" dirty="0">
                <a:solidFill>
                  <a:srgbClr val="040C2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怎么定义为什么</a:t>
            </a:r>
            <a:r>
              <a:rPr lang="en-US" altLang="zh-CN" sz="1800" b="0" i="0" dirty="0">
                <a:solidFill>
                  <a:srgbClr val="040C2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? </a:t>
            </a:r>
            <a:r>
              <a:rPr lang="zh-CN" altLang="en-US" sz="1800" b="1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节点</a:t>
            </a:r>
            <a:r>
              <a:rPr lang="zh-CN" altLang="en-US" sz="1800" b="0" i="0" dirty="0">
                <a:solidFill>
                  <a:srgbClr val="040C2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定义为什么</a:t>
            </a:r>
            <a:r>
              <a:rPr lang="en-US" altLang="zh-CN" sz="1800" b="0" i="0" dirty="0">
                <a:solidFill>
                  <a:srgbClr val="040C28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45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79C51-68F5-47AE-364B-529595FF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B23-30E1-4CB3-AED8-BB650CD3AED8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4C0FA-E4ED-7196-4D88-5C8F28A3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A41D97-4CB6-1670-B2A8-41A357BB921E}"/>
              </a:ext>
            </a:extLst>
          </p:cNvPr>
          <p:cNvSpPr txBox="1"/>
          <p:nvPr/>
        </p:nvSpPr>
        <p:spPr>
          <a:xfrm>
            <a:off x="0" y="0"/>
            <a:ext cx="46943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E19FA7-76D5-A181-2C7B-70C12A3E26A8}"/>
              </a:ext>
            </a:extLst>
          </p:cNvPr>
          <p:cNvSpPr txBox="1"/>
          <p:nvPr/>
        </p:nvSpPr>
        <p:spPr>
          <a:xfrm>
            <a:off x="558800" y="907485"/>
            <a:ext cx="94792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void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BuildCircleGraph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Graph</a:t>
            </a:r>
            <a:r>
              <a:rPr lang="en-US" altLang="zh-CN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 g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ir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::Node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o1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g-&gt;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CreateEmptyNode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"op1"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, 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Type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kOperation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ir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::Node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o2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g-&gt;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CreateEmptyNode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"op2"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, 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Type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kOperation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ir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::Node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v1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g-&gt;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CreateEmptyNode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"var1"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, 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Type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kVariable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ir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::Node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v2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g-&gt;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CreateEmptyNode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"var2"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, 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Type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kVariable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</a:b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o1-&gt;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outputs.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(v1);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o2-&gt;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inputs.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(v1);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v1-&gt;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inputs.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(o1);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v1-&gt;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outputs.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(o2);</a:t>
            </a:r>
          </a:p>
          <a:p>
            <a:b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</a:b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o2-&gt;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outputs.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(v2);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o1-&gt;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inputs.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(v2);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v2-&gt;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inputs.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(o2);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v2-&gt;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outputs.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(o1);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E9F4439-DA32-F351-B2F8-E718C136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886" y="1288976"/>
            <a:ext cx="1654952" cy="42800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B3B1470-C3B1-7E26-9616-F6C0902BE4DE}"/>
              </a:ext>
            </a:extLst>
          </p:cNvPr>
          <p:cNvSpPr txBox="1"/>
          <p:nvPr/>
        </p:nvSpPr>
        <p:spPr>
          <a:xfrm>
            <a:off x="5801360" y="326748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之前 Op 和 Var 被同时抽象为了 Graph 的节点</a:t>
            </a:r>
          </a:p>
        </p:txBody>
      </p:sp>
    </p:spTree>
    <p:extLst>
      <p:ext uri="{BB962C8B-B14F-4D97-AF65-F5344CB8AC3E}">
        <p14:creationId xmlns:p14="http://schemas.microsoft.com/office/powerpoint/2010/main" val="348585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79C51-68F5-47AE-364B-529595FF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B23-30E1-4CB3-AED8-BB650CD3AED8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4C0FA-E4ED-7196-4D88-5C8F28A3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A41D97-4CB6-1670-B2A8-41A357BB921E}"/>
              </a:ext>
            </a:extLst>
          </p:cNvPr>
          <p:cNvSpPr txBox="1"/>
          <p:nvPr/>
        </p:nvSpPr>
        <p:spPr>
          <a:xfrm>
            <a:off x="0" y="0"/>
            <a:ext cx="46943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E19FA7-76D5-A181-2C7B-70C12A3E26A8}"/>
              </a:ext>
            </a:extLst>
          </p:cNvPr>
          <p:cNvSpPr txBox="1"/>
          <p:nvPr/>
        </p:nvSpPr>
        <p:spPr>
          <a:xfrm>
            <a:off x="558800" y="907485"/>
            <a:ext cx="94792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void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BuildCircleGraph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Graph</a:t>
            </a:r>
            <a:r>
              <a:rPr lang="en-US" altLang="zh-CN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 g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ir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::Node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o1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g-&gt;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CreateEmptyNode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"op1"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, 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Type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kOperation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ir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::Node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o2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g-&gt;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CreateEmptyNode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"op2"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, 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Type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kOperation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ir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::Node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v1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g-&gt;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CreateEmptyNode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"var1"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, 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Type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kVariable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ir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::Node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v2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g-&gt;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CreateEmptyNode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"var2"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, 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Type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kVariable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</a:b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o1-&gt;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outputs.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(v1);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o2-&gt;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inputs.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(v1);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v1-&gt;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inputs.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(o1);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v1-&gt;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outputs.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(o2);</a:t>
            </a:r>
          </a:p>
          <a:p>
            <a:b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</a:b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o2-&gt;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outputs.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(v2);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o1-&gt;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inputs.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(v2);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v2-&gt;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inputs.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(o2);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v2-&gt;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outputs.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(o1);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4618DD1-AE9C-3722-2D98-B83C9C978BD6}"/>
              </a:ext>
            </a:extLst>
          </p:cNvPr>
          <p:cNvSpPr/>
          <p:nvPr/>
        </p:nvSpPr>
        <p:spPr>
          <a:xfrm>
            <a:off x="6512560" y="1148080"/>
            <a:ext cx="3525520" cy="4267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783526-F0CF-A73E-711F-22B1E410C1E1}"/>
              </a:ext>
            </a:extLst>
          </p:cNvPr>
          <p:cNvSpPr/>
          <p:nvPr/>
        </p:nvSpPr>
        <p:spPr>
          <a:xfrm>
            <a:off x="6512560" y="1959065"/>
            <a:ext cx="3525520" cy="4267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B1DC0D-3CDB-3C64-7492-19606F63FDD3}"/>
              </a:ext>
            </a:extLst>
          </p:cNvPr>
          <p:cNvSpPr txBox="1"/>
          <p:nvPr/>
        </p:nvSpPr>
        <p:spPr>
          <a:xfrm>
            <a:off x="5801360" y="326748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之前 Op 和 Var 被同时抽象为了 Graph 的节点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2FC3DD9-BCA6-63A1-B92D-EC35CAEA9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3886" y="1288976"/>
            <a:ext cx="1654952" cy="428004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8AEEABA-7DEE-4038-FDE3-C911868D33BC}"/>
              </a:ext>
            </a:extLst>
          </p:cNvPr>
          <p:cNvSpPr txBox="1"/>
          <p:nvPr/>
        </p:nvSpPr>
        <p:spPr>
          <a:xfrm>
            <a:off x="2458818" y="5481250"/>
            <a:ext cx="7274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的输入输出的是变量很好理解，变量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的输入输出怎么理解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41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79C51-68F5-47AE-364B-529595FF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B23-30E1-4CB3-AED8-BB650CD3AED8}" type="datetime1">
              <a:rPr lang="zh-CN" altLang="en-US" smtClean="0"/>
              <a:t>2023-10-22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4C0FA-E4ED-7196-4D88-5C8F28A3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飞桨护航计划集训营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A41D97-4CB6-1670-B2A8-41A357BB921E}"/>
              </a:ext>
            </a:extLst>
          </p:cNvPr>
          <p:cNvSpPr txBox="1"/>
          <p:nvPr/>
        </p:nvSpPr>
        <p:spPr>
          <a:xfrm>
            <a:off x="0" y="0"/>
            <a:ext cx="46943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E19FA7-76D5-A181-2C7B-70C12A3E26A8}"/>
              </a:ext>
            </a:extLst>
          </p:cNvPr>
          <p:cNvSpPr txBox="1"/>
          <p:nvPr/>
        </p:nvSpPr>
        <p:spPr>
          <a:xfrm>
            <a:off x="558800" y="907485"/>
            <a:ext cx="94792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void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BuildCircleGraph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Graph</a:t>
            </a:r>
            <a:r>
              <a:rPr lang="en-US" altLang="zh-CN" b="0" dirty="0">
                <a:solidFill>
                  <a:srgbClr val="FA8D3E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b="0" dirty="0">
                <a:solidFill>
                  <a:srgbClr val="A37ACC"/>
                </a:solidFill>
                <a:effectLst/>
                <a:latin typeface="Hack" panose="020B0609030202020204" pitchFamily="49" charset="0"/>
              </a:rPr>
              <a:t> g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ir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::Node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o1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g-&gt;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CreateEmptyNode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"op1"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, 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Type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kOperation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ir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::Node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o2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g-&gt;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CreateEmptyNode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"op2"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, 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Type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kOperation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ir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::Node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v1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g-&gt;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CreateEmptyNode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"var1"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, 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Type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kVariable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</a:t>
            </a:r>
            <a:r>
              <a:rPr lang="en-US" altLang="zh-CN" b="0" dirty="0" err="1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ir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::Node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*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v2 </a:t>
            </a:r>
            <a:r>
              <a:rPr lang="en-US" altLang="zh-CN" b="0" dirty="0">
                <a:solidFill>
                  <a:srgbClr val="ED9366"/>
                </a:solidFill>
                <a:effectLst/>
                <a:latin typeface="Hack" panose="020B0609030202020204" pitchFamily="49" charset="0"/>
              </a:rPr>
              <a:t>=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 g-&gt;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CreateEmptyNode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</a:t>
            </a:r>
            <a:r>
              <a:rPr lang="en-US" altLang="zh-CN" b="0" dirty="0">
                <a:solidFill>
                  <a:srgbClr val="86B300"/>
                </a:solidFill>
                <a:effectLst/>
                <a:latin typeface="Hack" panose="020B0609030202020204" pitchFamily="49" charset="0"/>
              </a:rPr>
              <a:t>"var2"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, 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Node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>
                <a:solidFill>
                  <a:srgbClr val="399EE6"/>
                </a:solidFill>
                <a:effectLst/>
                <a:latin typeface="Hack" panose="020B0609030202020204" pitchFamily="49" charset="0"/>
              </a:rPr>
              <a:t>Type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::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kVariable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</a:b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o1-&gt;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outputs.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(v1);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o2-&gt;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inputs.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(v1);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v1-&gt;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inputs.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(o1);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v1-&gt;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outputs.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(o2);</a:t>
            </a:r>
          </a:p>
          <a:p>
            <a:b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</a:b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o2-&gt;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outputs.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(v2);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o1-&gt;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inputs.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(v2);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v2-&gt;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inputs.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(o2);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  v2-&gt;</a:t>
            </a:r>
            <a:r>
              <a:rPr lang="en-US" altLang="zh-CN" b="0" dirty="0" err="1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outputs.</a:t>
            </a:r>
            <a:r>
              <a:rPr lang="en-US" altLang="zh-CN" b="0" dirty="0" err="1">
                <a:solidFill>
                  <a:srgbClr val="F2AE49"/>
                </a:solidFill>
                <a:effectLst/>
                <a:latin typeface="Hack" panose="020B0609030202020204" pitchFamily="49" charset="0"/>
              </a:rPr>
              <a:t>push_back</a:t>
            </a:r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(o1);</a:t>
            </a:r>
          </a:p>
          <a:p>
            <a:r>
              <a:rPr lang="en-US" altLang="zh-CN" b="0" dirty="0">
                <a:solidFill>
                  <a:srgbClr val="5C6166"/>
                </a:solidFill>
                <a:effectLst/>
                <a:latin typeface="Hack" panose="020B0609030202020204" pitchFamily="49" charset="0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4618DD1-AE9C-3722-2D98-B83C9C978BD6}"/>
              </a:ext>
            </a:extLst>
          </p:cNvPr>
          <p:cNvSpPr/>
          <p:nvPr/>
        </p:nvSpPr>
        <p:spPr>
          <a:xfrm>
            <a:off x="6512560" y="1148080"/>
            <a:ext cx="3525520" cy="4267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783526-F0CF-A73E-711F-22B1E410C1E1}"/>
              </a:ext>
            </a:extLst>
          </p:cNvPr>
          <p:cNvSpPr/>
          <p:nvPr/>
        </p:nvSpPr>
        <p:spPr>
          <a:xfrm>
            <a:off x="6512560" y="1959065"/>
            <a:ext cx="3525520" cy="4267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B1DC0D-3CDB-3C64-7492-19606F63FDD3}"/>
              </a:ext>
            </a:extLst>
          </p:cNvPr>
          <p:cNvSpPr txBox="1"/>
          <p:nvPr/>
        </p:nvSpPr>
        <p:spPr>
          <a:xfrm>
            <a:off x="5801360" y="326748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之前 Op 和 Var 被同时抽象为了 Graph 的节点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2FC3DD9-BCA6-63A1-B92D-EC35CAEA9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3886" y="1288976"/>
            <a:ext cx="1654952" cy="428004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8AEEABA-7DEE-4038-FDE3-C911868D33BC}"/>
              </a:ext>
            </a:extLst>
          </p:cNvPr>
          <p:cNvSpPr txBox="1"/>
          <p:nvPr/>
        </p:nvSpPr>
        <p:spPr>
          <a:xfrm>
            <a:off x="2458818" y="5481250"/>
            <a:ext cx="72743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的输入输出的是变量很好理解，变量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的输入输出怎么理解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inputs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outputs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主要是描述了节点的前后继关系</a:t>
            </a:r>
          </a:p>
        </p:txBody>
      </p:sp>
    </p:spTree>
    <p:extLst>
      <p:ext uri="{BB962C8B-B14F-4D97-AF65-F5344CB8AC3E}">
        <p14:creationId xmlns:p14="http://schemas.microsoft.com/office/powerpoint/2010/main" val="220787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3401</Words>
  <Application>Microsoft Office PowerPoint</Application>
  <PresentationFormat>宽屏</PresentationFormat>
  <Paragraphs>417</Paragraphs>
  <Slides>28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等线</vt:lpstr>
      <vt:lpstr>等线 Light</vt:lpstr>
      <vt:lpstr>宋体</vt:lpstr>
      <vt:lpstr>Arial</vt:lpstr>
      <vt:lpstr>Hack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 Huang</dc:creator>
  <cp:lastModifiedBy>Ryan Huang</cp:lastModifiedBy>
  <cp:revision>3</cp:revision>
  <dcterms:created xsi:type="dcterms:W3CDTF">2023-10-18T06:56:16Z</dcterms:created>
  <dcterms:modified xsi:type="dcterms:W3CDTF">2023-10-22T12:53:21Z</dcterms:modified>
</cp:coreProperties>
</file>