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1145540"/>
            <a:ext cx="9799320" cy="2570480"/>
          </a:xfrm>
        </p:spPr>
        <p:txBody>
          <a:bodyPr/>
          <a:p>
            <a:r>
              <a:rPr lang="en-US" altLang="zh-CN"/>
              <a:t>Compound Insight Calcu</a:t>
            </a:r>
            <a:r>
              <a:rPr lang="en-US" altLang="zh-CN"/>
              <a:t>lation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4091260"/>
            <a:ext cx="9799200" cy="1472400"/>
          </a:xfrm>
        </p:spPr>
        <p:txBody>
          <a:bodyPr/>
          <a:p>
            <a:r>
              <a:rPr lang="en-US" altLang="zh-CN"/>
              <a:t>2024/3/21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525850" y="309950"/>
            <a:ext cx="10969200" cy="705600"/>
          </a:xfrm>
        </p:spPr>
        <p:txBody>
          <a:bodyPr/>
          <a:p>
            <a:r>
              <a:rPr lang="en-US" altLang="zh-CN"/>
              <a:t>compound </a:t>
            </a:r>
            <a:r>
              <a:rPr lang="en-US" altLang="zh-CN"/>
              <a:t>insight</a:t>
            </a:r>
            <a:endParaRPr lang="en-US" altLang="zh-CN"/>
          </a:p>
        </p:txBody>
      </p:sp>
      <p:sp>
        <p:nvSpPr>
          <p:cNvPr id="35" name="内容占位符 34"/>
          <p:cNvSpPr>
            <a:spLocks noGrp="1"/>
          </p:cNvSpPr>
          <p:nvPr/>
        </p:nvSpPr>
        <p:spPr>
          <a:xfrm>
            <a:off x="608330" y="1304290"/>
            <a:ext cx="10968990" cy="94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compound insight</a:t>
            </a:r>
            <a:r>
              <a:rPr lang="zh-CN" altLang="en-US">
                <a:sym typeface="+mn-ea"/>
              </a:rPr>
              <a:t>：表征</a:t>
            </a:r>
            <a:r>
              <a:rPr lang="zh-CN" altLang="en-US"/>
              <a:t>多组数据之间的</a:t>
            </a:r>
            <a:r>
              <a:rPr lang="zh-CN" altLang="en-US"/>
              <a:t>相关性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0" y="2442210"/>
            <a:ext cx="5529580" cy="3003550"/>
          </a:xfrm>
          <a:prstGeom prst="rect">
            <a:avLst/>
          </a:prstGeom>
        </p:spPr>
      </p:pic>
      <p:sp>
        <p:nvSpPr>
          <p:cNvPr id="7" name="内容占位符 34"/>
          <p:cNvSpPr>
            <a:spLocks noGrp="1"/>
          </p:cNvSpPr>
          <p:nvPr/>
        </p:nvSpPr>
        <p:spPr>
          <a:xfrm>
            <a:off x="608330" y="5842000"/>
            <a:ext cx="10968990" cy="63817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需要三个轴的</a:t>
            </a:r>
            <a:r>
              <a:rPr lang="zh-CN" altLang="en-US">
                <a:sym typeface="+mn-ea"/>
              </a:rPr>
              <a:t>数据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45" y="1887220"/>
            <a:ext cx="345948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525850" y="309950"/>
            <a:ext cx="10969200" cy="705600"/>
          </a:xfrm>
        </p:spPr>
        <p:txBody>
          <a:bodyPr/>
          <a:p>
            <a:r>
              <a:rPr lang="en-US" altLang="zh-CN"/>
              <a:t>compound </a:t>
            </a:r>
            <a:r>
              <a:rPr lang="en-US" altLang="zh-CN"/>
              <a:t>insight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608965" y="1630680"/>
            <a:ext cx="11164570" cy="3199765"/>
            <a:chOff x="958" y="1274"/>
            <a:chExt cx="17582" cy="5039"/>
          </a:xfrm>
        </p:grpSpPr>
        <p:sp>
          <p:nvSpPr>
            <p:cNvPr id="35" name="内容占位符 34"/>
            <p:cNvSpPr>
              <a:spLocks noGrp="1"/>
            </p:cNvSpPr>
            <p:nvPr/>
          </p:nvSpPr>
          <p:spPr>
            <a:xfrm>
              <a:off x="958" y="2054"/>
              <a:ext cx="17274" cy="1842"/>
            </a:xfrm>
            <a:prstGeom prst="rect">
              <a:avLst/>
            </a:prstGeom>
          </p:spPr>
          <p:txBody>
            <a:bodyPr vert="horz" lIns="90000" tIns="46800" rIns="90000" bIns="46800" rtlCol="0">
              <a:normAutofit/>
            </a:bodyPr>
            <a:lstStyle>
              <a:lvl1pPr marL="22860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sz="18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  <a:tab pos="1609725" algn="l"/>
                  <a:tab pos="1609725" algn="l"/>
                  <a:tab pos="1609725" algn="l"/>
                </a:tabLst>
                <a:defRPr sz="16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sz="14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/>
                <a:t>需要三个轴的数据</a:t>
              </a:r>
              <a:r>
                <a:rPr lang="en-US" altLang="zh-CN"/>
                <a:t> -&gt; </a:t>
              </a:r>
              <a:r>
                <a:rPr lang="zh-CN" altLang="en-US"/>
                <a:t>计算</a:t>
              </a:r>
              <a:r>
                <a:rPr lang="en-US" altLang="zh-CN"/>
                <a:t>compound</a:t>
              </a:r>
              <a:r>
                <a:rPr lang="zh-CN" altLang="en-US"/>
                <a:t>的</a:t>
              </a:r>
              <a:r>
                <a:rPr lang="zh-CN" altLang="en-US" b="1"/>
                <a:t>先决条件：</a:t>
              </a:r>
              <a:endParaRPr lang="zh-CN" altLang="en-US" b="1"/>
            </a:p>
          </p:txBody>
        </p:sp>
        <p:sp>
          <p:nvSpPr>
            <p:cNvPr id="8" name="内容占位符 34"/>
            <p:cNvSpPr>
              <a:spLocks noGrp="1"/>
            </p:cNvSpPr>
            <p:nvPr/>
          </p:nvSpPr>
          <p:spPr>
            <a:xfrm>
              <a:off x="1521" y="2947"/>
              <a:ext cx="7720" cy="3367"/>
            </a:xfrm>
            <a:prstGeom prst="rect">
              <a:avLst/>
            </a:prstGeom>
          </p:spPr>
          <p:txBody>
            <a:bodyPr vert="horz" lIns="90000" tIns="46800" rIns="90000" bIns="46800" rtlCol="0">
              <a:normAutofit lnSpcReduction="20000"/>
            </a:bodyPr>
            <a:lstStyle>
              <a:lvl1pPr marL="228600" indent="-2286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●"/>
                <a:defRPr sz="18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tabLst>
                  <a:tab pos="1609725" algn="l"/>
                  <a:tab pos="1609725" algn="l"/>
                  <a:tab pos="1609725" algn="l"/>
                  <a:tab pos="1609725" algn="l"/>
                </a:tabLst>
                <a:defRPr sz="16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●"/>
                <a:defRPr sz="16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charset="0"/>
                <a:buChar char=""/>
                <a:defRPr sz="14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 u="none" strike="noStrike" kern="1200" cap="none" spc="150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/>
                <a:t>x</a:t>
              </a:r>
              <a:r>
                <a:rPr lang="zh-CN" altLang="en-US"/>
                <a:t>轴</a:t>
              </a:r>
              <a:endParaRPr lang="zh-CN" altLang="en-US"/>
            </a:p>
            <a:p>
              <a:r>
                <a:rPr lang="en-US" altLang="zh-CN"/>
                <a:t>y</a:t>
              </a:r>
              <a:r>
                <a:rPr lang="zh-CN" altLang="en-US"/>
                <a:t>轴：</a:t>
              </a:r>
              <a:r>
                <a:rPr lang="en-US" altLang="zh-CN"/>
                <a:t>Sales</a:t>
              </a:r>
              <a:endParaRPr lang="zh-CN" altLang="en-US"/>
            </a:p>
            <a:p>
              <a:r>
                <a:rPr lang="en-US" altLang="zh-CN"/>
                <a:t>z</a:t>
              </a:r>
              <a:r>
                <a:rPr lang="zh-CN" altLang="en-US"/>
                <a:t>轴：</a:t>
              </a:r>
              <a:r>
                <a:rPr lang="en-US" altLang="zh-CN"/>
                <a:t>z</a:t>
              </a:r>
              <a:r>
                <a:rPr lang="zh-CN" altLang="en-US"/>
                <a:t>轴的所有实体在</a:t>
              </a:r>
              <a:r>
                <a:rPr lang="en-US" altLang="zh-CN"/>
                <a:t>x</a:t>
              </a:r>
              <a:r>
                <a:rPr lang="zh-CN" altLang="en-US"/>
                <a:t>轴都必须有值</a:t>
              </a:r>
              <a:endParaRPr lang="zh-CN" altLang="en-US"/>
            </a:p>
            <a:p>
              <a:pPr lvl="1"/>
              <a:r>
                <a:rPr lang="en-US" altLang="zh-CN"/>
                <a:t>z</a:t>
              </a:r>
              <a:r>
                <a:rPr lang="zh-CN" altLang="en-US"/>
                <a:t>轴</a:t>
              </a:r>
              <a:r>
                <a:rPr lang="en-US" altLang="zh-CN"/>
                <a:t>-brand</a:t>
              </a:r>
              <a:r>
                <a:rPr lang="zh-CN" altLang="en-US"/>
                <a:t>，</a:t>
              </a:r>
              <a:r>
                <a:rPr lang="en-US" altLang="zh-CN"/>
                <a:t>x</a:t>
              </a:r>
              <a:r>
                <a:rPr lang="zh-CN" altLang="en-US"/>
                <a:t>轴</a:t>
              </a:r>
              <a:r>
                <a:rPr lang="en-US" altLang="zh-CN"/>
                <a:t>-location</a:t>
              </a:r>
              <a:r>
                <a:rPr lang="zh-CN" altLang="en-US"/>
                <a:t>（</a:t>
              </a:r>
              <a:r>
                <a:rPr lang="en-US" altLang="zh-CN"/>
                <a:t>√</a:t>
              </a:r>
              <a:r>
                <a:rPr lang="zh-CN" altLang="en-US"/>
                <a:t>）</a:t>
              </a:r>
              <a:endParaRPr lang="zh-CN" altLang="en-US"/>
            </a:p>
            <a:p>
              <a:pPr lvl="1"/>
              <a:r>
                <a:rPr lang="en-US" altLang="zh-CN"/>
                <a:t>z</a:t>
              </a:r>
              <a:r>
                <a:rPr lang="zh-CN" altLang="en-US"/>
                <a:t>轴</a:t>
              </a:r>
              <a:r>
                <a:rPr lang="en-US" altLang="zh-CN"/>
                <a:t>-brand</a:t>
              </a:r>
              <a:r>
                <a:rPr lang="zh-CN" altLang="en-US"/>
                <a:t>，</a:t>
              </a:r>
              <a:r>
                <a:rPr lang="en-US" altLang="zh-CN"/>
                <a:t>x</a:t>
              </a:r>
              <a:r>
                <a:rPr lang="zh-CN" altLang="en-US"/>
                <a:t>轴</a:t>
              </a:r>
              <a:r>
                <a:rPr lang="en-US" altLang="zh-CN"/>
                <a:t>-company</a:t>
              </a:r>
              <a:r>
                <a:rPr lang="zh-CN" altLang="en-US"/>
                <a:t>（</a:t>
              </a:r>
              <a:r>
                <a:rPr lang="zh-CN" altLang="en-US"/>
                <a:t>×）</a:t>
              </a:r>
              <a:endParaRPr lang="zh-CN" altLang="en-US"/>
            </a:p>
            <a:p>
              <a:pPr marL="0" lvl="0" indent="0">
                <a:buNone/>
              </a:pPr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702" y="1274"/>
              <a:ext cx="7839" cy="4952"/>
              <a:chOff x="4768" y="3047"/>
              <a:chExt cx="10221" cy="6333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 flipV="1">
                <a:off x="5058" y="8218"/>
                <a:ext cx="8098" cy="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 flipV="1">
                <a:off x="5058" y="3791"/>
                <a:ext cx="17" cy="445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13383" y="7941"/>
                <a:ext cx="1605" cy="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year</a:t>
                </a:r>
                <a:endParaRPr lang="en-US" altLang="zh-CN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309" y="3047"/>
                <a:ext cx="1680" cy="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brand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598" y="8453"/>
                <a:ext cx="850" cy="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2013</a:t>
                </a:r>
                <a:endParaRPr lang="en-US" altLang="zh-CN" sz="120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48" y="8453"/>
                <a:ext cx="850" cy="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2014</a:t>
                </a:r>
                <a:endParaRPr lang="en-US" altLang="zh-CN" sz="12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7698" y="8453"/>
                <a:ext cx="850" cy="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2015</a:t>
                </a:r>
                <a:endParaRPr lang="en-US" altLang="zh-CN" sz="120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8748" y="8453"/>
                <a:ext cx="850" cy="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2016</a:t>
                </a:r>
                <a:endParaRPr lang="en-US" altLang="zh-CN" sz="12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798" y="8453"/>
                <a:ext cx="850" cy="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2017</a:t>
                </a:r>
                <a:endParaRPr lang="en-US" altLang="zh-CN" sz="120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0848" y="8453"/>
                <a:ext cx="850" cy="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2018</a:t>
                </a:r>
                <a:endParaRPr lang="en-US" altLang="zh-CN" sz="12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1898" y="8453"/>
                <a:ext cx="850" cy="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2019</a:t>
                </a:r>
                <a:endParaRPr lang="en-US" altLang="zh-CN" sz="1200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3557" y="3827"/>
                <a:ext cx="1047" cy="2750"/>
                <a:chOff x="2296" y="5084"/>
                <a:chExt cx="1047" cy="2750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2296" y="7161"/>
                  <a:ext cx="1047" cy="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1200">
                      <a:highlight>
                        <a:srgbClr val="FF0000"/>
                      </a:highlight>
                    </a:rPr>
                    <a:t>3DS</a:t>
                  </a:r>
                  <a:endParaRPr lang="en-US" altLang="zh-CN" sz="1200">
                    <a:highlight>
                      <a:srgbClr val="FF0000"/>
                    </a:highlight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2297" y="6469"/>
                  <a:ext cx="850" cy="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highlight>
                        <a:srgbClr val="00FF00"/>
                      </a:highlight>
                    </a:rPr>
                    <a:t>DS</a:t>
                  </a:r>
                  <a:endParaRPr lang="en-US" altLang="zh-CN" sz="1200">
                    <a:highlight>
                      <a:srgbClr val="00FF00"/>
                    </a:highlight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2316" y="5777"/>
                  <a:ext cx="850" cy="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highlight>
                        <a:srgbClr val="00FFFF"/>
                      </a:highlight>
                    </a:rPr>
                    <a:t>NS</a:t>
                  </a:r>
                  <a:endParaRPr lang="en-US" altLang="zh-CN" sz="1200">
                    <a:highlight>
                      <a:srgbClr val="00FFFF"/>
                    </a:highlight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2334" y="5084"/>
                  <a:ext cx="850" cy="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highlight>
                        <a:srgbClr val="FFFF00"/>
                      </a:highlight>
                    </a:rPr>
                    <a:t>Wii</a:t>
                  </a:r>
                  <a:endParaRPr lang="en-US" altLang="zh-CN" sz="1200">
                    <a:highlight>
                      <a:srgbClr val="FFFF00"/>
                    </a:highlight>
                  </a:endParaRPr>
                </a:p>
              </p:txBody>
            </p:sp>
          </p:grpSp>
          <p:sp>
            <p:nvSpPr>
              <p:cNvPr id="27" name="文本框 26"/>
              <p:cNvSpPr txBox="1"/>
              <p:nvPr/>
            </p:nvSpPr>
            <p:spPr>
              <a:xfrm>
                <a:off x="4768" y="3048"/>
                <a:ext cx="1680" cy="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sales</a:t>
                </a:r>
                <a:endParaRPr lang="en-US" altLang="zh-CN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5832" y="3422"/>
                <a:ext cx="6449" cy="3208"/>
              </a:xfrm>
              <a:custGeom>
                <a:avLst/>
                <a:gdLst>
                  <a:gd name="connisteX0" fmla="*/ 0 w 4095115"/>
                  <a:gd name="connsiteY0" fmla="*/ 2037080 h 2037080"/>
                  <a:gd name="connisteX1" fmla="*/ 82550 w 4095115"/>
                  <a:gd name="connsiteY1" fmla="*/ 2016760 h 2037080"/>
                  <a:gd name="connisteX2" fmla="*/ 154305 w 4095115"/>
                  <a:gd name="connsiteY2" fmla="*/ 2016760 h 2037080"/>
                  <a:gd name="connisteX3" fmla="*/ 339725 w 4095115"/>
                  <a:gd name="connsiteY3" fmla="*/ 2016760 h 2037080"/>
                  <a:gd name="connisteX4" fmla="*/ 422275 w 4095115"/>
                  <a:gd name="connsiteY4" fmla="*/ 2016760 h 2037080"/>
                  <a:gd name="connisteX5" fmla="*/ 514350 w 4095115"/>
                  <a:gd name="connsiteY5" fmla="*/ 2016760 h 2037080"/>
                  <a:gd name="connisteX6" fmla="*/ 638175 w 4095115"/>
                  <a:gd name="connsiteY6" fmla="*/ 2006600 h 2037080"/>
                  <a:gd name="connisteX7" fmla="*/ 709930 w 4095115"/>
                  <a:gd name="connsiteY7" fmla="*/ 1995805 h 2037080"/>
                  <a:gd name="connisteX8" fmla="*/ 782320 w 4095115"/>
                  <a:gd name="connsiteY8" fmla="*/ 1975485 h 2037080"/>
                  <a:gd name="connisteX9" fmla="*/ 885190 w 4095115"/>
                  <a:gd name="connsiteY9" fmla="*/ 1944370 h 2037080"/>
                  <a:gd name="connisteX10" fmla="*/ 956945 w 4095115"/>
                  <a:gd name="connsiteY10" fmla="*/ 1934210 h 2037080"/>
                  <a:gd name="connisteX11" fmla="*/ 1101090 w 4095115"/>
                  <a:gd name="connsiteY11" fmla="*/ 1903730 h 2037080"/>
                  <a:gd name="connisteX12" fmla="*/ 1172845 w 4095115"/>
                  <a:gd name="connsiteY12" fmla="*/ 1892935 h 2037080"/>
                  <a:gd name="connisteX13" fmla="*/ 1265555 w 4095115"/>
                  <a:gd name="connsiteY13" fmla="*/ 1882775 h 2037080"/>
                  <a:gd name="connisteX14" fmla="*/ 1337945 w 4095115"/>
                  <a:gd name="connsiteY14" fmla="*/ 1862455 h 2037080"/>
                  <a:gd name="connisteX15" fmla="*/ 1430020 w 4095115"/>
                  <a:gd name="connsiteY15" fmla="*/ 1831340 h 2037080"/>
                  <a:gd name="connisteX16" fmla="*/ 1502410 w 4095115"/>
                  <a:gd name="connsiteY16" fmla="*/ 1811020 h 2037080"/>
                  <a:gd name="connisteX17" fmla="*/ 1605280 w 4095115"/>
                  <a:gd name="connsiteY17" fmla="*/ 1769745 h 2037080"/>
                  <a:gd name="connisteX18" fmla="*/ 1697990 w 4095115"/>
                  <a:gd name="connsiteY18" fmla="*/ 1738630 h 2037080"/>
                  <a:gd name="connisteX19" fmla="*/ 1769745 w 4095115"/>
                  <a:gd name="connsiteY19" fmla="*/ 1708150 h 2037080"/>
                  <a:gd name="connisteX20" fmla="*/ 1842135 w 4095115"/>
                  <a:gd name="connsiteY20" fmla="*/ 1697990 h 2037080"/>
                  <a:gd name="connisteX21" fmla="*/ 1955165 w 4095115"/>
                  <a:gd name="connsiteY21" fmla="*/ 1656715 h 2037080"/>
                  <a:gd name="connisteX22" fmla="*/ 2037080 w 4095115"/>
                  <a:gd name="connsiteY22" fmla="*/ 1635760 h 2037080"/>
                  <a:gd name="connisteX23" fmla="*/ 2129790 w 4095115"/>
                  <a:gd name="connsiteY23" fmla="*/ 1605280 h 2037080"/>
                  <a:gd name="connisteX24" fmla="*/ 2242820 w 4095115"/>
                  <a:gd name="connsiteY24" fmla="*/ 1574165 h 2037080"/>
                  <a:gd name="connisteX25" fmla="*/ 2315210 w 4095115"/>
                  <a:gd name="connsiteY25" fmla="*/ 1564005 h 2037080"/>
                  <a:gd name="connisteX26" fmla="*/ 2397125 w 4095115"/>
                  <a:gd name="connsiteY26" fmla="*/ 1532890 h 2037080"/>
                  <a:gd name="connisteX27" fmla="*/ 2531110 w 4095115"/>
                  <a:gd name="connsiteY27" fmla="*/ 1481455 h 2037080"/>
                  <a:gd name="connisteX28" fmla="*/ 2623820 w 4095115"/>
                  <a:gd name="connsiteY28" fmla="*/ 1440180 h 2037080"/>
                  <a:gd name="connisteX29" fmla="*/ 2695575 w 4095115"/>
                  <a:gd name="connsiteY29" fmla="*/ 1399540 h 2037080"/>
                  <a:gd name="connisteX30" fmla="*/ 2767965 w 4095115"/>
                  <a:gd name="connsiteY30" fmla="*/ 1358265 h 2037080"/>
                  <a:gd name="connisteX31" fmla="*/ 2870835 w 4095115"/>
                  <a:gd name="connsiteY31" fmla="*/ 1285875 h 2037080"/>
                  <a:gd name="connisteX32" fmla="*/ 2942590 w 4095115"/>
                  <a:gd name="connsiteY32" fmla="*/ 1224280 h 2037080"/>
                  <a:gd name="connisteX33" fmla="*/ 3014980 w 4095115"/>
                  <a:gd name="connsiteY33" fmla="*/ 1172845 h 2037080"/>
                  <a:gd name="connisteX34" fmla="*/ 3138170 w 4095115"/>
                  <a:gd name="connsiteY34" fmla="*/ 1069975 h 2037080"/>
                  <a:gd name="connisteX35" fmla="*/ 3251200 w 4095115"/>
                  <a:gd name="connsiteY35" fmla="*/ 988060 h 2037080"/>
                  <a:gd name="connisteX36" fmla="*/ 3333750 w 4095115"/>
                  <a:gd name="connsiteY36" fmla="*/ 946785 h 2037080"/>
                  <a:gd name="connisteX37" fmla="*/ 3405505 w 4095115"/>
                  <a:gd name="connsiteY37" fmla="*/ 895350 h 2037080"/>
                  <a:gd name="connisteX38" fmla="*/ 3488055 w 4095115"/>
                  <a:gd name="connsiteY38" fmla="*/ 843915 h 2037080"/>
                  <a:gd name="connisteX39" fmla="*/ 3601085 w 4095115"/>
                  <a:gd name="connsiteY39" fmla="*/ 751205 h 2037080"/>
                  <a:gd name="connisteX40" fmla="*/ 3683635 w 4095115"/>
                  <a:gd name="connsiteY40" fmla="*/ 658495 h 2037080"/>
                  <a:gd name="connisteX41" fmla="*/ 3745230 w 4095115"/>
                  <a:gd name="connsiteY41" fmla="*/ 565785 h 2037080"/>
                  <a:gd name="connisteX42" fmla="*/ 3816985 w 4095115"/>
                  <a:gd name="connsiteY42" fmla="*/ 473075 h 2037080"/>
                  <a:gd name="connisteX43" fmla="*/ 3858260 w 4095115"/>
                  <a:gd name="connsiteY43" fmla="*/ 401320 h 2037080"/>
                  <a:gd name="connisteX44" fmla="*/ 3919855 w 4095115"/>
                  <a:gd name="connsiteY44" fmla="*/ 308610 h 2037080"/>
                  <a:gd name="connisteX45" fmla="*/ 3950970 w 4095115"/>
                  <a:gd name="connsiteY45" fmla="*/ 236855 h 2037080"/>
                  <a:gd name="connisteX46" fmla="*/ 4002405 w 4095115"/>
                  <a:gd name="connsiteY46" fmla="*/ 154305 h 2037080"/>
                  <a:gd name="connisteX47" fmla="*/ 4033520 w 4095115"/>
                  <a:gd name="connsiteY47" fmla="*/ 82550 h 2037080"/>
                  <a:gd name="connisteX48" fmla="*/ 4095115 w 4095115"/>
                  <a:gd name="connsiteY48" fmla="*/ 0 h 20370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</a:cxnLst>
                <a:rect l="l" t="t" r="r" b="b"/>
                <a:pathLst>
                  <a:path w="4095115" h="2037080">
                    <a:moveTo>
                      <a:pt x="0" y="2037080"/>
                    </a:moveTo>
                    <a:cubicBezTo>
                      <a:pt x="15240" y="2033270"/>
                      <a:pt x="51435" y="2020570"/>
                      <a:pt x="82550" y="2016760"/>
                    </a:cubicBezTo>
                    <a:cubicBezTo>
                      <a:pt x="113665" y="2012950"/>
                      <a:pt x="102870" y="2016760"/>
                      <a:pt x="154305" y="2016760"/>
                    </a:cubicBezTo>
                    <a:cubicBezTo>
                      <a:pt x="205740" y="2016760"/>
                      <a:pt x="286385" y="2016760"/>
                      <a:pt x="339725" y="2016760"/>
                    </a:cubicBezTo>
                    <a:cubicBezTo>
                      <a:pt x="393065" y="2016760"/>
                      <a:pt x="387350" y="2016760"/>
                      <a:pt x="422275" y="2016760"/>
                    </a:cubicBezTo>
                    <a:cubicBezTo>
                      <a:pt x="457200" y="2016760"/>
                      <a:pt x="471170" y="2018665"/>
                      <a:pt x="514350" y="2016760"/>
                    </a:cubicBezTo>
                    <a:cubicBezTo>
                      <a:pt x="557530" y="2014855"/>
                      <a:pt x="598805" y="2011045"/>
                      <a:pt x="638175" y="2006600"/>
                    </a:cubicBezTo>
                    <a:cubicBezTo>
                      <a:pt x="677545" y="2002155"/>
                      <a:pt x="681355" y="2002155"/>
                      <a:pt x="709930" y="1995805"/>
                    </a:cubicBezTo>
                    <a:cubicBezTo>
                      <a:pt x="738505" y="1989455"/>
                      <a:pt x="747395" y="1985645"/>
                      <a:pt x="782320" y="1975485"/>
                    </a:cubicBezTo>
                    <a:cubicBezTo>
                      <a:pt x="817245" y="1965325"/>
                      <a:pt x="850265" y="1952625"/>
                      <a:pt x="885190" y="1944370"/>
                    </a:cubicBezTo>
                    <a:cubicBezTo>
                      <a:pt x="920115" y="1936115"/>
                      <a:pt x="913765" y="1942465"/>
                      <a:pt x="956945" y="1934210"/>
                    </a:cubicBezTo>
                    <a:cubicBezTo>
                      <a:pt x="1000125" y="1925955"/>
                      <a:pt x="1057910" y="1911985"/>
                      <a:pt x="1101090" y="1903730"/>
                    </a:cubicBezTo>
                    <a:cubicBezTo>
                      <a:pt x="1144270" y="1895475"/>
                      <a:pt x="1139825" y="1897380"/>
                      <a:pt x="1172845" y="1892935"/>
                    </a:cubicBezTo>
                    <a:cubicBezTo>
                      <a:pt x="1205865" y="1888490"/>
                      <a:pt x="1232535" y="1889125"/>
                      <a:pt x="1265555" y="1882775"/>
                    </a:cubicBezTo>
                    <a:cubicBezTo>
                      <a:pt x="1298575" y="1876425"/>
                      <a:pt x="1304925" y="1872615"/>
                      <a:pt x="1337945" y="1862455"/>
                    </a:cubicBezTo>
                    <a:cubicBezTo>
                      <a:pt x="1370965" y="1852295"/>
                      <a:pt x="1397000" y="1841500"/>
                      <a:pt x="1430020" y="1831340"/>
                    </a:cubicBezTo>
                    <a:cubicBezTo>
                      <a:pt x="1463040" y="1821180"/>
                      <a:pt x="1467485" y="1823085"/>
                      <a:pt x="1502410" y="1811020"/>
                    </a:cubicBezTo>
                    <a:cubicBezTo>
                      <a:pt x="1537335" y="1798955"/>
                      <a:pt x="1565910" y="1784350"/>
                      <a:pt x="1605280" y="1769745"/>
                    </a:cubicBezTo>
                    <a:cubicBezTo>
                      <a:pt x="1644650" y="1755140"/>
                      <a:pt x="1664970" y="1750695"/>
                      <a:pt x="1697990" y="1738630"/>
                    </a:cubicBezTo>
                    <a:cubicBezTo>
                      <a:pt x="1731010" y="1726565"/>
                      <a:pt x="1741170" y="1716405"/>
                      <a:pt x="1769745" y="1708150"/>
                    </a:cubicBezTo>
                    <a:cubicBezTo>
                      <a:pt x="1798320" y="1699895"/>
                      <a:pt x="1805305" y="1708150"/>
                      <a:pt x="1842135" y="1697990"/>
                    </a:cubicBezTo>
                    <a:cubicBezTo>
                      <a:pt x="1878965" y="1687830"/>
                      <a:pt x="1916430" y="1669415"/>
                      <a:pt x="1955165" y="1656715"/>
                    </a:cubicBezTo>
                    <a:cubicBezTo>
                      <a:pt x="1993900" y="1644015"/>
                      <a:pt x="2002155" y="1645920"/>
                      <a:pt x="2037080" y="1635760"/>
                    </a:cubicBezTo>
                    <a:cubicBezTo>
                      <a:pt x="2072005" y="1625600"/>
                      <a:pt x="2088515" y="1617345"/>
                      <a:pt x="2129790" y="1605280"/>
                    </a:cubicBezTo>
                    <a:cubicBezTo>
                      <a:pt x="2171065" y="1593215"/>
                      <a:pt x="2205990" y="1582420"/>
                      <a:pt x="2242820" y="1574165"/>
                    </a:cubicBezTo>
                    <a:cubicBezTo>
                      <a:pt x="2279650" y="1565910"/>
                      <a:pt x="2284095" y="1572260"/>
                      <a:pt x="2315210" y="1564005"/>
                    </a:cubicBezTo>
                    <a:cubicBezTo>
                      <a:pt x="2346325" y="1555750"/>
                      <a:pt x="2353945" y="1549400"/>
                      <a:pt x="2397125" y="1532890"/>
                    </a:cubicBezTo>
                    <a:cubicBezTo>
                      <a:pt x="2440305" y="1516380"/>
                      <a:pt x="2486025" y="1499870"/>
                      <a:pt x="2531110" y="1481455"/>
                    </a:cubicBezTo>
                    <a:cubicBezTo>
                      <a:pt x="2576195" y="1463040"/>
                      <a:pt x="2590800" y="1456690"/>
                      <a:pt x="2623820" y="1440180"/>
                    </a:cubicBezTo>
                    <a:cubicBezTo>
                      <a:pt x="2656840" y="1423670"/>
                      <a:pt x="2667000" y="1416050"/>
                      <a:pt x="2695575" y="1399540"/>
                    </a:cubicBezTo>
                    <a:cubicBezTo>
                      <a:pt x="2724150" y="1383030"/>
                      <a:pt x="2733040" y="1381125"/>
                      <a:pt x="2767965" y="1358265"/>
                    </a:cubicBezTo>
                    <a:cubicBezTo>
                      <a:pt x="2802890" y="1335405"/>
                      <a:pt x="2835910" y="1312545"/>
                      <a:pt x="2870835" y="1285875"/>
                    </a:cubicBezTo>
                    <a:cubicBezTo>
                      <a:pt x="2905760" y="1259205"/>
                      <a:pt x="2914015" y="1247140"/>
                      <a:pt x="2942590" y="1224280"/>
                    </a:cubicBezTo>
                    <a:cubicBezTo>
                      <a:pt x="2971165" y="1201420"/>
                      <a:pt x="2975610" y="1203960"/>
                      <a:pt x="3014980" y="1172845"/>
                    </a:cubicBezTo>
                    <a:cubicBezTo>
                      <a:pt x="3054350" y="1141730"/>
                      <a:pt x="3091180" y="1106805"/>
                      <a:pt x="3138170" y="1069975"/>
                    </a:cubicBezTo>
                    <a:cubicBezTo>
                      <a:pt x="3185160" y="1033145"/>
                      <a:pt x="3211830" y="1012825"/>
                      <a:pt x="3251200" y="988060"/>
                    </a:cubicBezTo>
                    <a:cubicBezTo>
                      <a:pt x="3290570" y="963295"/>
                      <a:pt x="3302635" y="965200"/>
                      <a:pt x="3333750" y="946785"/>
                    </a:cubicBezTo>
                    <a:cubicBezTo>
                      <a:pt x="3364865" y="928370"/>
                      <a:pt x="3374390" y="915670"/>
                      <a:pt x="3405505" y="895350"/>
                    </a:cubicBezTo>
                    <a:cubicBezTo>
                      <a:pt x="3436620" y="875030"/>
                      <a:pt x="3448685" y="872490"/>
                      <a:pt x="3488055" y="843915"/>
                    </a:cubicBezTo>
                    <a:cubicBezTo>
                      <a:pt x="3527425" y="815340"/>
                      <a:pt x="3561715" y="788035"/>
                      <a:pt x="3601085" y="751205"/>
                    </a:cubicBezTo>
                    <a:cubicBezTo>
                      <a:pt x="3640455" y="714375"/>
                      <a:pt x="3655060" y="695325"/>
                      <a:pt x="3683635" y="658495"/>
                    </a:cubicBezTo>
                    <a:cubicBezTo>
                      <a:pt x="3712210" y="621665"/>
                      <a:pt x="3718560" y="602615"/>
                      <a:pt x="3745230" y="565785"/>
                    </a:cubicBezTo>
                    <a:cubicBezTo>
                      <a:pt x="3771900" y="528955"/>
                      <a:pt x="3794125" y="506095"/>
                      <a:pt x="3816985" y="473075"/>
                    </a:cubicBezTo>
                    <a:cubicBezTo>
                      <a:pt x="3839845" y="440055"/>
                      <a:pt x="3837940" y="434340"/>
                      <a:pt x="3858260" y="401320"/>
                    </a:cubicBezTo>
                    <a:cubicBezTo>
                      <a:pt x="3878580" y="368300"/>
                      <a:pt x="3901440" y="341630"/>
                      <a:pt x="3919855" y="308610"/>
                    </a:cubicBezTo>
                    <a:cubicBezTo>
                      <a:pt x="3938270" y="275590"/>
                      <a:pt x="3934460" y="267970"/>
                      <a:pt x="3950970" y="236855"/>
                    </a:cubicBezTo>
                    <a:cubicBezTo>
                      <a:pt x="3967480" y="205740"/>
                      <a:pt x="3985895" y="185420"/>
                      <a:pt x="4002405" y="154305"/>
                    </a:cubicBezTo>
                    <a:cubicBezTo>
                      <a:pt x="4018915" y="123190"/>
                      <a:pt x="4015105" y="113665"/>
                      <a:pt x="4033520" y="82550"/>
                    </a:cubicBezTo>
                    <a:cubicBezTo>
                      <a:pt x="4051935" y="51435"/>
                      <a:pt x="4083685" y="15240"/>
                      <a:pt x="4095115" y="0"/>
                    </a:cubicBezTo>
                  </a:path>
                </a:pathLst>
              </a:custGeom>
              <a:noFill/>
              <a:ln w="25400">
                <a:solidFill>
                  <a:srgbClr val="FFFF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5881" y="3811"/>
                <a:ext cx="6594" cy="2771"/>
              </a:xfrm>
              <a:custGeom>
                <a:avLst/>
                <a:gdLst>
                  <a:gd name="connisteX0" fmla="*/ 0 w 4187190"/>
                  <a:gd name="connsiteY0" fmla="*/ 1759585 h 1759585"/>
                  <a:gd name="connisteX1" fmla="*/ 102870 w 4187190"/>
                  <a:gd name="connsiteY1" fmla="*/ 1718310 h 1759585"/>
                  <a:gd name="connisteX2" fmla="*/ 215900 w 4187190"/>
                  <a:gd name="connsiteY2" fmla="*/ 1687195 h 1759585"/>
                  <a:gd name="connisteX3" fmla="*/ 288290 w 4187190"/>
                  <a:gd name="connsiteY3" fmla="*/ 1656715 h 1759585"/>
                  <a:gd name="connisteX4" fmla="*/ 442595 w 4187190"/>
                  <a:gd name="connsiteY4" fmla="*/ 1594485 h 1759585"/>
                  <a:gd name="connisteX5" fmla="*/ 514350 w 4187190"/>
                  <a:gd name="connsiteY5" fmla="*/ 1574165 h 1759585"/>
                  <a:gd name="connisteX6" fmla="*/ 586105 w 4187190"/>
                  <a:gd name="connsiteY6" fmla="*/ 1564005 h 1759585"/>
                  <a:gd name="connisteX7" fmla="*/ 658495 w 4187190"/>
                  <a:gd name="connsiteY7" fmla="*/ 1553845 h 1759585"/>
                  <a:gd name="connisteX8" fmla="*/ 730250 w 4187190"/>
                  <a:gd name="connsiteY8" fmla="*/ 1543050 h 1759585"/>
                  <a:gd name="connisteX9" fmla="*/ 822960 w 4187190"/>
                  <a:gd name="connsiteY9" fmla="*/ 1543050 h 1759585"/>
                  <a:gd name="connisteX10" fmla="*/ 925830 w 4187190"/>
                  <a:gd name="connsiteY10" fmla="*/ 1532890 h 1759585"/>
                  <a:gd name="connisteX11" fmla="*/ 1018540 w 4187190"/>
                  <a:gd name="connsiteY11" fmla="*/ 1502410 h 1759585"/>
                  <a:gd name="connisteX12" fmla="*/ 1111250 w 4187190"/>
                  <a:gd name="connsiteY12" fmla="*/ 1491615 h 1759585"/>
                  <a:gd name="connisteX13" fmla="*/ 1234440 w 4187190"/>
                  <a:gd name="connsiteY13" fmla="*/ 1481455 h 1759585"/>
                  <a:gd name="connisteX14" fmla="*/ 1306830 w 4187190"/>
                  <a:gd name="connsiteY14" fmla="*/ 1481455 h 1759585"/>
                  <a:gd name="connisteX15" fmla="*/ 1388745 w 4187190"/>
                  <a:gd name="connsiteY15" fmla="*/ 1481455 h 1759585"/>
                  <a:gd name="connisteX16" fmla="*/ 1512570 w 4187190"/>
                  <a:gd name="connsiteY16" fmla="*/ 1471295 h 1759585"/>
                  <a:gd name="connisteX17" fmla="*/ 1604645 w 4187190"/>
                  <a:gd name="connsiteY17" fmla="*/ 1461135 h 1759585"/>
                  <a:gd name="connisteX18" fmla="*/ 1677035 w 4187190"/>
                  <a:gd name="connsiteY18" fmla="*/ 1450975 h 1759585"/>
                  <a:gd name="connisteX19" fmla="*/ 1769745 w 4187190"/>
                  <a:gd name="connsiteY19" fmla="*/ 1450975 h 1759585"/>
                  <a:gd name="connisteX20" fmla="*/ 1872615 w 4187190"/>
                  <a:gd name="connsiteY20" fmla="*/ 1450975 h 1759585"/>
                  <a:gd name="connisteX21" fmla="*/ 1975485 w 4187190"/>
                  <a:gd name="connsiteY21" fmla="*/ 1450975 h 1759585"/>
                  <a:gd name="connisteX22" fmla="*/ 2078355 w 4187190"/>
                  <a:gd name="connsiteY22" fmla="*/ 1440180 h 1759585"/>
                  <a:gd name="connisteX23" fmla="*/ 2171065 w 4187190"/>
                  <a:gd name="connsiteY23" fmla="*/ 1430020 h 1759585"/>
                  <a:gd name="connisteX24" fmla="*/ 2284095 w 4187190"/>
                  <a:gd name="connsiteY24" fmla="*/ 1409700 h 1759585"/>
                  <a:gd name="connisteX25" fmla="*/ 2355850 w 4187190"/>
                  <a:gd name="connsiteY25" fmla="*/ 1378585 h 1759585"/>
                  <a:gd name="connisteX26" fmla="*/ 2499995 w 4187190"/>
                  <a:gd name="connsiteY26" fmla="*/ 1348105 h 1759585"/>
                  <a:gd name="connisteX27" fmla="*/ 2592705 w 4187190"/>
                  <a:gd name="connsiteY27" fmla="*/ 1316990 h 1759585"/>
                  <a:gd name="connisteX28" fmla="*/ 2736850 w 4187190"/>
                  <a:gd name="connsiteY28" fmla="*/ 1285875 h 1759585"/>
                  <a:gd name="connisteX29" fmla="*/ 2891155 w 4187190"/>
                  <a:gd name="connsiteY29" fmla="*/ 1245235 h 1759585"/>
                  <a:gd name="connisteX30" fmla="*/ 2994025 w 4187190"/>
                  <a:gd name="connsiteY30" fmla="*/ 1214120 h 1759585"/>
                  <a:gd name="connisteX31" fmla="*/ 3096895 w 4187190"/>
                  <a:gd name="connsiteY31" fmla="*/ 1183005 h 1759585"/>
                  <a:gd name="connisteX32" fmla="*/ 3189605 w 4187190"/>
                  <a:gd name="connsiteY32" fmla="*/ 1141730 h 1759585"/>
                  <a:gd name="connisteX33" fmla="*/ 3271520 w 4187190"/>
                  <a:gd name="connsiteY33" fmla="*/ 1111250 h 1759585"/>
                  <a:gd name="connisteX34" fmla="*/ 3354070 w 4187190"/>
                  <a:gd name="connsiteY34" fmla="*/ 1080135 h 1759585"/>
                  <a:gd name="connisteX35" fmla="*/ 3425825 w 4187190"/>
                  <a:gd name="connsiteY35" fmla="*/ 1028700 h 1759585"/>
                  <a:gd name="connisteX36" fmla="*/ 3488055 w 4187190"/>
                  <a:gd name="connsiteY36" fmla="*/ 956945 h 1759585"/>
                  <a:gd name="connisteX37" fmla="*/ 3539490 w 4187190"/>
                  <a:gd name="connsiteY37" fmla="*/ 884555 h 1759585"/>
                  <a:gd name="connisteX38" fmla="*/ 3601085 w 4187190"/>
                  <a:gd name="connsiteY38" fmla="*/ 802640 h 1759585"/>
                  <a:gd name="connisteX39" fmla="*/ 3683000 w 4187190"/>
                  <a:gd name="connsiteY39" fmla="*/ 720090 h 1759585"/>
                  <a:gd name="connisteX40" fmla="*/ 3724275 w 4187190"/>
                  <a:gd name="connsiteY40" fmla="*/ 648335 h 1759585"/>
                  <a:gd name="connisteX41" fmla="*/ 3775710 w 4187190"/>
                  <a:gd name="connsiteY41" fmla="*/ 565785 h 1759585"/>
                  <a:gd name="connisteX42" fmla="*/ 3816985 w 4187190"/>
                  <a:gd name="connsiteY42" fmla="*/ 473075 h 1759585"/>
                  <a:gd name="connisteX43" fmla="*/ 3899535 w 4187190"/>
                  <a:gd name="connsiteY43" fmla="*/ 380365 h 1759585"/>
                  <a:gd name="connisteX44" fmla="*/ 3971290 w 4187190"/>
                  <a:gd name="connsiteY44" fmla="*/ 308610 h 1759585"/>
                  <a:gd name="connisteX45" fmla="*/ 4032885 w 4187190"/>
                  <a:gd name="connsiteY45" fmla="*/ 236855 h 1759585"/>
                  <a:gd name="connisteX46" fmla="*/ 4084320 w 4187190"/>
                  <a:gd name="connsiteY46" fmla="*/ 144145 h 1759585"/>
                  <a:gd name="connisteX47" fmla="*/ 4146550 w 4187190"/>
                  <a:gd name="connsiteY47" fmla="*/ 71755 h 1759585"/>
                  <a:gd name="connisteX48" fmla="*/ 4187190 w 4187190"/>
                  <a:gd name="connsiteY48" fmla="*/ 0 h 175958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</a:cxnLst>
                <a:rect l="l" t="t" r="r" b="b"/>
                <a:pathLst>
                  <a:path w="4187190" h="1759585">
                    <a:moveTo>
                      <a:pt x="0" y="1759585"/>
                    </a:moveTo>
                    <a:cubicBezTo>
                      <a:pt x="18415" y="1751965"/>
                      <a:pt x="59690" y="1732915"/>
                      <a:pt x="102870" y="1718310"/>
                    </a:cubicBezTo>
                    <a:cubicBezTo>
                      <a:pt x="146050" y="1703705"/>
                      <a:pt x="179070" y="1699260"/>
                      <a:pt x="215900" y="1687195"/>
                    </a:cubicBezTo>
                    <a:cubicBezTo>
                      <a:pt x="252730" y="1675130"/>
                      <a:pt x="243205" y="1675130"/>
                      <a:pt x="288290" y="1656715"/>
                    </a:cubicBezTo>
                    <a:cubicBezTo>
                      <a:pt x="333375" y="1638300"/>
                      <a:pt x="397510" y="1610995"/>
                      <a:pt x="442595" y="1594485"/>
                    </a:cubicBezTo>
                    <a:cubicBezTo>
                      <a:pt x="487680" y="1577975"/>
                      <a:pt x="485775" y="1580515"/>
                      <a:pt x="514350" y="1574165"/>
                    </a:cubicBezTo>
                    <a:cubicBezTo>
                      <a:pt x="542925" y="1567815"/>
                      <a:pt x="557530" y="1567815"/>
                      <a:pt x="586105" y="1564005"/>
                    </a:cubicBezTo>
                    <a:cubicBezTo>
                      <a:pt x="614680" y="1560195"/>
                      <a:pt x="629920" y="1558290"/>
                      <a:pt x="658495" y="1553845"/>
                    </a:cubicBezTo>
                    <a:cubicBezTo>
                      <a:pt x="687070" y="1549400"/>
                      <a:pt x="697230" y="1544955"/>
                      <a:pt x="730250" y="1543050"/>
                    </a:cubicBezTo>
                    <a:cubicBezTo>
                      <a:pt x="763270" y="1541145"/>
                      <a:pt x="783590" y="1544955"/>
                      <a:pt x="822960" y="1543050"/>
                    </a:cubicBezTo>
                    <a:cubicBezTo>
                      <a:pt x="862330" y="1541145"/>
                      <a:pt x="886460" y="1541145"/>
                      <a:pt x="925830" y="1532890"/>
                    </a:cubicBezTo>
                    <a:cubicBezTo>
                      <a:pt x="965200" y="1524635"/>
                      <a:pt x="981710" y="1510665"/>
                      <a:pt x="1018540" y="1502410"/>
                    </a:cubicBezTo>
                    <a:cubicBezTo>
                      <a:pt x="1055370" y="1494155"/>
                      <a:pt x="1068070" y="1496060"/>
                      <a:pt x="1111250" y="1491615"/>
                    </a:cubicBezTo>
                    <a:cubicBezTo>
                      <a:pt x="1154430" y="1487170"/>
                      <a:pt x="1195070" y="1483360"/>
                      <a:pt x="1234440" y="1481455"/>
                    </a:cubicBezTo>
                    <a:cubicBezTo>
                      <a:pt x="1273810" y="1479550"/>
                      <a:pt x="1275715" y="1481455"/>
                      <a:pt x="1306830" y="1481455"/>
                    </a:cubicBezTo>
                    <a:cubicBezTo>
                      <a:pt x="1337945" y="1481455"/>
                      <a:pt x="1347470" y="1483360"/>
                      <a:pt x="1388745" y="1481455"/>
                    </a:cubicBezTo>
                    <a:cubicBezTo>
                      <a:pt x="1430020" y="1479550"/>
                      <a:pt x="1469390" y="1475105"/>
                      <a:pt x="1512570" y="1471295"/>
                    </a:cubicBezTo>
                    <a:cubicBezTo>
                      <a:pt x="1555750" y="1467485"/>
                      <a:pt x="1571625" y="1464945"/>
                      <a:pt x="1604645" y="1461135"/>
                    </a:cubicBezTo>
                    <a:cubicBezTo>
                      <a:pt x="1637665" y="1457325"/>
                      <a:pt x="1644015" y="1452880"/>
                      <a:pt x="1677035" y="1450975"/>
                    </a:cubicBezTo>
                    <a:cubicBezTo>
                      <a:pt x="1710055" y="1449070"/>
                      <a:pt x="1730375" y="1450975"/>
                      <a:pt x="1769745" y="1450975"/>
                    </a:cubicBezTo>
                    <a:cubicBezTo>
                      <a:pt x="1809115" y="1450975"/>
                      <a:pt x="1831340" y="1450975"/>
                      <a:pt x="1872615" y="1450975"/>
                    </a:cubicBezTo>
                    <a:cubicBezTo>
                      <a:pt x="1913890" y="1450975"/>
                      <a:pt x="1934210" y="1452880"/>
                      <a:pt x="1975485" y="1450975"/>
                    </a:cubicBezTo>
                    <a:cubicBezTo>
                      <a:pt x="2016760" y="1449070"/>
                      <a:pt x="2038985" y="1444625"/>
                      <a:pt x="2078355" y="1440180"/>
                    </a:cubicBezTo>
                    <a:cubicBezTo>
                      <a:pt x="2117725" y="1435735"/>
                      <a:pt x="2129790" y="1436370"/>
                      <a:pt x="2171065" y="1430020"/>
                    </a:cubicBezTo>
                    <a:cubicBezTo>
                      <a:pt x="2212340" y="1423670"/>
                      <a:pt x="2247265" y="1419860"/>
                      <a:pt x="2284095" y="1409700"/>
                    </a:cubicBezTo>
                    <a:cubicBezTo>
                      <a:pt x="2320925" y="1399540"/>
                      <a:pt x="2312670" y="1390650"/>
                      <a:pt x="2355850" y="1378585"/>
                    </a:cubicBezTo>
                    <a:cubicBezTo>
                      <a:pt x="2399030" y="1366520"/>
                      <a:pt x="2452370" y="1360170"/>
                      <a:pt x="2499995" y="1348105"/>
                    </a:cubicBezTo>
                    <a:cubicBezTo>
                      <a:pt x="2547620" y="1336040"/>
                      <a:pt x="2545080" y="1329690"/>
                      <a:pt x="2592705" y="1316990"/>
                    </a:cubicBezTo>
                    <a:cubicBezTo>
                      <a:pt x="2640330" y="1304290"/>
                      <a:pt x="2677160" y="1300480"/>
                      <a:pt x="2736850" y="1285875"/>
                    </a:cubicBezTo>
                    <a:cubicBezTo>
                      <a:pt x="2796540" y="1271270"/>
                      <a:pt x="2839720" y="1259840"/>
                      <a:pt x="2891155" y="1245235"/>
                    </a:cubicBezTo>
                    <a:cubicBezTo>
                      <a:pt x="2942590" y="1230630"/>
                      <a:pt x="2952750" y="1226820"/>
                      <a:pt x="2994025" y="1214120"/>
                    </a:cubicBezTo>
                    <a:cubicBezTo>
                      <a:pt x="3035300" y="1201420"/>
                      <a:pt x="3057525" y="1197610"/>
                      <a:pt x="3096895" y="1183005"/>
                    </a:cubicBezTo>
                    <a:cubicBezTo>
                      <a:pt x="3136265" y="1168400"/>
                      <a:pt x="3154680" y="1156335"/>
                      <a:pt x="3189605" y="1141730"/>
                    </a:cubicBezTo>
                    <a:cubicBezTo>
                      <a:pt x="3224530" y="1127125"/>
                      <a:pt x="3238500" y="1123315"/>
                      <a:pt x="3271520" y="1111250"/>
                    </a:cubicBezTo>
                    <a:cubicBezTo>
                      <a:pt x="3304540" y="1099185"/>
                      <a:pt x="3322955" y="1096645"/>
                      <a:pt x="3354070" y="1080135"/>
                    </a:cubicBezTo>
                    <a:cubicBezTo>
                      <a:pt x="3385185" y="1063625"/>
                      <a:pt x="3399155" y="1053465"/>
                      <a:pt x="3425825" y="1028700"/>
                    </a:cubicBezTo>
                    <a:cubicBezTo>
                      <a:pt x="3452495" y="1003935"/>
                      <a:pt x="3465195" y="985520"/>
                      <a:pt x="3488055" y="956945"/>
                    </a:cubicBezTo>
                    <a:cubicBezTo>
                      <a:pt x="3510915" y="928370"/>
                      <a:pt x="3516630" y="915670"/>
                      <a:pt x="3539490" y="884555"/>
                    </a:cubicBezTo>
                    <a:cubicBezTo>
                      <a:pt x="3562350" y="853440"/>
                      <a:pt x="3572510" y="835660"/>
                      <a:pt x="3601085" y="802640"/>
                    </a:cubicBezTo>
                    <a:cubicBezTo>
                      <a:pt x="3629660" y="769620"/>
                      <a:pt x="3658235" y="751205"/>
                      <a:pt x="3683000" y="720090"/>
                    </a:cubicBezTo>
                    <a:cubicBezTo>
                      <a:pt x="3707765" y="688975"/>
                      <a:pt x="3705860" y="679450"/>
                      <a:pt x="3724275" y="648335"/>
                    </a:cubicBezTo>
                    <a:cubicBezTo>
                      <a:pt x="3742690" y="617220"/>
                      <a:pt x="3757295" y="600710"/>
                      <a:pt x="3775710" y="565785"/>
                    </a:cubicBezTo>
                    <a:cubicBezTo>
                      <a:pt x="3794125" y="530860"/>
                      <a:pt x="3792220" y="509905"/>
                      <a:pt x="3816985" y="473075"/>
                    </a:cubicBezTo>
                    <a:cubicBezTo>
                      <a:pt x="3841750" y="436245"/>
                      <a:pt x="3868420" y="413385"/>
                      <a:pt x="3899535" y="380365"/>
                    </a:cubicBezTo>
                    <a:cubicBezTo>
                      <a:pt x="3930650" y="347345"/>
                      <a:pt x="3944620" y="337185"/>
                      <a:pt x="3971290" y="308610"/>
                    </a:cubicBezTo>
                    <a:cubicBezTo>
                      <a:pt x="3997960" y="280035"/>
                      <a:pt x="4010025" y="269875"/>
                      <a:pt x="4032885" y="236855"/>
                    </a:cubicBezTo>
                    <a:cubicBezTo>
                      <a:pt x="4055745" y="203835"/>
                      <a:pt x="4061460" y="177165"/>
                      <a:pt x="4084320" y="144145"/>
                    </a:cubicBezTo>
                    <a:cubicBezTo>
                      <a:pt x="4107180" y="111125"/>
                      <a:pt x="4126230" y="100330"/>
                      <a:pt x="4146550" y="71755"/>
                    </a:cubicBezTo>
                    <a:cubicBezTo>
                      <a:pt x="4166870" y="43180"/>
                      <a:pt x="4180205" y="12700"/>
                      <a:pt x="4187190" y="0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5881" y="5303"/>
                <a:ext cx="6708" cy="1587"/>
              </a:xfrm>
              <a:custGeom>
                <a:avLst/>
                <a:gdLst>
                  <a:gd name="connisteX0" fmla="*/ 0 w 4125595"/>
                  <a:gd name="connsiteY0" fmla="*/ 967105 h 988271"/>
                  <a:gd name="connisteX1" fmla="*/ 82550 w 4125595"/>
                  <a:gd name="connsiteY1" fmla="*/ 967105 h 988271"/>
                  <a:gd name="connisteX2" fmla="*/ 185420 w 4125595"/>
                  <a:gd name="connsiteY2" fmla="*/ 967105 h 988271"/>
                  <a:gd name="connisteX3" fmla="*/ 277495 w 4125595"/>
                  <a:gd name="connsiteY3" fmla="*/ 977265 h 988271"/>
                  <a:gd name="connisteX4" fmla="*/ 360045 w 4125595"/>
                  <a:gd name="connsiteY4" fmla="*/ 987425 h 988271"/>
                  <a:gd name="connisteX5" fmla="*/ 442595 w 4125595"/>
                  <a:gd name="connsiteY5" fmla="*/ 987425 h 988271"/>
                  <a:gd name="connisteX6" fmla="*/ 514350 w 4125595"/>
                  <a:gd name="connsiteY6" fmla="*/ 987425 h 988271"/>
                  <a:gd name="connisteX7" fmla="*/ 607060 w 4125595"/>
                  <a:gd name="connsiteY7" fmla="*/ 977265 h 988271"/>
                  <a:gd name="connisteX8" fmla="*/ 709930 w 4125595"/>
                  <a:gd name="connsiteY8" fmla="*/ 967105 h 988271"/>
                  <a:gd name="connisteX9" fmla="*/ 781685 w 4125595"/>
                  <a:gd name="connsiteY9" fmla="*/ 967105 h 988271"/>
                  <a:gd name="connisteX10" fmla="*/ 956945 w 4125595"/>
                  <a:gd name="connsiteY10" fmla="*/ 956945 h 988271"/>
                  <a:gd name="connisteX11" fmla="*/ 1111250 w 4125595"/>
                  <a:gd name="connsiteY11" fmla="*/ 956945 h 988271"/>
                  <a:gd name="connisteX12" fmla="*/ 1193165 w 4125595"/>
                  <a:gd name="connsiteY12" fmla="*/ 946785 h 988271"/>
                  <a:gd name="connisteX13" fmla="*/ 1296035 w 4125595"/>
                  <a:gd name="connsiteY13" fmla="*/ 925830 h 988271"/>
                  <a:gd name="connisteX14" fmla="*/ 1368425 w 4125595"/>
                  <a:gd name="connsiteY14" fmla="*/ 915670 h 988271"/>
                  <a:gd name="connisteX15" fmla="*/ 1440180 w 4125595"/>
                  <a:gd name="connsiteY15" fmla="*/ 895350 h 988271"/>
                  <a:gd name="connisteX16" fmla="*/ 1564005 w 4125595"/>
                  <a:gd name="connsiteY16" fmla="*/ 854075 h 988271"/>
                  <a:gd name="connisteX17" fmla="*/ 1656080 w 4125595"/>
                  <a:gd name="connsiteY17" fmla="*/ 822960 h 988271"/>
                  <a:gd name="connisteX18" fmla="*/ 1769745 w 4125595"/>
                  <a:gd name="connsiteY18" fmla="*/ 792480 h 988271"/>
                  <a:gd name="connisteX19" fmla="*/ 1872615 w 4125595"/>
                  <a:gd name="connsiteY19" fmla="*/ 761365 h 988271"/>
                  <a:gd name="connisteX20" fmla="*/ 1944370 w 4125595"/>
                  <a:gd name="connsiteY20" fmla="*/ 741045 h 988271"/>
                  <a:gd name="connisteX21" fmla="*/ 2037080 w 4125595"/>
                  <a:gd name="connsiteY21" fmla="*/ 709930 h 988271"/>
                  <a:gd name="connisteX22" fmla="*/ 2119630 w 4125595"/>
                  <a:gd name="connsiteY22" fmla="*/ 678815 h 988271"/>
                  <a:gd name="connisteX23" fmla="*/ 2201545 w 4125595"/>
                  <a:gd name="connsiteY23" fmla="*/ 638175 h 988271"/>
                  <a:gd name="connisteX24" fmla="*/ 2314575 w 4125595"/>
                  <a:gd name="connsiteY24" fmla="*/ 607060 h 988271"/>
                  <a:gd name="connisteX25" fmla="*/ 2397125 w 4125595"/>
                  <a:gd name="connsiteY25" fmla="*/ 565785 h 988271"/>
                  <a:gd name="connisteX26" fmla="*/ 2479675 w 4125595"/>
                  <a:gd name="connsiteY26" fmla="*/ 545465 h 988271"/>
                  <a:gd name="connisteX27" fmla="*/ 2572385 w 4125595"/>
                  <a:gd name="connsiteY27" fmla="*/ 504190 h 988271"/>
                  <a:gd name="connisteX28" fmla="*/ 2654300 w 4125595"/>
                  <a:gd name="connsiteY28" fmla="*/ 483870 h 988271"/>
                  <a:gd name="connisteX29" fmla="*/ 2736850 w 4125595"/>
                  <a:gd name="connsiteY29" fmla="*/ 452755 h 988271"/>
                  <a:gd name="connisteX30" fmla="*/ 2839720 w 4125595"/>
                  <a:gd name="connsiteY30" fmla="*/ 421640 h 988271"/>
                  <a:gd name="connisteX31" fmla="*/ 2911475 w 4125595"/>
                  <a:gd name="connsiteY31" fmla="*/ 411480 h 988271"/>
                  <a:gd name="connisteX32" fmla="*/ 2994025 w 4125595"/>
                  <a:gd name="connsiteY32" fmla="*/ 381000 h 988271"/>
                  <a:gd name="connisteX33" fmla="*/ 3075940 w 4125595"/>
                  <a:gd name="connsiteY33" fmla="*/ 349885 h 988271"/>
                  <a:gd name="connisteX34" fmla="*/ 3148330 w 4125595"/>
                  <a:gd name="connsiteY34" fmla="*/ 329565 h 988271"/>
                  <a:gd name="connisteX35" fmla="*/ 3241040 w 4125595"/>
                  <a:gd name="connsiteY35" fmla="*/ 308610 h 988271"/>
                  <a:gd name="connisteX36" fmla="*/ 3333750 w 4125595"/>
                  <a:gd name="connsiteY36" fmla="*/ 298450 h 988271"/>
                  <a:gd name="connisteX37" fmla="*/ 3425825 w 4125595"/>
                  <a:gd name="connsiteY37" fmla="*/ 288290 h 988271"/>
                  <a:gd name="connisteX38" fmla="*/ 3498215 w 4125595"/>
                  <a:gd name="connsiteY38" fmla="*/ 267335 h 988271"/>
                  <a:gd name="connisteX39" fmla="*/ 3569970 w 4125595"/>
                  <a:gd name="connsiteY39" fmla="*/ 257175 h 988271"/>
                  <a:gd name="connisteX40" fmla="*/ 3683000 w 4125595"/>
                  <a:gd name="connsiteY40" fmla="*/ 247015 h 988271"/>
                  <a:gd name="connisteX41" fmla="*/ 3765550 w 4125595"/>
                  <a:gd name="connsiteY41" fmla="*/ 247015 h 988271"/>
                  <a:gd name="connisteX42" fmla="*/ 3837305 w 4125595"/>
                  <a:gd name="connsiteY42" fmla="*/ 236855 h 988271"/>
                  <a:gd name="connisteX43" fmla="*/ 3909695 w 4125595"/>
                  <a:gd name="connsiteY43" fmla="*/ 215900 h 988271"/>
                  <a:gd name="connisteX44" fmla="*/ 3981450 w 4125595"/>
                  <a:gd name="connsiteY44" fmla="*/ 205740 h 988271"/>
                  <a:gd name="connisteX45" fmla="*/ 4053840 w 4125595"/>
                  <a:gd name="connsiteY45" fmla="*/ 144145 h 988271"/>
                  <a:gd name="connisteX46" fmla="*/ 4084320 w 4125595"/>
                  <a:gd name="connsiteY46" fmla="*/ 71755 h 988271"/>
                  <a:gd name="connisteX47" fmla="*/ 4125595 w 4125595"/>
                  <a:gd name="connsiteY47" fmla="*/ 0 h 988271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</a:cxnLst>
                <a:rect l="l" t="t" r="r" b="b"/>
                <a:pathLst>
                  <a:path w="4125595" h="988272">
                    <a:moveTo>
                      <a:pt x="0" y="967105"/>
                    </a:moveTo>
                    <a:cubicBezTo>
                      <a:pt x="14605" y="967105"/>
                      <a:pt x="45720" y="967105"/>
                      <a:pt x="82550" y="967105"/>
                    </a:cubicBezTo>
                    <a:cubicBezTo>
                      <a:pt x="119380" y="967105"/>
                      <a:pt x="146685" y="965200"/>
                      <a:pt x="185420" y="967105"/>
                    </a:cubicBezTo>
                    <a:cubicBezTo>
                      <a:pt x="224155" y="969010"/>
                      <a:pt x="242570" y="973455"/>
                      <a:pt x="277495" y="977265"/>
                    </a:cubicBezTo>
                    <a:cubicBezTo>
                      <a:pt x="312420" y="981075"/>
                      <a:pt x="327025" y="985520"/>
                      <a:pt x="360045" y="987425"/>
                    </a:cubicBezTo>
                    <a:cubicBezTo>
                      <a:pt x="393065" y="989330"/>
                      <a:pt x="411480" y="987425"/>
                      <a:pt x="442595" y="987425"/>
                    </a:cubicBezTo>
                    <a:cubicBezTo>
                      <a:pt x="473710" y="987425"/>
                      <a:pt x="481330" y="989330"/>
                      <a:pt x="514350" y="987425"/>
                    </a:cubicBezTo>
                    <a:cubicBezTo>
                      <a:pt x="547370" y="985520"/>
                      <a:pt x="567690" y="981075"/>
                      <a:pt x="607060" y="977265"/>
                    </a:cubicBezTo>
                    <a:cubicBezTo>
                      <a:pt x="646430" y="973455"/>
                      <a:pt x="675005" y="969010"/>
                      <a:pt x="709930" y="967105"/>
                    </a:cubicBezTo>
                    <a:cubicBezTo>
                      <a:pt x="744855" y="965200"/>
                      <a:pt x="732155" y="969010"/>
                      <a:pt x="781685" y="967105"/>
                    </a:cubicBezTo>
                    <a:cubicBezTo>
                      <a:pt x="831215" y="965200"/>
                      <a:pt x="890905" y="958850"/>
                      <a:pt x="956945" y="956945"/>
                    </a:cubicBezTo>
                    <a:cubicBezTo>
                      <a:pt x="1022985" y="955040"/>
                      <a:pt x="1064260" y="958850"/>
                      <a:pt x="1111250" y="956945"/>
                    </a:cubicBezTo>
                    <a:cubicBezTo>
                      <a:pt x="1158240" y="955040"/>
                      <a:pt x="1156335" y="953135"/>
                      <a:pt x="1193165" y="946785"/>
                    </a:cubicBezTo>
                    <a:cubicBezTo>
                      <a:pt x="1229995" y="940435"/>
                      <a:pt x="1261110" y="932180"/>
                      <a:pt x="1296035" y="925830"/>
                    </a:cubicBezTo>
                    <a:cubicBezTo>
                      <a:pt x="1330960" y="919480"/>
                      <a:pt x="1339850" y="922020"/>
                      <a:pt x="1368425" y="915670"/>
                    </a:cubicBezTo>
                    <a:cubicBezTo>
                      <a:pt x="1397000" y="909320"/>
                      <a:pt x="1400810" y="907415"/>
                      <a:pt x="1440180" y="895350"/>
                    </a:cubicBezTo>
                    <a:cubicBezTo>
                      <a:pt x="1479550" y="883285"/>
                      <a:pt x="1520825" y="868680"/>
                      <a:pt x="1564005" y="854075"/>
                    </a:cubicBezTo>
                    <a:cubicBezTo>
                      <a:pt x="1607185" y="839470"/>
                      <a:pt x="1614805" y="835025"/>
                      <a:pt x="1656080" y="822960"/>
                    </a:cubicBezTo>
                    <a:cubicBezTo>
                      <a:pt x="1697355" y="810895"/>
                      <a:pt x="1726565" y="804545"/>
                      <a:pt x="1769745" y="792480"/>
                    </a:cubicBezTo>
                    <a:cubicBezTo>
                      <a:pt x="1812925" y="780415"/>
                      <a:pt x="1837690" y="771525"/>
                      <a:pt x="1872615" y="761365"/>
                    </a:cubicBezTo>
                    <a:cubicBezTo>
                      <a:pt x="1907540" y="751205"/>
                      <a:pt x="1911350" y="751205"/>
                      <a:pt x="1944370" y="741045"/>
                    </a:cubicBezTo>
                    <a:cubicBezTo>
                      <a:pt x="1977390" y="730885"/>
                      <a:pt x="2002155" y="722630"/>
                      <a:pt x="2037080" y="709930"/>
                    </a:cubicBezTo>
                    <a:cubicBezTo>
                      <a:pt x="2072005" y="697230"/>
                      <a:pt x="2086610" y="693420"/>
                      <a:pt x="2119630" y="678815"/>
                    </a:cubicBezTo>
                    <a:cubicBezTo>
                      <a:pt x="2152650" y="664210"/>
                      <a:pt x="2162810" y="652780"/>
                      <a:pt x="2201545" y="638175"/>
                    </a:cubicBezTo>
                    <a:cubicBezTo>
                      <a:pt x="2240280" y="623570"/>
                      <a:pt x="2275205" y="621665"/>
                      <a:pt x="2314575" y="607060"/>
                    </a:cubicBezTo>
                    <a:cubicBezTo>
                      <a:pt x="2353945" y="592455"/>
                      <a:pt x="2364105" y="577850"/>
                      <a:pt x="2397125" y="565785"/>
                    </a:cubicBezTo>
                    <a:cubicBezTo>
                      <a:pt x="2430145" y="553720"/>
                      <a:pt x="2444750" y="557530"/>
                      <a:pt x="2479675" y="545465"/>
                    </a:cubicBezTo>
                    <a:cubicBezTo>
                      <a:pt x="2514600" y="533400"/>
                      <a:pt x="2537460" y="516255"/>
                      <a:pt x="2572385" y="504190"/>
                    </a:cubicBezTo>
                    <a:cubicBezTo>
                      <a:pt x="2607310" y="492125"/>
                      <a:pt x="2621280" y="494030"/>
                      <a:pt x="2654300" y="483870"/>
                    </a:cubicBezTo>
                    <a:cubicBezTo>
                      <a:pt x="2687320" y="473710"/>
                      <a:pt x="2700020" y="465455"/>
                      <a:pt x="2736850" y="452755"/>
                    </a:cubicBezTo>
                    <a:cubicBezTo>
                      <a:pt x="2773680" y="440055"/>
                      <a:pt x="2804795" y="429895"/>
                      <a:pt x="2839720" y="421640"/>
                    </a:cubicBezTo>
                    <a:cubicBezTo>
                      <a:pt x="2874645" y="413385"/>
                      <a:pt x="2880360" y="419735"/>
                      <a:pt x="2911475" y="411480"/>
                    </a:cubicBezTo>
                    <a:cubicBezTo>
                      <a:pt x="2942590" y="403225"/>
                      <a:pt x="2961005" y="393065"/>
                      <a:pt x="2994025" y="381000"/>
                    </a:cubicBezTo>
                    <a:cubicBezTo>
                      <a:pt x="3027045" y="368935"/>
                      <a:pt x="3044825" y="360045"/>
                      <a:pt x="3075940" y="349885"/>
                    </a:cubicBezTo>
                    <a:cubicBezTo>
                      <a:pt x="3107055" y="339725"/>
                      <a:pt x="3115310" y="337820"/>
                      <a:pt x="3148330" y="329565"/>
                    </a:cubicBezTo>
                    <a:cubicBezTo>
                      <a:pt x="3181350" y="321310"/>
                      <a:pt x="3204210" y="314960"/>
                      <a:pt x="3241040" y="308610"/>
                    </a:cubicBezTo>
                    <a:cubicBezTo>
                      <a:pt x="3277870" y="302260"/>
                      <a:pt x="3296920" y="302260"/>
                      <a:pt x="3333750" y="298450"/>
                    </a:cubicBezTo>
                    <a:cubicBezTo>
                      <a:pt x="3370580" y="294640"/>
                      <a:pt x="3392805" y="294640"/>
                      <a:pt x="3425825" y="288290"/>
                    </a:cubicBezTo>
                    <a:cubicBezTo>
                      <a:pt x="3458845" y="281940"/>
                      <a:pt x="3469640" y="273685"/>
                      <a:pt x="3498215" y="267335"/>
                    </a:cubicBezTo>
                    <a:cubicBezTo>
                      <a:pt x="3526790" y="260985"/>
                      <a:pt x="3533140" y="260985"/>
                      <a:pt x="3569970" y="257175"/>
                    </a:cubicBezTo>
                    <a:cubicBezTo>
                      <a:pt x="3606800" y="253365"/>
                      <a:pt x="3643630" y="248920"/>
                      <a:pt x="3683000" y="247015"/>
                    </a:cubicBezTo>
                    <a:cubicBezTo>
                      <a:pt x="3722370" y="245110"/>
                      <a:pt x="3734435" y="248920"/>
                      <a:pt x="3765550" y="247015"/>
                    </a:cubicBezTo>
                    <a:cubicBezTo>
                      <a:pt x="3796665" y="245110"/>
                      <a:pt x="3808730" y="243205"/>
                      <a:pt x="3837305" y="236855"/>
                    </a:cubicBezTo>
                    <a:cubicBezTo>
                      <a:pt x="3865880" y="230505"/>
                      <a:pt x="3881120" y="222250"/>
                      <a:pt x="3909695" y="215900"/>
                    </a:cubicBezTo>
                    <a:cubicBezTo>
                      <a:pt x="3938270" y="209550"/>
                      <a:pt x="3952875" y="220345"/>
                      <a:pt x="3981450" y="205740"/>
                    </a:cubicBezTo>
                    <a:cubicBezTo>
                      <a:pt x="4010025" y="191135"/>
                      <a:pt x="4033520" y="170815"/>
                      <a:pt x="4053840" y="144145"/>
                    </a:cubicBezTo>
                    <a:cubicBezTo>
                      <a:pt x="4074160" y="117475"/>
                      <a:pt x="4069715" y="100330"/>
                      <a:pt x="4084320" y="71755"/>
                    </a:cubicBezTo>
                    <a:cubicBezTo>
                      <a:pt x="4098925" y="43180"/>
                      <a:pt x="4117975" y="12700"/>
                      <a:pt x="4125595" y="0"/>
                    </a:cubicBezTo>
                  </a:path>
                </a:pathLst>
              </a:cu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5848" y="5076"/>
                <a:ext cx="6626" cy="1895"/>
              </a:xfrm>
              <a:custGeom>
                <a:avLst/>
                <a:gdLst>
                  <a:gd name="connisteX0" fmla="*/ 0 w 4177665"/>
                  <a:gd name="connsiteY0" fmla="*/ 1183005 h 1183851"/>
                  <a:gd name="connisteX1" fmla="*/ 72390 w 4177665"/>
                  <a:gd name="connsiteY1" fmla="*/ 1183005 h 1183851"/>
                  <a:gd name="connisteX2" fmla="*/ 185420 w 4177665"/>
                  <a:gd name="connsiteY2" fmla="*/ 1183005 h 1183851"/>
                  <a:gd name="connisteX3" fmla="*/ 278130 w 4177665"/>
                  <a:gd name="connsiteY3" fmla="*/ 1183005 h 1183851"/>
                  <a:gd name="connisteX4" fmla="*/ 349885 w 4177665"/>
                  <a:gd name="connsiteY4" fmla="*/ 1183005 h 1183851"/>
                  <a:gd name="connisteX5" fmla="*/ 422275 w 4177665"/>
                  <a:gd name="connsiteY5" fmla="*/ 1183005 h 1183851"/>
                  <a:gd name="connisteX6" fmla="*/ 514985 w 4177665"/>
                  <a:gd name="connsiteY6" fmla="*/ 1183005 h 1183851"/>
                  <a:gd name="connisteX7" fmla="*/ 638175 w 4177665"/>
                  <a:gd name="connsiteY7" fmla="*/ 1183005 h 1183851"/>
                  <a:gd name="connisteX8" fmla="*/ 730885 w 4177665"/>
                  <a:gd name="connsiteY8" fmla="*/ 1172845 h 1183851"/>
                  <a:gd name="connisteX9" fmla="*/ 802640 w 4177665"/>
                  <a:gd name="connsiteY9" fmla="*/ 1172845 h 1183851"/>
                  <a:gd name="connisteX10" fmla="*/ 895350 w 4177665"/>
                  <a:gd name="connsiteY10" fmla="*/ 1172845 h 1183851"/>
                  <a:gd name="connisteX11" fmla="*/ 988060 w 4177665"/>
                  <a:gd name="connsiteY11" fmla="*/ 1142365 h 1183851"/>
                  <a:gd name="connisteX12" fmla="*/ 1059815 w 4177665"/>
                  <a:gd name="connsiteY12" fmla="*/ 1131570 h 1183851"/>
                  <a:gd name="connisteX13" fmla="*/ 1152525 w 4177665"/>
                  <a:gd name="connsiteY13" fmla="*/ 1090930 h 1183851"/>
                  <a:gd name="connisteX14" fmla="*/ 1224915 w 4177665"/>
                  <a:gd name="connsiteY14" fmla="*/ 1090930 h 1183851"/>
                  <a:gd name="connisteX15" fmla="*/ 1296670 w 4177665"/>
                  <a:gd name="connsiteY15" fmla="*/ 1069975 h 1183851"/>
                  <a:gd name="connisteX16" fmla="*/ 1379220 w 4177665"/>
                  <a:gd name="connsiteY16" fmla="*/ 1049655 h 1183851"/>
                  <a:gd name="connisteX17" fmla="*/ 1482090 w 4177665"/>
                  <a:gd name="connsiteY17" fmla="*/ 1008380 h 1183851"/>
                  <a:gd name="connisteX18" fmla="*/ 1584960 w 4177665"/>
                  <a:gd name="connsiteY18" fmla="*/ 977265 h 1183851"/>
                  <a:gd name="connisteX19" fmla="*/ 1666875 w 4177665"/>
                  <a:gd name="connsiteY19" fmla="*/ 946785 h 1183851"/>
                  <a:gd name="connisteX20" fmla="*/ 1749425 w 4177665"/>
                  <a:gd name="connsiteY20" fmla="*/ 915670 h 1183851"/>
                  <a:gd name="connisteX21" fmla="*/ 1842135 w 4177665"/>
                  <a:gd name="connsiteY21" fmla="*/ 864235 h 1183851"/>
                  <a:gd name="connisteX22" fmla="*/ 1934845 w 4177665"/>
                  <a:gd name="connsiteY22" fmla="*/ 833755 h 1183851"/>
                  <a:gd name="connisteX23" fmla="*/ 2026920 w 4177665"/>
                  <a:gd name="connsiteY23" fmla="*/ 792480 h 1183851"/>
                  <a:gd name="connisteX24" fmla="*/ 2099310 w 4177665"/>
                  <a:gd name="connsiteY24" fmla="*/ 761365 h 1183851"/>
                  <a:gd name="connisteX25" fmla="*/ 2171065 w 4177665"/>
                  <a:gd name="connsiteY25" fmla="*/ 741045 h 1183851"/>
                  <a:gd name="connisteX26" fmla="*/ 2263775 w 4177665"/>
                  <a:gd name="connsiteY26" fmla="*/ 709930 h 1183851"/>
                  <a:gd name="connisteX27" fmla="*/ 2356485 w 4177665"/>
                  <a:gd name="connsiteY27" fmla="*/ 679450 h 1183851"/>
                  <a:gd name="connisteX28" fmla="*/ 2449195 w 4177665"/>
                  <a:gd name="connsiteY28" fmla="*/ 648335 h 1183851"/>
                  <a:gd name="connisteX29" fmla="*/ 2531110 w 4177665"/>
                  <a:gd name="connsiteY29" fmla="*/ 607060 h 1183851"/>
                  <a:gd name="connisteX30" fmla="*/ 2623820 w 4177665"/>
                  <a:gd name="connsiteY30" fmla="*/ 555625 h 1183851"/>
                  <a:gd name="connisteX31" fmla="*/ 2706370 w 4177665"/>
                  <a:gd name="connsiteY31" fmla="*/ 514350 h 1183851"/>
                  <a:gd name="connisteX32" fmla="*/ 2788285 w 4177665"/>
                  <a:gd name="connsiteY32" fmla="*/ 473710 h 1183851"/>
                  <a:gd name="connisteX33" fmla="*/ 2880995 w 4177665"/>
                  <a:gd name="connsiteY33" fmla="*/ 432435 h 1183851"/>
                  <a:gd name="connisteX34" fmla="*/ 2973705 w 4177665"/>
                  <a:gd name="connsiteY34" fmla="*/ 381000 h 1183851"/>
                  <a:gd name="connisteX35" fmla="*/ 3056255 w 4177665"/>
                  <a:gd name="connsiteY35" fmla="*/ 329565 h 1183851"/>
                  <a:gd name="connisteX36" fmla="*/ 3128010 w 4177665"/>
                  <a:gd name="connsiteY36" fmla="*/ 278130 h 1183851"/>
                  <a:gd name="connisteX37" fmla="*/ 3210560 w 4177665"/>
                  <a:gd name="connsiteY37" fmla="*/ 226695 h 1183851"/>
                  <a:gd name="connisteX38" fmla="*/ 3292475 w 4177665"/>
                  <a:gd name="connsiteY38" fmla="*/ 205740 h 1183851"/>
                  <a:gd name="connisteX39" fmla="*/ 3364865 w 4177665"/>
                  <a:gd name="connsiteY39" fmla="*/ 175260 h 1183851"/>
                  <a:gd name="connisteX40" fmla="*/ 3446780 w 4177665"/>
                  <a:gd name="connsiteY40" fmla="*/ 154305 h 1183851"/>
                  <a:gd name="connisteX41" fmla="*/ 3529330 w 4177665"/>
                  <a:gd name="connsiteY41" fmla="*/ 133985 h 1183851"/>
                  <a:gd name="connisteX42" fmla="*/ 3611880 w 4177665"/>
                  <a:gd name="connsiteY42" fmla="*/ 102870 h 1183851"/>
                  <a:gd name="connisteX43" fmla="*/ 3683635 w 4177665"/>
                  <a:gd name="connsiteY43" fmla="*/ 82550 h 1183851"/>
                  <a:gd name="connisteX44" fmla="*/ 3776345 w 4177665"/>
                  <a:gd name="connsiteY44" fmla="*/ 61595 h 1183851"/>
                  <a:gd name="connisteX45" fmla="*/ 3869055 w 4177665"/>
                  <a:gd name="connsiteY45" fmla="*/ 41275 h 1183851"/>
                  <a:gd name="connisteX46" fmla="*/ 3940810 w 4177665"/>
                  <a:gd name="connsiteY46" fmla="*/ 41275 h 1183851"/>
                  <a:gd name="connisteX47" fmla="*/ 4012565 w 4177665"/>
                  <a:gd name="connsiteY47" fmla="*/ 31115 h 1183851"/>
                  <a:gd name="connisteX48" fmla="*/ 4105275 w 4177665"/>
                  <a:gd name="connsiteY48" fmla="*/ 10160 h 1183851"/>
                  <a:gd name="connisteX49" fmla="*/ 4177665 w 4177665"/>
                  <a:gd name="connsiteY49" fmla="*/ 0 h 1183851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</a:cxnLst>
                <a:rect l="l" t="t" r="r" b="b"/>
                <a:pathLst>
                  <a:path w="4177665" h="1183852">
                    <a:moveTo>
                      <a:pt x="0" y="1183005"/>
                    </a:moveTo>
                    <a:cubicBezTo>
                      <a:pt x="12065" y="1183005"/>
                      <a:pt x="35560" y="1183005"/>
                      <a:pt x="72390" y="1183005"/>
                    </a:cubicBezTo>
                    <a:cubicBezTo>
                      <a:pt x="109220" y="1183005"/>
                      <a:pt x="144145" y="1183005"/>
                      <a:pt x="185420" y="1183005"/>
                    </a:cubicBezTo>
                    <a:cubicBezTo>
                      <a:pt x="226695" y="1183005"/>
                      <a:pt x="245110" y="1183005"/>
                      <a:pt x="278130" y="1183005"/>
                    </a:cubicBezTo>
                    <a:cubicBezTo>
                      <a:pt x="311150" y="1183005"/>
                      <a:pt x="321310" y="1183005"/>
                      <a:pt x="349885" y="1183005"/>
                    </a:cubicBezTo>
                    <a:cubicBezTo>
                      <a:pt x="378460" y="1183005"/>
                      <a:pt x="389255" y="1183005"/>
                      <a:pt x="422275" y="1183005"/>
                    </a:cubicBezTo>
                    <a:cubicBezTo>
                      <a:pt x="455295" y="1183005"/>
                      <a:pt x="471805" y="1183005"/>
                      <a:pt x="514985" y="1183005"/>
                    </a:cubicBezTo>
                    <a:cubicBezTo>
                      <a:pt x="558165" y="1183005"/>
                      <a:pt x="594995" y="1184910"/>
                      <a:pt x="638175" y="1183005"/>
                    </a:cubicBezTo>
                    <a:cubicBezTo>
                      <a:pt x="681355" y="1181100"/>
                      <a:pt x="697865" y="1174750"/>
                      <a:pt x="730885" y="1172845"/>
                    </a:cubicBezTo>
                    <a:cubicBezTo>
                      <a:pt x="763905" y="1170940"/>
                      <a:pt x="769620" y="1172845"/>
                      <a:pt x="802640" y="1172845"/>
                    </a:cubicBezTo>
                    <a:cubicBezTo>
                      <a:pt x="835660" y="1172845"/>
                      <a:pt x="858520" y="1179195"/>
                      <a:pt x="895350" y="1172845"/>
                    </a:cubicBezTo>
                    <a:cubicBezTo>
                      <a:pt x="932180" y="1166495"/>
                      <a:pt x="955040" y="1150620"/>
                      <a:pt x="988060" y="1142365"/>
                    </a:cubicBezTo>
                    <a:cubicBezTo>
                      <a:pt x="1021080" y="1134110"/>
                      <a:pt x="1026795" y="1141730"/>
                      <a:pt x="1059815" y="1131570"/>
                    </a:cubicBezTo>
                    <a:cubicBezTo>
                      <a:pt x="1092835" y="1121410"/>
                      <a:pt x="1119505" y="1099185"/>
                      <a:pt x="1152525" y="1090930"/>
                    </a:cubicBezTo>
                    <a:cubicBezTo>
                      <a:pt x="1185545" y="1082675"/>
                      <a:pt x="1196340" y="1095375"/>
                      <a:pt x="1224915" y="1090930"/>
                    </a:cubicBezTo>
                    <a:cubicBezTo>
                      <a:pt x="1253490" y="1086485"/>
                      <a:pt x="1265555" y="1078230"/>
                      <a:pt x="1296670" y="1069975"/>
                    </a:cubicBezTo>
                    <a:cubicBezTo>
                      <a:pt x="1327785" y="1061720"/>
                      <a:pt x="1342390" y="1061720"/>
                      <a:pt x="1379220" y="1049655"/>
                    </a:cubicBezTo>
                    <a:cubicBezTo>
                      <a:pt x="1416050" y="1037590"/>
                      <a:pt x="1440815" y="1022985"/>
                      <a:pt x="1482090" y="1008380"/>
                    </a:cubicBezTo>
                    <a:cubicBezTo>
                      <a:pt x="1523365" y="993775"/>
                      <a:pt x="1548130" y="989330"/>
                      <a:pt x="1584960" y="977265"/>
                    </a:cubicBezTo>
                    <a:cubicBezTo>
                      <a:pt x="1621790" y="965200"/>
                      <a:pt x="1633855" y="958850"/>
                      <a:pt x="1666875" y="946785"/>
                    </a:cubicBezTo>
                    <a:cubicBezTo>
                      <a:pt x="1699895" y="934720"/>
                      <a:pt x="1714500" y="932180"/>
                      <a:pt x="1749425" y="915670"/>
                    </a:cubicBezTo>
                    <a:cubicBezTo>
                      <a:pt x="1784350" y="899160"/>
                      <a:pt x="1805305" y="880745"/>
                      <a:pt x="1842135" y="864235"/>
                    </a:cubicBezTo>
                    <a:cubicBezTo>
                      <a:pt x="1878965" y="847725"/>
                      <a:pt x="1898015" y="848360"/>
                      <a:pt x="1934845" y="833755"/>
                    </a:cubicBezTo>
                    <a:cubicBezTo>
                      <a:pt x="1971675" y="819150"/>
                      <a:pt x="1993900" y="807085"/>
                      <a:pt x="2026920" y="792480"/>
                    </a:cubicBezTo>
                    <a:cubicBezTo>
                      <a:pt x="2059940" y="777875"/>
                      <a:pt x="2070735" y="771525"/>
                      <a:pt x="2099310" y="761365"/>
                    </a:cubicBezTo>
                    <a:cubicBezTo>
                      <a:pt x="2127885" y="751205"/>
                      <a:pt x="2138045" y="751205"/>
                      <a:pt x="2171065" y="741045"/>
                    </a:cubicBezTo>
                    <a:cubicBezTo>
                      <a:pt x="2204085" y="730885"/>
                      <a:pt x="2226945" y="721995"/>
                      <a:pt x="2263775" y="709930"/>
                    </a:cubicBezTo>
                    <a:cubicBezTo>
                      <a:pt x="2300605" y="697865"/>
                      <a:pt x="2319655" y="691515"/>
                      <a:pt x="2356485" y="679450"/>
                    </a:cubicBezTo>
                    <a:cubicBezTo>
                      <a:pt x="2393315" y="667385"/>
                      <a:pt x="2414270" y="662940"/>
                      <a:pt x="2449195" y="648335"/>
                    </a:cubicBezTo>
                    <a:cubicBezTo>
                      <a:pt x="2484120" y="633730"/>
                      <a:pt x="2496185" y="625475"/>
                      <a:pt x="2531110" y="607060"/>
                    </a:cubicBezTo>
                    <a:cubicBezTo>
                      <a:pt x="2566035" y="588645"/>
                      <a:pt x="2588895" y="574040"/>
                      <a:pt x="2623820" y="555625"/>
                    </a:cubicBezTo>
                    <a:cubicBezTo>
                      <a:pt x="2658745" y="537210"/>
                      <a:pt x="2673350" y="530860"/>
                      <a:pt x="2706370" y="514350"/>
                    </a:cubicBezTo>
                    <a:cubicBezTo>
                      <a:pt x="2739390" y="497840"/>
                      <a:pt x="2753360" y="490220"/>
                      <a:pt x="2788285" y="473710"/>
                    </a:cubicBezTo>
                    <a:cubicBezTo>
                      <a:pt x="2823210" y="457200"/>
                      <a:pt x="2844165" y="450850"/>
                      <a:pt x="2880995" y="432435"/>
                    </a:cubicBezTo>
                    <a:cubicBezTo>
                      <a:pt x="2917825" y="414020"/>
                      <a:pt x="2938780" y="401320"/>
                      <a:pt x="2973705" y="381000"/>
                    </a:cubicBezTo>
                    <a:cubicBezTo>
                      <a:pt x="3008630" y="360680"/>
                      <a:pt x="3025140" y="349885"/>
                      <a:pt x="3056255" y="329565"/>
                    </a:cubicBezTo>
                    <a:cubicBezTo>
                      <a:pt x="3087370" y="309245"/>
                      <a:pt x="3096895" y="298450"/>
                      <a:pt x="3128010" y="278130"/>
                    </a:cubicBezTo>
                    <a:cubicBezTo>
                      <a:pt x="3159125" y="257810"/>
                      <a:pt x="3177540" y="241300"/>
                      <a:pt x="3210560" y="226695"/>
                    </a:cubicBezTo>
                    <a:cubicBezTo>
                      <a:pt x="3243580" y="212090"/>
                      <a:pt x="3261360" y="215900"/>
                      <a:pt x="3292475" y="205740"/>
                    </a:cubicBezTo>
                    <a:cubicBezTo>
                      <a:pt x="3323590" y="195580"/>
                      <a:pt x="3333750" y="185420"/>
                      <a:pt x="3364865" y="175260"/>
                    </a:cubicBezTo>
                    <a:cubicBezTo>
                      <a:pt x="3395980" y="165100"/>
                      <a:pt x="3413760" y="162560"/>
                      <a:pt x="3446780" y="154305"/>
                    </a:cubicBezTo>
                    <a:cubicBezTo>
                      <a:pt x="3479800" y="146050"/>
                      <a:pt x="3496310" y="144145"/>
                      <a:pt x="3529330" y="133985"/>
                    </a:cubicBezTo>
                    <a:cubicBezTo>
                      <a:pt x="3562350" y="123825"/>
                      <a:pt x="3580765" y="113030"/>
                      <a:pt x="3611880" y="102870"/>
                    </a:cubicBezTo>
                    <a:cubicBezTo>
                      <a:pt x="3642995" y="92710"/>
                      <a:pt x="3650615" y="90805"/>
                      <a:pt x="3683635" y="82550"/>
                    </a:cubicBezTo>
                    <a:cubicBezTo>
                      <a:pt x="3716655" y="74295"/>
                      <a:pt x="3739515" y="69850"/>
                      <a:pt x="3776345" y="61595"/>
                    </a:cubicBezTo>
                    <a:cubicBezTo>
                      <a:pt x="3813175" y="53340"/>
                      <a:pt x="3836035" y="45085"/>
                      <a:pt x="3869055" y="41275"/>
                    </a:cubicBezTo>
                    <a:cubicBezTo>
                      <a:pt x="3902075" y="37465"/>
                      <a:pt x="3912235" y="43180"/>
                      <a:pt x="3940810" y="41275"/>
                    </a:cubicBezTo>
                    <a:cubicBezTo>
                      <a:pt x="3969385" y="39370"/>
                      <a:pt x="3979545" y="37465"/>
                      <a:pt x="4012565" y="31115"/>
                    </a:cubicBezTo>
                    <a:cubicBezTo>
                      <a:pt x="4045585" y="24765"/>
                      <a:pt x="4072255" y="16510"/>
                      <a:pt x="4105275" y="10160"/>
                    </a:cubicBezTo>
                    <a:cubicBezTo>
                      <a:pt x="4138295" y="3810"/>
                      <a:pt x="4164965" y="1905"/>
                      <a:pt x="4177665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内容占位符 34"/>
          <p:cNvSpPr>
            <a:spLocks noGrp="1"/>
          </p:cNvSpPr>
          <p:nvPr/>
        </p:nvSpPr>
        <p:spPr>
          <a:xfrm>
            <a:off x="608330" y="1304290"/>
            <a:ext cx="10968990" cy="94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step1. </a:t>
            </a:r>
            <a:r>
              <a:rPr lang="zh-CN" altLang="en-US">
                <a:sym typeface="+mn-ea"/>
              </a:rPr>
              <a:t>先判断能否计算</a:t>
            </a:r>
            <a:r>
              <a:rPr lang="en-US" altLang="zh-CN">
                <a:sym typeface="+mn-ea"/>
              </a:rPr>
              <a:t>compound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525850" y="309950"/>
            <a:ext cx="10969200" cy="705600"/>
          </a:xfrm>
        </p:spPr>
        <p:txBody>
          <a:bodyPr/>
          <a:p>
            <a:r>
              <a:rPr lang="en-US" altLang="zh-CN"/>
              <a:t>compound </a:t>
            </a:r>
            <a:r>
              <a:rPr lang="en-US" altLang="zh-CN"/>
              <a:t>insight</a:t>
            </a:r>
            <a:endParaRPr lang="en-US" altLang="zh-CN"/>
          </a:p>
        </p:txBody>
      </p:sp>
      <p:sp>
        <p:nvSpPr>
          <p:cNvPr id="35" name="内容占位符 34"/>
          <p:cNvSpPr>
            <a:spLocks noGrp="1"/>
          </p:cNvSpPr>
          <p:nvPr/>
        </p:nvSpPr>
        <p:spPr>
          <a:xfrm>
            <a:off x="608330" y="1304290"/>
            <a:ext cx="10968990" cy="242760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step2. </a:t>
            </a:r>
            <a:r>
              <a:rPr lang="zh-CN" altLang="en-US"/>
              <a:t>具体</a:t>
            </a:r>
            <a:r>
              <a:rPr lang="zh-CN" altLang="en-US"/>
              <a:t>计算：</a:t>
            </a:r>
            <a:endParaRPr lang="zh-CN" altLang="en-US"/>
          </a:p>
          <a:p>
            <a:r>
              <a:rPr lang="zh-CN" altLang="en-US"/>
              <a:t>对每一个</a:t>
            </a:r>
            <a:r>
              <a:rPr lang="en-US" altLang="zh-CN"/>
              <a:t>header</a:t>
            </a:r>
            <a:r>
              <a:rPr lang="zh-CN" altLang="en-US"/>
              <a:t>，枚举列表头中所有能作为</a:t>
            </a:r>
            <a:r>
              <a:rPr lang="en-US" altLang="zh-CN"/>
              <a:t>x</a:t>
            </a:r>
            <a:r>
              <a:rPr lang="zh-CN" altLang="en-US"/>
              <a:t>轴，</a:t>
            </a:r>
            <a:r>
              <a:rPr lang="en-US" altLang="zh-CN"/>
              <a:t>z</a:t>
            </a:r>
            <a:r>
              <a:rPr lang="zh-CN" altLang="en-US"/>
              <a:t>轴的表头</a:t>
            </a:r>
            <a:r>
              <a:rPr lang="zh-CN" altLang="en-US"/>
              <a:t>对（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z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对每一个</a:t>
            </a:r>
            <a:r>
              <a:rPr lang="zh-CN" altLang="en-US">
                <a:sym typeface="+mn-ea"/>
              </a:rPr>
              <a:t>表头对（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），把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对应的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header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中提取出来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计算任意两组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属性（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）间的相关性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如果具有相关性（score &gt; 0.7）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就把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，（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j</a:t>
            </a:r>
            <a:r>
              <a:rPr lang="zh-CN" altLang="en-US"/>
              <a:t>））加入到该</a:t>
            </a:r>
            <a:r>
              <a:rPr lang="en-US" altLang="zh-CN"/>
              <a:t>header</a:t>
            </a:r>
            <a:r>
              <a:rPr lang="zh-CN" altLang="en-US"/>
              <a:t>的</a:t>
            </a:r>
            <a:r>
              <a:rPr lang="en-US" altLang="zh-CN"/>
              <a:t>compound insight</a:t>
            </a:r>
            <a:r>
              <a:rPr lang="zh-CN" altLang="en-US"/>
              <a:t>里</a:t>
            </a:r>
            <a:endParaRPr lang="zh-CN" altLang="en-US"/>
          </a:p>
        </p:txBody>
      </p:sp>
      <p:sp>
        <p:nvSpPr>
          <p:cNvPr id="4" name="内容占位符 34"/>
          <p:cNvSpPr>
            <a:spLocks noGrp="1"/>
          </p:cNvSpPr>
          <p:nvPr/>
        </p:nvSpPr>
        <p:spPr>
          <a:xfrm>
            <a:off x="608330" y="4020820"/>
            <a:ext cx="10968990" cy="89344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最后得到的</a:t>
            </a:r>
            <a:r>
              <a:rPr lang="en-US" altLang="zh-CN">
                <a:sym typeface="+mn-ea"/>
              </a:rPr>
              <a:t>compound insight</a:t>
            </a:r>
            <a:r>
              <a:rPr lang="zh-CN" altLang="en-US">
                <a:sym typeface="+mn-ea"/>
              </a:rPr>
              <a:t>形如：</a:t>
            </a:r>
            <a:br>
              <a:rPr lang="zh-CN" altLang="en-US"/>
            </a:b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，（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k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z</a:t>
            </a:r>
            <a:r>
              <a:rPr lang="en-US" altLang="zh-CN" baseline="-25000">
                <a:sym typeface="+mn-ea"/>
              </a:rPr>
              <a:t>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...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525850" y="309950"/>
            <a:ext cx="10969200" cy="705600"/>
          </a:xfrm>
        </p:spPr>
        <p:txBody>
          <a:bodyPr/>
          <a:p>
            <a:r>
              <a:rPr lang="en-US" altLang="zh-CN"/>
              <a:t>compound </a:t>
            </a:r>
            <a:r>
              <a:rPr lang="en-US" altLang="zh-CN"/>
              <a:t>insight</a:t>
            </a:r>
            <a:endParaRPr lang="en-US" altLang="zh-CN"/>
          </a:p>
        </p:txBody>
      </p:sp>
      <p:sp>
        <p:nvSpPr>
          <p:cNvPr id="2" name="内容占位符 34"/>
          <p:cNvSpPr>
            <a:spLocks noGrp="1"/>
          </p:cNvSpPr>
          <p:nvPr/>
        </p:nvSpPr>
        <p:spPr>
          <a:xfrm>
            <a:off x="608330" y="1304290"/>
            <a:ext cx="10968990" cy="242760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相关性</a:t>
            </a:r>
            <a:r>
              <a:rPr lang="zh-CN" altLang="en-US"/>
              <a:t>计算：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计算两组数据间的皮尔逊</a:t>
            </a:r>
            <a:r>
              <a:rPr lang="zh-CN" altLang="en-US"/>
              <a:t>相关系数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7445" y="1304290"/>
            <a:ext cx="6734810" cy="4528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525850" y="309950"/>
            <a:ext cx="10969200" cy="705600"/>
          </a:xfrm>
        </p:spPr>
        <p:txBody>
          <a:bodyPr/>
          <a:p>
            <a:r>
              <a:rPr lang="en-US" altLang="zh-CN"/>
              <a:t>compound </a:t>
            </a:r>
            <a:r>
              <a:rPr lang="en-US" altLang="zh-CN"/>
              <a:t>insight</a:t>
            </a:r>
            <a:endParaRPr lang="en-US" altLang="zh-CN"/>
          </a:p>
        </p:txBody>
      </p:sp>
      <p:sp>
        <p:nvSpPr>
          <p:cNvPr id="2" name="内容占位符 34"/>
          <p:cNvSpPr>
            <a:spLocks noGrp="1"/>
          </p:cNvSpPr>
          <p:nvPr/>
        </p:nvSpPr>
        <p:spPr>
          <a:xfrm>
            <a:off x="608330" y="1093470"/>
            <a:ext cx="10968990" cy="24276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可以</a:t>
            </a:r>
            <a:r>
              <a:rPr lang="zh-CN" altLang="en-US"/>
              <a:t>借鉴：</a:t>
            </a:r>
            <a:endParaRPr lang="zh-CN" altLang="en-US"/>
          </a:p>
          <a:p>
            <a:r>
              <a:rPr lang="zh-CN" altLang="en-US"/>
              <a:t>枚举过程：</a:t>
            </a:r>
            <a:r>
              <a:rPr lang="en-US" altLang="zh-CN"/>
              <a:t>insight.py -&gt; get_scope_rearrange_advanced()</a:t>
            </a:r>
            <a:endParaRPr lang="en-US" altLang="zh-CN"/>
          </a:p>
          <a:p>
            <a:r>
              <a:rPr lang="zh-CN" altLang="en-US"/>
              <a:t>相关性计算：</a:t>
            </a:r>
            <a:r>
              <a:rPr lang="en-US" altLang="zh-CN">
                <a:sym typeface="+mn-ea"/>
              </a:rPr>
              <a:t>insight_calculator.py -&gt; </a:t>
            </a:r>
            <a:r>
              <a:rPr lang="zh-CN" altLang="en-US"/>
              <a:t>calc_compound_insight</a:t>
            </a:r>
            <a:r>
              <a:rPr lang="en-US" altLang="zh-CN"/>
              <a:t>()</a:t>
            </a:r>
            <a:endParaRPr lang="en-US" altLang="zh-CN"/>
          </a:p>
          <a:p>
            <a:pPr marL="3657600" lvl="8" indent="457200">
              <a:buNone/>
            </a:pPr>
            <a:r>
              <a:rPr lang="en-US" altLang="zh-CN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 -&gt; </a:t>
            </a:r>
            <a:r>
              <a:rPr lang="en-US" altLang="zh-CN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correlation_detection()</a:t>
            </a:r>
            <a:endParaRPr lang="en-US" altLang="zh-CN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r>
              <a:rPr lang="en-US" altLang="zh-CN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chatgpt</a:t>
            </a:r>
            <a:endParaRPr lang="en-US" altLang="zh-CN" b="1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0" y="2956560"/>
            <a:ext cx="8108950" cy="37496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GM5Y2VlMDhlZmRlZGNmMWFiMjVkZDI3ZDg1MjdjZ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宽屏</PresentationFormat>
  <Paragraphs>74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Compound Insight Calculation</vt:lpstr>
      <vt:lpstr>compound insight</vt:lpstr>
      <vt:lpstr>compound insight</vt:lpstr>
      <vt:lpstr>compound insight</vt:lpstr>
      <vt:lpstr>compound insight</vt:lpstr>
      <vt:lpstr>compound insight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yiiner</cp:lastModifiedBy>
  <cp:revision>155</cp:revision>
  <dcterms:created xsi:type="dcterms:W3CDTF">2019-06-19T02:08:00Z</dcterms:created>
  <dcterms:modified xsi:type="dcterms:W3CDTF">2024-03-23T12:27:46Z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99DC0ABF714A48B09848C7CE635A85C4_11</vt:lpwstr>
  </property>
</Properties>
</file>