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125" y="187"/>
      </p:cViewPr>
      <p:guideLst/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甲</c:v>
                </c:pt>
              </c:strCache>
            </c:strRef>
          </c:tx>
          <c:invertIfNegative val="1"/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F1-4476-8577-5D1DE1C721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乙</c:v>
                </c:pt>
              </c:strCache>
            </c:strRef>
          </c:tx>
          <c:invertIfNegative val="1"/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3.5</c:v>
                </c:pt>
                <c:pt idx="1">
                  <c:v>4.5</c:v>
                </c:pt>
                <c:pt idx="2">
                  <c:v>5.5</c:v>
                </c:pt>
                <c:pt idx="3">
                  <c:v>6.5</c:v>
                </c:pt>
                <c:pt idx="4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F1-4476-8577-5D1DE1C721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413764-5AD9-E889-944D-1707A854A1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45D53-BE96-955D-B578-2BF8F356B7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9C3D-A6AA-4477-AC5E-4C46DDCA9DCD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3793-52FB-891B-2A0C-91D892716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DAAB-C45C-E833-ECEB-14DCA0F17F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E28C3-D699-4CA0-B343-5111DC591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09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8A66DDD-7D9C-9641-30E9-932C5FD2D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3715" y="0"/>
            <a:ext cx="24973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40F8B-6B6E-1B1A-7CC7-F44CB188B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52729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8633"/>
            <a:ext cx="7156415" cy="3360734"/>
          </a:xfrm>
        </p:spPr>
        <p:txBody>
          <a:bodyPr tIns="0" bIns="0" anchor="ctr">
            <a:no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59A209-D12B-6E67-931A-5CB9E7110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2" y="254794"/>
            <a:ext cx="8248616" cy="6367462"/>
            <a:chOff x="1689101" y="254794"/>
            <a:chExt cx="8248616" cy="636746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628E6D-0C29-7F8E-67C4-175F211E70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D0695C-2845-A017-44FF-AC81720077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4F8C32-8C97-2BA7-D756-712EEDF143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53929D-82C0-204B-3528-E111E5608A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0" y="1543050"/>
            <a:ext cx="8248611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19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E62E882-4E93-85DF-DE0B-6F64263A3B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9664698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9664698 w 12191999"/>
              <a:gd name="connsiteY3" fmla="*/ 6858000 h 6858000"/>
              <a:gd name="connsiteX4" fmla="*/ 0 w 12191999"/>
              <a:gd name="connsiteY4" fmla="*/ 0 h 6858000"/>
              <a:gd name="connsiteX5" fmla="*/ 2551176 w 12191999"/>
              <a:gd name="connsiteY5" fmla="*/ 0 h 6858000"/>
              <a:gd name="connsiteX6" fmla="*/ 2551176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664698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9664698" y="6858000"/>
                </a:lnTo>
                <a:close/>
                <a:moveTo>
                  <a:pt x="0" y="0"/>
                </a:moveTo>
                <a:lnTo>
                  <a:pt x="2551176" y="0"/>
                </a:lnTo>
                <a:lnTo>
                  <a:pt x="255117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7287"/>
            <a:ext cx="7156415" cy="3363427"/>
          </a:xfrm>
        </p:spPr>
        <p:txBody>
          <a:bodyPr tIns="0" bIns="0" anchor="ctr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547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FCB7CBB1-8DA1-E416-2554-28C331D0A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16200000">
            <a:off x="6976110" y="1642110"/>
            <a:ext cx="6858000" cy="35737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442E8B-94A4-D6CF-E77C-A046400CB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5400000">
            <a:off x="-1718310" y="1646872"/>
            <a:ext cx="6858000" cy="3573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1" y="1786422"/>
            <a:ext cx="7156415" cy="2260117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C0E72D9-C2D7-3452-FBEB-5506D32118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5100"/>
            <a:ext cx="713739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8264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617646-6AF6-94B0-E660-98BCAC61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51400" y="892175"/>
            <a:ext cx="6617592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1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77A207-9B85-52B8-8ED0-3616C76742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086100 h 6858000"/>
              <a:gd name="connsiteX1" fmla="*/ 4375405 w 12192000"/>
              <a:gd name="connsiteY1" fmla="*/ 6858000 h 6858000"/>
              <a:gd name="connsiteX2" fmla="*/ 0 w 12192000"/>
              <a:gd name="connsiteY2" fmla="*/ 6858000 h 6858000"/>
              <a:gd name="connsiteX3" fmla="*/ 7816598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3771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3086100"/>
                </a:moveTo>
                <a:lnTo>
                  <a:pt x="4375405" y="6858000"/>
                </a:lnTo>
                <a:lnTo>
                  <a:pt x="0" y="6858000"/>
                </a:lnTo>
                <a:close/>
                <a:moveTo>
                  <a:pt x="7816598" y="0"/>
                </a:moveTo>
                <a:lnTo>
                  <a:pt x="12192000" y="0"/>
                </a:lnTo>
                <a:lnTo>
                  <a:pt x="12192000" y="3771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1"/>
            <a:ext cx="7156415" cy="2258568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5489-5B17-0977-F512-70D9A10871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2232"/>
            <a:ext cx="715641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157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346F93-664A-16A2-A824-FBB5F60B0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987468" cy="6858000"/>
          </a:xfrm>
          <a:custGeom>
            <a:avLst/>
            <a:gdLst>
              <a:gd name="connsiteX0" fmla="*/ 0 w 3987468"/>
              <a:gd name="connsiteY0" fmla="*/ 0 h 6858000"/>
              <a:gd name="connsiteX1" fmla="*/ 2450595 w 3987468"/>
              <a:gd name="connsiteY1" fmla="*/ 0 h 6858000"/>
              <a:gd name="connsiteX2" fmla="*/ 2774950 w 3987468"/>
              <a:gd name="connsiteY2" fmla="*/ 0 h 6858000"/>
              <a:gd name="connsiteX3" fmla="*/ 3146901 w 3987468"/>
              <a:gd name="connsiteY3" fmla="*/ 0 h 6858000"/>
              <a:gd name="connsiteX4" fmla="*/ 3152237 w 3987468"/>
              <a:gd name="connsiteY4" fmla="*/ 1372 h 6858000"/>
              <a:gd name="connsiteX5" fmla="*/ 3987468 w 3987468"/>
              <a:gd name="connsiteY5" fmla="*/ 1136650 h 6858000"/>
              <a:gd name="connsiteX6" fmla="*/ 3261452 w 3987468"/>
              <a:gd name="connsiteY6" fmla="*/ 2231955 h 6858000"/>
              <a:gd name="connsiteX7" fmla="*/ 3097572 w 3987468"/>
              <a:gd name="connsiteY7" fmla="*/ 2282826 h 6858000"/>
              <a:gd name="connsiteX8" fmla="*/ 3261452 w 3987468"/>
              <a:gd name="connsiteY8" fmla="*/ 2333697 h 6858000"/>
              <a:gd name="connsiteX9" fmla="*/ 3987468 w 3987468"/>
              <a:gd name="connsiteY9" fmla="*/ 3429001 h 6858000"/>
              <a:gd name="connsiteX10" fmla="*/ 3261452 w 3987468"/>
              <a:gd name="connsiteY10" fmla="*/ 4524306 h 6858000"/>
              <a:gd name="connsiteX11" fmla="*/ 3097574 w 3987468"/>
              <a:gd name="connsiteY11" fmla="*/ 4575176 h 6858000"/>
              <a:gd name="connsiteX12" fmla="*/ 3261452 w 3987468"/>
              <a:gd name="connsiteY12" fmla="*/ 4626047 h 6858000"/>
              <a:gd name="connsiteX13" fmla="*/ 3987468 w 3987468"/>
              <a:gd name="connsiteY13" fmla="*/ 5721351 h 6858000"/>
              <a:gd name="connsiteX14" fmla="*/ 3152237 w 3987468"/>
              <a:gd name="connsiteY14" fmla="*/ 6856629 h 6858000"/>
              <a:gd name="connsiteX15" fmla="*/ 3146905 w 3987468"/>
              <a:gd name="connsiteY15" fmla="*/ 6858000 h 6858000"/>
              <a:gd name="connsiteX16" fmla="*/ 2774950 w 3987468"/>
              <a:gd name="connsiteY16" fmla="*/ 6858000 h 6858000"/>
              <a:gd name="connsiteX17" fmla="*/ 2450591 w 3987468"/>
              <a:gd name="connsiteY17" fmla="*/ 6858000 h 6858000"/>
              <a:gd name="connsiteX18" fmla="*/ 0 w 398746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7468" h="6858000">
                <a:moveTo>
                  <a:pt x="0" y="0"/>
                </a:moveTo>
                <a:lnTo>
                  <a:pt x="2450595" y="0"/>
                </a:lnTo>
                <a:lnTo>
                  <a:pt x="2774950" y="0"/>
                </a:lnTo>
                <a:lnTo>
                  <a:pt x="3146901" y="0"/>
                </a:lnTo>
                <a:lnTo>
                  <a:pt x="3152237" y="1372"/>
                </a:lnTo>
                <a:cubicBezTo>
                  <a:pt x="3636128" y="151878"/>
                  <a:pt x="3987468" y="603234"/>
                  <a:pt x="3987468" y="1136650"/>
                </a:cubicBezTo>
                <a:cubicBezTo>
                  <a:pt x="3987468" y="1629034"/>
                  <a:pt x="3688101" y="2051497"/>
                  <a:pt x="3261452" y="2231955"/>
                </a:cubicBezTo>
                <a:lnTo>
                  <a:pt x="3097572" y="2282826"/>
                </a:lnTo>
                <a:lnTo>
                  <a:pt x="3261452" y="2333697"/>
                </a:lnTo>
                <a:cubicBezTo>
                  <a:pt x="3688101" y="2514154"/>
                  <a:pt x="3987468" y="2936617"/>
                  <a:pt x="3987468" y="3429001"/>
                </a:cubicBezTo>
                <a:cubicBezTo>
                  <a:pt x="3987468" y="3921385"/>
                  <a:pt x="3688101" y="4343848"/>
                  <a:pt x="3261452" y="4524306"/>
                </a:cubicBezTo>
                <a:lnTo>
                  <a:pt x="3097574" y="4575176"/>
                </a:lnTo>
                <a:lnTo>
                  <a:pt x="3261452" y="4626047"/>
                </a:lnTo>
                <a:cubicBezTo>
                  <a:pt x="3688101" y="4806504"/>
                  <a:pt x="3987468" y="5228967"/>
                  <a:pt x="3987468" y="5721351"/>
                </a:cubicBezTo>
                <a:cubicBezTo>
                  <a:pt x="3987468" y="6254767"/>
                  <a:pt x="3636128" y="6706123"/>
                  <a:pt x="3152237" y="6856629"/>
                </a:cubicBezTo>
                <a:lnTo>
                  <a:pt x="3146905" y="6858000"/>
                </a:lnTo>
                <a:lnTo>
                  <a:pt x="2774950" y="6858000"/>
                </a:lnTo>
                <a:lnTo>
                  <a:pt x="24505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5411" y="76581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65411" y="359913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33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6B8E3C-9527-FBC2-184C-8D90C4520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572" y="1483837"/>
            <a:ext cx="2929829" cy="3890326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514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261226" y="1483837"/>
            <a:ext cx="4234117" cy="3890326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283464" indent="-283464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0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9E1A91-D555-1AE6-2CDF-324AF09F2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08481" y="892176"/>
            <a:ext cx="4578319" cy="5073648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E6FE2D-89F6-4F06-E60F-5C1CB044DC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2400" y="892176"/>
            <a:ext cx="2430462" cy="507364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1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1287CC22-A7CC-E0D0-F44E-BA217E882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5024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05842" y="867412"/>
            <a:ext cx="3196558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53224" y="867412"/>
            <a:ext cx="4742119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51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92207A-D227-5650-4C58-FA396957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5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23BCBAF-4668-B2E6-7681-7E02428B4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46134" y="-4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3"/>
            <a:ext cx="7156415" cy="1740548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D99B65-6C51-CA99-9872-6FD254075A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21271" y="3670658"/>
            <a:ext cx="5149459" cy="1510939"/>
          </a:xfrm>
        </p:spPr>
        <p:txBody>
          <a:bodyPr lIns="18288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228600" indent="0" algn="ctr">
              <a:buNone/>
              <a:defRPr sz="20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2000"/>
            </a:lvl4pPr>
            <a:lvl5pPr marL="914400" indent="0" algn="ctr"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51251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6AD29FD-92CC-65CC-1E8B-437A1E59A58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489960" y="892175"/>
            <a:ext cx="7482839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090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15E0FD-5690-475F-9C5E-08FF297AC0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9960" y="892174"/>
            <a:ext cx="7482839" cy="50736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9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D3C821-5D25-46FB-A8C1-13B26A6F4C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51400" y="2495073"/>
            <a:ext cx="6643944" cy="377618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24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BE81C174-B581-A6F3-A3B5-8072C0050E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51400" y="2495074"/>
            <a:ext cx="6643944" cy="3776186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4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Ch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图表占位符 2">
            <a:extLst>
              <a:ext uri="{FF2B5EF4-FFF2-40B4-BE49-F238E27FC236}">
                <a16:creationId xmlns:a16="http://schemas.microsoft.com/office/drawing/2014/main" id="{9EDC2E16-2FC6-47C1-9060-76684E8F65CA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851400" y="2495074"/>
            <a:ext cx="6643944" cy="377618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40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媒体占位符 3">
            <a:extLst>
              <a:ext uri="{FF2B5EF4-FFF2-40B4-BE49-F238E27FC236}">
                <a16:creationId xmlns:a16="http://schemas.microsoft.com/office/drawing/2014/main" id="{F05CAE1B-DEF9-4C38-A50B-CDFE05ABCE3B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3489960" y="892174"/>
            <a:ext cx="7482839" cy="50736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6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Medi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媒体占位符 4">
            <a:extLst>
              <a:ext uri="{FF2B5EF4-FFF2-40B4-BE49-F238E27FC236}">
                <a16:creationId xmlns:a16="http://schemas.microsoft.com/office/drawing/2014/main" id="{DD761FED-39EF-4ABA-979E-8B19B83483A1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851399" y="2495072"/>
            <a:ext cx="6643944" cy="377618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2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BCEE60A-6295-FCD1-542F-52EA50B3B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51031"/>
          <a:stretch/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2E5EBF7-4D05-239B-0B70-F9AD5B56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667"/>
          <a:stretch/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72100" y="892175"/>
            <a:ext cx="3461659" cy="5073650"/>
          </a:xfrm>
          <a:effectLst/>
        </p:spPr>
        <p:txBody>
          <a:bodyPr anchor="ctr">
            <a:normAutofit/>
          </a:bodyPr>
          <a:lstStyle>
            <a:lvl1pPr marL="0" indent="0" algn="ctr">
              <a:spcAft>
                <a:spcPts val="600"/>
              </a:spcAft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3pPr>
            <a:lvl4pPr marL="6858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4pPr>
            <a:lvl5pPr marL="9144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4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9" r:id="rId2"/>
    <p:sldLayoutId id="2147483750" r:id="rId3"/>
    <p:sldLayoutId id="2147483751" r:id="rId4"/>
    <p:sldLayoutId id="2147483745" r:id="rId5"/>
    <p:sldLayoutId id="2147483752" r:id="rId6"/>
    <p:sldLayoutId id="2147483753" r:id="rId7"/>
    <p:sldLayoutId id="2147483754" r:id="rId8"/>
    <p:sldLayoutId id="2147483730" r:id="rId9"/>
    <p:sldLayoutId id="2147483747" r:id="rId10"/>
    <p:sldLayoutId id="2147483748" r:id="rId11"/>
    <p:sldLayoutId id="2147483708" r:id="rId12"/>
    <p:sldLayoutId id="2147483746" r:id="rId13"/>
    <p:sldLayoutId id="2147483725" r:id="rId14"/>
    <p:sldLayoutId id="2147483742" r:id="rId15"/>
    <p:sldLayoutId id="2147483736" r:id="rId16"/>
    <p:sldLayoutId id="2147483741" r:id="rId17"/>
    <p:sldLayoutId id="2147483737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ChatPPT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2024 业绩概述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  <a:p>
            <a:r>
              <a:t>总收入增长15%</a:t>
            </a:r>
          </a:p>
          <a:p>
            <a:r>
              <a:t>市场份额扩大至30%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业绩图表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  <a:p>
            <a:r>
              <a:t>OpenAI 利润不断增加</a:t>
            </a:r>
          </a:p>
        </p:txBody>
      </p:sp>
      <p:pic>
        <p:nvPicPr>
          <p:cNvPr id="4" name="Picture Placeholder 3" descr="performance_chart.png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998" r="3998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新产品发布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  <a:p>
            <a:r>
              <a:t>产品A: 特色功能介绍</a:t>
            </a:r>
          </a:p>
          <a:p>
            <a:r>
              <a:t>产品B: 市场定位</a:t>
            </a:r>
          </a:p>
        </p:txBody>
      </p:sp>
      <p:pic>
        <p:nvPicPr>
          <p:cNvPr id="4" name="Picture Placeholder 3" descr="forecast.png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7176" b="7176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市场分析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  <a:p>
            <a:r>
              <a:t>市场份额占比逐步提升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3"/>
          </p:nvPr>
        </p:nvGraphicFramePr>
        <p:xfrm>
          <a:off x="4851400" y="2495074"/>
          <a:ext cx="66439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7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7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行业趋势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  <a:p>
            <a:r>
              <a:t>人工智能领域崛起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sz="quarter" idx="14"/>
          </p:nvPr>
        </p:nvGraphicFramePr>
        <p:xfrm>
          <a:off x="4851400" y="2495074"/>
          <a:ext cx="6643944" cy="377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结语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  <a:p>
            <a:r>
              <a:t>总结经营业绩</a:t>
            </a:r>
          </a:p>
          <a:p>
            <a:r>
              <a:t>展望未来发展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5"/>
          </p:nvPr>
        </p:nvSpPr>
        <p:spPr/>
      </p:sp>
      <p:pic>
        <p:nvPicPr>
          <p:cNvPr id="5" name="test_input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14800" y="2286000"/>
            <a:ext cx="73152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LW_V0" id="{9BD71EDD-469E-4D4E-A40A-B14F6807FCBA}" vid="{17CDA7A4-B369-430D-9DFB-4C96400196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316C43-4A17-4971-BB8F-F0F6B8CDF2E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C2A85E2-5219-4B5F-9D52-D97CA94AA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C14155-A57F-48FA-B253-A79CB6269DD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47</Words>
  <Application>Microsoft Office PowerPoint</Application>
  <PresentationFormat>宽屏</PresentationFormat>
  <Paragraphs>40</Paragraphs>
  <Slides>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Gill Sans MT</vt:lpstr>
      <vt:lpstr>Parcel</vt:lpstr>
      <vt:lpstr>ChatPPT Demo</vt:lpstr>
      <vt:lpstr>2024 业绩概述</vt:lpstr>
      <vt:lpstr>业绩图表</vt:lpstr>
      <vt:lpstr>新产品发布</vt:lpstr>
      <vt:lpstr>市场分析</vt:lpstr>
      <vt:lpstr>行业趋势</vt:lpstr>
      <vt:lpstr>结语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ChatPPT Demo</dc:title>
  <cp:lastModifiedBy>笑 刘</cp:lastModifiedBy>
  <cp:revision>11</cp:revision>
  <dcterms:created xsi:type="dcterms:W3CDTF">2024-02-15T21:11:36Z</dcterms:created>
  <dcterms:modified xsi:type="dcterms:W3CDTF">2024-12-08T14:33:56Z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